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1" r:id="rId1"/>
  </p:sldMasterIdLst>
  <p:sldIdLst>
    <p:sldId id="256" r:id="rId2"/>
    <p:sldId id="344" r:id="rId3"/>
    <p:sldId id="345" r:id="rId4"/>
    <p:sldId id="346" r:id="rId5"/>
    <p:sldId id="349" r:id="rId6"/>
    <p:sldId id="347" r:id="rId7"/>
    <p:sldId id="348" r:id="rId8"/>
    <p:sldId id="350" r:id="rId9"/>
    <p:sldId id="351" r:id="rId10"/>
    <p:sldId id="352" r:id="rId11"/>
    <p:sldId id="353" r:id="rId12"/>
    <p:sldId id="354" r:id="rId13"/>
    <p:sldId id="355" r:id="rId14"/>
    <p:sldId id="356" r:id="rId15"/>
    <p:sldId id="357" r:id="rId16"/>
    <p:sldId id="358" r:id="rId17"/>
    <p:sldId id="359" r:id="rId18"/>
    <p:sldId id="360" r:id="rId19"/>
    <p:sldId id="361" r:id="rId20"/>
    <p:sldId id="363" r:id="rId21"/>
    <p:sldId id="364" r:id="rId22"/>
    <p:sldId id="362" r:id="rId23"/>
    <p:sldId id="365" r:id="rId24"/>
    <p:sldId id="366" r:id="rId25"/>
    <p:sldId id="367" r:id="rId26"/>
    <p:sldId id="368" r:id="rId27"/>
    <p:sldId id="369" r:id="rId28"/>
    <p:sldId id="370" r:id="rId29"/>
    <p:sldId id="371" r:id="rId30"/>
    <p:sldId id="372" r:id="rId31"/>
    <p:sldId id="373" r:id="rId32"/>
    <p:sldId id="374" r:id="rId33"/>
    <p:sldId id="381" r:id="rId34"/>
    <p:sldId id="378" r:id="rId35"/>
    <p:sldId id="379" r:id="rId36"/>
    <p:sldId id="382" r:id="rId37"/>
    <p:sldId id="380" r:id="rId38"/>
    <p:sldId id="389" r:id="rId39"/>
    <p:sldId id="383" r:id="rId40"/>
    <p:sldId id="384" r:id="rId41"/>
    <p:sldId id="385" r:id="rId42"/>
    <p:sldId id="388" r:id="rId43"/>
    <p:sldId id="375" r:id="rId44"/>
    <p:sldId id="376" r:id="rId45"/>
    <p:sldId id="414" r:id="rId46"/>
    <p:sldId id="257" r:id="rId47"/>
    <p:sldId id="258" r:id="rId48"/>
    <p:sldId id="259" r:id="rId49"/>
    <p:sldId id="260" r:id="rId50"/>
    <p:sldId id="261" r:id="rId51"/>
    <p:sldId id="265" r:id="rId52"/>
    <p:sldId id="262" r:id="rId53"/>
    <p:sldId id="263" r:id="rId54"/>
    <p:sldId id="268" r:id="rId55"/>
    <p:sldId id="264" r:id="rId56"/>
    <p:sldId id="266" r:id="rId57"/>
    <p:sldId id="269" r:id="rId58"/>
    <p:sldId id="267" r:id="rId59"/>
    <p:sldId id="270" r:id="rId60"/>
    <p:sldId id="271" r:id="rId61"/>
    <p:sldId id="272" r:id="rId62"/>
    <p:sldId id="273" r:id="rId63"/>
    <p:sldId id="274" r:id="rId64"/>
    <p:sldId id="275" r:id="rId65"/>
    <p:sldId id="276" r:id="rId66"/>
    <p:sldId id="277" r:id="rId67"/>
    <p:sldId id="278" r:id="rId68"/>
    <p:sldId id="279" r:id="rId69"/>
    <p:sldId id="280" r:id="rId70"/>
    <p:sldId id="281" r:id="rId71"/>
    <p:sldId id="282" r:id="rId72"/>
    <p:sldId id="283" r:id="rId73"/>
    <p:sldId id="284" r:id="rId74"/>
    <p:sldId id="285" r:id="rId75"/>
    <p:sldId id="286" r:id="rId76"/>
    <p:sldId id="287" r:id="rId77"/>
    <p:sldId id="288" r:id="rId78"/>
    <p:sldId id="289" r:id="rId79"/>
    <p:sldId id="290" r:id="rId80"/>
    <p:sldId id="291" r:id="rId81"/>
    <p:sldId id="314" r:id="rId82"/>
    <p:sldId id="315" r:id="rId83"/>
    <p:sldId id="293" r:id="rId84"/>
    <p:sldId id="316" r:id="rId85"/>
    <p:sldId id="317" r:id="rId86"/>
    <p:sldId id="292" r:id="rId87"/>
    <p:sldId id="318" r:id="rId88"/>
    <p:sldId id="294" r:id="rId89"/>
    <p:sldId id="319" r:id="rId90"/>
    <p:sldId id="334" r:id="rId91"/>
    <p:sldId id="335" r:id="rId92"/>
    <p:sldId id="336" r:id="rId93"/>
    <p:sldId id="337" r:id="rId94"/>
    <p:sldId id="340" r:id="rId95"/>
    <p:sldId id="339" r:id="rId96"/>
    <p:sldId id="338" r:id="rId97"/>
    <p:sldId id="341" r:id="rId98"/>
    <p:sldId id="342" r:id="rId99"/>
    <p:sldId id="320" r:id="rId100"/>
    <p:sldId id="321" r:id="rId101"/>
    <p:sldId id="343" r:id="rId102"/>
    <p:sldId id="322" r:id="rId103"/>
    <p:sldId id="332" r:id="rId104"/>
    <p:sldId id="329" r:id="rId105"/>
    <p:sldId id="330" r:id="rId106"/>
    <p:sldId id="331" r:id="rId107"/>
    <p:sldId id="333" r:id="rId108"/>
    <p:sldId id="295" r:id="rId109"/>
    <p:sldId id="296" r:id="rId110"/>
    <p:sldId id="324" r:id="rId111"/>
    <p:sldId id="323" r:id="rId112"/>
    <p:sldId id="325" r:id="rId113"/>
    <p:sldId id="297" r:id="rId114"/>
    <p:sldId id="298" r:id="rId115"/>
    <p:sldId id="326" r:id="rId116"/>
    <p:sldId id="327" r:id="rId117"/>
    <p:sldId id="328" r:id="rId118"/>
    <p:sldId id="299" r:id="rId119"/>
    <p:sldId id="300" r:id="rId120"/>
    <p:sldId id="301" r:id="rId121"/>
    <p:sldId id="302" r:id="rId122"/>
    <p:sldId id="303" r:id="rId123"/>
    <p:sldId id="304" r:id="rId124"/>
    <p:sldId id="305" r:id="rId125"/>
    <p:sldId id="306" r:id="rId126"/>
    <p:sldId id="307" r:id="rId127"/>
    <p:sldId id="308" r:id="rId128"/>
    <p:sldId id="309" r:id="rId129"/>
    <p:sldId id="310" r:id="rId130"/>
    <p:sldId id="311" r:id="rId131"/>
    <p:sldId id="312" r:id="rId132"/>
    <p:sldId id="398" r:id="rId133"/>
    <p:sldId id="399" r:id="rId134"/>
    <p:sldId id="415" r:id="rId135"/>
    <p:sldId id="416" r:id="rId136"/>
    <p:sldId id="417" r:id="rId137"/>
    <p:sldId id="419" r:id="rId138"/>
    <p:sldId id="418" r:id="rId139"/>
    <p:sldId id="420" r:id="rId140"/>
    <p:sldId id="423" r:id="rId141"/>
    <p:sldId id="422" r:id="rId142"/>
    <p:sldId id="421" r:id="rId143"/>
    <p:sldId id="424" r:id="rId144"/>
    <p:sldId id="425" r:id="rId145"/>
    <p:sldId id="426" r:id="rId146"/>
    <p:sldId id="427" r:id="rId147"/>
    <p:sldId id="428" r:id="rId148"/>
    <p:sldId id="429" r:id="rId149"/>
    <p:sldId id="430" r:id="rId150"/>
    <p:sldId id="431" r:id="rId151"/>
    <p:sldId id="432" r:id="rId152"/>
    <p:sldId id="313" r:id="rId15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DA37D80-6434-44D0-A028-1B22A696006F}" styleName="Styl jasny 3 — Ak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E3FDE45-AF77-4B5C-9715-49D594BDF05E}" styleName="Styl jasny 1 — Ak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BC89EF96-8CEA-46FF-86C4-4CE0E7609802}" styleName="Styl jasny 3 — Ak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Styl jasny 2 — Ak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0" d="100"/>
          <a:sy n="60" d="100"/>
        </p:scale>
        <p:origin x="88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viewProps" Target="viewProp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theme" Target="theme/theme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presProps" Target="presProps.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pl-PL"/>
              <a:t>Kliknij, aby edytować styl</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pl-PL"/>
              <a:t>Kliknij, aby edytować styl wzorca podtytułu</a:t>
            </a:r>
            <a:endParaRPr lang="en-US" dirty="0"/>
          </a:p>
        </p:txBody>
      </p:sp>
      <p:sp>
        <p:nvSpPr>
          <p:cNvPr id="4" name="Date Placeholder 3"/>
          <p:cNvSpPr>
            <a:spLocks noGrp="1"/>
          </p:cNvSpPr>
          <p:nvPr>
            <p:ph type="dt" sz="half" idx="10"/>
          </p:nvPr>
        </p:nvSpPr>
        <p:spPr/>
        <p:txBody>
          <a:bodyPr/>
          <a:lstStyle>
            <a:lvl1pPr algn="l">
              <a:defRPr/>
            </a:lvl1pPr>
          </a:lstStyle>
          <a:p>
            <a:fld id="{48A87A34-81AB-432B-8DAE-1953F412C126}" type="datetimeFigureOut">
              <a:rPr lang="en-US" smtClean="0"/>
              <a:t>11/8/2018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5586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11992788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pl-PL"/>
              <a:t>Kliknij, aby edytować styl</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8297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10194625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pl-PL"/>
              <a:t>Kliknij, aby edytować styl</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48A87A34-81AB-432B-8DAE-1953F412C126}" type="datetimeFigureOut">
              <a:rPr lang="en-US" smtClean="0"/>
              <a:t>11/8/2018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07752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pl-PL"/>
              <a:t>Kliknij, aby edytować styl</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19027525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pl-PL"/>
              <a:t>Kliknij, aby edytować styl</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4" name="Content Placeholder 3"/>
          <p:cNvSpPr>
            <a:spLocks noGrp="1"/>
          </p:cNvSpPr>
          <p:nvPr>
            <p:ph sz="half" idx="2"/>
          </p:nvPr>
        </p:nvSpPr>
        <p:spPr>
          <a:xfrm>
            <a:off x="1024128" y="2967788"/>
            <a:ext cx="4754880" cy="3341572"/>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pl-PL"/>
              <a:t>Edytuj style wzorca tekstu</a:t>
            </a:r>
          </a:p>
        </p:txBody>
      </p:sp>
      <p:sp>
        <p:nvSpPr>
          <p:cNvPr id="6" name="Content Placeholder 5"/>
          <p:cNvSpPr>
            <a:spLocks noGrp="1"/>
          </p:cNvSpPr>
          <p:nvPr>
            <p:ph sz="quarter" idx="4"/>
          </p:nvPr>
        </p:nvSpPr>
        <p:spPr>
          <a:xfrm>
            <a:off x="5990888" y="2967788"/>
            <a:ext cx="4754880" cy="3341572"/>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11/8/2018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1244047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11/8/2018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24645450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11/8/2018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8771500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pl-PL"/>
              <a:t>Kliknij, aby edytować styl</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5" name="Date Placeholder 4"/>
          <p:cNvSpPr>
            <a:spLocks noGrp="1"/>
          </p:cNvSpPr>
          <p:nvPr>
            <p:ph type="dt" sz="half" idx="10"/>
          </p:nvPr>
        </p:nvSpPr>
        <p:spPr/>
        <p:txBody>
          <a:bodyPr/>
          <a:lstStyle/>
          <a:p>
            <a:fld id="{48A87A34-81AB-432B-8DAE-1953F412C126}" type="datetimeFigureOut">
              <a:rPr lang="en-US" smtClean="0"/>
              <a:t>11/8/2018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7132667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pl-PL"/>
              <a:t>Kliknij, aby edytować styl</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Date Placeholder 4"/>
          <p:cNvSpPr>
            <a:spLocks noGrp="1"/>
          </p:cNvSpPr>
          <p:nvPr>
            <p:ph type="dt" sz="half" idx="10"/>
          </p:nvPr>
        </p:nvSpPr>
        <p:spPr/>
        <p:txBody>
          <a:bodyPr/>
          <a:lstStyle/>
          <a:p>
            <a:fld id="{48A87A34-81AB-432B-8DAE-1953F412C126}" type="datetimeFigureOut">
              <a:rPr lang="en-US" smtClean="0"/>
              <a:t>11/8/2018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7026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pl-PL"/>
              <a:t>Kliknij, aby edytować styl</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8A87A34-81AB-432B-8DAE-1953F412C126}" type="datetimeFigureOut">
              <a:rPr lang="en-US" smtClean="0"/>
              <a:pPr/>
              <a:t>11/8/2018</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6D22F896-40B5-4ADD-8801-0D06FADFA095}" type="slidenum">
              <a:rPr lang="en-US" smtClean="0"/>
              <a:pPr/>
              <a:t>‹N›</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1912817"/>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360.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1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2.emf"/></Relationships>
</file>

<file path=ppt/slides/_rels/slide6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3F2FC36-4B7E-4B78-88BB-261751378DFE}"/>
              </a:ext>
            </a:extLst>
          </p:cNvPr>
          <p:cNvSpPr>
            <a:spLocks noGrp="1"/>
          </p:cNvSpPr>
          <p:nvPr>
            <p:ph type="ctrTitle"/>
          </p:nvPr>
        </p:nvSpPr>
        <p:spPr/>
        <p:txBody>
          <a:bodyPr/>
          <a:lstStyle/>
          <a:p>
            <a:r>
              <a:rPr lang="en-US" dirty="0"/>
              <a:t>Credit ratings and their impact on the financial market</a:t>
            </a:r>
            <a:endParaRPr lang="pl-PL" dirty="0"/>
          </a:p>
        </p:txBody>
      </p:sp>
      <p:sp>
        <p:nvSpPr>
          <p:cNvPr id="3" name="Podtytuł 2">
            <a:extLst>
              <a:ext uri="{FF2B5EF4-FFF2-40B4-BE49-F238E27FC236}">
                <a16:creationId xmlns:a16="http://schemas.microsoft.com/office/drawing/2014/main" id="{DEBDEA23-E7FC-4F91-84D1-382E4E27FE5A}"/>
              </a:ext>
            </a:extLst>
          </p:cNvPr>
          <p:cNvSpPr>
            <a:spLocks noGrp="1"/>
          </p:cNvSpPr>
          <p:nvPr>
            <p:ph type="subTitle" idx="1"/>
          </p:nvPr>
        </p:nvSpPr>
        <p:spPr>
          <a:xfrm>
            <a:off x="8646288" y="4960137"/>
            <a:ext cx="3164711" cy="1463040"/>
          </a:xfrm>
        </p:spPr>
        <p:txBody>
          <a:bodyPr/>
          <a:lstStyle/>
          <a:p>
            <a:r>
              <a:rPr lang="pl-PL" dirty="0"/>
              <a:t>Patrycja </a:t>
            </a:r>
          </a:p>
          <a:p>
            <a:r>
              <a:rPr lang="pl-PL" dirty="0"/>
              <a:t>CHODNICKA-JAWORSKA </a:t>
            </a:r>
            <a:r>
              <a:rPr lang="pl-PL" dirty="0" err="1"/>
              <a:t>PhD</a:t>
            </a:r>
            <a:endParaRPr lang="pl-PL" dirty="0"/>
          </a:p>
        </p:txBody>
      </p:sp>
    </p:spTree>
    <p:extLst>
      <p:ext uri="{BB962C8B-B14F-4D97-AF65-F5344CB8AC3E}">
        <p14:creationId xmlns:p14="http://schemas.microsoft.com/office/powerpoint/2010/main" val="204478127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91D4DC2-21B6-4088-8220-5205409DF7AE}"/>
              </a:ext>
            </a:extLst>
          </p:cNvPr>
          <p:cNvSpPr>
            <a:spLocks noGrp="1"/>
          </p:cNvSpPr>
          <p:nvPr>
            <p:ph type="title"/>
          </p:nvPr>
        </p:nvSpPr>
        <p:spPr/>
        <p:txBody>
          <a:bodyPr/>
          <a:lstStyle/>
          <a:p>
            <a:pPr algn="ctr"/>
            <a:r>
              <a:rPr lang="pl-PL" dirty="0" err="1">
                <a:effectLst>
                  <a:outerShdw blurRad="38100" dist="38100" dir="2700000" algn="tl">
                    <a:srgbClr val="000000">
                      <a:alpha val="43137"/>
                    </a:srgbClr>
                  </a:outerShdw>
                </a:effectLst>
              </a:rPr>
              <a:t>CreditWatch</a:t>
            </a:r>
            <a:r>
              <a:rPr lang="pl-PL" dirty="0">
                <a:effectLst>
                  <a:outerShdw blurRad="38100" dist="38100" dir="2700000" algn="tl">
                    <a:srgbClr val="000000">
                      <a:alpha val="43137"/>
                    </a:srgbClr>
                  </a:outerShdw>
                </a:effectLst>
              </a:rPr>
              <a:t> – </a:t>
            </a:r>
            <a:r>
              <a:rPr lang="pl-PL" dirty="0" err="1">
                <a:effectLst>
                  <a:outerShdw blurRad="38100" dist="38100" dir="2700000" algn="tl">
                    <a:srgbClr val="000000">
                      <a:alpha val="43137"/>
                    </a:srgbClr>
                  </a:outerShdw>
                </a:effectLst>
              </a:rPr>
              <a:t>short</a:t>
            </a:r>
            <a:r>
              <a:rPr lang="pl-PL" dirty="0">
                <a:effectLst>
                  <a:outerShdw blurRad="38100" dist="38100" dir="2700000" algn="tl">
                    <a:srgbClr val="000000">
                      <a:alpha val="43137"/>
                    </a:srgbClr>
                  </a:outerShdw>
                </a:effectLst>
              </a:rPr>
              <a:t> term </a:t>
            </a:r>
            <a:r>
              <a:rPr lang="pl-PL" dirty="0" err="1">
                <a:effectLst>
                  <a:outerShdw blurRad="38100" dist="38100" dir="2700000" algn="tl">
                    <a:srgbClr val="000000">
                      <a:alpha val="43137"/>
                    </a:srgbClr>
                  </a:outerShdw>
                </a:effectLst>
              </a:rPr>
              <a:t>credit</a:t>
            </a:r>
            <a:r>
              <a:rPr lang="pl-PL" dirty="0">
                <a:effectLst>
                  <a:outerShdw blurRad="38100" dist="38100" dir="2700000" algn="tl">
                    <a:srgbClr val="000000">
                      <a:alpha val="43137"/>
                    </a:srgbClr>
                  </a:outerShdw>
                </a:effectLst>
              </a:rPr>
              <a:t> </a:t>
            </a:r>
            <a:r>
              <a:rPr lang="pl-PL" dirty="0" err="1">
                <a:effectLst>
                  <a:outerShdw blurRad="38100" dist="38100" dir="2700000" algn="tl">
                    <a:srgbClr val="000000">
                      <a:alpha val="43137"/>
                    </a:srgbClr>
                  </a:outerShdw>
                </a:effectLst>
              </a:rPr>
              <a:t>ratings</a:t>
            </a:r>
            <a:r>
              <a:rPr lang="pl-PL" dirty="0">
                <a:effectLst>
                  <a:outerShdw blurRad="38100" dist="38100" dir="2700000" algn="tl">
                    <a:srgbClr val="000000">
                      <a:alpha val="43137"/>
                    </a:srgbClr>
                  </a:outerShdw>
                </a:effectLst>
              </a:rPr>
              <a:t> </a:t>
            </a:r>
            <a:r>
              <a:rPr lang="pl-PL" dirty="0" err="1">
                <a:effectLst>
                  <a:outerShdw blurRad="38100" dist="38100" dir="2700000" algn="tl">
                    <a:srgbClr val="000000">
                      <a:alpha val="43137"/>
                    </a:srgbClr>
                  </a:outerShdw>
                </a:effectLst>
              </a:rPr>
              <a:t>changes</a:t>
            </a:r>
            <a:endParaRPr lang="pl-PL" dirty="0"/>
          </a:p>
        </p:txBody>
      </p:sp>
      <p:sp>
        <p:nvSpPr>
          <p:cNvPr id="3" name="Symbol zastępczy zawartości 2">
            <a:extLst>
              <a:ext uri="{FF2B5EF4-FFF2-40B4-BE49-F238E27FC236}">
                <a16:creationId xmlns:a16="http://schemas.microsoft.com/office/drawing/2014/main" id="{161163DF-E309-4FD8-A360-30674E785795}"/>
              </a:ext>
            </a:extLst>
          </p:cNvPr>
          <p:cNvSpPr>
            <a:spLocks noGrp="1"/>
          </p:cNvSpPr>
          <p:nvPr>
            <p:ph idx="1"/>
          </p:nvPr>
        </p:nvSpPr>
        <p:spPr/>
        <p:txBody>
          <a:bodyPr/>
          <a:lstStyle/>
          <a:p>
            <a:pPr algn="just"/>
            <a:r>
              <a:rPr lang="pl-PL" sz="2400" dirty="0" err="1"/>
              <a:t>Probability</a:t>
            </a:r>
            <a:r>
              <a:rPr lang="pl-PL" sz="2400" dirty="0"/>
              <a:t> of the </a:t>
            </a:r>
            <a:r>
              <a:rPr lang="pl-PL" sz="2400" dirty="0" err="1"/>
              <a:t>credit</a:t>
            </a:r>
            <a:r>
              <a:rPr lang="pl-PL" sz="2400" dirty="0"/>
              <a:t> </a:t>
            </a:r>
            <a:r>
              <a:rPr lang="pl-PL" sz="2400" dirty="0" err="1"/>
              <a:t>ratings</a:t>
            </a:r>
            <a:r>
              <a:rPr lang="pl-PL" sz="2400" dirty="0"/>
              <a:t> </a:t>
            </a:r>
            <a:r>
              <a:rPr lang="pl-PL" sz="2400" dirty="0" err="1"/>
              <a:t>changes</a:t>
            </a:r>
            <a:r>
              <a:rPr lang="pl-PL" sz="2400" dirty="0"/>
              <a:t> in </a:t>
            </a:r>
            <a:r>
              <a:rPr lang="pl-PL" sz="2400" dirty="0" err="1"/>
              <a:t>short</a:t>
            </a:r>
            <a:r>
              <a:rPr lang="pl-PL" sz="2400" dirty="0"/>
              <a:t> term period of </a:t>
            </a:r>
            <a:r>
              <a:rPr lang="pl-PL" sz="2400" dirty="0" err="1"/>
              <a:t>time</a:t>
            </a:r>
            <a:r>
              <a:rPr lang="en-US" sz="2400" dirty="0"/>
              <a:t>. </a:t>
            </a:r>
            <a:endParaRPr lang="pl-PL" sz="2400" dirty="0"/>
          </a:p>
          <a:p>
            <a:pPr algn="just"/>
            <a:r>
              <a:rPr lang="en-US" sz="2400" dirty="0"/>
              <a:t>Events and short-term trends may include mergers, recapitalizations, voter referendums, regulatory actions, performance deterioration of securitized assets, or</a:t>
            </a:r>
            <a:r>
              <a:rPr lang="pl-PL" sz="2400" dirty="0"/>
              <a:t> </a:t>
            </a:r>
            <a:r>
              <a:rPr lang="en-US" sz="2400" dirty="0"/>
              <a:t>anticipated operating developments.</a:t>
            </a:r>
            <a:endParaRPr lang="pl-PL" sz="2400" dirty="0"/>
          </a:p>
          <a:p>
            <a:pPr algn="just"/>
            <a:r>
              <a:rPr lang="pl-PL" sz="2400" dirty="0" err="1"/>
              <a:t>Type</a:t>
            </a:r>
            <a:r>
              <a:rPr lang="pl-PL" sz="2400" dirty="0"/>
              <a:t> of </a:t>
            </a:r>
            <a:r>
              <a:rPr lang="pl-PL" sz="2400" dirty="0" err="1"/>
              <a:t>CreditWatches</a:t>
            </a:r>
            <a:r>
              <a:rPr lang="pl-PL" sz="2400" dirty="0"/>
              <a:t>:</a:t>
            </a:r>
          </a:p>
          <a:p>
            <a:pPr lvl="1" algn="just"/>
            <a:r>
              <a:rPr lang="en-US" sz="2400" dirty="0"/>
              <a:t>"positive" designation means that a rating may be raised; </a:t>
            </a:r>
            <a:endParaRPr lang="pl-PL" sz="2400" dirty="0"/>
          </a:p>
          <a:p>
            <a:pPr lvl="1" algn="just"/>
            <a:r>
              <a:rPr lang="en-US" sz="2400" dirty="0"/>
              <a:t>"negative" means a rating may be lowered;</a:t>
            </a:r>
            <a:endParaRPr lang="pl-PL" sz="2400" dirty="0"/>
          </a:p>
          <a:p>
            <a:pPr lvl="1" algn="just"/>
            <a:r>
              <a:rPr lang="en-US" sz="2400" dirty="0"/>
              <a:t>"developing" means that a rating may be raised, lowered, or affirmed.</a:t>
            </a:r>
            <a:endParaRPr lang="pl-PL" sz="2400" dirty="0"/>
          </a:p>
          <a:p>
            <a:endParaRPr lang="pl-PL" dirty="0"/>
          </a:p>
        </p:txBody>
      </p:sp>
    </p:spTree>
    <p:extLst>
      <p:ext uri="{BB962C8B-B14F-4D97-AF65-F5344CB8AC3E}">
        <p14:creationId xmlns:p14="http://schemas.microsoft.com/office/powerpoint/2010/main" val="1057455096"/>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a:extLst>
              <a:ext uri="{FF2B5EF4-FFF2-40B4-BE49-F238E27FC236}">
                <a16:creationId xmlns:a16="http://schemas.microsoft.com/office/drawing/2014/main" id="{EB8E831A-5935-40C0-B56E-D68275FD3EBD}"/>
              </a:ext>
            </a:extLst>
          </p:cNvPr>
          <p:cNvSpPr>
            <a:spLocks noGrp="1"/>
          </p:cNvSpPr>
          <p:nvPr>
            <p:ph type="title"/>
          </p:nvPr>
        </p:nvSpPr>
        <p:spPr/>
        <p:txBody>
          <a:bodyPr/>
          <a:lstStyle/>
          <a:p>
            <a:r>
              <a:rPr lang="en-US" dirty="0">
                <a:effectLst>
                  <a:outerShdw blurRad="38100" dist="38100" dir="2700000" algn="tl">
                    <a:srgbClr val="000000">
                      <a:alpha val="43137"/>
                    </a:srgbClr>
                  </a:outerShdw>
                </a:effectLst>
              </a:rPr>
              <a:t>Arellano–Bond linear dynamic panel-data estimation</a:t>
            </a:r>
            <a:endParaRPr lang="pl-PL" dirty="0">
              <a:effectLst>
                <a:outerShdw blurRad="38100" dist="38100" dir="2700000" algn="tl">
                  <a:srgbClr val="000000">
                    <a:alpha val="43137"/>
                  </a:srgbClr>
                </a:outerShdw>
              </a:effectLst>
            </a:endParaRPr>
          </a:p>
        </p:txBody>
      </p:sp>
      <p:sp>
        <p:nvSpPr>
          <p:cNvPr id="3" name="Symbol zastępczy zawartości 2">
            <a:extLst>
              <a:ext uri="{FF2B5EF4-FFF2-40B4-BE49-F238E27FC236}">
                <a16:creationId xmlns:a16="http://schemas.microsoft.com/office/drawing/2014/main" id="{F0D13087-B676-41E4-9FEC-5E43366DE500}"/>
              </a:ext>
            </a:extLst>
          </p:cNvPr>
          <p:cNvSpPr>
            <a:spLocks noGrp="1"/>
          </p:cNvSpPr>
          <p:nvPr>
            <p:ph idx="1"/>
          </p:nvPr>
        </p:nvSpPr>
        <p:spPr/>
        <p:txBody>
          <a:bodyPr>
            <a:normAutofit fontScale="92500" lnSpcReduction="10000"/>
          </a:bodyPr>
          <a:lstStyle/>
          <a:p>
            <a:pPr algn="just"/>
            <a:r>
              <a:rPr lang="en-US" dirty="0"/>
              <a:t>Anderson and Hsiao (1981, 1982) propose using further lags of the level or the difference of the dependent variable to instrument the lagged dependent variables that are included in a dynamic panel-data model after the panel-level effects have been removed by ﬁrst-differencing. </a:t>
            </a:r>
            <a:endParaRPr lang="pl-PL" dirty="0"/>
          </a:p>
          <a:p>
            <a:pPr algn="just"/>
            <a:r>
              <a:rPr lang="en-US" dirty="0"/>
              <a:t>Arellano and Bond (1991) build upon this idea by noting that, in general, there are many more instruments available. Building on Holtz</a:t>
            </a:r>
            <a:r>
              <a:rPr lang="pl-PL" dirty="0"/>
              <a:t>-</a:t>
            </a:r>
            <a:r>
              <a:rPr lang="en-US" dirty="0"/>
              <a:t>Eakin, Newey, and Rosen (1988) and using the GMM framework developed by Hansen (1982), they identify how many lags of the dependent variable, the predetermined variables, and the endogenous variables are valid instruments and how to combine these lagged levels with ﬁrst differences of the strictly exogenous variables into a potentially large instrument matrix. Using this instrument matrix, Arellano and Bond (1991) derive the corresponding one-step and two-step GMM estimators, as well as the robust VCE estimator for the one-step model. They also found that the robust two-step VCE was seriously biased. </a:t>
            </a:r>
            <a:r>
              <a:rPr lang="en-US" dirty="0" err="1"/>
              <a:t>Windmeijer</a:t>
            </a:r>
            <a:r>
              <a:rPr lang="en-US" dirty="0"/>
              <a:t> (2005) worked out a bias-corrected (WC) robust estimator for VCEs of two-step GMM estimators,</a:t>
            </a:r>
            <a:r>
              <a:rPr lang="pl-PL" dirty="0"/>
              <a:t>. </a:t>
            </a:r>
            <a:r>
              <a:rPr lang="en-US" dirty="0"/>
              <a:t>The test of autocorrelation of order m and the </a:t>
            </a:r>
            <a:r>
              <a:rPr lang="en-US" dirty="0" err="1"/>
              <a:t>Sargan</a:t>
            </a:r>
            <a:r>
              <a:rPr lang="en-US" dirty="0"/>
              <a:t> test of overidentifying restrictions derived by Arellano and Bond (1991)</a:t>
            </a:r>
            <a:r>
              <a:rPr lang="pl-PL" dirty="0"/>
              <a:t>.</a:t>
            </a:r>
          </a:p>
        </p:txBody>
      </p:sp>
    </p:spTree>
    <p:extLst>
      <p:ext uri="{BB962C8B-B14F-4D97-AF65-F5344CB8AC3E}">
        <p14:creationId xmlns:p14="http://schemas.microsoft.com/office/powerpoint/2010/main" val="81847647"/>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B4A4003-19A8-438A-80A4-3D69F0D36CC7}"/>
              </a:ext>
            </a:extLst>
          </p:cNvPr>
          <p:cNvSpPr>
            <a:spLocks noGrp="1"/>
          </p:cNvSpPr>
          <p:nvPr>
            <p:ph type="title"/>
          </p:nvPr>
        </p:nvSpPr>
        <p:spPr/>
        <p:txBody>
          <a:bodyPr/>
          <a:lstStyle/>
          <a:p>
            <a:r>
              <a:rPr lang="pl-PL" dirty="0">
                <a:effectLst>
                  <a:outerShdw blurRad="38100" dist="38100" dir="2700000" algn="tl">
                    <a:srgbClr val="000000">
                      <a:alpha val="43137"/>
                    </a:srgbClr>
                  </a:outerShdw>
                </a:effectLst>
              </a:rPr>
              <a:t>OTHER TESTS</a:t>
            </a:r>
          </a:p>
        </p:txBody>
      </p:sp>
      <p:sp>
        <p:nvSpPr>
          <p:cNvPr id="3" name="Symbol zastępczy zawartości 2">
            <a:extLst>
              <a:ext uri="{FF2B5EF4-FFF2-40B4-BE49-F238E27FC236}">
                <a16:creationId xmlns:a16="http://schemas.microsoft.com/office/drawing/2014/main" id="{E1503DFF-1869-49B8-92C7-987F46F379D7}"/>
              </a:ext>
            </a:extLst>
          </p:cNvPr>
          <p:cNvSpPr>
            <a:spLocks noGrp="1"/>
          </p:cNvSpPr>
          <p:nvPr>
            <p:ph idx="1"/>
          </p:nvPr>
        </p:nvSpPr>
        <p:spPr/>
        <p:txBody>
          <a:bodyPr/>
          <a:lstStyle/>
          <a:p>
            <a:pPr>
              <a:buFont typeface="Arial" panose="020B0604020202020204" pitchFamily="34" charset="0"/>
              <a:buChar char="•"/>
            </a:pPr>
            <a:r>
              <a:rPr lang="pl-PL" dirty="0"/>
              <a:t> Test for </a:t>
            </a:r>
            <a:r>
              <a:rPr lang="pl-PL" dirty="0" err="1"/>
              <a:t>heteroskedasticity</a:t>
            </a:r>
            <a:endParaRPr lang="pl-PL" dirty="0"/>
          </a:p>
          <a:p>
            <a:pPr>
              <a:buFont typeface="Arial" panose="020B0604020202020204" pitchFamily="34" charset="0"/>
              <a:buChar char="•"/>
            </a:pPr>
            <a:r>
              <a:rPr lang="pl-PL" dirty="0"/>
              <a:t> Test of serial </a:t>
            </a:r>
            <a:r>
              <a:rPr lang="pl-PL" dirty="0" err="1"/>
              <a:t>correlation</a:t>
            </a:r>
            <a:r>
              <a:rPr lang="pl-PL" dirty="0"/>
              <a:t> (</a:t>
            </a:r>
            <a:r>
              <a:rPr lang="pl-PL" dirty="0" err="1"/>
              <a:t>Lagram</a:t>
            </a:r>
            <a:r>
              <a:rPr lang="pl-PL" dirty="0"/>
              <a:t> – </a:t>
            </a:r>
            <a:r>
              <a:rPr lang="pl-PL" dirty="0" err="1"/>
              <a:t>Multiplier</a:t>
            </a:r>
            <a:r>
              <a:rPr lang="pl-PL" dirty="0"/>
              <a:t> test) - </a:t>
            </a:r>
            <a:r>
              <a:rPr lang="en-US" dirty="0"/>
              <a:t>Serial correlation tests apply to macro panels with long time series (over 20-30 years). Not a problem in micro panels (with very few years). Serial correlation causes the standard errors of the coefficients to be smaller than they actually are and higher R-squared.</a:t>
            </a:r>
            <a:endParaRPr lang="pl-PL" dirty="0"/>
          </a:p>
          <a:p>
            <a:pPr>
              <a:buFont typeface="Arial" panose="020B0604020202020204" pitchFamily="34" charset="0"/>
              <a:buChar char="•"/>
            </a:pPr>
            <a:r>
              <a:rPr lang="pl-PL" dirty="0"/>
              <a:t> Test of unit </a:t>
            </a:r>
            <a:r>
              <a:rPr lang="pl-PL" dirty="0" err="1"/>
              <a:t>roots</a:t>
            </a:r>
            <a:r>
              <a:rPr lang="pl-PL" dirty="0"/>
              <a:t> and </a:t>
            </a:r>
            <a:r>
              <a:rPr lang="pl-PL"/>
              <a:t>stationarity</a:t>
            </a:r>
            <a:endParaRPr lang="pl-PL" dirty="0"/>
          </a:p>
          <a:p>
            <a:endParaRPr lang="pl-PL" dirty="0"/>
          </a:p>
        </p:txBody>
      </p:sp>
    </p:spTree>
    <p:extLst>
      <p:ext uri="{BB962C8B-B14F-4D97-AF65-F5344CB8AC3E}">
        <p14:creationId xmlns:p14="http://schemas.microsoft.com/office/powerpoint/2010/main" val="913417120"/>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ADB875E-3212-47BF-B1D2-16FAEE6E6BBA}"/>
              </a:ext>
            </a:extLst>
          </p:cNvPr>
          <p:cNvSpPr>
            <a:spLocks noGrp="1"/>
          </p:cNvSpPr>
          <p:nvPr>
            <p:ph type="title"/>
          </p:nvPr>
        </p:nvSpPr>
        <p:spPr>
          <a:xfrm>
            <a:off x="913775" y="618518"/>
            <a:ext cx="10364451" cy="1216070"/>
          </a:xfrm>
        </p:spPr>
        <p:txBody>
          <a:bodyPr>
            <a:normAutofit fontScale="90000"/>
          </a:bodyPr>
          <a:lstStyle/>
          <a:p>
            <a:r>
              <a:rPr lang="en-US" dirty="0">
                <a:effectLst>
                  <a:outerShdw blurRad="38100" dist="38100" dir="2700000" algn="tl">
                    <a:srgbClr val="000000">
                      <a:alpha val="43137"/>
                    </a:srgbClr>
                  </a:outerShdw>
                </a:effectLst>
              </a:rPr>
              <a:t>Arellano–Bond linear dynamic panel-data estimation</a:t>
            </a:r>
            <a:endParaRPr lang="pl-PL" dirty="0">
              <a:effectLst>
                <a:outerShdw blurRad="38100" dist="38100" dir="2700000" algn="tl">
                  <a:srgbClr val="000000">
                    <a:alpha val="43137"/>
                  </a:srgbClr>
                </a:outerShdw>
              </a:effectLst>
            </a:endParaRPr>
          </a:p>
        </p:txBody>
      </p:sp>
      <mc:AlternateContent xmlns:mc="http://schemas.openxmlformats.org/markup-compatibility/2006" xmlns:a14="http://schemas.microsoft.com/office/drawing/2010/main">
        <mc:Choice Requires="a14">
          <p:sp>
            <p:nvSpPr>
              <p:cNvPr id="3" name="Symbol zastępczy zawartości 2">
                <a:extLst>
                  <a:ext uri="{FF2B5EF4-FFF2-40B4-BE49-F238E27FC236}">
                    <a16:creationId xmlns:a16="http://schemas.microsoft.com/office/drawing/2014/main" id="{22C8B3E3-7298-445C-B031-77738C942670}"/>
                  </a:ext>
                </a:extLst>
              </p:cNvPr>
              <p:cNvSpPr>
                <a:spLocks noGrp="1"/>
              </p:cNvSpPr>
              <p:nvPr>
                <p:ph idx="1"/>
              </p:nvPr>
            </p:nvSpPr>
            <p:spPr>
              <a:xfrm>
                <a:off x="1221128" y="1770926"/>
                <a:ext cx="10056471" cy="4020273"/>
              </a:xfrm>
            </p:spPr>
            <p:txBody>
              <a:bodyPr>
                <a:normAutofit fontScale="92500" lnSpcReduction="10000"/>
              </a:bodyPr>
              <a:lstStyle/>
              <a:p>
                <a:pPr marL="0" indent="0">
                  <a:buNone/>
                </a:pPr>
                <a14:m>
                  <m:oMathPara xmlns:m="http://schemas.openxmlformats.org/officeDocument/2006/math">
                    <m:oMathParaPr>
                      <m:jc m:val="centerGroup"/>
                    </m:oMathParaPr>
                    <m:oMath xmlns:m="http://schemas.openxmlformats.org/officeDocument/2006/math">
                      <m:sSub>
                        <m:sSubPr>
                          <m:ctrlPr>
                            <a:rPr lang="pl-PL" i="1" smtClean="0">
                              <a:latin typeface="Cambria Math" panose="02040503050406030204" pitchFamily="18" charset="0"/>
                            </a:rPr>
                          </m:ctrlPr>
                        </m:sSubPr>
                        <m:e>
                          <m:r>
                            <a:rPr lang="pl-PL" i="1">
                              <a:latin typeface="Cambria Math" panose="02040503050406030204" pitchFamily="18" charset="0"/>
                            </a:rPr>
                            <m:t>𝑦</m:t>
                          </m:r>
                        </m:e>
                        <m:sub>
                          <m:r>
                            <a:rPr lang="pl-PL" i="1">
                              <a:latin typeface="Cambria Math" panose="02040503050406030204" pitchFamily="18" charset="0"/>
                            </a:rPr>
                            <m:t>𝑖𝑡</m:t>
                          </m:r>
                        </m:sub>
                      </m:sSub>
                      <m:r>
                        <a:rPr lang="pl-PL" i="1">
                          <a:latin typeface="Cambria Math" panose="02040503050406030204" pitchFamily="18" charset="0"/>
                        </a:rPr>
                        <m:t>=</m:t>
                      </m:r>
                      <m:nary>
                        <m:naryPr>
                          <m:chr m:val="∑"/>
                          <m:limLoc m:val="undOvr"/>
                          <m:ctrlPr>
                            <a:rPr lang="pl-PL" i="1">
                              <a:latin typeface="Cambria Math" panose="02040503050406030204" pitchFamily="18" charset="0"/>
                            </a:rPr>
                          </m:ctrlPr>
                        </m:naryPr>
                        <m:sub>
                          <m:r>
                            <a:rPr lang="pl-PL" i="1">
                              <a:latin typeface="Cambria Math" panose="02040503050406030204" pitchFamily="18" charset="0"/>
                            </a:rPr>
                            <m:t>𝑗</m:t>
                          </m:r>
                          <m:r>
                            <a:rPr lang="pl-PL" i="1">
                              <a:latin typeface="Cambria Math" panose="02040503050406030204" pitchFamily="18" charset="0"/>
                            </a:rPr>
                            <m:t>=1</m:t>
                          </m:r>
                        </m:sub>
                        <m:sup>
                          <m:r>
                            <a:rPr lang="pl-PL" i="1">
                              <a:latin typeface="Cambria Math" panose="02040503050406030204" pitchFamily="18" charset="0"/>
                            </a:rPr>
                            <m:t>𝑝</m:t>
                          </m:r>
                        </m:sup>
                        <m:e>
                          <m:sSub>
                            <m:sSubPr>
                              <m:ctrlPr>
                                <a:rPr lang="pl-PL" i="1">
                                  <a:latin typeface="Cambria Math" panose="02040503050406030204" pitchFamily="18" charset="0"/>
                                </a:rPr>
                              </m:ctrlPr>
                            </m:sSubPr>
                            <m:e>
                              <m:r>
                                <a:rPr lang="pl-PL" i="1">
                                  <a:latin typeface="Cambria Math" panose="02040503050406030204" pitchFamily="18" charset="0"/>
                                </a:rPr>
                                <m:t>𝛼</m:t>
                              </m:r>
                            </m:e>
                            <m:sub>
                              <m:r>
                                <a:rPr lang="pl-PL" i="1">
                                  <a:latin typeface="Cambria Math" panose="02040503050406030204" pitchFamily="18" charset="0"/>
                                </a:rPr>
                                <m:t>𝑗</m:t>
                              </m:r>
                            </m:sub>
                          </m:sSub>
                          <m:sSub>
                            <m:sSubPr>
                              <m:ctrlPr>
                                <a:rPr lang="pl-PL" i="1">
                                  <a:latin typeface="Cambria Math" panose="02040503050406030204" pitchFamily="18" charset="0"/>
                                </a:rPr>
                              </m:ctrlPr>
                            </m:sSubPr>
                            <m:e>
                              <m:r>
                                <a:rPr lang="pl-PL" i="1">
                                  <a:latin typeface="Cambria Math" panose="02040503050406030204" pitchFamily="18" charset="0"/>
                                </a:rPr>
                                <m:t>𝑦</m:t>
                              </m:r>
                            </m:e>
                            <m:sub>
                              <m:r>
                                <a:rPr lang="pl-PL" i="1">
                                  <a:latin typeface="Cambria Math" panose="02040503050406030204" pitchFamily="18" charset="0"/>
                                </a:rPr>
                                <m:t>𝑖</m:t>
                              </m:r>
                              <m:r>
                                <a:rPr lang="pl-PL" i="1">
                                  <a:latin typeface="Cambria Math" panose="02040503050406030204" pitchFamily="18" charset="0"/>
                                </a:rPr>
                                <m:t>,</m:t>
                              </m:r>
                              <m:r>
                                <a:rPr lang="pl-PL" i="1">
                                  <a:latin typeface="Cambria Math" panose="02040503050406030204" pitchFamily="18" charset="0"/>
                                </a:rPr>
                                <m:t>𝑡</m:t>
                              </m:r>
                              <m:r>
                                <a:rPr lang="pl-PL" i="1">
                                  <a:latin typeface="Cambria Math" panose="02040503050406030204" pitchFamily="18" charset="0"/>
                                </a:rPr>
                                <m:t>−</m:t>
                              </m:r>
                              <m:r>
                                <a:rPr lang="pl-PL" i="1">
                                  <a:latin typeface="Cambria Math" panose="02040503050406030204" pitchFamily="18" charset="0"/>
                                </a:rPr>
                                <m:t>𝑗</m:t>
                              </m:r>
                            </m:sub>
                          </m:sSub>
                          <m:r>
                            <a:rPr lang="pl-PL" i="1">
                              <a:latin typeface="Cambria Math" panose="02040503050406030204" pitchFamily="18" charset="0"/>
                            </a:rPr>
                            <m:t>+</m:t>
                          </m:r>
                          <m:sSub>
                            <m:sSubPr>
                              <m:ctrlPr>
                                <a:rPr lang="pl-PL" i="1">
                                  <a:latin typeface="Cambria Math" panose="02040503050406030204" pitchFamily="18" charset="0"/>
                                </a:rPr>
                              </m:ctrlPr>
                            </m:sSubPr>
                            <m:e>
                              <m:r>
                                <a:rPr lang="pl-PL" i="1">
                                  <a:latin typeface="Cambria Math" panose="02040503050406030204" pitchFamily="18" charset="0"/>
                                </a:rPr>
                                <m:t>𝑥</m:t>
                              </m:r>
                            </m:e>
                            <m:sub>
                              <m:r>
                                <a:rPr lang="pl-PL" i="1">
                                  <a:latin typeface="Cambria Math" panose="02040503050406030204" pitchFamily="18" charset="0"/>
                                </a:rPr>
                                <m:t>𝑖𝑡</m:t>
                              </m:r>
                            </m:sub>
                          </m:sSub>
                          <m:sSub>
                            <m:sSubPr>
                              <m:ctrlPr>
                                <a:rPr lang="pl-PL" i="1">
                                  <a:latin typeface="Cambria Math" panose="02040503050406030204" pitchFamily="18" charset="0"/>
                                </a:rPr>
                              </m:ctrlPr>
                            </m:sSubPr>
                            <m:e>
                              <m:r>
                                <a:rPr lang="pl-PL" i="1">
                                  <a:latin typeface="Cambria Math" panose="02040503050406030204" pitchFamily="18" charset="0"/>
                                </a:rPr>
                                <m:t>𝛽</m:t>
                              </m:r>
                            </m:e>
                            <m:sub>
                              <m:r>
                                <a:rPr lang="pl-PL" i="1">
                                  <a:latin typeface="Cambria Math" panose="02040503050406030204" pitchFamily="18" charset="0"/>
                                </a:rPr>
                                <m:t>1</m:t>
                              </m:r>
                            </m:sub>
                          </m:sSub>
                        </m:e>
                      </m:nary>
                      <m:r>
                        <a:rPr lang="pl-PL" i="1">
                          <a:latin typeface="Cambria Math" panose="02040503050406030204" pitchFamily="18" charset="0"/>
                        </a:rPr>
                        <m:t>+</m:t>
                      </m:r>
                      <m:sSub>
                        <m:sSubPr>
                          <m:ctrlPr>
                            <a:rPr lang="pl-PL" i="1">
                              <a:latin typeface="Cambria Math" panose="02040503050406030204" pitchFamily="18" charset="0"/>
                            </a:rPr>
                          </m:ctrlPr>
                        </m:sSubPr>
                        <m:e>
                          <m:r>
                            <a:rPr lang="pl-PL" i="1">
                              <a:latin typeface="Cambria Math" panose="02040503050406030204" pitchFamily="18" charset="0"/>
                            </a:rPr>
                            <m:t>𝑤</m:t>
                          </m:r>
                        </m:e>
                        <m:sub>
                          <m:r>
                            <a:rPr lang="pl-PL" i="1">
                              <a:latin typeface="Cambria Math" panose="02040503050406030204" pitchFamily="18" charset="0"/>
                            </a:rPr>
                            <m:t>𝑖𝑡</m:t>
                          </m:r>
                        </m:sub>
                      </m:sSub>
                      <m:sSub>
                        <m:sSubPr>
                          <m:ctrlPr>
                            <a:rPr lang="pl-PL" i="1">
                              <a:latin typeface="Cambria Math" panose="02040503050406030204" pitchFamily="18" charset="0"/>
                            </a:rPr>
                          </m:ctrlPr>
                        </m:sSubPr>
                        <m:e>
                          <m:r>
                            <a:rPr lang="pl-PL" i="1">
                              <a:latin typeface="Cambria Math" panose="02040503050406030204" pitchFamily="18" charset="0"/>
                            </a:rPr>
                            <m:t>𝛽</m:t>
                          </m:r>
                        </m:e>
                        <m:sub>
                          <m:r>
                            <a:rPr lang="pl-PL" i="1">
                              <a:latin typeface="Cambria Math" panose="02040503050406030204" pitchFamily="18" charset="0"/>
                            </a:rPr>
                            <m:t>2</m:t>
                          </m:r>
                        </m:sub>
                      </m:sSub>
                      <m:r>
                        <a:rPr lang="pl-PL" i="1">
                          <a:latin typeface="Cambria Math" panose="02040503050406030204" pitchFamily="18" charset="0"/>
                        </a:rPr>
                        <m:t>+</m:t>
                      </m:r>
                      <m:sSub>
                        <m:sSubPr>
                          <m:ctrlPr>
                            <a:rPr lang="pl-PL" i="1">
                              <a:latin typeface="Cambria Math" panose="02040503050406030204" pitchFamily="18" charset="0"/>
                            </a:rPr>
                          </m:ctrlPr>
                        </m:sSubPr>
                        <m:e>
                          <m:r>
                            <a:rPr lang="pl-PL" i="1">
                              <a:latin typeface="Cambria Math" panose="02040503050406030204" pitchFamily="18" charset="0"/>
                            </a:rPr>
                            <m:t>𝑣</m:t>
                          </m:r>
                        </m:e>
                        <m:sub>
                          <m:r>
                            <a:rPr lang="pl-PL" i="1">
                              <a:latin typeface="Cambria Math" panose="02040503050406030204" pitchFamily="18" charset="0"/>
                            </a:rPr>
                            <m:t>𝑖</m:t>
                          </m:r>
                        </m:sub>
                      </m:sSub>
                      <m:r>
                        <a:rPr lang="pl-PL" i="1">
                          <a:latin typeface="Cambria Math" panose="02040503050406030204" pitchFamily="18" charset="0"/>
                        </a:rPr>
                        <m:t>+</m:t>
                      </m:r>
                      <m:sSub>
                        <m:sSubPr>
                          <m:ctrlPr>
                            <a:rPr lang="pl-PL" i="1">
                              <a:latin typeface="Cambria Math" panose="02040503050406030204" pitchFamily="18" charset="0"/>
                            </a:rPr>
                          </m:ctrlPr>
                        </m:sSubPr>
                        <m:e>
                          <m:r>
                            <a:rPr lang="pl-PL" i="1">
                              <a:latin typeface="Cambria Math" panose="02040503050406030204" pitchFamily="18" charset="0"/>
                            </a:rPr>
                            <m:t>𝜖</m:t>
                          </m:r>
                        </m:e>
                        <m:sub>
                          <m:r>
                            <a:rPr lang="pl-PL" i="1">
                              <a:latin typeface="Cambria Math" panose="02040503050406030204" pitchFamily="18" charset="0"/>
                            </a:rPr>
                            <m:t>𝑖𝑡</m:t>
                          </m:r>
                        </m:sub>
                      </m:sSub>
                      <m:r>
                        <a:rPr lang="pl-PL" i="1">
                          <a:latin typeface="Cambria Math" panose="02040503050406030204" pitchFamily="18" charset="0"/>
                        </a:rPr>
                        <m:t>,   </m:t>
                      </m:r>
                      <m:r>
                        <a:rPr lang="pl-PL" i="1">
                          <a:latin typeface="Cambria Math" panose="02040503050406030204" pitchFamily="18" charset="0"/>
                        </a:rPr>
                        <m:t>𝑖</m:t>
                      </m:r>
                      <m:r>
                        <a:rPr lang="pl-PL" i="1">
                          <a:latin typeface="Cambria Math" panose="02040503050406030204" pitchFamily="18" charset="0"/>
                        </a:rPr>
                        <m:t>=1,...,</m:t>
                      </m:r>
                      <m:r>
                        <a:rPr lang="pl-PL" i="1">
                          <a:latin typeface="Cambria Math" panose="02040503050406030204" pitchFamily="18" charset="0"/>
                        </a:rPr>
                        <m:t>𝑁</m:t>
                      </m:r>
                      <m:r>
                        <a:rPr lang="pl-PL" i="1">
                          <a:latin typeface="Cambria Math" panose="02040503050406030204" pitchFamily="18" charset="0"/>
                        </a:rPr>
                        <m:t>,   </m:t>
                      </m:r>
                      <m:r>
                        <a:rPr lang="pl-PL" i="1">
                          <a:latin typeface="Cambria Math" panose="02040503050406030204" pitchFamily="18" charset="0"/>
                        </a:rPr>
                        <m:t>𝑡</m:t>
                      </m:r>
                      <m:r>
                        <a:rPr lang="pl-PL" i="1">
                          <a:latin typeface="Cambria Math" panose="02040503050406030204" pitchFamily="18" charset="0"/>
                        </a:rPr>
                        <m:t>=1,...,</m:t>
                      </m:r>
                      <m:sSub>
                        <m:sSubPr>
                          <m:ctrlPr>
                            <a:rPr lang="pl-PL" i="1">
                              <a:latin typeface="Cambria Math" panose="02040503050406030204" pitchFamily="18" charset="0"/>
                            </a:rPr>
                          </m:ctrlPr>
                        </m:sSubPr>
                        <m:e>
                          <m:r>
                            <a:rPr lang="pl-PL" i="1">
                              <a:latin typeface="Cambria Math" panose="02040503050406030204" pitchFamily="18" charset="0"/>
                            </a:rPr>
                            <m:t>𝑇</m:t>
                          </m:r>
                        </m:e>
                        <m:sub>
                          <m:r>
                            <a:rPr lang="pl-PL" i="1">
                              <a:latin typeface="Cambria Math" panose="02040503050406030204" pitchFamily="18" charset="0"/>
                            </a:rPr>
                            <m:t>𝑖</m:t>
                          </m:r>
                        </m:sub>
                      </m:sSub>
                    </m:oMath>
                  </m:oMathPara>
                </a14:m>
                <a:endParaRPr lang="pl-PL" dirty="0"/>
              </a:p>
              <a:p>
                <a:pPr marL="0" indent="0">
                  <a:buNone/>
                </a:pPr>
                <a14:m>
                  <m:oMath xmlns:m="http://schemas.openxmlformats.org/officeDocument/2006/math">
                    <m:sSub>
                      <m:sSubPr>
                        <m:ctrlPr>
                          <a:rPr lang="pl-PL" i="1">
                            <a:latin typeface="Cambria Math" panose="02040503050406030204" pitchFamily="18" charset="0"/>
                          </a:rPr>
                        </m:ctrlPr>
                      </m:sSubPr>
                      <m:e>
                        <m:r>
                          <a:rPr lang="pl-PL" i="1">
                            <a:latin typeface="Cambria Math" panose="02040503050406030204" pitchFamily="18" charset="0"/>
                          </a:rPr>
                          <m:t>𝛼</m:t>
                        </m:r>
                      </m:e>
                      <m:sub>
                        <m:r>
                          <a:rPr lang="pl-PL" i="1">
                            <a:latin typeface="Cambria Math" panose="02040503050406030204" pitchFamily="18" charset="0"/>
                          </a:rPr>
                          <m:t>𝑗</m:t>
                        </m:r>
                      </m:sub>
                    </m:sSub>
                  </m:oMath>
                </a14:m>
                <a:r>
                  <a:rPr lang="pl-PL" dirty="0"/>
                  <a:t> </a:t>
                </a:r>
                <a:r>
                  <a:rPr lang="pl-PL" dirty="0" err="1"/>
                  <a:t>are</a:t>
                </a:r>
                <a:r>
                  <a:rPr lang="pl-PL" dirty="0"/>
                  <a:t> p </a:t>
                </a:r>
                <a:r>
                  <a:rPr lang="pl-PL" dirty="0" err="1"/>
                  <a:t>parameters</a:t>
                </a:r>
                <a:r>
                  <a:rPr lang="pl-PL" dirty="0"/>
                  <a:t> to be </a:t>
                </a:r>
                <a:r>
                  <a:rPr lang="pl-PL" dirty="0" err="1"/>
                  <a:t>estimated</a:t>
                </a:r>
                <a:r>
                  <a:rPr lang="pl-PL" dirty="0"/>
                  <a:t>;</a:t>
                </a:r>
              </a:p>
              <a:p>
                <a:pPr marL="0" indent="0">
                  <a:buNone/>
                </a:pPr>
                <a14:m>
                  <m:oMath xmlns:m="http://schemas.openxmlformats.org/officeDocument/2006/math">
                    <m:sSub>
                      <m:sSubPr>
                        <m:ctrlPr>
                          <a:rPr lang="pl-PL" i="1">
                            <a:latin typeface="Cambria Math" panose="02040503050406030204" pitchFamily="18" charset="0"/>
                          </a:rPr>
                        </m:ctrlPr>
                      </m:sSubPr>
                      <m:e>
                        <m:r>
                          <a:rPr lang="pl-PL" i="1">
                            <a:latin typeface="Cambria Math" panose="02040503050406030204" pitchFamily="18" charset="0"/>
                          </a:rPr>
                          <m:t>𝑥</m:t>
                        </m:r>
                      </m:e>
                      <m:sub>
                        <m:r>
                          <a:rPr lang="pl-PL" i="1">
                            <a:latin typeface="Cambria Math" panose="02040503050406030204" pitchFamily="18" charset="0"/>
                          </a:rPr>
                          <m:t>𝑖𝑡</m:t>
                        </m:r>
                      </m:sub>
                    </m:sSub>
                  </m:oMath>
                </a14:m>
                <a:r>
                  <a:rPr lang="pl-PL" dirty="0"/>
                  <a:t> i</a:t>
                </a:r>
                <a14:m>
                  <m:oMath xmlns:m="http://schemas.openxmlformats.org/officeDocument/2006/math">
                    <m:r>
                      <m:rPr>
                        <m:sty m:val="p"/>
                      </m:rPr>
                      <a:rPr lang="pl-PL" b="0" i="0" smtClean="0">
                        <a:latin typeface="Cambria Math" panose="02040503050406030204" pitchFamily="18" charset="0"/>
                      </a:rPr>
                      <m:t>s</m:t>
                    </m:r>
                    <m:r>
                      <a:rPr lang="pl-PL" b="0" i="0" smtClean="0">
                        <a:latin typeface="Cambria Math" panose="02040503050406030204" pitchFamily="18" charset="0"/>
                      </a:rPr>
                      <m:t> </m:t>
                    </m:r>
                    <m:r>
                      <m:rPr>
                        <m:sty m:val="p"/>
                      </m:rPr>
                      <a:rPr lang="pl-PL" b="0" i="0" smtClean="0">
                        <a:latin typeface="Cambria Math" panose="02040503050406030204" pitchFamily="18" charset="0"/>
                      </a:rPr>
                      <m:t>a</m:t>
                    </m:r>
                    <m:r>
                      <a:rPr lang="pl-PL" b="0" i="0" smtClean="0">
                        <a:latin typeface="Cambria Math" panose="02040503050406030204" pitchFamily="18" charset="0"/>
                      </a:rPr>
                      <m:t> </m:t>
                    </m:r>
                    <m:r>
                      <a:rPr lang="pl-PL" i="1">
                        <a:latin typeface="Cambria Math" panose="02040503050406030204" pitchFamily="18" charset="0"/>
                      </a:rPr>
                      <m:t>1 </m:t>
                    </m:r>
                    <m:r>
                      <a:rPr lang="pl-PL" i="1">
                        <a:latin typeface="Cambria Math" panose="02040503050406030204" pitchFamily="18" charset="0"/>
                      </a:rPr>
                      <m:t>𝑥</m:t>
                    </m:r>
                    <m:r>
                      <a:rPr lang="pl-PL" i="1">
                        <a:latin typeface="Cambria Math" panose="02040503050406030204" pitchFamily="18" charset="0"/>
                      </a:rPr>
                      <m:t> </m:t>
                    </m:r>
                    <m:sSub>
                      <m:sSubPr>
                        <m:ctrlPr>
                          <a:rPr lang="pl-PL" i="1">
                            <a:latin typeface="Cambria Math" panose="02040503050406030204" pitchFamily="18" charset="0"/>
                          </a:rPr>
                        </m:ctrlPr>
                      </m:sSubPr>
                      <m:e>
                        <m:r>
                          <a:rPr lang="pl-PL" i="1">
                            <a:latin typeface="Cambria Math" panose="02040503050406030204" pitchFamily="18" charset="0"/>
                          </a:rPr>
                          <m:t>𝑘</m:t>
                        </m:r>
                      </m:e>
                      <m:sub>
                        <m:r>
                          <a:rPr lang="pl-PL" i="1">
                            <a:latin typeface="Cambria Math" panose="02040503050406030204" pitchFamily="18" charset="0"/>
                          </a:rPr>
                          <m:t>1</m:t>
                        </m:r>
                      </m:sub>
                    </m:sSub>
                  </m:oMath>
                </a14:m>
                <a:r>
                  <a:rPr lang="pl-PL" dirty="0"/>
                  <a:t> </a:t>
                </a:r>
                <a:r>
                  <a:rPr lang="en-US" dirty="0"/>
                  <a:t>vector of strictly exogenous covariates </a:t>
                </a:r>
                <a:endParaRPr lang="pl-PL" i="1" dirty="0"/>
              </a:p>
              <a:p>
                <a:pPr marL="0" indent="0">
                  <a:buNone/>
                </a:pPr>
                <a14:m>
                  <m:oMath xmlns:m="http://schemas.openxmlformats.org/officeDocument/2006/math">
                    <m:sSub>
                      <m:sSubPr>
                        <m:ctrlPr>
                          <a:rPr lang="pl-PL" i="1">
                            <a:latin typeface="Cambria Math" panose="02040503050406030204" pitchFamily="18" charset="0"/>
                          </a:rPr>
                        </m:ctrlPr>
                      </m:sSubPr>
                      <m:e>
                        <m:r>
                          <a:rPr lang="pl-PL" i="1">
                            <a:latin typeface="Cambria Math" panose="02040503050406030204" pitchFamily="18" charset="0"/>
                          </a:rPr>
                          <m:t>𝛽</m:t>
                        </m:r>
                      </m:e>
                      <m:sub>
                        <m:r>
                          <a:rPr lang="pl-PL" i="1">
                            <a:latin typeface="Cambria Math" panose="02040503050406030204" pitchFamily="18" charset="0"/>
                          </a:rPr>
                          <m:t>1</m:t>
                        </m:r>
                      </m:sub>
                    </m:sSub>
                  </m:oMath>
                </a14:m>
                <a:r>
                  <a:rPr lang="pl-PL" dirty="0"/>
                  <a:t> i</a:t>
                </a:r>
                <a14:m>
                  <m:oMath xmlns:m="http://schemas.openxmlformats.org/officeDocument/2006/math">
                    <m:r>
                      <m:rPr>
                        <m:sty m:val="p"/>
                      </m:rPr>
                      <a:rPr lang="pl-PL" b="0" i="0" smtClean="0">
                        <a:latin typeface="Cambria Math" panose="02040503050406030204" pitchFamily="18" charset="0"/>
                      </a:rPr>
                      <m:t>s</m:t>
                    </m:r>
                    <m:r>
                      <a:rPr lang="pl-PL" b="0" i="0" smtClean="0">
                        <a:latin typeface="Cambria Math" panose="02040503050406030204" pitchFamily="18" charset="0"/>
                      </a:rPr>
                      <m:t> </m:t>
                    </m:r>
                    <m:r>
                      <m:rPr>
                        <m:sty m:val="p"/>
                      </m:rPr>
                      <a:rPr lang="pl-PL" b="0" i="0" smtClean="0">
                        <a:latin typeface="Cambria Math" panose="02040503050406030204" pitchFamily="18" charset="0"/>
                      </a:rPr>
                      <m:t>a</m:t>
                    </m:r>
                    <m:r>
                      <a:rPr lang="pl-PL" b="0" i="0" smtClean="0">
                        <a:latin typeface="Cambria Math" panose="02040503050406030204" pitchFamily="18" charset="0"/>
                      </a:rPr>
                      <m:t> </m:t>
                    </m:r>
                    <m:sSub>
                      <m:sSubPr>
                        <m:ctrlPr>
                          <a:rPr lang="pl-PL" i="1">
                            <a:latin typeface="Cambria Math" panose="02040503050406030204" pitchFamily="18" charset="0"/>
                          </a:rPr>
                        </m:ctrlPr>
                      </m:sSubPr>
                      <m:e>
                        <m:r>
                          <a:rPr lang="pl-PL" i="1">
                            <a:latin typeface="Cambria Math" panose="02040503050406030204" pitchFamily="18" charset="0"/>
                          </a:rPr>
                          <m:t>𝑘</m:t>
                        </m:r>
                      </m:e>
                      <m:sub>
                        <m:r>
                          <a:rPr lang="pl-PL" i="1">
                            <a:latin typeface="Cambria Math" panose="02040503050406030204" pitchFamily="18" charset="0"/>
                          </a:rPr>
                          <m:t>1</m:t>
                        </m:r>
                      </m:sub>
                    </m:sSub>
                    <m:r>
                      <a:rPr lang="pl-PL" i="1">
                        <a:latin typeface="Cambria Math" panose="02040503050406030204" pitchFamily="18" charset="0"/>
                      </a:rPr>
                      <m:t> </m:t>
                    </m:r>
                    <m:r>
                      <a:rPr lang="pl-PL" i="1">
                        <a:latin typeface="Cambria Math" panose="02040503050406030204" pitchFamily="18" charset="0"/>
                      </a:rPr>
                      <m:t>𝑥</m:t>
                    </m:r>
                  </m:oMath>
                </a14:m>
                <a:r>
                  <a:rPr lang="pl-PL" dirty="0"/>
                  <a:t> 1 </a:t>
                </a:r>
                <a:r>
                  <a:rPr lang="en-US" dirty="0"/>
                  <a:t>vector of parameters to be estimated </a:t>
                </a:r>
                <a:endParaRPr lang="pl-PL" i="1" dirty="0"/>
              </a:p>
              <a:p>
                <a:pPr marL="0" indent="0">
                  <a:buNone/>
                </a:pPr>
                <a14:m>
                  <m:oMath xmlns:m="http://schemas.openxmlformats.org/officeDocument/2006/math">
                    <m:sSub>
                      <m:sSubPr>
                        <m:ctrlPr>
                          <a:rPr lang="pl-PL" i="1">
                            <a:latin typeface="Cambria Math" panose="02040503050406030204" pitchFamily="18" charset="0"/>
                          </a:rPr>
                        </m:ctrlPr>
                      </m:sSubPr>
                      <m:e>
                        <m:r>
                          <a:rPr lang="pl-PL" i="1">
                            <a:latin typeface="Cambria Math" panose="02040503050406030204" pitchFamily="18" charset="0"/>
                          </a:rPr>
                          <m:t>𝑤</m:t>
                        </m:r>
                      </m:e>
                      <m:sub>
                        <m:r>
                          <a:rPr lang="pl-PL" i="1">
                            <a:latin typeface="Cambria Math" panose="02040503050406030204" pitchFamily="18" charset="0"/>
                          </a:rPr>
                          <m:t>𝑖𝑡</m:t>
                        </m:r>
                      </m:sub>
                    </m:sSub>
                    <m:r>
                      <a:rPr lang="pl-PL" b="0" i="0" smtClean="0">
                        <a:latin typeface="Cambria Math" panose="02040503050406030204" pitchFamily="18" charset="0"/>
                      </a:rPr>
                      <m:t> </m:t>
                    </m:r>
                    <m:r>
                      <m:rPr>
                        <m:sty m:val="p"/>
                      </m:rPr>
                      <a:rPr lang="pl-PL" b="0" i="0" smtClean="0">
                        <a:latin typeface="Cambria Math" panose="02040503050406030204" pitchFamily="18" charset="0"/>
                      </a:rPr>
                      <m:t>is</m:t>
                    </m:r>
                    <m:r>
                      <a:rPr lang="pl-PL" b="0" i="0" smtClean="0">
                        <a:latin typeface="Cambria Math" panose="02040503050406030204" pitchFamily="18" charset="0"/>
                      </a:rPr>
                      <m:t> </m:t>
                    </m:r>
                    <m:r>
                      <m:rPr>
                        <m:sty m:val="p"/>
                      </m:rPr>
                      <a:rPr lang="pl-PL" b="0" i="0" smtClean="0">
                        <a:latin typeface="Cambria Math" panose="02040503050406030204" pitchFamily="18" charset="0"/>
                      </a:rPr>
                      <m:t>a</m:t>
                    </m:r>
                  </m:oMath>
                </a14:m>
                <a:r>
                  <a:rPr lang="pl-PL" dirty="0"/>
                  <a:t> </a:t>
                </a:r>
                <a14:m>
                  <m:oMath xmlns:m="http://schemas.openxmlformats.org/officeDocument/2006/math">
                    <m:r>
                      <a:rPr lang="pl-PL" i="1">
                        <a:latin typeface="Cambria Math" panose="02040503050406030204" pitchFamily="18" charset="0"/>
                      </a:rPr>
                      <m:t>1 </m:t>
                    </m:r>
                    <m:r>
                      <a:rPr lang="pl-PL" i="1">
                        <a:latin typeface="Cambria Math" panose="02040503050406030204" pitchFamily="18" charset="0"/>
                      </a:rPr>
                      <m:t>𝑥</m:t>
                    </m:r>
                    <m:r>
                      <a:rPr lang="pl-PL" i="1">
                        <a:latin typeface="Cambria Math" panose="02040503050406030204" pitchFamily="18" charset="0"/>
                      </a:rPr>
                      <m:t> </m:t>
                    </m:r>
                    <m:sSub>
                      <m:sSubPr>
                        <m:ctrlPr>
                          <a:rPr lang="pl-PL" i="1">
                            <a:latin typeface="Cambria Math" panose="02040503050406030204" pitchFamily="18" charset="0"/>
                          </a:rPr>
                        </m:ctrlPr>
                      </m:sSubPr>
                      <m:e>
                        <m:r>
                          <a:rPr lang="pl-PL" i="1">
                            <a:latin typeface="Cambria Math" panose="02040503050406030204" pitchFamily="18" charset="0"/>
                          </a:rPr>
                          <m:t>𝑘</m:t>
                        </m:r>
                      </m:e>
                      <m:sub>
                        <m:r>
                          <a:rPr lang="pl-PL" i="1">
                            <a:latin typeface="Cambria Math" panose="02040503050406030204" pitchFamily="18" charset="0"/>
                          </a:rPr>
                          <m:t>2</m:t>
                        </m:r>
                      </m:sub>
                    </m:sSub>
                  </m:oMath>
                </a14:m>
                <a:r>
                  <a:rPr lang="pl-PL" dirty="0"/>
                  <a:t> </a:t>
                </a:r>
                <a:r>
                  <a:rPr lang="en-US" dirty="0"/>
                  <a:t>vector of predetermined and endogenous covariates</a:t>
                </a:r>
                <a:r>
                  <a:rPr lang="pl-PL" dirty="0"/>
                  <a:t>, </a:t>
                </a:r>
              </a:p>
              <a:p>
                <a:pPr marL="0" indent="0">
                  <a:buNone/>
                </a:pPr>
                <a14:m>
                  <m:oMath xmlns:m="http://schemas.openxmlformats.org/officeDocument/2006/math">
                    <m:sSub>
                      <m:sSubPr>
                        <m:ctrlPr>
                          <a:rPr lang="pl-PL" i="1">
                            <a:latin typeface="Cambria Math" panose="02040503050406030204" pitchFamily="18" charset="0"/>
                          </a:rPr>
                        </m:ctrlPr>
                      </m:sSubPr>
                      <m:e>
                        <m:r>
                          <a:rPr lang="pl-PL" i="1">
                            <a:latin typeface="Cambria Math" panose="02040503050406030204" pitchFamily="18" charset="0"/>
                          </a:rPr>
                          <m:t>𝛽</m:t>
                        </m:r>
                      </m:e>
                      <m:sub>
                        <m:r>
                          <a:rPr lang="pl-PL" i="1">
                            <a:latin typeface="Cambria Math" panose="02040503050406030204" pitchFamily="18" charset="0"/>
                          </a:rPr>
                          <m:t>2</m:t>
                        </m:r>
                      </m:sub>
                    </m:sSub>
                  </m:oMath>
                </a14:m>
                <a:r>
                  <a:rPr lang="pl-PL" dirty="0"/>
                  <a:t> </a:t>
                </a:r>
                <a:r>
                  <a:rPr lang="pl-PL" dirty="0" err="1"/>
                  <a:t>is</a:t>
                </a:r>
                <a:r>
                  <a:rPr lang="pl-PL" dirty="0"/>
                  <a:t> a  </a:t>
                </a:r>
                <a14:m>
                  <m:oMath xmlns:m="http://schemas.openxmlformats.org/officeDocument/2006/math">
                    <m:sSub>
                      <m:sSubPr>
                        <m:ctrlPr>
                          <a:rPr lang="pl-PL" i="1">
                            <a:latin typeface="Cambria Math" panose="02040503050406030204" pitchFamily="18" charset="0"/>
                          </a:rPr>
                        </m:ctrlPr>
                      </m:sSubPr>
                      <m:e>
                        <m:r>
                          <a:rPr lang="pl-PL" i="1">
                            <a:latin typeface="Cambria Math" panose="02040503050406030204" pitchFamily="18" charset="0"/>
                          </a:rPr>
                          <m:t>𝑘</m:t>
                        </m:r>
                      </m:e>
                      <m:sub>
                        <m:r>
                          <a:rPr lang="pl-PL" i="1">
                            <a:latin typeface="Cambria Math" panose="02040503050406030204" pitchFamily="18" charset="0"/>
                          </a:rPr>
                          <m:t>2</m:t>
                        </m:r>
                      </m:sub>
                    </m:sSub>
                    <m:r>
                      <a:rPr lang="pl-PL" i="1">
                        <a:latin typeface="Cambria Math" panose="02040503050406030204" pitchFamily="18" charset="0"/>
                      </a:rPr>
                      <m:t> </m:t>
                    </m:r>
                    <m:r>
                      <a:rPr lang="pl-PL" i="1">
                        <a:latin typeface="Cambria Math" panose="02040503050406030204" pitchFamily="18" charset="0"/>
                      </a:rPr>
                      <m:t>𝑥</m:t>
                    </m:r>
                  </m:oMath>
                </a14:m>
                <a:r>
                  <a:rPr lang="pl-PL" dirty="0"/>
                  <a:t> 1 </a:t>
                </a:r>
                <a:r>
                  <a:rPr lang="en-US" dirty="0"/>
                  <a:t>vector of parameters to be estimated</a:t>
                </a:r>
                <a:r>
                  <a:rPr lang="pl-PL" dirty="0"/>
                  <a:t>, </a:t>
                </a:r>
              </a:p>
              <a:p>
                <a:pPr marL="0" indent="0">
                  <a:buNone/>
                </a:pPr>
                <a14:m>
                  <m:oMath xmlns:m="http://schemas.openxmlformats.org/officeDocument/2006/math">
                    <m:sSub>
                      <m:sSubPr>
                        <m:ctrlPr>
                          <a:rPr lang="pl-PL" i="1">
                            <a:latin typeface="Cambria Math" panose="02040503050406030204" pitchFamily="18" charset="0"/>
                          </a:rPr>
                        </m:ctrlPr>
                      </m:sSubPr>
                      <m:e>
                        <m:r>
                          <a:rPr lang="pl-PL" i="1">
                            <a:latin typeface="Cambria Math" panose="02040503050406030204" pitchFamily="18" charset="0"/>
                          </a:rPr>
                          <m:t>𝑣</m:t>
                        </m:r>
                      </m:e>
                      <m:sub>
                        <m:r>
                          <a:rPr lang="pl-PL" i="1">
                            <a:latin typeface="Cambria Math" panose="02040503050406030204" pitchFamily="18" charset="0"/>
                          </a:rPr>
                          <m:t>𝑖</m:t>
                        </m:r>
                      </m:sub>
                    </m:sSub>
                    <m:r>
                      <a:rPr lang="pl-PL" i="1">
                        <a:latin typeface="Cambria Math" panose="02040503050406030204" pitchFamily="18" charset="0"/>
                      </a:rPr>
                      <m:t> </m:t>
                    </m:r>
                  </m:oMath>
                </a14:m>
                <a:r>
                  <a:rPr lang="en-US" dirty="0"/>
                  <a:t>are the panel-level effects (which may be correlated with the covariates</a:t>
                </a:r>
                <a:r>
                  <a:rPr lang="pl-PL" dirty="0"/>
                  <a:t>);</a:t>
                </a:r>
              </a:p>
              <a:p>
                <a:pPr marL="0" indent="0">
                  <a:buNone/>
                </a:pPr>
                <a14:m>
                  <m:oMath xmlns:m="http://schemas.openxmlformats.org/officeDocument/2006/math">
                    <m:sSub>
                      <m:sSubPr>
                        <m:ctrlPr>
                          <a:rPr lang="pl-PL" i="1">
                            <a:latin typeface="Cambria Math" panose="02040503050406030204" pitchFamily="18" charset="0"/>
                          </a:rPr>
                        </m:ctrlPr>
                      </m:sSubPr>
                      <m:e>
                        <m:r>
                          <a:rPr lang="pl-PL" i="1">
                            <a:latin typeface="Cambria Math" panose="02040503050406030204" pitchFamily="18" charset="0"/>
                          </a:rPr>
                          <m:t>𝜖</m:t>
                        </m:r>
                      </m:e>
                      <m:sub>
                        <m:r>
                          <a:rPr lang="pl-PL" i="1">
                            <a:latin typeface="Cambria Math" panose="02040503050406030204" pitchFamily="18" charset="0"/>
                          </a:rPr>
                          <m:t>𝑖𝑡</m:t>
                        </m:r>
                      </m:sub>
                    </m:sSub>
                    <m:r>
                      <a:rPr lang="pl-PL" i="1">
                        <a:latin typeface="Cambria Math" panose="02040503050406030204" pitchFamily="18" charset="0"/>
                      </a:rPr>
                      <m:t> </m:t>
                    </m:r>
                    <m:r>
                      <m:rPr>
                        <m:nor/>
                      </m:rPr>
                      <a:rPr lang="en-US" dirty="0"/>
                      <m:t>are</m:t>
                    </m:r>
                    <m:r>
                      <m:rPr>
                        <m:nor/>
                      </m:rPr>
                      <a:rPr lang="en-US" dirty="0"/>
                      <m:t> </m:t>
                    </m:r>
                    <m:r>
                      <m:rPr>
                        <m:nor/>
                      </m:rPr>
                      <a:rPr lang="en-US" dirty="0"/>
                      <m:t>i</m:t>
                    </m:r>
                    <m:r>
                      <m:rPr>
                        <m:nor/>
                      </m:rPr>
                      <a:rPr lang="en-US" dirty="0"/>
                      <m:t>.</m:t>
                    </m:r>
                    <m:r>
                      <m:rPr>
                        <m:nor/>
                      </m:rPr>
                      <a:rPr lang="en-US" dirty="0"/>
                      <m:t>i</m:t>
                    </m:r>
                    <m:r>
                      <m:rPr>
                        <m:nor/>
                      </m:rPr>
                      <a:rPr lang="en-US" dirty="0"/>
                      <m:t>.</m:t>
                    </m:r>
                    <m:r>
                      <m:rPr>
                        <m:nor/>
                      </m:rPr>
                      <a:rPr lang="en-US" dirty="0"/>
                      <m:t>d</m:t>
                    </m:r>
                    <m:r>
                      <m:rPr>
                        <m:nor/>
                      </m:rPr>
                      <a:rPr lang="en-US" dirty="0"/>
                      <m:t>. </m:t>
                    </m:r>
                    <m:r>
                      <m:rPr>
                        <m:nor/>
                      </m:rPr>
                      <a:rPr lang="en-US" dirty="0"/>
                      <m:t>over</m:t>
                    </m:r>
                    <m:r>
                      <m:rPr>
                        <m:nor/>
                      </m:rPr>
                      <a:rPr lang="en-US" dirty="0"/>
                      <m:t> </m:t>
                    </m:r>
                    <m:r>
                      <m:rPr>
                        <m:nor/>
                      </m:rPr>
                      <a:rPr lang="en-US" dirty="0"/>
                      <m:t>the</m:t>
                    </m:r>
                    <m:r>
                      <m:rPr>
                        <m:nor/>
                      </m:rPr>
                      <a:rPr lang="en-US" dirty="0"/>
                      <m:t> </m:t>
                    </m:r>
                    <m:r>
                      <m:rPr>
                        <m:nor/>
                      </m:rPr>
                      <a:rPr lang="en-US" dirty="0"/>
                      <m:t>whole</m:t>
                    </m:r>
                    <m:r>
                      <m:rPr>
                        <m:nor/>
                      </m:rPr>
                      <a:rPr lang="en-US" dirty="0"/>
                      <m:t> </m:t>
                    </m:r>
                    <m:r>
                      <m:rPr>
                        <m:nor/>
                      </m:rPr>
                      <a:rPr lang="en-US" dirty="0"/>
                      <m:t>sample</m:t>
                    </m:r>
                    <m:r>
                      <m:rPr>
                        <m:nor/>
                      </m:rPr>
                      <a:rPr lang="en-US" dirty="0"/>
                      <m:t> </m:t>
                    </m:r>
                    <m:r>
                      <m:rPr>
                        <m:nor/>
                      </m:rPr>
                      <a:rPr lang="en-US" dirty="0"/>
                      <m:t>with</m:t>
                    </m:r>
                    <m:r>
                      <m:rPr>
                        <m:nor/>
                      </m:rPr>
                      <a:rPr lang="en-US" dirty="0"/>
                      <m:t> </m:t>
                    </m:r>
                    <m:r>
                      <m:rPr>
                        <m:nor/>
                      </m:rPr>
                      <a:rPr lang="en-US" dirty="0"/>
                      <m:t>variance</m:t>
                    </m:r>
                    <m:r>
                      <m:rPr>
                        <m:nor/>
                      </m:rPr>
                      <a:rPr lang="en-US" dirty="0"/>
                      <m:t> </m:t>
                    </m:r>
                    <m:sSubSup>
                      <m:sSubSupPr>
                        <m:ctrlPr>
                          <a:rPr lang="pl-PL" i="1">
                            <a:latin typeface="Cambria Math" panose="02040503050406030204" pitchFamily="18" charset="0"/>
                          </a:rPr>
                        </m:ctrlPr>
                      </m:sSubSupPr>
                      <m:e>
                        <m:r>
                          <a:rPr lang="pl-PL" i="1">
                            <a:latin typeface="Cambria Math" panose="02040503050406030204" pitchFamily="18" charset="0"/>
                          </a:rPr>
                          <m:t>𝜎</m:t>
                        </m:r>
                      </m:e>
                      <m:sub>
                        <m:r>
                          <a:rPr lang="pl-PL" i="1">
                            <a:latin typeface="Cambria Math" panose="02040503050406030204" pitchFamily="18" charset="0"/>
                          </a:rPr>
                          <m:t>𝜖</m:t>
                        </m:r>
                      </m:sub>
                      <m:sup>
                        <m:r>
                          <a:rPr lang="pl-PL" i="1">
                            <a:latin typeface="Cambria Math" panose="02040503050406030204" pitchFamily="18" charset="0"/>
                          </a:rPr>
                          <m:t>2</m:t>
                        </m:r>
                      </m:sup>
                    </m:sSubSup>
                  </m:oMath>
                </a14:m>
                <a:r>
                  <a:rPr lang="pl-PL" dirty="0"/>
                  <a:t>.</a:t>
                </a:r>
              </a:p>
            </p:txBody>
          </p:sp>
        </mc:Choice>
        <mc:Fallback xmlns="">
          <p:sp>
            <p:nvSpPr>
              <p:cNvPr id="3" name="Symbol zastępczy zawartości 2">
                <a:extLst>
                  <a:ext uri="{FF2B5EF4-FFF2-40B4-BE49-F238E27FC236}">
                    <a16:creationId xmlns:a16="http://schemas.microsoft.com/office/drawing/2014/main" id="{22C8B3E3-7298-445C-B031-77738C942670}"/>
                  </a:ext>
                </a:extLst>
              </p:cNvPr>
              <p:cNvSpPr>
                <a:spLocks noGrp="1" noRot="1" noChangeAspect="1" noMove="1" noResize="1" noEditPoints="1" noAdjustHandles="1" noChangeArrowheads="1" noChangeShapeType="1" noTextEdit="1"/>
              </p:cNvSpPr>
              <p:nvPr>
                <p:ph idx="1"/>
              </p:nvPr>
            </p:nvSpPr>
            <p:spPr>
              <a:xfrm>
                <a:off x="1221128" y="1770926"/>
                <a:ext cx="10056471" cy="4020273"/>
              </a:xfrm>
              <a:blipFill>
                <a:blip r:embed="rId2"/>
                <a:stretch>
                  <a:fillRect l="-727"/>
                </a:stretch>
              </a:blipFill>
            </p:spPr>
            <p:txBody>
              <a:bodyPr/>
              <a:lstStyle/>
              <a:p>
                <a:r>
                  <a:rPr lang="pl-PL">
                    <a:noFill/>
                  </a:rPr>
                  <a:t> </a:t>
                </a:r>
              </a:p>
            </p:txBody>
          </p:sp>
        </mc:Fallback>
      </mc:AlternateContent>
    </p:spTree>
    <p:extLst>
      <p:ext uri="{BB962C8B-B14F-4D97-AF65-F5344CB8AC3E}">
        <p14:creationId xmlns:p14="http://schemas.microsoft.com/office/powerpoint/2010/main" val="3084037246"/>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7196957-87CB-434F-98A1-4BFFBAF1124E}"/>
              </a:ext>
            </a:extLst>
          </p:cNvPr>
          <p:cNvSpPr>
            <a:spLocks noGrp="1"/>
          </p:cNvSpPr>
          <p:nvPr>
            <p:ph type="title"/>
          </p:nvPr>
        </p:nvSpPr>
        <p:spPr>
          <a:xfrm>
            <a:off x="913775" y="618518"/>
            <a:ext cx="10364451" cy="903554"/>
          </a:xfrm>
        </p:spPr>
        <p:txBody>
          <a:bodyPr/>
          <a:lstStyle/>
          <a:p>
            <a:r>
              <a:rPr lang="en-US" dirty="0">
                <a:effectLst>
                  <a:outerShdw blurRad="38100" dist="38100" dir="2700000" algn="tl">
                    <a:srgbClr val="000000">
                      <a:alpha val="43137"/>
                    </a:srgbClr>
                  </a:outerShdw>
                </a:effectLst>
              </a:rPr>
              <a:t>Arellano–Bond test</a:t>
            </a:r>
            <a:endParaRPr lang="pl-PL" dirty="0">
              <a:effectLst>
                <a:outerShdw blurRad="38100" dist="38100" dir="2700000" algn="tl">
                  <a:srgbClr val="000000">
                    <a:alpha val="43137"/>
                  </a:srgbClr>
                </a:outerShdw>
              </a:effectLst>
            </a:endParaRPr>
          </a:p>
        </p:txBody>
      </p:sp>
      <p:sp>
        <p:nvSpPr>
          <p:cNvPr id="3" name="Symbol zastępczy zawartości 2">
            <a:extLst>
              <a:ext uri="{FF2B5EF4-FFF2-40B4-BE49-F238E27FC236}">
                <a16:creationId xmlns:a16="http://schemas.microsoft.com/office/drawing/2014/main" id="{C41DFB88-01D0-4219-8F35-69A652F4187A}"/>
              </a:ext>
            </a:extLst>
          </p:cNvPr>
          <p:cNvSpPr>
            <a:spLocks noGrp="1"/>
          </p:cNvSpPr>
          <p:nvPr>
            <p:ph idx="1"/>
          </p:nvPr>
        </p:nvSpPr>
        <p:spPr/>
        <p:txBody>
          <a:bodyPr/>
          <a:lstStyle/>
          <a:p>
            <a:pPr algn="just"/>
            <a:r>
              <a:rPr lang="en-US" dirty="0"/>
              <a:t>Arellano–Bond test for serial correlation in the ﬁrst-differenced errors at order m. Rejecting the null hypothesis of no serial correlation in the ﬁrst-differenced errors at order zero does not imply model misspeciﬁcation because the ﬁrst-differenced errors are serially correlated if the idiosyncratic errors are independent and identically distributed. Rejecting the null hypothesis of no serial correlation in the ﬁrst-differenced errors at an order greater than one implies model misspeciﬁcation</a:t>
            </a:r>
            <a:r>
              <a:rPr lang="pl-PL" dirty="0"/>
              <a:t>.</a:t>
            </a:r>
          </a:p>
        </p:txBody>
      </p:sp>
    </p:spTree>
    <p:extLst>
      <p:ext uri="{BB962C8B-B14F-4D97-AF65-F5344CB8AC3E}">
        <p14:creationId xmlns:p14="http://schemas.microsoft.com/office/powerpoint/2010/main" val="3593537651"/>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DAD4FFC-D304-4C6B-98B6-9626877AA14B}"/>
              </a:ext>
            </a:extLst>
          </p:cNvPr>
          <p:cNvSpPr>
            <a:spLocks noGrp="1"/>
          </p:cNvSpPr>
          <p:nvPr>
            <p:ph type="title"/>
          </p:nvPr>
        </p:nvSpPr>
        <p:spPr/>
        <p:txBody>
          <a:bodyPr/>
          <a:lstStyle/>
          <a:p>
            <a:r>
              <a:rPr lang="pl-PL" dirty="0" err="1">
                <a:effectLst>
                  <a:outerShdw blurRad="38100" dist="38100" dir="2700000" algn="tl">
                    <a:srgbClr val="000000">
                      <a:alpha val="43137"/>
                    </a:srgbClr>
                  </a:outerShdw>
                </a:effectLst>
              </a:rPr>
              <a:t>Sargan</a:t>
            </a:r>
            <a:r>
              <a:rPr lang="pl-PL" dirty="0">
                <a:effectLst>
                  <a:outerShdw blurRad="38100" dist="38100" dir="2700000" algn="tl">
                    <a:srgbClr val="000000">
                      <a:alpha val="43137"/>
                    </a:srgbClr>
                  </a:outerShdw>
                </a:effectLst>
              </a:rPr>
              <a:t> TEST</a:t>
            </a:r>
          </a:p>
        </p:txBody>
      </p:sp>
      <p:sp>
        <p:nvSpPr>
          <p:cNvPr id="3" name="Symbol zastępczy zawartości 2">
            <a:extLst>
              <a:ext uri="{FF2B5EF4-FFF2-40B4-BE49-F238E27FC236}">
                <a16:creationId xmlns:a16="http://schemas.microsoft.com/office/drawing/2014/main" id="{129BE165-7C8C-4E2E-8D9F-818DC23E51D7}"/>
              </a:ext>
            </a:extLst>
          </p:cNvPr>
          <p:cNvSpPr>
            <a:spLocks noGrp="1"/>
          </p:cNvSpPr>
          <p:nvPr>
            <p:ph idx="1"/>
          </p:nvPr>
        </p:nvSpPr>
        <p:spPr>
          <a:xfrm>
            <a:off x="913774" y="1782502"/>
            <a:ext cx="10363826" cy="4008698"/>
          </a:xfrm>
        </p:spPr>
        <p:txBody>
          <a:bodyPr>
            <a:normAutofit fontScale="92500" lnSpcReduction="10000"/>
          </a:bodyPr>
          <a:lstStyle/>
          <a:p>
            <a:pPr algn="just"/>
            <a:r>
              <a:rPr lang="en-US" dirty="0"/>
              <a:t>Only</a:t>
            </a:r>
            <a:r>
              <a:rPr lang="pl-PL" dirty="0"/>
              <a:t> </a:t>
            </a:r>
            <a:r>
              <a:rPr lang="en-US" dirty="0"/>
              <a:t>for</a:t>
            </a:r>
            <a:r>
              <a:rPr lang="pl-PL" dirty="0"/>
              <a:t> </a:t>
            </a:r>
            <a:r>
              <a:rPr lang="en-US" dirty="0"/>
              <a:t>a</a:t>
            </a:r>
            <a:r>
              <a:rPr lang="pl-PL" dirty="0"/>
              <a:t> </a:t>
            </a:r>
            <a:r>
              <a:rPr lang="en-US" dirty="0" err="1"/>
              <a:t>homoskedastic</a:t>
            </a:r>
            <a:r>
              <a:rPr lang="pl-PL" dirty="0"/>
              <a:t> </a:t>
            </a:r>
            <a:r>
              <a:rPr lang="en-US" dirty="0"/>
              <a:t>error</a:t>
            </a:r>
            <a:r>
              <a:rPr lang="pl-PL" dirty="0"/>
              <a:t> </a:t>
            </a:r>
            <a:r>
              <a:rPr lang="en-US" dirty="0"/>
              <a:t>term</a:t>
            </a:r>
            <a:r>
              <a:rPr lang="pl-PL" dirty="0"/>
              <a:t> </a:t>
            </a:r>
            <a:r>
              <a:rPr lang="en-US" dirty="0"/>
              <a:t>does</a:t>
            </a:r>
            <a:r>
              <a:rPr lang="pl-PL" dirty="0"/>
              <a:t> </a:t>
            </a:r>
            <a:r>
              <a:rPr lang="en-US" dirty="0"/>
              <a:t>the</a:t>
            </a:r>
            <a:r>
              <a:rPr lang="pl-PL" dirty="0"/>
              <a:t> </a:t>
            </a:r>
            <a:r>
              <a:rPr lang="en-US" dirty="0" err="1"/>
              <a:t>Sargan</a:t>
            </a:r>
            <a:r>
              <a:rPr lang="pl-PL" dirty="0"/>
              <a:t> </a:t>
            </a:r>
            <a:r>
              <a:rPr lang="en-US" dirty="0"/>
              <a:t>test</a:t>
            </a:r>
            <a:r>
              <a:rPr lang="pl-PL" dirty="0"/>
              <a:t> </a:t>
            </a:r>
            <a:r>
              <a:rPr lang="en-US" dirty="0"/>
              <a:t>have</a:t>
            </a:r>
            <a:r>
              <a:rPr lang="pl-PL" dirty="0"/>
              <a:t> </a:t>
            </a:r>
            <a:r>
              <a:rPr lang="en-US" dirty="0"/>
              <a:t>an</a:t>
            </a:r>
            <a:r>
              <a:rPr lang="pl-PL" dirty="0"/>
              <a:t> </a:t>
            </a:r>
            <a:r>
              <a:rPr lang="en-US" dirty="0"/>
              <a:t>asymptotic</a:t>
            </a:r>
            <a:r>
              <a:rPr lang="pl-PL" dirty="0"/>
              <a:t> </a:t>
            </a:r>
            <a:r>
              <a:rPr lang="en-US" dirty="0"/>
              <a:t>chi-squared</a:t>
            </a:r>
            <a:r>
              <a:rPr lang="pl-PL" dirty="0"/>
              <a:t> </a:t>
            </a:r>
            <a:r>
              <a:rPr lang="en-US" dirty="0"/>
              <a:t>distribution. In fact, Arellano and Bond (1991) show that the one-step </a:t>
            </a:r>
            <a:r>
              <a:rPr lang="en-US" dirty="0" err="1"/>
              <a:t>Sargan</a:t>
            </a:r>
            <a:r>
              <a:rPr lang="en-US" dirty="0"/>
              <a:t> test </a:t>
            </a:r>
            <a:r>
              <a:rPr lang="en-US" dirty="0" err="1"/>
              <a:t>overrejects</a:t>
            </a:r>
            <a:r>
              <a:rPr lang="en-US" dirty="0"/>
              <a:t> in the presence of heteroskedasticity. Because its asymptotic distribution is not known under the assumptions of the </a:t>
            </a:r>
            <a:r>
              <a:rPr lang="en-US" dirty="0" err="1"/>
              <a:t>vce</a:t>
            </a:r>
            <a:r>
              <a:rPr lang="en-US" dirty="0"/>
              <a:t>(robust) model, </a:t>
            </a:r>
            <a:r>
              <a:rPr lang="pl-PL" dirty="0"/>
              <a:t>ab</a:t>
            </a:r>
            <a:r>
              <a:rPr lang="en-US" dirty="0"/>
              <a:t> does not compute it when </a:t>
            </a:r>
            <a:r>
              <a:rPr lang="en-US" dirty="0" err="1"/>
              <a:t>vce</a:t>
            </a:r>
            <a:r>
              <a:rPr lang="en-US" dirty="0"/>
              <a:t>(robust) is speciﬁed. The </a:t>
            </a:r>
            <a:r>
              <a:rPr lang="en-US" dirty="0" err="1"/>
              <a:t>Sargan</a:t>
            </a:r>
            <a:r>
              <a:rPr lang="en-US" dirty="0"/>
              <a:t> test, reported by Arellano and Bond</a:t>
            </a:r>
            <a:r>
              <a:rPr lang="pl-PL" dirty="0"/>
              <a:t>, </a:t>
            </a:r>
            <a:r>
              <a:rPr lang="en-US" dirty="0"/>
              <a:t>comes from the one-step </a:t>
            </a:r>
            <a:r>
              <a:rPr lang="en-US" dirty="0" err="1"/>
              <a:t>homoskedastic</a:t>
            </a:r>
            <a:r>
              <a:rPr lang="en-US" dirty="0"/>
              <a:t> estimator and is the same as the one reported here. </a:t>
            </a:r>
            <a:endParaRPr lang="pl-PL" dirty="0"/>
          </a:p>
          <a:p>
            <a:pPr algn="just"/>
            <a:r>
              <a:rPr lang="pl-PL" dirty="0"/>
              <a:t>T</a:t>
            </a:r>
            <a:r>
              <a:rPr lang="en-US" dirty="0"/>
              <a:t>he null hypothesis that the overidentifying restrictions are valid. Rejecting this null hypothesis implies that we need to reconsider our model or our instruments, unless we attribute the rejection to heteroskedasticity in the data-generating process. </a:t>
            </a:r>
            <a:endParaRPr lang="pl-PL" dirty="0"/>
          </a:p>
          <a:p>
            <a:pPr algn="just"/>
            <a:r>
              <a:rPr lang="en-US" dirty="0"/>
              <a:t>Although performing the </a:t>
            </a:r>
            <a:r>
              <a:rPr lang="en-US" dirty="0" err="1"/>
              <a:t>Sargan</a:t>
            </a:r>
            <a:r>
              <a:rPr lang="en-US" dirty="0"/>
              <a:t> test after the two-step estimator is an alternative, Arellano and Bond (1991) found a tendency for this test to </a:t>
            </a:r>
            <a:r>
              <a:rPr lang="en-US" dirty="0" err="1"/>
              <a:t>underreject</a:t>
            </a:r>
            <a:r>
              <a:rPr lang="en-US" dirty="0"/>
              <a:t> in the presence of heteroskedasticity.</a:t>
            </a:r>
            <a:r>
              <a:rPr lang="pl-PL" dirty="0"/>
              <a:t> </a:t>
            </a:r>
            <a:r>
              <a:rPr lang="en-US" dirty="0"/>
              <a:t>By default, </a:t>
            </a:r>
            <a:r>
              <a:rPr lang="pl-PL" dirty="0"/>
              <a:t>ab </a:t>
            </a:r>
            <a:r>
              <a:rPr lang="en-US" dirty="0"/>
              <a:t>calculates the Arellano–Bond test for ﬁrst- and second-order autocorrelation in the ﬁrst-differenced errors. </a:t>
            </a:r>
            <a:endParaRPr lang="pl-PL" dirty="0"/>
          </a:p>
        </p:txBody>
      </p:sp>
    </p:spTree>
    <p:extLst>
      <p:ext uri="{BB962C8B-B14F-4D97-AF65-F5344CB8AC3E}">
        <p14:creationId xmlns:p14="http://schemas.microsoft.com/office/powerpoint/2010/main" val="42435057"/>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F2E8D9B-9045-467E-9C7C-7DCABEA2B67B}"/>
              </a:ext>
            </a:extLst>
          </p:cNvPr>
          <p:cNvSpPr>
            <a:spLocks noGrp="1"/>
          </p:cNvSpPr>
          <p:nvPr>
            <p:ph type="title"/>
          </p:nvPr>
        </p:nvSpPr>
        <p:spPr/>
        <p:txBody>
          <a:bodyPr/>
          <a:lstStyle/>
          <a:p>
            <a:r>
              <a:rPr lang="pl-PL" dirty="0">
                <a:effectLst>
                  <a:outerShdw blurRad="38100" dist="38100" dir="2700000" algn="tl">
                    <a:srgbClr val="000000">
                      <a:alpha val="43137"/>
                    </a:srgbClr>
                  </a:outerShdw>
                </a:effectLst>
              </a:rPr>
              <a:t>WALD TEST</a:t>
            </a:r>
          </a:p>
        </p:txBody>
      </p:sp>
      <p:sp>
        <p:nvSpPr>
          <p:cNvPr id="3" name="Symbol zastępczy zawartości 2">
            <a:extLst>
              <a:ext uri="{FF2B5EF4-FFF2-40B4-BE49-F238E27FC236}">
                <a16:creationId xmlns:a16="http://schemas.microsoft.com/office/drawing/2014/main" id="{FE155AF5-2438-4193-B4F6-917C60FB57D0}"/>
              </a:ext>
            </a:extLst>
          </p:cNvPr>
          <p:cNvSpPr>
            <a:spLocks noGrp="1"/>
          </p:cNvSpPr>
          <p:nvPr>
            <p:ph idx="1"/>
          </p:nvPr>
        </p:nvSpPr>
        <p:spPr/>
        <p:txBody>
          <a:bodyPr/>
          <a:lstStyle/>
          <a:p>
            <a:r>
              <a:rPr lang="en-US" dirty="0"/>
              <a:t>Wald statistic of the null hypothesis that all the coefﬁcients except the constant are zero. </a:t>
            </a:r>
            <a:endParaRPr lang="pl-PL" dirty="0"/>
          </a:p>
        </p:txBody>
      </p:sp>
    </p:spTree>
    <p:extLst>
      <p:ext uri="{BB962C8B-B14F-4D97-AF65-F5344CB8AC3E}">
        <p14:creationId xmlns:p14="http://schemas.microsoft.com/office/powerpoint/2010/main" val="57901887"/>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82AE6CB-CA3F-47DC-87AA-58F71AF36E05}"/>
              </a:ext>
            </a:extLst>
          </p:cNvPr>
          <p:cNvSpPr>
            <a:spLocks noGrp="1"/>
          </p:cNvSpPr>
          <p:nvPr>
            <p:ph type="title"/>
          </p:nvPr>
        </p:nvSpPr>
        <p:spPr/>
        <p:txBody>
          <a:bodyPr/>
          <a:lstStyle/>
          <a:p>
            <a:r>
              <a:rPr lang="pl-PL" dirty="0" err="1">
                <a:effectLst>
                  <a:outerShdw blurRad="38100" dist="38100" dir="2700000" algn="tl">
                    <a:srgbClr val="000000">
                      <a:alpha val="43137"/>
                    </a:srgbClr>
                  </a:outerShdw>
                </a:effectLst>
              </a:rPr>
              <a:t>Windmeijer</a:t>
            </a:r>
            <a:r>
              <a:rPr lang="pl-PL" dirty="0">
                <a:effectLst>
                  <a:outerShdw blurRad="38100" dist="38100" dir="2700000" algn="tl">
                    <a:srgbClr val="000000">
                      <a:alpha val="43137"/>
                    </a:srgbClr>
                  </a:outerShdw>
                </a:effectLst>
              </a:rPr>
              <a:t> </a:t>
            </a:r>
            <a:r>
              <a:rPr lang="pl-PL" dirty="0" err="1">
                <a:effectLst>
                  <a:outerShdw blurRad="38100" dist="38100" dir="2700000" algn="tl">
                    <a:srgbClr val="000000">
                      <a:alpha val="43137"/>
                    </a:srgbClr>
                  </a:outerShdw>
                </a:effectLst>
              </a:rPr>
              <a:t>two</a:t>
            </a:r>
            <a:r>
              <a:rPr lang="pl-PL" dirty="0">
                <a:effectLst>
                  <a:outerShdw blurRad="38100" dist="38100" dir="2700000" algn="tl">
                    <a:srgbClr val="000000">
                      <a:alpha val="43137"/>
                    </a:srgbClr>
                  </a:outerShdw>
                </a:effectLst>
              </a:rPr>
              <a:t> step-</a:t>
            </a:r>
            <a:r>
              <a:rPr lang="pl-PL" dirty="0" err="1">
                <a:effectLst>
                  <a:outerShdw blurRad="38100" dist="38100" dir="2700000" algn="tl">
                    <a:srgbClr val="000000">
                      <a:alpha val="43137"/>
                    </a:srgbClr>
                  </a:outerShdw>
                </a:effectLst>
              </a:rPr>
              <a:t>estimator</a:t>
            </a:r>
            <a:endParaRPr lang="pl-PL" dirty="0">
              <a:effectLst>
                <a:outerShdw blurRad="38100" dist="38100" dir="2700000" algn="tl">
                  <a:srgbClr val="000000">
                    <a:alpha val="43137"/>
                  </a:srgbClr>
                </a:outerShdw>
              </a:effectLst>
            </a:endParaRPr>
          </a:p>
        </p:txBody>
      </p:sp>
      <p:sp>
        <p:nvSpPr>
          <p:cNvPr id="3" name="Symbol zastępczy zawartości 2">
            <a:extLst>
              <a:ext uri="{FF2B5EF4-FFF2-40B4-BE49-F238E27FC236}">
                <a16:creationId xmlns:a16="http://schemas.microsoft.com/office/drawing/2014/main" id="{B2725211-BE4A-4669-ADA0-1E3F8B520A51}"/>
              </a:ext>
            </a:extLst>
          </p:cNvPr>
          <p:cNvSpPr>
            <a:spLocks noGrp="1"/>
          </p:cNvSpPr>
          <p:nvPr>
            <p:ph idx="1"/>
          </p:nvPr>
        </p:nvSpPr>
        <p:spPr/>
        <p:txBody>
          <a:bodyPr/>
          <a:lstStyle/>
          <a:p>
            <a:r>
              <a:rPr lang="en-US" dirty="0"/>
              <a:t> A two-step estimator with </a:t>
            </a:r>
            <a:r>
              <a:rPr lang="en-US" dirty="0" err="1"/>
              <a:t>Windmeijer</a:t>
            </a:r>
            <a:r>
              <a:rPr lang="en-US" dirty="0"/>
              <a:t> bias-corrected robust VCE </a:t>
            </a:r>
            <a:endParaRPr lang="pl-PL" dirty="0"/>
          </a:p>
        </p:txBody>
      </p:sp>
    </p:spTree>
    <p:extLst>
      <p:ext uri="{BB962C8B-B14F-4D97-AF65-F5344CB8AC3E}">
        <p14:creationId xmlns:p14="http://schemas.microsoft.com/office/powerpoint/2010/main" val="1794327428"/>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FA9C445-2F06-4B17-91A1-681886147FAD}"/>
              </a:ext>
            </a:extLst>
          </p:cNvPr>
          <p:cNvSpPr>
            <a:spLocks noGrp="1"/>
          </p:cNvSpPr>
          <p:nvPr>
            <p:ph type="title"/>
          </p:nvPr>
        </p:nvSpPr>
        <p:spPr/>
        <p:txBody>
          <a:bodyPr>
            <a:normAutofit/>
          </a:bodyPr>
          <a:lstStyle/>
          <a:p>
            <a:r>
              <a:rPr lang="en-US" dirty="0">
                <a:effectLst>
                  <a:outerShdw blurRad="38100" dist="38100" dir="2700000" algn="tl">
                    <a:srgbClr val="000000">
                      <a:alpha val="43137"/>
                    </a:srgbClr>
                  </a:outerShdw>
                </a:effectLst>
              </a:rPr>
              <a:t>Arellano–</a:t>
            </a:r>
            <a:r>
              <a:rPr lang="en-US" dirty="0" err="1">
                <a:effectLst>
                  <a:outerShdw blurRad="38100" dist="38100" dir="2700000" algn="tl">
                    <a:srgbClr val="000000">
                      <a:alpha val="43137"/>
                    </a:srgbClr>
                  </a:outerShdw>
                </a:effectLst>
              </a:rPr>
              <a:t>Bover</a:t>
            </a:r>
            <a:r>
              <a:rPr lang="en-US" dirty="0">
                <a:effectLst>
                  <a:outerShdw blurRad="38100" dist="38100" dir="2700000" algn="tl">
                    <a:srgbClr val="000000">
                      <a:alpha val="43137"/>
                    </a:srgbClr>
                  </a:outerShdw>
                </a:effectLst>
              </a:rPr>
              <a:t>/Blundell–Bond linear dynamic panel-data estimation</a:t>
            </a:r>
            <a:endParaRPr lang="pl-PL" dirty="0">
              <a:effectLst>
                <a:outerShdw blurRad="38100" dist="38100" dir="2700000" algn="tl">
                  <a:srgbClr val="000000">
                    <a:alpha val="43137"/>
                  </a:srgbClr>
                </a:outerShdw>
              </a:effectLst>
            </a:endParaRPr>
          </a:p>
        </p:txBody>
      </p:sp>
      <p:sp>
        <p:nvSpPr>
          <p:cNvPr id="3" name="Symbol zastępczy zawartości 2">
            <a:extLst>
              <a:ext uri="{FF2B5EF4-FFF2-40B4-BE49-F238E27FC236}">
                <a16:creationId xmlns:a16="http://schemas.microsoft.com/office/drawing/2014/main" id="{47C77F76-6DB4-4765-8D1C-D5E4E03B5AC3}"/>
              </a:ext>
            </a:extLst>
          </p:cNvPr>
          <p:cNvSpPr>
            <a:spLocks noGrp="1"/>
          </p:cNvSpPr>
          <p:nvPr>
            <p:ph idx="1"/>
          </p:nvPr>
        </p:nvSpPr>
        <p:spPr/>
        <p:txBody>
          <a:bodyPr>
            <a:normAutofit/>
          </a:bodyPr>
          <a:lstStyle/>
          <a:p>
            <a:pPr algn="just"/>
            <a:r>
              <a:rPr lang="en-US" dirty="0"/>
              <a:t>Blundell and Bond (1998) show that the lagged-level instruments in the Arellano–Bond estimator become weak as the autoregressive process becomes too persistent or the ratio of the variance of the panel-level effects </a:t>
            </a:r>
            <a:r>
              <a:rPr lang="en-US" dirty="0" err="1"/>
              <a:t>νi</a:t>
            </a:r>
            <a:r>
              <a:rPr lang="en-US" dirty="0"/>
              <a:t> to the variance of the idiosyncratic error becomes too large. </a:t>
            </a:r>
            <a:endParaRPr lang="pl-PL" dirty="0"/>
          </a:p>
          <a:p>
            <a:pPr algn="just"/>
            <a:r>
              <a:rPr lang="en-US" dirty="0"/>
              <a:t>Building on the work of Arellano and </a:t>
            </a:r>
            <a:r>
              <a:rPr lang="en-US" dirty="0" err="1"/>
              <a:t>Bover</a:t>
            </a:r>
            <a:r>
              <a:rPr lang="en-US" dirty="0"/>
              <a:t> (1995), Blundell and Bond (1998) proposed a system estimator that uses moment conditions in which lagged differences are used as instruments for the level equation in addition to the moment conditions of lagged levels as instruments for the differenced equation. The additional moment conditions are valid only if the initial condition E[νi∆yi2] = 0 holds for all </a:t>
            </a:r>
            <a:r>
              <a:rPr lang="en-US" dirty="0" err="1"/>
              <a:t>i</a:t>
            </a:r>
            <a:r>
              <a:rPr lang="en-US" dirty="0"/>
              <a:t>; </a:t>
            </a:r>
            <a:endParaRPr lang="pl-PL" dirty="0"/>
          </a:p>
          <a:p>
            <a:pPr algn="just"/>
            <a:r>
              <a:rPr lang="en-US" dirty="0"/>
              <a:t>dynamic panel-data estimators with the Arellano–</a:t>
            </a:r>
            <a:r>
              <a:rPr lang="en-US" dirty="0" err="1"/>
              <a:t>Bover</a:t>
            </a:r>
            <a:r>
              <a:rPr lang="en-US" dirty="0"/>
              <a:t>/Blundell–Bond system estimator</a:t>
            </a:r>
            <a:r>
              <a:rPr lang="pl-PL" dirty="0"/>
              <a:t> </a:t>
            </a:r>
            <a:r>
              <a:rPr lang="pl-PL" dirty="0" err="1"/>
              <a:t>correct</a:t>
            </a:r>
            <a:r>
              <a:rPr lang="pl-PL" dirty="0"/>
              <a:t> the proces.</a:t>
            </a:r>
          </a:p>
        </p:txBody>
      </p:sp>
    </p:spTree>
    <p:extLst>
      <p:ext uri="{BB962C8B-B14F-4D97-AF65-F5344CB8AC3E}">
        <p14:creationId xmlns:p14="http://schemas.microsoft.com/office/powerpoint/2010/main" val="1476736088"/>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Symbol zastępczy zawartości 2">
                <a:extLst>
                  <a:ext uri="{FF2B5EF4-FFF2-40B4-BE49-F238E27FC236}">
                    <a16:creationId xmlns:a16="http://schemas.microsoft.com/office/drawing/2014/main" id="{779BBBD8-7080-4284-B7DA-009A91A856F5}"/>
                  </a:ext>
                </a:extLst>
              </p:cNvPr>
              <p:cNvSpPr txBox="1">
                <a:spLocks/>
              </p:cNvSpPr>
              <p:nvPr/>
            </p:nvSpPr>
            <p:spPr>
              <a:xfrm>
                <a:off x="223514" y="2149660"/>
                <a:ext cx="11744972" cy="4237931"/>
              </a:xfrm>
              <a:prstGeom prst="rect">
                <a:avLst/>
              </a:prstGeom>
            </p:spPr>
            <p:txBody>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algn="just"/>
                <a:r>
                  <a:rPr lang="pl-PL" dirty="0"/>
                  <a:t>The </a:t>
                </a:r>
                <a:r>
                  <a:rPr lang="pl-PL" dirty="0" err="1"/>
                  <a:t>probability</a:t>
                </a:r>
                <a:r>
                  <a:rPr lang="pl-PL" dirty="0"/>
                  <a:t> </a:t>
                </a:r>
                <a:r>
                  <a:rPr lang="pl-PL" dirty="0" err="1"/>
                  <a:t>that</a:t>
                </a:r>
                <a:r>
                  <a:rPr lang="pl-PL" dirty="0"/>
                  <a:t> firm i </a:t>
                </a:r>
                <a:r>
                  <a:rPr lang="pl-PL" dirty="0" err="1"/>
                  <a:t>defaults</a:t>
                </a:r>
                <a:r>
                  <a:rPr lang="pl-PL" dirty="0"/>
                  <a:t> in the </a:t>
                </a:r>
                <a:r>
                  <a:rPr lang="pl-PL" dirty="0" err="1"/>
                  <a:t>next</a:t>
                </a:r>
                <a:r>
                  <a:rPr lang="pl-PL" dirty="0"/>
                  <a:t> period </a:t>
                </a:r>
                <a:r>
                  <a:rPr lang="pl-PL" dirty="0" err="1"/>
                  <a:t>is</a:t>
                </a:r>
                <a:r>
                  <a:rPr lang="pl-PL" dirty="0"/>
                  <a:t> </a:t>
                </a:r>
                <a14:m>
                  <m:oMath xmlns:m="http://schemas.openxmlformats.org/officeDocument/2006/math">
                    <m:r>
                      <a:rPr lang="pl-PL" i="1">
                        <a:latin typeface="Cambria Math" panose="02040503050406030204" pitchFamily="18" charset="0"/>
                      </a:rPr>
                      <m:t>𝑃</m:t>
                    </m:r>
                    <m:d>
                      <m:dPr>
                        <m:ctrlPr>
                          <a:rPr lang="pl-PL" i="1">
                            <a:latin typeface="Cambria Math" panose="02040503050406030204" pitchFamily="18" charset="0"/>
                          </a:rPr>
                        </m:ctrlPr>
                      </m:dPr>
                      <m:e>
                        <m:sSub>
                          <m:sSubPr>
                            <m:ctrlPr>
                              <a:rPr lang="pl-PL" i="1">
                                <a:latin typeface="Cambria Math" panose="02040503050406030204" pitchFamily="18" charset="0"/>
                              </a:rPr>
                            </m:ctrlPr>
                          </m:sSubPr>
                          <m:e>
                            <m:r>
                              <a:rPr lang="pl-PL" i="1">
                                <a:latin typeface="Cambria Math" panose="02040503050406030204" pitchFamily="18" charset="0"/>
                              </a:rPr>
                              <m:t>𝑋</m:t>
                            </m:r>
                          </m:e>
                          <m:sub>
                            <m:r>
                              <a:rPr lang="pl-PL" i="1">
                                <a:latin typeface="Cambria Math" panose="02040503050406030204" pitchFamily="18" charset="0"/>
                              </a:rPr>
                              <m:t>𝑖</m:t>
                            </m:r>
                          </m:sub>
                        </m:sSub>
                        <m:r>
                          <a:rPr lang="pl-PL" i="1">
                            <a:latin typeface="Cambria Math" panose="02040503050406030204" pitchFamily="18" charset="0"/>
                          </a:rPr>
                          <m:t>, </m:t>
                        </m:r>
                        <m:r>
                          <a:rPr lang="pl-PL" i="1">
                            <a:latin typeface="Cambria Math" panose="02040503050406030204" pitchFamily="18" charset="0"/>
                          </a:rPr>
                          <m:t>𝛽</m:t>
                        </m:r>
                      </m:e>
                    </m:d>
                    <m:r>
                      <a:rPr lang="pl-PL" i="1" smtClean="0">
                        <a:latin typeface="Cambria Math" panose="02040503050406030204" pitchFamily="18" charset="0"/>
                      </a:rPr>
                      <m:t>.</m:t>
                    </m:r>
                  </m:oMath>
                </a14:m>
                <a:r>
                  <a:rPr lang="pl-PL" dirty="0"/>
                  <a:t> </a:t>
                </a:r>
              </a:p>
              <a:p>
                <a:pPr algn="just"/>
                <a:r>
                  <a:rPr lang="pl-PL" dirty="0"/>
                  <a:t>The </a:t>
                </a:r>
                <a:r>
                  <a:rPr lang="pl-PL" dirty="0" err="1"/>
                  <a:t>likelihood</a:t>
                </a:r>
                <a:r>
                  <a:rPr lang="pl-PL" dirty="0"/>
                  <a:t> for </a:t>
                </a:r>
                <a:r>
                  <a:rPr lang="pl-PL" dirty="0" err="1"/>
                  <a:t>this</a:t>
                </a:r>
                <a:r>
                  <a:rPr lang="pl-PL" dirty="0"/>
                  <a:t> </a:t>
                </a:r>
                <a:r>
                  <a:rPr lang="pl-PL" dirty="0" err="1"/>
                  <a:t>surviving</a:t>
                </a:r>
                <a:r>
                  <a:rPr lang="pl-PL" dirty="0"/>
                  <a:t> firm </a:t>
                </a:r>
                <a:r>
                  <a:rPr lang="pl-PL" dirty="0" err="1"/>
                  <a:t>should</a:t>
                </a:r>
                <a:r>
                  <a:rPr lang="pl-PL" dirty="0"/>
                  <a:t> </a:t>
                </a:r>
                <a:r>
                  <a:rPr lang="pl-PL" dirty="0" err="1"/>
                  <a:t>factor</a:t>
                </a:r>
                <a:r>
                  <a:rPr lang="pl-PL" dirty="0"/>
                  <a:t> in the </a:t>
                </a:r>
                <a:r>
                  <a:rPr lang="pl-PL" dirty="0" err="1"/>
                  <a:t>duration</a:t>
                </a:r>
                <a:r>
                  <a:rPr lang="pl-PL" dirty="0"/>
                  <a:t> of </a:t>
                </a:r>
                <a:r>
                  <a:rPr lang="pl-PL" dirty="0" err="1"/>
                  <a:t>its</a:t>
                </a:r>
                <a:r>
                  <a:rPr lang="pl-PL" dirty="0"/>
                  <a:t> </a:t>
                </a:r>
                <a:r>
                  <a:rPr lang="pl-PL" dirty="0" err="1"/>
                  <a:t>existence</a:t>
                </a:r>
                <a:r>
                  <a:rPr lang="pl-PL" dirty="0"/>
                  <a:t>, and </a:t>
                </a:r>
                <a:r>
                  <a:rPr lang="pl-PL" dirty="0" err="1"/>
                  <a:t>becomes</a:t>
                </a:r>
                <a:r>
                  <a:rPr lang="pl-PL" dirty="0"/>
                  <a:t> </a:t>
                </a:r>
                <a14:m>
                  <m:oMath xmlns:m="http://schemas.openxmlformats.org/officeDocument/2006/math">
                    <m:sSub>
                      <m:sSubPr>
                        <m:ctrlPr>
                          <a:rPr lang="pl-PL" i="1">
                            <a:latin typeface="Cambria Math" panose="02040503050406030204" pitchFamily="18" charset="0"/>
                          </a:rPr>
                        </m:ctrlPr>
                      </m:sSubPr>
                      <m:e>
                        <m:r>
                          <a:rPr lang="pl-PL" i="1">
                            <a:latin typeface="Cambria Math" panose="02040503050406030204" pitchFamily="18" charset="0"/>
                          </a:rPr>
                          <m:t>𝐿</m:t>
                        </m:r>
                      </m:e>
                      <m:sub>
                        <m:r>
                          <a:rPr lang="pl-PL" i="1">
                            <a:latin typeface="Cambria Math" panose="02040503050406030204" pitchFamily="18" charset="0"/>
                          </a:rPr>
                          <m:t>𝑖</m:t>
                        </m:r>
                      </m:sub>
                    </m:sSub>
                    <m:r>
                      <a:rPr lang="pl-PL" i="1">
                        <a:latin typeface="Cambria Math" panose="02040503050406030204" pitchFamily="18" charset="0"/>
                      </a:rPr>
                      <m:t>=</m:t>
                    </m:r>
                    <m:nary>
                      <m:naryPr>
                        <m:chr m:val="∏"/>
                        <m:limLoc m:val="undOvr"/>
                        <m:ctrlPr>
                          <a:rPr lang="pl-PL" i="1">
                            <a:latin typeface="Cambria Math" panose="02040503050406030204" pitchFamily="18" charset="0"/>
                          </a:rPr>
                        </m:ctrlPr>
                      </m:naryPr>
                      <m:sub>
                        <m:r>
                          <a:rPr lang="pl-PL" i="1">
                            <a:latin typeface="Cambria Math" panose="02040503050406030204" pitchFamily="18" charset="0"/>
                          </a:rPr>
                          <m:t>𝑠</m:t>
                        </m:r>
                        <m:r>
                          <a:rPr lang="pl-PL" i="1">
                            <a:latin typeface="Cambria Math" panose="02040503050406030204" pitchFamily="18" charset="0"/>
                          </a:rPr>
                          <m:t>=</m:t>
                        </m:r>
                        <m:sSub>
                          <m:sSubPr>
                            <m:ctrlPr>
                              <a:rPr lang="pl-PL" i="1">
                                <a:latin typeface="Cambria Math" panose="02040503050406030204" pitchFamily="18" charset="0"/>
                              </a:rPr>
                            </m:ctrlPr>
                          </m:sSubPr>
                          <m:e>
                            <m:r>
                              <a:rPr lang="pl-PL" i="1">
                                <a:latin typeface="Cambria Math" panose="02040503050406030204" pitchFamily="18" charset="0"/>
                              </a:rPr>
                              <m:t>𝑡</m:t>
                            </m:r>
                          </m:e>
                          <m:sub>
                            <m:r>
                              <a:rPr lang="pl-PL" i="1">
                                <a:latin typeface="Cambria Math" panose="02040503050406030204" pitchFamily="18" charset="0"/>
                              </a:rPr>
                              <m:t>0</m:t>
                            </m:r>
                          </m:sub>
                        </m:sSub>
                      </m:sub>
                      <m:sup>
                        <m:r>
                          <a:rPr lang="pl-PL" i="1">
                            <a:latin typeface="Cambria Math" panose="02040503050406030204" pitchFamily="18" charset="0"/>
                          </a:rPr>
                          <m:t>𝑇</m:t>
                        </m:r>
                      </m:sup>
                      <m:e>
                        <m:r>
                          <a:rPr lang="pl-PL" i="1">
                            <a:latin typeface="Cambria Math" panose="02040503050406030204" pitchFamily="18" charset="0"/>
                          </a:rPr>
                          <m:t>[1−</m:t>
                        </m:r>
                        <m:r>
                          <a:rPr lang="pl-PL" i="1">
                            <a:latin typeface="Cambria Math" panose="02040503050406030204" pitchFamily="18" charset="0"/>
                          </a:rPr>
                          <m:t>𝑃</m:t>
                        </m:r>
                        <m:r>
                          <a:rPr lang="pl-PL" i="1">
                            <a:latin typeface="Cambria Math" panose="02040503050406030204" pitchFamily="18" charset="0"/>
                          </a:rPr>
                          <m:t>(</m:t>
                        </m:r>
                        <m:sSub>
                          <m:sSubPr>
                            <m:ctrlPr>
                              <a:rPr lang="pl-PL" i="1">
                                <a:latin typeface="Cambria Math" panose="02040503050406030204" pitchFamily="18" charset="0"/>
                              </a:rPr>
                            </m:ctrlPr>
                          </m:sSubPr>
                          <m:e>
                            <m:r>
                              <a:rPr lang="pl-PL" i="1">
                                <a:latin typeface="Cambria Math" panose="02040503050406030204" pitchFamily="18" charset="0"/>
                              </a:rPr>
                              <m:t>𝑋</m:t>
                            </m:r>
                          </m:e>
                          <m:sub>
                            <m:r>
                              <a:rPr lang="pl-PL" i="1">
                                <a:latin typeface="Cambria Math" panose="02040503050406030204" pitchFamily="18" charset="0"/>
                              </a:rPr>
                              <m:t>𝑖𝑠</m:t>
                            </m:r>
                          </m:sub>
                        </m:sSub>
                        <m:r>
                          <a:rPr lang="pl-PL" i="1">
                            <a:latin typeface="Cambria Math" panose="02040503050406030204" pitchFamily="18" charset="0"/>
                          </a:rPr>
                          <m:t>, </m:t>
                        </m:r>
                        <m:r>
                          <a:rPr lang="pl-PL" i="1">
                            <a:latin typeface="Cambria Math" panose="02040503050406030204" pitchFamily="18" charset="0"/>
                          </a:rPr>
                          <m:t>𝛽</m:t>
                        </m:r>
                      </m:e>
                    </m:nary>
                    <m:r>
                      <a:rPr lang="pl-PL" i="1">
                        <a:latin typeface="Cambria Math" panose="02040503050406030204" pitchFamily="18" charset="0"/>
                      </a:rPr>
                      <m:t>)]</m:t>
                    </m:r>
                  </m:oMath>
                </a14:m>
                <a:r>
                  <a:rPr lang="pl-PL" dirty="0"/>
                  <a:t>. </a:t>
                </a:r>
              </a:p>
              <a:p>
                <a:pPr algn="just"/>
                <a:r>
                  <a:rPr lang="pl-PL" dirty="0"/>
                  <a:t>Similarly, the </a:t>
                </a:r>
                <a:r>
                  <a:rPr lang="pl-PL" dirty="0" err="1"/>
                  <a:t>likelihood</a:t>
                </a:r>
                <a:r>
                  <a:rPr lang="pl-PL" dirty="0"/>
                  <a:t> for a firm </a:t>
                </a:r>
                <a:r>
                  <a:rPr lang="pl-PL" dirty="0" err="1"/>
                  <a:t>that</a:t>
                </a:r>
                <a:r>
                  <a:rPr lang="pl-PL" dirty="0"/>
                  <a:t> </a:t>
                </a:r>
                <a:r>
                  <a:rPr lang="pl-PL" dirty="0" err="1"/>
                  <a:t>defaulted</a:t>
                </a:r>
                <a:r>
                  <a:rPr lang="pl-PL" dirty="0"/>
                  <a:t> in period t + 1 </a:t>
                </a:r>
                <a:r>
                  <a:rPr lang="pl-PL" dirty="0" err="1"/>
                  <a:t>should</a:t>
                </a:r>
                <a:r>
                  <a:rPr lang="pl-PL" dirty="0"/>
                  <a:t> </a:t>
                </a:r>
                <a:r>
                  <a:rPr lang="pl-PL" dirty="0" err="1"/>
                  <a:t>factor</a:t>
                </a:r>
                <a:r>
                  <a:rPr lang="pl-PL" dirty="0"/>
                  <a:t> in </a:t>
                </a:r>
                <a:r>
                  <a:rPr lang="pl-PL" dirty="0" err="1"/>
                  <a:t>its</a:t>
                </a:r>
                <a:r>
                  <a:rPr lang="pl-PL" dirty="0"/>
                  <a:t> </a:t>
                </a:r>
                <a:r>
                  <a:rPr lang="pl-PL" dirty="0" err="1"/>
                  <a:t>survival</a:t>
                </a:r>
                <a:r>
                  <a:rPr lang="pl-PL" dirty="0"/>
                  <a:t> </a:t>
                </a:r>
                <a:r>
                  <a:rPr lang="pl-PL" dirty="0" err="1"/>
                  <a:t>up</a:t>
                </a:r>
                <a:r>
                  <a:rPr lang="pl-PL" dirty="0"/>
                  <a:t> to </a:t>
                </a:r>
                <a:r>
                  <a:rPr lang="pl-PL" dirty="0" err="1"/>
                  <a:t>time</a:t>
                </a:r>
                <a:r>
                  <a:rPr lang="pl-PL" dirty="0"/>
                  <a:t> t and the </a:t>
                </a:r>
                <a:r>
                  <a:rPr lang="pl-PL" dirty="0" err="1"/>
                  <a:t>fact</a:t>
                </a:r>
                <a:r>
                  <a:rPr lang="pl-PL" dirty="0"/>
                  <a:t> </a:t>
                </a:r>
                <a:r>
                  <a:rPr lang="pl-PL" dirty="0" err="1"/>
                  <a:t>that</a:t>
                </a:r>
                <a:r>
                  <a:rPr lang="pl-PL" dirty="0"/>
                  <a:t> </a:t>
                </a:r>
                <a:r>
                  <a:rPr lang="pl-PL" dirty="0" err="1"/>
                  <a:t>it</a:t>
                </a:r>
                <a:r>
                  <a:rPr lang="pl-PL" dirty="0"/>
                  <a:t> </a:t>
                </a:r>
                <a:r>
                  <a:rPr lang="pl-PL" dirty="0" err="1"/>
                  <a:t>fails</a:t>
                </a:r>
                <a:r>
                  <a:rPr lang="pl-PL" dirty="0"/>
                  <a:t> </a:t>
                </a:r>
                <a:r>
                  <a:rPr lang="pl-PL" dirty="0" err="1"/>
                  <a:t>at</a:t>
                </a:r>
                <a:r>
                  <a:rPr lang="pl-PL" dirty="0"/>
                  <a:t> </a:t>
                </a:r>
                <a:r>
                  <a:rPr lang="pl-PL" dirty="0" err="1"/>
                  <a:t>time</a:t>
                </a:r>
                <a:r>
                  <a:rPr lang="pl-PL" dirty="0"/>
                  <a:t> t + 1. The </a:t>
                </a:r>
                <a:r>
                  <a:rPr lang="pl-PL" dirty="0" err="1"/>
                  <a:t>likelihood</a:t>
                </a:r>
                <a:r>
                  <a:rPr lang="pl-PL" dirty="0"/>
                  <a:t> </a:t>
                </a:r>
                <a:r>
                  <a:rPr lang="pl-PL" dirty="0" err="1"/>
                  <a:t>thus</a:t>
                </a:r>
                <a:r>
                  <a:rPr lang="pl-PL" dirty="0"/>
                  <a:t> </a:t>
                </a:r>
                <a:r>
                  <a:rPr lang="pl-PL" dirty="0" err="1"/>
                  <a:t>becomes</a:t>
                </a:r>
                <a:r>
                  <a:rPr lang="pl-PL" dirty="0"/>
                  <a:t> </a:t>
                </a:r>
                <a14:m>
                  <m:oMath xmlns:m="http://schemas.openxmlformats.org/officeDocument/2006/math">
                    <m:sSub>
                      <m:sSubPr>
                        <m:ctrlPr>
                          <a:rPr lang="pl-PL" i="1">
                            <a:latin typeface="Cambria Math" panose="02040503050406030204" pitchFamily="18" charset="0"/>
                          </a:rPr>
                        </m:ctrlPr>
                      </m:sSubPr>
                      <m:e>
                        <m:r>
                          <a:rPr lang="pl-PL" i="1">
                            <a:latin typeface="Cambria Math" panose="02040503050406030204" pitchFamily="18" charset="0"/>
                          </a:rPr>
                          <m:t>𝐿</m:t>
                        </m:r>
                      </m:e>
                      <m:sub>
                        <m:r>
                          <a:rPr lang="pl-PL" i="1">
                            <a:latin typeface="Cambria Math" panose="02040503050406030204" pitchFamily="18" charset="0"/>
                          </a:rPr>
                          <m:t>𝑖</m:t>
                        </m:r>
                      </m:sub>
                    </m:sSub>
                    <m:r>
                      <a:rPr lang="pl-PL" i="1">
                        <a:latin typeface="Cambria Math" panose="02040503050406030204" pitchFamily="18" charset="0"/>
                      </a:rPr>
                      <m:t>=</m:t>
                    </m:r>
                    <m:nary>
                      <m:naryPr>
                        <m:chr m:val="∏"/>
                        <m:limLoc m:val="undOvr"/>
                        <m:ctrlPr>
                          <a:rPr lang="pl-PL" i="1">
                            <a:latin typeface="Cambria Math" panose="02040503050406030204" pitchFamily="18" charset="0"/>
                          </a:rPr>
                        </m:ctrlPr>
                      </m:naryPr>
                      <m:sub>
                        <m:r>
                          <a:rPr lang="pl-PL" i="1">
                            <a:latin typeface="Cambria Math" panose="02040503050406030204" pitchFamily="18" charset="0"/>
                          </a:rPr>
                          <m:t>𝑠</m:t>
                        </m:r>
                        <m:r>
                          <a:rPr lang="pl-PL" i="1">
                            <a:latin typeface="Cambria Math" panose="02040503050406030204" pitchFamily="18" charset="0"/>
                          </a:rPr>
                          <m:t>=</m:t>
                        </m:r>
                        <m:sSub>
                          <m:sSubPr>
                            <m:ctrlPr>
                              <a:rPr lang="pl-PL" i="1">
                                <a:latin typeface="Cambria Math" panose="02040503050406030204" pitchFamily="18" charset="0"/>
                              </a:rPr>
                            </m:ctrlPr>
                          </m:sSubPr>
                          <m:e>
                            <m:r>
                              <a:rPr lang="pl-PL" i="1">
                                <a:latin typeface="Cambria Math" panose="02040503050406030204" pitchFamily="18" charset="0"/>
                              </a:rPr>
                              <m:t>𝑡</m:t>
                            </m:r>
                          </m:e>
                          <m:sub>
                            <m:r>
                              <a:rPr lang="pl-PL" i="1">
                                <a:latin typeface="Cambria Math" panose="02040503050406030204" pitchFamily="18" charset="0"/>
                              </a:rPr>
                              <m:t>0</m:t>
                            </m:r>
                          </m:sub>
                        </m:sSub>
                      </m:sub>
                      <m:sup>
                        <m:r>
                          <a:rPr lang="pl-PL" i="1">
                            <a:latin typeface="Cambria Math" panose="02040503050406030204" pitchFamily="18" charset="0"/>
                          </a:rPr>
                          <m:t>𝑡</m:t>
                        </m:r>
                        <m:r>
                          <a:rPr lang="pl-PL" i="1">
                            <a:latin typeface="Cambria Math" panose="02040503050406030204" pitchFamily="18" charset="0"/>
                          </a:rPr>
                          <m:t>−1</m:t>
                        </m:r>
                      </m:sup>
                      <m:e>
                        <m:r>
                          <a:rPr lang="pl-PL" i="1">
                            <a:latin typeface="Cambria Math" panose="02040503050406030204" pitchFamily="18" charset="0"/>
                          </a:rPr>
                          <m:t>[1−</m:t>
                        </m:r>
                        <m:r>
                          <a:rPr lang="pl-PL" i="1">
                            <a:latin typeface="Cambria Math" panose="02040503050406030204" pitchFamily="18" charset="0"/>
                          </a:rPr>
                          <m:t>𝑃</m:t>
                        </m:r>
                        <m:r>
                          <a:rPr lang="pl-PL" i="1">
                            <a:latin typeface="Cambria Math" panose="02040503050406030204" pitchFamily="18" charset="0"/>
                          </a:rPr>
                          <m:t>(</m:t>
                        </m:r>
                        <m:sSub>
                          <m:sSubPr>
                            <m:ctrlPr>
                              <a:rPr lang="pl-PL" i="1">
                                <a:latin typeface="Cambria Math" panose="02040503050406030204" pitchFamily="18" charset="0"/>
                              </a:rPr>
                            </m:ctrlPr>
                          </m:sSubPr>
                          <m:e>
                            <m:r>
                              <a:rPr lang="pl-PL" i="1">
                                <a:latin typeface="Cambria Math" panose="02040503050406030204" pitchFamily="18" charset="0"/>
                              </a:rPr>
                              <m:t>𝑋</m:t>
                            </m:r>
                          </m:e>
                          <m:sub>
                            <m:r>
                              <a:rPr lang="pl-PL" i="1">
                                <a:latin typeface="Cambria Math" panose="02040503050406030204" pitchFamily="18" charset="0"/>
                              </a:rPr>
                              <m:t>𝑗𝑠</m:t>
                            </m:r>
                          </m:sub>
                        </m:sSub>
                        <m:r>
                          <a:rPr lang="pl-PL" i="1">
                            <a:latin typeface="Cambria Math" panose="02040503050406030204" pitchFamily="18" charset="0"/>
                          </a:rPr>
                          <m:t>, </m:t>
                        </m:r>
                        <m:r>
                          <a:rPr lang="pl-PL" i="1">
                            <a:latin typeface="Cambria Math" panose="02040503050406030204" pitchFamily="18" charset="0"/>
                          </a:rPr>
                          <m:t>𝛽</m:t>
                        </m:r>
                      </m:e>
                    </m:nary>
                    <m:r>
                      <a:rPr lang="pl-PL" i="1">
                        <a:latin typeface="Cambria Math" panose="02040503050406030204" pitchFamily="18" charset="0"/>
                      </a:rPr>
                      <m:t>)] </m:t>
                    </m:r>
                    <m:r>
                      <a:rPr lang="pl-PL" i="1">
                        <a:latin typeface="Cambria Math" panose="02040503050406030204" pitchFamily="18" charset="0"/>
                      </a:rPr>
                      <m:t>𝑃</m:t>
                    </m:r>
                    <m:r>
                      <a:rPr lang="pl-PL" i="1">
                        <a:latin typeface="Cambria Math" panose="02040503050406030204" pitchFamily="18" charset="0"/>
                      </a:rPr>
                      <m:t>(</m:t>
                    </m:r>
                    <m:sSub>
                      <m:sSubPr>
                        <m:ctrlPr>
                          <a:rPr lang="pl-PL" i="1">
                            <a:latin typeface="Cambria Math" panose="02040503050406030204" pitchFamily="18" charset="0"/>
                          </a:rPr>
                        </m:ctrlPr>
                      </m:sSubPr>
                      <m:e>
                        <m:r>
                          <a:rPr lang="pl-PL" i="1">
                            <a:latin typeface="Cambria Math" panose="02040503050406030204" pitchFamily="18" charset="0"/>
                          </a:rPr>
                          <m:t>𝑋</m:t>
                        </m:r>
                      </m:e>
                      <m:sub>
                        <m:r>
                          <a:rPr lang="pl-PL" i="1">
                            <a:latin typeface="Cambria Math" panose="02040503050406030204" pitchFamily="18" charset="0"/>
                          </a:rPr>
                          <m:t>𝑗𝑡</m:t>
                        </m:r>
                      </m:sub>
                    </m:sSub>
                    <m:r>
                      <a:rPr lang="pl-PL" i="1">
                        <a:latin typeface="Cambria Math" panose="02040503050406030204" pitchFamily="18" charset="0"/>
                      </a:rPr>
                      <m:t>, </m:t>
                    </m:r>
                    <m:r>
                      <a:rPr lang="pl-PL" i="1">
                        <a:latin typeface="Cambria Math" panose="02040503050406030204" pitchFamily="18" charset="0"/>
                      </a:rPr>
                      <m:t>𝛽</m:t>
                    </m:r>
                    <m:r>
                      <a:rPr lang="pl-PL" i="1">
                        <a:latin typeface="Cambria Math" panose="02040503050406030204" pitchFamily="18" charset="0"/>
                      </a:rPr>
                      <m:t>)</m:t>
                    </m:r>
                  </m:oMath>
                </a14:m>
                <a:r>
                  <a:rPr lang="pl-PL" dirty="0"/>
                  <a:t>. </a:t>
                </a:r>
              </a:p>
              <a:p>
                <a:pPr algn="just"/>
                <a:r>
                  <a:rPr lang="pl-PL" dirty="0"/>
                  <a:t>Then, the </a:t>
                </a:r>
                <a:r>
                  <a:rPr lang="pl-PL" dirty="0" err="1"/>
                  <a:t>likelihood</a:t>
                </a:r>
                <a:r>
                  <a:rPr lang="pl-PL" dirty="0"/>
                  <a:t> </a:t>
                </a:r>
                <a:r>
                  <a:rPr lang="pl-PL" dirty="0" err="1"/>
                  <a:t>function</a:t>
                </a:r>
                <a:r>
                  <a:rPr lang="pl-PL" dirty="0"/>
                  <a:t> for the </a:t>
                </a:r>
                <a:r>
                  <a:rPr lang="pl-PL" dirty="0" err="1"/>
                  <a:t>whole</a:t>
                </a:r>
                <a:r>
                  <a:rPr lang="pl-PL" dirty="0"/>
                  <a:t> </a:t>
                </a:r>
                <a:r>
                  <a:rPr lang="pl-PL" dirty="0" err="1"/>
                  <a:t>sample</a:t>
                </a:r>
                <a:r>
                  <a:rPr lang="pl-PL" dirty="0"/>
                  <a:t> </a:t>
                </a:r>
                <a:r>
                  <a:rPr lang="pl-PL" dirty="0" err="1"/>
                  <a:t>is</a:t>
                </a:r>
                <a:r>
                  <a:rPr lang="pl-PL" dirty="0"/>
                  <a:t> </a:t>
                </a:r>
                <a:r>
                  <a:rPr lang="pl-PL" dirty="0" err="1"/>
                  <a:t>given</a:t>
                </a:r>
                <a:r>
                  <a:rPr lang="pl-PL" dirty="0"/>
                  <a:t> </a:t>
                </a:r>
                <a14:m>
                  <m:oMath xmlns:m="http://schemas.openxmlformats.org/officeDocument/2006/math">
                    <m:r>
                      <a:rPr lang="pl-PL" i="1">
                        <a:latin typeface="Cambria Math" panose="02040503050406030204" pitchFamily="18" charset="0"/>
                      </a:rPr>
                      <m:t>𝐿</m:t>
                    </m:r>
                    <m:r>
                      <a:rPr lang="pl-PL" i="1">
                        <a:latin typeface="Cambria Math" panose="02040503050406030204" pitchFamily="18" charset="0"/>
                      </a:rPr>
                      <m:t>=</m:t>
                    </m:r>
                    <m:nary>
                      <m:naryPr>
                        <m:chr m:val="∏"/>
                        <m:limLoc m:val="undOvr"/>
                        <m:ctrlPr>
                          <a:rPr lang="pl-PL" i="1">
                            <a:latin typeface="Cambria Math" panose="02040503050406030204" pitchFamily="18" charset="0"/>
                          </a:rPr>
                        </m:ctrlPr>
                      </m:naryPr>
                      <m:sub>
                        <m:r>
                          <a:rPr lang="pl-PL" i="1">
                            <a:latin typeface="Cambria Math" panose="02040503050406030204" pitchFamily="18" charset="0"/>
                          </a:rPr>
                          <m:t>𝑖</m:t>
                        </m:r>
                        <m:r>
                          <a:rPr lang="pl-PL" i="1">
                            <a:latin typeface="Cambria Math" panose="02040503050406030204" pitchFamily="18" charset="0"/>
                          </a:rPr>
                          <m:t>=1</m:t>
                        </m:r>
                      </m:sub>
                      <m:sup>
                        <m:r>
                          <a:rPr lang="pl-PL" i="1">
                            <a:latin typeface="Cambria Math" panose="02040503050406030204" pitchFamily="18" charset="0"/>
                          </a:rPr>
                          <m:t>𝑁</m:t>
                        </m:r>
                      </m:sup>
                      <m:e>
                        <m:sSub>
                          <m:sSubPr>
                            <m:ctrlPr>
                              <a:rPr lang="pl-PL" i="1">
                                <a:latin typeface="Cambria Math" panose="02040503050406030204" pitchFamily="18" charset="0"/>
                              </a:rPr>
                            </m:ctrlPr>
                          </m:sSubPr>
                          <m:e>
                            <m:r>
                              <a:rPr lang="pl-PL" i="1">
                                <a:latin typeface="Cambria Math" panose="02040503050406030204" pitchFamily="18" charset="0"/>
                              </a:rPr>
                              <m:t>𝐿</m:t>
                            </m:r>
                          </m:e>
                          <m:sub>
                            <m:r>
                              <a:rPr lang="pl-PL" i="1">
                                <a:latin typeface="Cambria Math" panose="02040503050406030204" pitchFamily="18" charset="0"/>
                              </a:rPr>
                              <m:t>𝑖</m:t>
                            </m:r>
                          </m:sub>
                        </m:sSub>
                      </m:e>
                    </m:nary>
                  </m:oMath>
                </a14:m>
                <a:r>
                  <a:rPr lang="pl-PL" dirty="0"/>
                  <a:t>, </a:t>
                </a:r>
                <a:r>
                  <a:rPr lang="pl-PL" dirty="0" err="1"/>
                  <a:t>where</a:t>
                </a:r>
                <a:r>
                  <a:rPr lang="pl-PL" dirty="0"/>
                  <a:t> N </a:t>
                </a:r>
                <a:r>
                  <a:rPr lang="pl-PL" dirty="0" err="1"/>
                  <a:t>is</a:t>
                </a:r>
                <a:r>
                  <a:rPr lang="pl-PL" dirty="0"/>
                  <a:t> the </a:t>
                </a:r>
                <a:r>
                  <a:rPr lang="pl-PL" dirty="0" err="1"/>
                  <a:t>total</a:t>
                </a:r>
                <a:r>
                  <a:rPr lang="pl-PL" dirty="0"/>
                  <a:t> </a:t>
                </a:r>
                <a:r>
                  <a:rPr lang="pl-PL" dirty="0" err="1"/>
                  <a:t>number</a:t>
                </a:r>
                <a:r>
                  <a:rPr lang="pl-PL" dirty="0"/>
                  <a:t> of </a:t>
                </a:r>
                <a:r>
                  <a:rPr lang="pl-PL" dirty="0" err="1"/>
                  <a:t>firms</a:t>
                </a:r>
                <a:r>
                  <a:rPr lang="pl-PL" dirty="0"/>
                  <a:t> in the </a:t>
                </a:r>
                <a:r>
                  <a:rPr lang="pl-PL" dirty="0" err="1"/>
                  <a:t>sample</a:t>
                </a:r>
                <a:r>
                  <a:rPr lang="pl-PL" dirty="0"/>
                  <a:t>. </a:t>
                </a:r>
                <a:r>
                  <a:rPr lang="pl-PL" dirty="0" err="1"/>
                  <a:t>Maximizing</a:t>
                </a:r>
                <a:r>
                  <a:rPr lang="pl-PL" dirty="0"/>
                  <a:t> L </a:t>
                </a:r>
                <a:r>
                  <a:rPr lang="pl-PL" dirty="0" err="1"/>
                  <a:t>is</a:t>
                </a:r>
                <a:r>
                  <a:rPr lang="pl-PL" dirty="0"/>
                  <a:t> </a:t>
                </a:r>
                <a:r>
                  <a:rPr lang="pl-PL" dirty="0" err="1"/>
                  <a:t>viewed</a:t>
                </a:r>
                <a:r>
                  <a:rPr lang="pl-PL" dirty="0"/>
                  <a:t> as a </a:t>
                </a:r>
                <a:r>
                  <a:rPr lang="pl-PL" dirty="0" err="1"/>
                  <a:t>multiperiod</a:t>
                </a:r>
                <a:r>
                  <a:rPr lang="pl-PL" dirty="0"/>
                  <a:t> </a:t>
                </a:r>
                <a:r>
                  <a:rPr lang="pl-PL" dirty="0" err="1"/>
                  <a:t>logistic</a:t>
                </a:r>
                <a:r>
                  <a:rPr lang="pl-PL" dirty="0"/>
                  <a:t> </a:t>
                </a:r>
                <a:r>
                  <a:rPr lang="pl-PL" dirty="0" err="1"/>
                  <a:t>regression</a:t>
                </a:r>
                <a:r>
                  <a:rPr lang="pl-PL" dirty="0"/>
                  <a:t>, </a:t>
                </a:r>
                <a:r>
                  <a:rPr lang="pl-PL" dirty="0" err="1"/>
                  <a:t>which</a:t>
                </a:r>
                <a:r>
                  <a:rPr lang="pl-PL" dirty="0"/>
                  <a:t> </a:t>
                </a:r>
                <a:r>
                  <a:rPr lang="pl-PL" dirty="0" err="1"/>
                  <a:t>explicitly</a:t>
                </a:r>
                <a:r>
                  <a:rPr lang="pl-PL" dirty="0"/>
                  <a:t> </a:t>
                </a:r>
                <a:r>
                  <a:rPr lang="pl-PL" dirty="0" err="1"/>
                  <a:t>takes</a:t>
                </a:r>
                <a:r>
                  <a:rPr lang="pl-PL" dirty="0"/>
                  <a:t> </a:t>
                </a:r>
                <a:r>
                  <a:rPr lang="pl-PL" dirty="0" err="1"/>
                  <a:t>into</a:t>
                </a:r>
                <a:r>
                  <a:rPr lang="pl-PL" dirty="0"/>
                  <a:t> </a:t>
                </a:r>
                <a:r>
                  <a:rPr lang="pl-PL" dirty="0" err="1"/>
                  <a:t>account</a:t>
                </a:r>
                <a:r>
                  <a:rPr lang="pl-PL" dirty="0"/>
                  <a:t> the </a:t>
                </a:r>
                <a:r>
                  <a:rPr lang="pl-PL" dirty="0" err="1"/>
                  <a:t>fact</a:t>
                </a:r>
                <a:r>
                  <a:rPr lang="pl-PL" dirty="0"/>
                  <a:t> </a:t>
                </a:r>
                <a:r>
                  <a:rPr lang="pl-PL" dirty="0" err="1"/>
                  <a:t>that</a:t>
                </a:r>
                <a:r>
                  <a:rPr lang="pl-PL" dirty="0"/>
                  <a:t> data </a:t>
                </a:r>
                <a:r>
                  <a:rPr lang="pl-PL" dirty="0" err="1"/>
                  <a:t>observations</a:t>
                </a:r>
                <a:r>
                  <a:rPr lang="pl-PL" dirty="0"/>
                  <a:t> on a firm </a:t>
                </a:r>
                <a:r>
                  <a:rPr lang="pl-PL" dirty="0" err="1"/>
                  <a:t>over</a:t>
                </a:r>
                <a:r>
                  <a:rPr lang="pl-PL" dirty="0"/>
                  <a:t> </a:t>
                </a:r>
                <a:r>
                  <a:rPr lang="pl-PL" dirty="0" err="1"/>
                  <a:t>time</a:t>
                </a:r>
                <a:r>
                  <a:rPr lang="pl-PL" dirty="0"/>
                  <a:t> </a:t>
                </a:r>
                <a:r>
                  <a:rPr lang="pl-PL" dirty="0" err="1"/>
                  <a:t>actually</a:t>
                </a:r>
                <a:r>
                  <a:rPr lang="pl-PL" dirty="0"/>
                  <a:t> form a </a:t>
                </a:r>
                <a:r>
                  <a:rPr lang="pl-PL" dirty="0" err="1"/>
                  <a:t>special</a:t>
                </a:r>
                <a:r>
                  <a:rPr lang="pl-PL" dirty="0"/>
                  <a:t> </a:t>
                </a:r>
                <a:r>
                  <a:rPr lang="pl-PL" dirty="0" err="1"/>
                  <a:t>block</a:t>
                </a:r>
                <a:r>
                  <a:rPr lang="pl-PL" dirty="0"/>
                  <a:t>. </a:t>
                </a:r>
              </a:p>
            </p:txBody>
          </p:sp>
        </mc:Choice>
        <mc:Fallback xmlns="">
          <p:sp>
            <p:nvSpPr>
              <p:cNvPr id="4" name="Symbol zastępczy zawartości 2">
                <a:extLst>
                  <a:ext uri="{FF2B5EF4-FFF2-40B4-BE49-F238E27FC236}">
                    <a16:creationId xmlns:a16="http://schemas.microsoft.com/office/drawing/2014/main" id="{779BBBD8-7080-4284-B7DA-009A91A856F5}"/>
                  </a:ext>
                </a:extLst>
              </p:cNvPr>
              <p:cNvSpPr txBox="1">
                <a:spLocks noRot="1" noChangeAspect="1" noMove="1" noResize="1" noEditPoints="1" noAdjustHandles="1" noChangeArrowheads="1" noChangeShapeType="1" noTextEdit="1"/>
              </p:cNvSpPr>
              <p:nvPr/>
            </p:nvSpPr>
            <p:spPr>
              <a:xfrm>
                <a:off x="223514" y="2149660"/>
                <a:ext cx="11744972" cy="4237931"/>
              </a:xfrm>
              <a:prstGeom prst="rect">
                <a:avLst/>
              </a:prstGeom>
              <a:blipFill>
                <a:blip r:embed="rId2"/>
                <a:stretch>
                  <a:fillRect l="-1246" r="-571" b="-2590"/>
                </a:stretch>
              </a:blipFill>
            </p:spPr>
            <p:txBody>
              <a:bodyPr/>
              <a:lstStyle/>
              <a:p>
                <a:r>
                  <a:rPr lang="pl-PL">
                    <a:noFill/>
                  </a:rPr>
                  <a:t> </a:t>
                </a:r>
              </a:p>
            </p:txBody>
          </p:sp>
        </mc:Fallback>
      </mc:AlternateContent>
      <p:sp>
        <p:nvSpPr>
          <p:cNvPr id="5" name="Tytuł 1">
            <a:extLst>
              <a:ext uri="{FF2B5EF4-FFF2-40B4-BE49-F238E27FC236}">
                <a16:creationId xmlns:a16="http://schemas.microsoft.com/office/drawing/2014/main" id="{FC7D4C48-6ADC-4FC2-94F0-CE5B593D146A}"/>
              </a:ext>
            </a:extLst>
          </p:cNvPr>
          <p:cNvSpPr>
            <a:spLocks noGrp="1"/>
          </p:cNvSpPr>
          <p:nvPr>
            <p:ph type="title"/>
          </p:nvPr>
        </p:nvSpPr>
        <p:spPr/>
        <p:txBody>
          <a:bodyPr/>
          <a:lstStyle/>
          <a:p>
            <a:pPr algn="ctr"/>
            <a:r>
              <a:rPr lang="pl-PL" dirty="0">
                <a:effectLst>
                  <a:outerShdw blurRad="38100" dist="38100" dir="2700000" algn="tl">
                    <a:srgbClr val="000000">
                      <a:alpha val="43137"/>
                    </a:srgbClr>
                  </a:outerShdw>
                </a:effectLst>
              </a:rPr>
              <a:t>Multi-period </a:t>
            </a:r>
            <a:r>
              <a:rPr lang="pl-PL" dirty="0" err="1">
                <a:effectLst>
                  <a:outerShdw blurRad="38100" dist="38100" dir="2700000" algn="tl">
                    <a:srgbClr val="000000">
                      <a:alpha val="43137"/>
                    </a:srgbClr>
                  </a:outerShdw>
                </a:effectLst>
              </a:rPr>
              <a:t>logistic</a:t>
            </a:r>
            <a:r>
              <a:rPr lang="pl-PL" dirty="0">
                <a:effectLst>
                  <a:outerShdw blurRad="38100" dist="38100" dir="2700000" algn="tl">
                    <a:srgbClr val="000000">
                      <a:alpha val="43137"/>
                    </a:srgbClr>
                  </a:outerShdw>
                </a:effectLst>
              </a:rPr>
              <a:t> </a:t>
            </a:r>
            <a:r>
              <a:rPr lang="pl-PL" dirty="0" err="1">
                <a:effectLst>
                  <a:outerShdw blurRad="38100" dist="38100" dir="2700000" algn="tl">
                    <a:srgbClr val="000000">
                      <a:alpha val="43137"/>
                    </a:srgbClr>
                  </a:outerShdw>
                </a:effectLst>
              </a:rPr>
              <a:t>regression</a:t>
            </a:r>
            <a:r>
              <a:rPr lang="pl-PL" dirty="0">
                <a:effectLst>
                  <a:outerShdw blurRad="38100" dist="38100" dir="2700000" algn="tl">
                    <a:srgbClr val="000000">
                      <a:alpha val="43137"/>
                    </a:srgbClr>
                  </a:outerShdw>
                </a:effectLst>
              </a:rPr>
              <a:t> model</a:t>
            </a:r>
          </a:p>
        </p:txBody>
      </p:sp>
    </p:spTree>
    <p:extLst>
      <p:ext uri="{BB962C8B-B14F-4D97-AF65-F5344CB8AC3E}">
        <p14:creationId xmlns:p14="http://schemas.microsoft.com/office/powerpoint/2010/main" val="4159593850"/>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ytuł 1">
            <a:extLst>
              <a:ext uri="{FF2B5EF4-FFF2-40B4-BE49-F238E27FC236}">
                <a16:creationId xmlns:a16="http://schemas.microsoft.com/office/drawing/2014/main" id="{9719C68B-A435-4725-BE58-4F9F912671C1}"/>
              </a:ext>
            </a:extLst>
          </p:cNvPr>
          <p:cNvSpPr>
            <a:spLocks noGrp="1"/>
          </p:cNvSpPr>
          <p:nvPr>
            <p:ph type="title"/>
          </p:nvPr>
        </p:nvSpPr>
        <p:spPr>
          <a:xfrm>
            <a:off x="913775" y="618517"/>
            <a:ext cx="10364451" cy="735721"/>
          </a:xfrm>
        </p:spPr>
        <p:txBody>
          <a:bodyPr/>
          <a:lstStyle/>
          <a:p>
            <a:r>
              <a:rPr lang="pl-PL" dirty="0" err="1">
                <a:effectLst>
                  <a:outerShdw blurRad="38100" dist="38100" dir="2700000" algn="tl">
                    <a:srgbClr val="000000">
                      <a:alpha val="43137"/>
                    </a:srgbClr>
                  </a:outerShdw>
                </a:effectLst>
              </a:rPr>
              <a:t>Artificial</a:t>
            </a:r>
            <a:r>
              <a:rPr lang="pl-PL" dirty="0">
                <a:effectLst>
                  <a:outerShdw blurRad="38100" dist="38100" dir="2700000" algn="tl">
                    <a:srgbClr val="000000">
                      <a:alpha val="43137"/>
                    </a:srgbClr>
                  </a:outerShdw>
                </a:effectLst>
              </a:rPr>
              <a:t> </a:t>
            </a:r>
            <a:r>
              <a:rPr lang="pl-PL" dirty="0" err="1">
                <a:effectLst>
                  <a:outerShdw blurRad="38100" dist="38100" dir="2700000" algn="tl">
                    <a:srgbClr val="000000">
                      <a:alpha val="43137"/>
                    </a:srgbClr>
                  </a:outerShdw>
                </a:effectLst>
              </a:rPr>
              <a:t>Neutral</a:t>
            </a:r>
            <a:r>
              <a:rPr lang="pl-PL" dirty="0">
                <a:effectLst>
                  <a:outerShdw blurRad="38100" dist="38100" dir="2700000" algn="tl">
                    <a:srgbClr val="000000">
                      <a:alpha val="43137"/>
                    </a:srgbClr>
                  </a:outerShdw>
                </a:effectLst>
              </a:rPr>
              <a:t> Network</a:t>
            </a:r>
          </a:p>
        </p:txBody>
      </p:sp>
      <mc:AlternateContent xmlns:mc="http://schemas.openxmlformats.org/markup-compatibility/2006" xmlns:a14="http://schemas.microsoft.com/office/drawing/2010/main">
        <mc:Choice Requires="a14">
          <p:sp>
            <p:nvSpPr>
              <p:cNvPr id="5" name="Symbol zastępczy zawartości 2">
                <a:extLst>
                  <a:ext uri="{FF2B5EF4-FFF2-40B4-BE49-F238E27FC236}">
                    <a16:creationId xmlns:a16="http://schemas.microsoft.com/office/drawing/2014/main" id="{897A1487-9143-4C97-8B09-D72DD6F1E297}"/>
                  </a:ext>
                </a:extLst>
              </p:cNvPr>
              <p:cNvSpPr>
                <a:spLocks noGrp="1"/>
              </p:cNvSpPr>
              <p:nvPr>
                <p:ph idx="1"/>
              </p:nvPr>
            </p:nvSpPr>
            <p:spPr>
              <a:xfrm>
                <a:off x="428263" y="1658815"/>
                <a:ext cx="11499448" cy="5008203"/>
              </a:xfrm>
            </p:spPr>
            <p:txBody>
              <a:bodyPr>
                <a:normAutofit/>
              </a:bodyPr>
              <a:lstStyle/>
              <a:p>
                <a:pPr algn="just"/>
                <a:r>
                  <a:rPr lang="en-US" sz="1400" dirty="0"/>
                  <a:t>An ANN typically comprises several layers of computing</a:t>
                </a:r>
                <a:r>
                  <a:rPr lang="pl-PL" sz="1400" dirty="0"/>
                  <a:t> </a:t>
                </a:r>
                <a:r>
                  <a:rPr lang="en-US" sz="1400" dirty="0"/>
                  <a:t>elements known as nodes (or neurons). Each</a:t>
                </a:r>
                <a:r>
                  <a:rPr lang="pl-PL" sz="1400" dirty="0"/>
                  <a:t> </a:t>
                </a:r>
                <a:r>
                  <a:rPr lang="en-US" sz="1400" dirty="0"/>
                  <a:t>node receives input signals from external inputs or</a:t>
                </a:r>
                <a:r>
                  <a:rPr lang="pl-PL" sz="1400" dirty="0"/>
                  <a:t> </a:t>
                </a:r>
                <a:r>
                  <a:rPr lang="en-US" sz="1400" dirty="0"/>
                  <a:t>other nodes, and processes the input signals through a</a:t>
                </a:r>
                <a:r>
                  <a:rPr lang="pl-PL" sz="1400" dirty="0"/>
                  <a:t> </a:t>
                </a:r>
                <a:r>
                  <a:rPr lang="en-US" sz="1400" dirty="0"/>
                  <a:t>transfer function, resulting in a transformed signal as</a:t>
                </a:r>
                <a:r>
                  <a:rPr lang="pl-PL" sz="1400" dirty="0"/>
                  <a:t> </a:t>
                </a:r>
                <a:r>
                  <a:rPr lang="en-US" sz="1400" dirty="0"/>
                  <a:t>output from the node. The transfer function essentially</a:t>
                </a:r>
                <a:r>
                  <a:rPr lang="pl-PL" sz="1400" dirty="0"/>
                  <a:t> </a:t>
                </a:r>
                <a:r>
                  <a:rPr lang="en-US" sz="1400" dirty="0"/>
                  <a:t>determines how excited a particular neuron is. The</a:t>
                </a:r>
                <a:r>
                  <a:rPr lang="pl-PL" sz="1400" dirty="0"/>
                  <a:t> </a:t>
                </a:r>
                <a:r>
                  <a:rPr lang="en-US" sz="1400" dirty="0"/>
                  <a:t>transfer function is typically chosen so that a fully</a:t>
                </a:r>
                <a:r>
                  <a:rPr lang="pl-PL" sz="1400" dirty="0"/>
                  <a:t> </a:t>
                </a:r>
                <a:r>
                  <a:rPr lang="en-US" sz="1400" dirty="0"/>
                  <a:t>excited neuron will register 1 and a partially excited</a:t>
                </a:r>
                <a:r>
                  <a:rPr lang="pl-PL" sz="1400" dirty="0"/>
                  <a:t> </a:t>
                </a:r>
                <a:r>
                  <a:rPr lang="en-US" sz="1400" dirty="0"/>
                  <a:t>neuron will have some value between 0 and 1. The</a:t>
                </a:r>
                <a:r>
                  <a:rPr lang="pl-PL" sz="1400" dirty="0"/>
                  <a:t> </a:t>
                </a:r>
                <a:r>
                  <a:rPr lang="en-US" sz="1400" dirty="0"/>
                  <a:t>output signal from the node is then used as the input to</a:t>
                </a:r>
                <a:r>
                  <a:rPr lang="pl-PL" sz="1400" dirty="0"/>
                  <a:t> </a:t>
                </a:r>
                <a:r>
                  <a:rPr lang="en-US" sz="1400" dirty="0"/>
                  <a:t>other nodes or final result. ANNs are characterized by</a:t>
                </a:r>
                <a:r>
                  <a:rPr lang="pl-PL" sz="1400" dirty="0"/>
                  <a:t> </a:t>
                </a:r>
                <a:r>
                  <a:rPr lang="en-US" sz="1400" dirty="0"/>
                  <a:t>their network architecture which consists of a </a:t>
                </a:r>
                <a:r>
                  <a:rPr lang="en-US" sz="1400" dirty="0" err="1"/>
                  <a:t>num</a:t>
                </a:r>
                <a:r>
                  <a:rPr lang="pl-PL" sz="1400" dirty="0"/>
                  <a:t>b</a:t>
                </a:r>
                <a:r>
                  <a:rPr lang="en-US" sz="1400" dirty="0" err="1"/>
                  <a:t>er</a:t>
                </a:r>
                <a:r>
                  <a:rPr lang="pl-PL" sz="1400" dirty="0"/>
                  <a:t> </a:t>
                </a:r>
                <a:r>
                  <a:rPr lang="en-US" sz="1400" dirty="0"/>
                  <a:t>of layers with each layer consisting of some nodes.</a:t>
                </a:r>
                <a:r>
                  <a:rPr lang="pl-PL" sz="1400" dirty="0"/>
                  <a:t> </a:t>
                </a:r>
                <a:r>
                  <a:rPr lang="en-US" sz="1400" dirty="0"/>
                  <a:t>Finally, the network architecture displays how nodes</a:t>
                </a:r>
                <a:r>
                  <a:rPr lang="pl-PL" sz="1400" dirty="0"/>
                  <a:t> </a:t>
                </a:r>
                <a:r>
                  <a:rPr lang="en-US" sz="1400" dirty="0"/>
                  <a:t>re connected to one another.</a:t>
                </a:r>
              </a:p>
              <a:p>
                <a:pPr algn="just"/>
                <a:r>
                  <a:rPr lang="en-US" sz="1400" dirty="0"/>
                  <a:t>A popular form of ANN is the multi-layer perceptron</a:t>
                </a:r>
                <a:r>
                  <a:rPr lang="pl-PL" sz="1400" dirty="0"/>
                  <a:t> </a:t>
                </a:r>
                <a:r>
                  <a:rPr lang="en-US" sz="1400" dirty="0"/>
                  <a:t>(MLP) where all nodes and layers are arranged</a:t>
                </a:r>
                <a:r>
                  <a:rPr lang="pl-PL" sz="1400" dirty="0"/>
                  <a:t> </a:t>
                </a:r>
                <a:r>
                  <a:rPr lang="en-US" sz="1400" dirty="0"/>
                  <a:t>in a feed-forward manner resulting in a feed-forward</a:t>
                </a:r>
                <a:r>
                  <a:rPr lang="pl-PL" sz="1400" dirty="0"/>
                  <a:t> </a:t>
                </a:r>
                <a:r>
                  <a:rPr lang="en-US" sz="1400" dirty="0"/>
                  <a:t>architecture. The input layer constitutes the first or</a:t>
                </a:r>
                <a:r>
                  <a:rPr lang="pl-PL" sz="1400" dirty="0"/>
                  <a:t> </a:t>
                </a:r>
                <a:r>
                  <a:rPr lang="en-US" sz="1400" dirty="0"/>
                  <a:t>the lowest layer of a MLP. This is the layer for the</a:t>
                </a:r>
                <a:r>
                  <a:rPr lang="pl-PL" sz="1400" dirty="0"/>
                  <a:t> </a:t>
                </a:r>
                <a:r>
                  <a:rPr lang="en-US" sz="1400" dirty="0"/>
                  <a:t>external information. The last or the highest</a:t>
                </a:r>
                <a:r>
                  <a:rPr lang="pl-PL" sz="1400" dirty="0"/>
                  <a:t> </a:t>
                </a:r>
                <a:r>
                  <a:rPr lang="en-US" sz="1400" dirty="0"/>
                  <a:t>layer is called the output layer where the ANN produces</a:t>
                </a:r>
                <a:r>
                  <a:rPr lang="pl-PL" sz="1400" dirty="0"/>
                  <a:t> </a:t>
                </a:r>
                <a:r>
                  <a:rPr lang="en-US" sz="1400" dirty="0"/>
                  <a:t>its result. For default prediction, the output can be</a:t>
                </a:r>
                <a:r>
                  <a:rPr lang="pl-PL" sz="1400" dirty="0"/>
                  <a:t> </a:t>
                </a:r>
                <a:r>
                  <a:rPr lang="en-US" sz="1400" dirty="0"/>
                  <a:t>thought of as the default probability because a fully</a:t>
                </a:r>
                <a:r>
                  <a:rPr lang="pl-PL" sz="1400" dirty="0"/>
                  <a:t> </a:t>
                </a:r>
                <a:r>
                  <a:rPr lang="en-US" sz="1400" dirty="0"/>
                  <a:t>excited neuron has the value of 1</a:t>
                </a:r>
                <a:endParaRPr lang="pl-PL" sz="1400" dirty="0"/>
              </a:p>
              <a:p>
                <a:pPr algn="just"/>
                <a:r>
                  <a:rPr lang="en-US" sz="1400" dirty="0"/>
                  <a:t>The three-layer perceptron considered here</a:t>
                </a:r>
                <a:r>
                  <a:rPr lang="pl-PL" sz="1400" dirty="0"/>
                  <a:t> </a:t>
                </a:r>
                <a:r>
                  <a:rPr lang="en-US" sz="1400" dirty="0"/>
                  <a:t>has only one node in the hidden layer and uses the</a:t>
                </a:r>
                <a:r>
                  <a:rPr lang="pl-PL" sz="1400" dirty="0"/>
                  <a:t> </a:t>
                </a:r>
                <a:r>
                  <a:rPr lang="en-US" sz="1400" dirty="0"/>
                  <a:t>logistic function, whose value is bounded between 0</a:t>
                </a:r>
                <a:r>
                  <a:rPr lang="pl-PL" sz="1400" dirty="0"/>
                  <a:t> </a:t>
                </a:r>
                <a:r>
                  <a:rPr lang="en-US" sz="1400" dirty="0"/>
                  <a:t>and 1, as the transfer function. </a:t>
                </a:r>
                <a:endParaRPr lang="pl-PL" sz="1400" dirty="0"/>
              </a:p>
              <a:p>
                <a:pPr algn="just"/>
                <a:r>
                  <a:rPr lang="en-US" sz="1400" dirty="0"/>
                  <a:t>The input layer consists of the k different inputs,</a:t>
                </a:r>
                <a:r>
                  <a:rPr lang="pl-PL" sz="1400" dirty="0"/>
                  <a:t> </a:t>
                </a:r>
                <a:r>
                  <a:rPr lang="en-US" sz="1400" dirty="0"/>
                  <a:t>which represents explanatory variables or the firm</a:t>
                </a:r>
                <a:r>
                  <a:rPr lang="pl-PL" sz="1400" dirty="0"/>
                  <a:t> </a:t>
                </a:r>
                <a:r>
                  <a:rPr lang="en-US" sz="1400" dirty="0"/>
                  <a:t>characteristics. At the hidden layer, the input values,</a:t>
                </a:r>
                <a:r>
                  <a:rPr lang="pl-PL" sz="1400" dirty="0"/>
                  <a:t> </a:t>
                </a:r>
                <a:r>
                  <a:rPr lang="en-US" sz="1400" dirty="0"/>
                  <a:t>or the activation values of the input nodes, is linearly</a:t>
                </a:r>
                <a:r>
                  <a:rPr lang="pl-PL" sz="1400" dirty="0"/>
                  <a:t> </a:t>
                </a:r>
                <a:r>
                  <a:rPr lang="en-US" sz="1400" dirty="0"/>
                  <a:t>combined as follows:</a:t>
                </a:r>
                <a:r>
                  <a:rPr lang="pl-PL" sz="1400" dirty="0"/>
                  <a:t> </a:t>
                </a:r>
                <a14:m>
                  <m:oMath xmlns:m="http://schemas.openxmlformats.org/officeDocument/2006/math">
                    <m:sSub>
                      <m:sSubPr>
                        <m:ctrlPr>
                          <a:rPr lang="pl-PL" sz="1400" i="1">
                            <a:latin typeface="Cambria Math" panose="02040503050406030204" pitchFamily="18" charset="0"/>
                          </a:rPr>
                        </m:ctrlPr>
                      </m:sSubPr>
                      <m:e>
                        <m:r>
                          <a:rPr lang="pl-PL" sz="1400" i="1">
                            <a:latin typeface="Cambria Math" panose="02040503050406030204" pitchFamily="18" charset="0"/>
                          </a:rPr>
                          <m:t>𝛼</m:t>
                        </m:r>
                      </m:e>
                      <m:sub>
                        <m:r>
                          <a:rPr lang="pl-PL" sz="1400" i="1">
                            <a:latin typeface="Cambria Math" panose="02040503050406030204" pitchFamily="18" charset="0"/>
                          </a:rPr>
                          <m:t>0</m:t>
                        </m:r>
                      </m:sub>
                    </m:sSub>
                    <m:r>
                      <a:rPr lang="pl-PL" sz="1400" i="1">
                        <a:latin typeface="Cambria Math" panose="02040503050406030204" pitchFamily="18" charset="0"/>
                      </a:rPr>
                      <m:t>+</m:t>
                    </m:r>
                    <m:sSub>
                      <m:sSubPr>
                        <m:ctrlPr>
                          <a:rPr lang="pl-PL" sz="1400" i="1">
                            <a:latin typeface="Cambria Math" panose="02040503050406030204" pitchFamily="18" charset="0"/>
                          </a:rPr>
                        </m:ctrlPr>
                      </m:sSubPr>
                      <m:e>
                        <m:r>
                          <a:rPr lang="pl-PL" sz="1400" i="1">
                            <a:latin typeface="Cambria Math" panose="02040503050406030204" pitchFamily="18" charset="0"/>
                          </a:rPr>
                          <m:t>𝛼</m:t>
                        </m:r>
                      </m:e>
                      <m:sub>
                        <m:r>
                          <a:rPr lang="pl-PL" sz="1400" i="1">
                            <a:latin typeface="Cambria Math" panose="02040503050406030204" pitchFamily="18" charset="0"/>
                          </a:rPr>
                          <m:t>1</m:t>
                        </m:r>
                      </m:sub>
                    </m:sSub>
                    <m:sSub>
                      <m:sSubPr>
                        <m:ctrlPr>
                          <a:rPr lang="pl-PL" sz="1400" i="1">
                            <a:latin typeface="Cambria Math" panose="02040503050406030204" pitchFamily="18" charset="0"/>
                          </a:rPr>
                        </m:ctrlPr>
                      </m:sSubPr>
                      <m:e>
                        <m:r>
                          <a:rPr lang="pl-PL" sz="1400" i="1">
                            <a:latin typeface="Cambria Math" panose="02040503050406030204" pitchFamily="18" charset="0"/>
                          </a:rPr>
                          <m:t>𝑋</m:t>
                        </m:r>
                      </m:e>
                      <m:sub>
                        <m:r>
                          <a:rPr lang="pl-PL" sz="1400" i="1">
                            <a:latin typeface="Cambria Math" panose="02040503050406030204" pitchFamily="18" charset="0"/>
                          </a:rPr>
                          <m:t>1</m:t>
                        </m:r>
                      </m:sub>
                    </m:sSub>
                    <m:r>
                      <a:rPr lang="pl-PL" sz="1400" i="1">
                        <a:latin typeface="Cambria Math" panose="02040503050406030204" pitchFamily="18" charset="0"/>
                      </a:rPr>
                      <m:t>+…+</m:t>
                    </m:r>
                    <m:sSub>
                      <m:sSubPr>
                        <m:ctrlPr>
                          <a:rPr lang="pl-PL" sz="1400" i="1">
                            <a:latin typeface="Cambria Math" panose="02040503050406030204" pitchFamily="18" charset="0"/>
                          </a:rPr>
                        </m:ctrlPr>
                      </m:sSubPr>
                      <m:e>
                        <m:r>
                          <a:rPr lang="pl-PL" sz="1400" i="1">
                            <a:latin typeface="Cambria Math" panose="02040503050406030204" pitchFamily="18" charset="0"/>
                          </a:rPr>
                          <m:t>𝛼</m:t>
                        </m:r>
                      </m:e>
                      <m:sub>
                        <m:r>
                          <a:rPr lang="pl-PL" sz="1400" i="1">
                            <a:latin typeface="Cambria Math" panose="02040503050406030204" pitchFamily="18" charset="0"/>
                          </a:rPr>
                          <m:t>𝑘</m:t>
                        </m:r>
                      </m:sub>
                    </m:sSub>
                    <m:sSub>
                      <m:sSubPr>
                        <m:ctrlPr>
                          <a:rPr lang="pl-PL" sz="1400" i="1">
                            <a:latin typeface="Cambria Math" panose="02040503050406030204" pitchFamily="18" charset="0"/>
                          </a:rPr>
                        </m:ctrlPr>
                      </m:sSubPr>
                      <m:e>
                        <m:r>
                          <a:rPr lang="pl-PL" sz="1400" i="1">
                            <a:latin typeface="Cambria Math" panose="02040503050406030204" pitchFamily="18" charset="0"/>
                          </a:rPr>
                          <m:t>𝑋</m:t>
                        </m:r>
                      </m:e>
                      <m:sub>
                        <m:r>
                          <a:rPr lang="pl-PL" sz="1400" i="1">
                            <a:latin typeface="Cambria Math" panose="02040503050406030204" pitchFamily="18" charset="0"/>
                          </a:rPr>
                          <m:t>𝑘</m:t>
                        </m:r>
                      </m:sub>
                    </m:sSub>
                  </m:oMath>
                </a14:m>
                <a:endParaRPr lang="en-US" sz="1400" dirty="0"/>
              </a:p>
              <a:p>
                <a:pPr algn="just"/>
                <a:r>
                  <a:rPr lang="en-US" sz="1400" dirty="0"/>
                  <a:t>In linear regression, the coefficient</a:t>
                </a:r>
                <a14:m>
                  <m:oMath xmlns:m="http://schemas.openxmlformats.org/officeDocument/2006/math">
                    <m:sSub>
                      <m:sSubPr>
                        <m:ctrlPr>
                          <a:rPr lang="pl-PL" sz="1400" i="1">
                            <a:latin typeface="Cambria Math" panose="02040503050406030204" pitchFamily="18" charset="0"/>
                          </a:rPr>
                        </m:ctrlPr>
                      </m:sSubPr>
                      <m:e>
                        <m:r>
                          <a:rPr lang="pl-PL" sz="1400" i="1">
                            <a:latin typeface="Cambria Math" panose="02040503050406030204" pitchFamily="18" charset="0"/>
                          </a:rPr>
                          <m:t>𝛼</m:t>
                        </m:r>
                      </m:e>
                      <m:sub>
                        <m:r>
                          <a:rPr lang="pl-PL" sz="1400" i="1">
                            <a:latin typeface="Cambria Math" panose="02040503050406030204" pitchFamily="18" charset="0"/>
                          </a:rPr>
                          <m:t>0</m:t>
                        </m:r>
                      </m:sub>
                    </m:sSub>
                  </m:oMath>
                </a14:m>
                <a:r>
                  <a:rPr lang="en-US" sz="1400" dirty="0"/>
                  <a:t> is known as</a:t>
                </a:r>
                <a:r>
                  <a:rPr lang="pl-PL" sz="1400" dirty="0"/>
                  <a:t> </a:t>
                </a:r>
                <a:r>
                  <a:rPr lang="en-US" sz="1400" dirty="0"/>
                  <a:t>intercept. In the neural network terminology, it is known</a:t>
                </a:r>
                <a:r>
                  <a:rPr lang="pl-PL" sz="1400" dirty="0"/>
                  <a:t> </a:t>
                </a:r>
                <a:r>
                  <a:rPr lang="en-US" sz="1400" dirty="0"/>
                  <a:t>as the bias parameter. The linear combination is then</a:t>
                </a:r>
                <a:r>
                  <a:rPr lang="pl-PL" sz="1400" dirty="0"/>
                  <a:t> </a:t>
                </a:r>
                <a:r>
                  <a:rPr lang="en-US" sz="1400" dirty="0"/>
                  <a:t>translated by the transfer function into an activation</a:t>
                </a:r>
                <a:r>
                  <a:rPr lang="pl-PL" sz="1400" dirty="0"/>
                  <a:t> </a:t>
                </a:r>
                <a:r>
                  <a:rPr lang="en-US" sz="1400" dirty="0"/>
                  <a:t>value for the sole node in the hidden layer. </a:t>
                </a:r>
                <a:r>
                  <a:rPr lang="pl-PL" sz="1400" dirty="0"/>
                  <a:t>T</a:t>
                </a:r>
                <a:r>
                  <a:rPr lang="en-US" sz="1400" dirty="0"/>
                  <a:t>he transfer function for the hidden layer</a:t>
                </a:r>
                <a:r>
                  <a:rPr lang="pl-PL" sz="1400" dirty="0"/>
                  <a:t> </a:t>
                </a:r>
                <a:r>
                  <a:rPr lang="en-US" sz="1400" dirty="0"/>
                  <a:t>is taken as logistic function. Therefore, the activation</a:t>
                </a:r>
                <a:r>
                  <a:rPr lang="pl-PL" sz="1400" dirty="0"/>
                  <a:t> </a:t>
                </a:r>
                <a:r>
                  <a:rPr lang="en-US" sz="1400" dirty="0"/>
                  <a:t>value of the hidden layer, </a:t>
                </a:r>
                <a:r>
                  <a:rPr lang="en-US" sz="1400" i="1" dirty="0"/>
                  <a:t>H</a:t>
                </a:r>
                <a:r>
                  <a:rPr lang="en-US" sz="1400" dirty="0"/>
                  <a:t>1, is given by</a:t>
                </a:r>
                <a:r>
                  <a:rPr lang="pl-PL" sz="1400" dirty="0"/>
                  <a:t> </a:t>
                </a:r>
                <a14:m>
                  <m:oMath xmlns:m="http://schemas.openxmlformats.org/officeDocument/2006/math">
                    <m:sSub>
                      <m:sSubPr>
                        <m:ctrlPr>
                          <a:rPr lang="pl-PL" sz="1400" i="1">
                            <a:latin typeface="Cambria Math" panose="02040503050406030204" pitchFamily="18" charset="0"/>
                          </a:rPr>
                        </m:ctrlPr>
                      </m:sSubPr>
                      <m:e>
                        <m:r>
                          <a:rPr lang="pl-PL" sz="1400" i="1">
                            <a:latin typeface="Cambria Math" panose="02040503050406030204" pitchFamily="18" charset="0"/>
                          </a:rPr>
                          <m:t>𝐻</m:t>
                        </m:r>
                      </m:e>
                      <m:sub>
                        <m:r>
                          <a:rPr lang="pl-PL" sz="1400" i="1">
                            <a:latin typeface="Cambria Math" panose="02040503050406030204" pitchFamily="18" charset="0"/>
                          </a:rPr>
                          <m:t>1</m:t>
                        </m:r>
                      </m:sub>
                    </m:sSub>
                    <m:r>
                      <a:rPr lang="pl-PL" sz="1400" i="1">
                        <a:latin typeface="Cambria Math" panose="02040503050406030204" pitchFamily="18" charset="0"/>
                      </a:rPr>
                      <m:t>=</m:t>
                    </m:r>
                    <m:f>
                      <m:fPr>
                        <m:ctrlPr>
                          <a:rPr lang="pl-PL" sz="1400" i="1">
                            <a:latin typeface="Cambria Math" panose="02040503050406030204" pitchFamily="18" charset="0"/>
                          </a:rPr>
                        </m:ctrlPr>
                      </m:fPr>
                      <m:num>
                        <m:r>
                          <a:rPr lang="pl-PL" sz="1400" i="1">
                            <a:latin typeface="Cambria Math" panose="02040503050406030204" pitchFamily="18" charset="0"/>
                          </a:rPr>
                          <m:t>1</m:t>
                        </m:r>
                      </m:num>
                      <m:den>
                        <m:r>
                          <a:rPr lang="pl-PL" sz="1400" i="1">
                            <a:latin typeface="Cambria Math" panose="02040503050406030204" pitchFamily="18" charset="0"/>
                          </a:rPr>
                          <m:t>1+ </m:t>
                        </m:r>
                        <m:sSup>
                          <m:sSupPr>
                            <m:ctrlPr>
                              <a:rPr lang="pl-PL" sz="1400" i="1">
                                <a:latin typeface="Cambria Math" panose="02040503050406030204" pitchFamily="18" charset="0"/>
                              </a:rPr>
                            </m:ctrlPr>
                          </m:sSupPr>
                          <m:e>
                            <m:r>
                              <a:rPr lang="pl-PL" sz="1400" i="1">
                                <a:latin typeface="Cambria Math" panose="02040503050406030204" pitchFamily="18" charset="0"/>
                              </a:rPr>
                              <m:t>𝑒</m:t>
                            </m:r>
                          </m:e>
                          <m:sup>
                            <m:r>
                              <a:rPr lang="pl-PL" sz="1400" i="1">
                                <a:latin typeface="Cambria Math" panose="02040503050406030204" pitchFamily="18" charset="0"/>
                              </a:rPr>
                              <m:t>−(</m:t>
                            </m:r>
                            <m:sSub>
                              <m:sSubPr>
                                <m:ctrlPr>
                                  <a:rPr lang="pl-PL" sz="1400" i="1">
                                    <a:latin typeface="Cambria Math" panose="02040503050406030204" pitchFamily="18" charset="0"/>
                                  </a:rPr>
                                </m:ctrlPr>
                              </m:sSubPr>
                              <m:e>
                                <m:r>
                                  <a:rPr lang="pl-PL" sz="1400" i="1">
                                    <a:latin typeface="Cambria Math" panose="02040503050406030204" pitchFamily="18" charset="0"/>
                                  </a:rPr>
                                  <m:t>𝛼</m:t>
                                </m:r>
                              </m:e>
                              <m:sub>
                                <m:r>
                                  <a:rPr lang="pl-PL" sz="1400" i="1">
                                    <a:latin typeface="Cambria Math" panose="02040503050406030204" pitchFamily="18" charset="0"/>
                                  </a:rPr>
                                  <m:t>0</m:t>
                                </m:r>
                              </m:sub>
                            </m:sSub>
                            <m:r>
                              <a:rPr lang="pl-PL" sz="1400" i="1">
                                <a:latin typeface="Cambria Math" panose="02040503050406030204" pitchFamily="18" charset="0"/>
                              </a:rPr>
                              <m:t>+</m:t>
                            </m:r>
                            <m:sSub>
                              <m:sSubPr>
                                <m:ctrlPr>
                                  <a:rPr lang="pl-PL" sz="1400" i="1">
                                    <a:latin typeface="Cambria Math" panose="02040503050406030204" pitchFamily="18" charset="0"/>
                                  </a:rPr>
                                </m:ctrlPr>
                              </m:sSubPr>
                              <m:e>
                                <m:r>
                                  <a:rPr lang="pl-PL" sz="1400" i="1">
                                    <a:latin typeface="Cambria Math" panose="02040503050406030204" pitchFamily="18" charset="0"/>
                                  </a:rPr>
                                  <m:t>𝛼</m:t>
                                </m:r>
                              </m:e>
                              <m:sub>
                                <m:r>
                                  <a:rPr lang="pl-PL" sz="1400" i="1">
                                    <a:latin typeface="Cambria Math" panose="02040503050406030204" pitchFamily="18" charset="0"/>
                                  </a:rPr>
                                  <m:t>1</m:t>
                                </m:r>
                              </m:sub>
                            </m:sSub>
                            <m:sSub>
                              <m:sSubPr>
                                <m:ctrlPr>
                                  <a:rPr lang="pl-PL" sz="1400" i="1">
                                    <a:latin typeface="Cambria Math" panose="02040503050406030204" pitchFamily="18" charset="0"/>
                                  </a:rPr>
                                </m:ctrlPr>
                              </m:sSubPr>
                              <m:e>
                                <m:r>
                                  <a:rPr lang="pl-PL" sz="1400" i="1">
                                    <a:latin typeface="Cambria Math" panose="02040503050406030204" pitchFamily="18" charset="0"/>
                                  </a:rPr>
                                  <m:t>𝑋</m:t>
                                </m:r>
                              </m:e>
                              <m:sub>
                                <m:r>
                                  <a:rPr lang="pl-PL" sz="1400" i="1">
                                    <a:latin typeface="Cambria Math" panose="02040503050406030204" pitchFamily="18" charset="0"/>
                                  </a:rPr>
                                  <m:t>1</m:t>
                                </m:r>
                              </m:sub>
                            </m:sSub>
                            <m:r>
                              <a:rPr lang="pl-PL" sz="1400" i="1">
                                <a:latin typeface="Cambria Math" panose="02040503050406030204" pitchFamily="18" charset="0"/>
                              </a:rPr>
                              <m:t>+…+</m:t>
                            </m:r>
                            <m:sSub>
                              <m:sSubPr>
                                <m:ctrlPr>
                                  <a:rPr lang="pl-PL" sz="1400" i="1">
                                    <a:latin typeface="Cambria Math" panose="02040503050406030204" pitchFamily="18" charset="0"/>
                                  </a:rPr>
                                </m:ctrlPr>
                              </m:sSubPr>
                              <m:e>
                                <m:r>
                                  <a:rPr lang="pl-PL" sz="1400" i="1">
                                    <a:latin typeface="Cambria Math" panose="02040503050406030204" pitchFamily="18" charset="0"/>
                                  </a:rPr>
                                  <m:t>𝛼</m:t>
                                </m:r>
                              </m:e>
                              <m:sub>
                                <m:r>
                                  <a:rPr lang="pl-PL" sz="1400" i="1">
                                    <a:latin typeface="Cambria Math" panose="02040503050406030204" pitchFamily="18" charset="0"/>
                                  </a:rPr>
                                  <m:t>𝑘</m:t>
                                </m:r>
                              </m:sub>
                            </m:sSub>
                            <m:sSub>
                              <m:sSubPr>
                                <m:ctrlPr>
                                  <a:rPr lang="pl-PL" sz="1400" i="1">
                                    <a:latin typeface="Cambria Math" panose="02040503050406030204" pitchFamily="18" charset="0"/>
                                  </a:rPr>
                                </m:ctrlPr>
                              </m:sSubPr>
                              <m:e>
                                <m:r>
                                  <a:rPr lang="pl-PL" sz="1400" i="1">
                                    <a:latin typeface="Cambria Math" panose="02040503050406030204" pitchFamily="18" charset="0"/>
                                  </a:rPr>
                                  <m:t>𝑋</m:t>
                                </m:r>
                              </m:e>
                              <m:sub>
                                <m:r>
                                  <a:rPr lang="pl-PL" sz="1400" i="1">
                                    <a:latin typeface="Cambria Math" panose="02040503050406030204" pitchFamily="18" charset="0"/>
                                  </a:rPr>
                                  <m:t>𝑘</m:t>
                                </m:r>
                              </m:sub>
                            </m:sSub>
                            <m:r>
                              <a:rPr lang="pl-PL" sz="1400" i="1">
                                <a:latin typeface="Cambria Math" panose="02040503050406030204" pitchFamily="18" charset="0"/>
                              </a:rPr>
                              <m:t>)</m:t>
                            </m:r>
                          </m:sup>
                        </m:sSup>
                      </m:den>
                    </m:f>
                  </m:oMath>
                </a14:m>
                <a:endParaRPr lang="pl-PL" sz="1400" dirty="0"/>
              </a:p>
            </p:txBody>
          </p:sp>
        </mc:Choice>
        <mc:Fallback xmlns="">
          <p:sp>
            <p:nvSpPr>
              <p:cNvPr id="5" name="Symbol zastępczy zawartości 2">
                <a:extLst>
                  <a:ext uri="{FF2B5EF4-FFF2-40B4-BE49-F238E27FC236}">
                    <a16:creationId xmlns:a16="http://schemas.microsoft.com/office/drawing/2014/main" id="{897A1487-9143-4C97-8B09-D72DD6F1E297}"/>
                  </a:ext>
                </a:extLst>
              </p:cNvPr>
              <p:cNvSpPr>
                <a:spLocks noGrp="1" noRot="1" noChangeAspect="1" noMove="1" noResize="1" noEditPoints="1" noAdjustHandles="1" noChangeArrowheads="1" noChangeShapeType="1" noTextEdit="1"/>
              </p:cNvSpPr>
              <p:nvPr>
                <p:ph idx="1"/>
              </p:nvPr>
            </p:nvSpPr>
            <p:spPr>
              <a:xfrm>
                <a:off x="428263" y="1658815"/>
                <a:ext cx="11499448" cy="5008203"/>
              </a:xfrm>
              <a:blipFill>
                <a:blip r:embed="rId2"/>
                <a:stretch>
                  <a:fillRect t="-608" r="-530"/>
                </a:stretch>
              </a:blipFill>
            </p:spPr>
            <p:txBody>
              <a:bodyPr/>
              <a:lstStyle/>
              <a:p>
                <a:r>
                  <a:rPr lang="pl-PL">
                    <a:noFill/>
                  </a:rPr>
                  <a:t> </a:t>
                </a:r>
              </a:p>
            </p:txBody>
          </p:sp>
        </mc:Fallback>
      </mc:AlternateContent>
    </p:spTree>
    <p:extLst>
      <p:ext uri="{BB962C8B-B14F-4D97-AF65-F5344CB8AC3E}">
        <p14:creationId xmlns:p14="http://schemas.microsoft.com/office/powerpoint/2010/main" val="20379170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9ECC929-399D-4B23-AEA4-71889F2317FC}"/>
              </a:ext>
            </a:extLst>
          </p:cNvPr>
          <p:cNvSpPr>
            <a:spLocks noGrp="1"/>
          </p:cNvSpPr>
          <p:nvPr>
            <p:ph type="title"/>
          </p:nvPr>
        </p:nvSpPr>
        <p:spPr/>
        <p:txBody>
          <a:bodyPr/>
          <a:lstStyle/>
          <a:p>
            <a:r>
              <a:rPr lang="pl-PL" dirty="0">
                <a:effectLst>
                  <a:outerShdw blurRad="38100" dist="38100" dir="2700000" algn="tl">
                    <a:srgbClr val="000000">
                      <a:alpha val="43137"/>
                    </a:srgbClr>
                  </a:outerShdw>
                </a:effectLst>
              </a:rPr>
              <a:t>Rating </a:t>
            </a:r>
            <a:r>
              <a:rPr lang="pl-PL" dirty="0" err="1">
                <a:effectLst>
                  <a:outerShdw blurRad="38100" dist="38100" dir="2700000" algn="tl">
                    <a:srgbClr val="000000">
                      <a:alpha val="43137"/>
                    </a:srgbClr>
                  </a:outerShdw>
                </a:effectLst>
              </a:rPr>
              <a:t>outlooks</a:t>
            </a:r>
            <a:endParaRPr lang="pl-PL" dirty="0"/>
          </a:p>
        </p:txBody>
      </p:sp>
      <p:sp>
        <p:nvSpPr>
          <p:cNvPr id="3" name="Symbol zastępczy zawartości 2">
            <a:extLst>
              <a:ext uri="{FF2B5EF4-FFF2-40B4-BE49-F238E27FC236}">
                <a16:creationId xmlns:a16="http://schemas.microsoft.com/office/drawing/2014/main" id="{0ABE251C-8A9B-46B4-A446-67065829C792}"/>
              </a:ext>
            </a:extLst>
          </p:cNvPr>
          <p:cNvSpPr>
            <a:spLocks noGrp="1"/>
          </p:cNvSpPr>
          <p:nvPr>
            <p:ph idx="1"/>
          </p:nvPr>
        </p:nvSpPr>
        <p:spPr/>
        <p:txBody>
          <a:bodyPr>
            <a:normAutofit lnSpcReduction="10000"/>
          </a:bodyPr>
          <a:lstStyle/>
          <a:p>
            <a:pPr algn="just"/>
            <a:r>
              <a:rPr lang="pl-PL" sz="2400" dirty="0"/>
              <a:t>P</a:t>
            </a:r>
            <a:r>
              <a:rPr lang="en-US" sz="2400" dirty="0" err="1"/>
              <a:t>otential</a:t>
            </a:r>
            <a:r>
              <a:rPr lang="en-US" sz="2400" dirty="0"/>
              <a:t> direction of a long-term credit rating over the</a:t>
            </a:r>
            <a:r>
              <a:rPr lang="pl-PL" sz="2400" dirty="0"/>
              <a:t> </a:t>
            </a:r>
            <a:r>
              <a:rPr lang="en-US" sz="2400" dirty="0"/>
              <a:t>intermediate term (typically six months to two years). </a:t>
            </a:r>
            <a:endParaRPr lang="pl-PL" sz="2400" dirty="0"/>
          </a:p>
          <a:p>
            <a:pPr algn="just"/>
            <a:r>
              <a:rPr lang="en-US" sz="2400" dirty="0"/>
              <a:t>In determining a rating outlook, consideration is given to any changes in the economic and/or fundamental business conditions. An outlook is not necessarily a precursor of a rating change or future CreditWatch action.</a:t>
            </a:r>
            <a:endParaRPr lang="pl-PL" sz="2400" dirty="0"/>
          </a:p>
          <a:p>
            <a:pPr algn="just"/>
            <a:r>
              <a:rPr lang="pl-PL" sz="2400" dirty="0" err="1"/>
              <a:t>Type</a:t>
            </a:r>
            <a:r>
              <a:rPr lang="pl-PL" sz="2400" dirty="0"/>
              <a:t> of </a:t>
            </a:r>
            <a:r>
              <a:rPr lang="pl-PL" sz="2400" dirty="0" err="1"/>
              <a:t>outlooks</a:t>
            </a:r>
            <a:r>
              <a:rPr lang="pl-PL" sz="2400" dirty="0"/>
              <a:t>:</a:t>
            </a:r>
            <a:endParaRPr lang="en-US" sz="2400" dirty="0"/>
          </a:p>
          <a:p>
            <a:pPr lvl="1" algn="just"/>
            <a:r>
              <a:rPr lang="en-US" sz="2000" dirty="0"/>
              <a:t>Positive means that a rating may be raised.</a:t>
            </a:r>
          </a:p>
          <a:p>
            <a:pPr lvl="1" algn="just"/>
            <a:r>
              <a:rPr lang="en-US" sz="2000" dirty="0"/>
              <a:t>Negative means that a rating may be lowered.</a:t>
            </a:r>
          </a:p>
          <a:p>
            <a:pPr lvl="1" algn="just"/>
            <a:r>
              <a:rPr lang="en-US" sz="2000" dirty="0"/>
              <a:t>Stable means that a rating is not likely to change.</a:t>
            </a:r>
          </a:p>
          <a:p>
            <a:pPr lvl="1" algn="just"/>
            <a:r>
              <a:rPr lang="en-US" sz="2000" dirty="0"/>
              <a:t>Developing means a rating may be raised or lowered.</a:t>
            </a:r>
          </a:p>
          <a:p>
            <a:pPr lvl="1" algn="just"/>
            <a:r>
              <a:rPr lang="en-US" sz="2000" dirty="0"/>
              <a:t>N.M. means not meaningful.</a:t>
            </a:r>
          </a:p>
          <a:p>
            <a:pPr marL="0" indent="0">
              <a:buNone/>
            </a:pPr>
            <a:endParaRPr lang="pl-PL" dirty="0"/>
          </a:p>
        </p:txBody>
      </p:sp>
    </p:spTree>
    <p:extLst>
      <p:ext uri="{BB962C8B-B14F-4D97-AF65-F5344CB8AC3E}">
        <p14:creationId xmlns:p14="http://schemas.microsoft.com/office/powerpoint/2010/main" val="1982587616"/>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a:extLst>
              <a:ext uri="{FF2B5EF4-FFF2-40B4-BE49-F238E27FC236}">
                <a16:creationId xmlns:a16="http://schemas.microsoft.com/office/drawing/2014/main" id="{A8E17B2D-A4FF-4C1E-A69F-88FF57DF1471}"/>
              </a:ext>
            </a:extLst>
          </p:cNvPr>
          <p:cNvSpPr>
            <a:spLocks noGrp="1"/>
          </p:cNvSpPr>
          <p:nvPr>
            <p:ph type="title"/>
          </p:nvPr>
        </p:nvSpPr>
        <p:spPr>
          <a:xfrm>
            <a:off x="913775" y="618517"/>
            <a:ext cx="10364451" cy="492653"/>
          </a:xfrm>
        </p:spPr>
        <p:txBody>
          <a:bodyPr>
            <a:normAutofit fontScale="90000"/>
          </a:bodyPr>
          <a:lstStyle/>
          <a:p>
            <a:r>
              <a:rPr lang="pl-PL" dirty="0" err="1">
                <a:effectLst>
                  <a:outerShdw blurRad="38100" dist="38100" dir="2700000" algn="tl">
                    <a:srgbClr val="000000">
                      <a:alpha val="43137"/>
                    </a:srgbClr>
                  </a:outerShdw>
                </a:effectLst>
              </a:rPr>
              <a:t>Artificial</a:t>
            </a:r>
            <a:r>
              <a:rPr lang="pl-PL" dirty="0">
                <a:effectLst>
                  <a:outerShdw blurRad="38100" dist="38100" dir="2700000" algn="tl">
                    <a:srgbClr val="000000">
                      <a:alpha val="43137"/>
                    </a:srgbClr>
                  </a:outerShdw>
                </a:effectLst>
              </a:rPr>
              <a:t> </a:t>
            </a:r>
            <a:r>
              <a:rPr lang="pl-PL" dirty="0" err="1">
                <a:effectLst>
                  <a:outerShdw blurRad="38100" dist="38100" dir="2700000" algn="tl">
                    <a:srgbClr val="000000">
                      <a:alpha val="43137"/>
                    </a:srgbClr>
                  </a:outerShdw>
                </a:effectLst>
              </a:rPr>
              <a:t>Neutral</a:t>
            </a:r>
            <a:r>
              <a:rPr lang="pl-PL" dirty="0">
                <a:effectLst>
                  <a:outerShdw blurRad="38100" dist="38100" dir="2700000" algn="tl">
                    <a:srgbClr val="000000">
                      <a:alpha val="43137"/>
                    </a:srgbClr>
                  </a:outerShdw>
                </a:effectLst>
              </a:rPr>
              <a:t> Network</a:t>
            </a:r>
          </a:p>
        </p:txBody>
      </p:sp>
      <p:sp>
        <p:nvSpPr>
          <p:cNvPr id="3" name="Symbol zastępczy zawartości 2">
            <a:extLst>
              <a:ext uri="{FF2B5EF4-FFF2-40B4-BE49-F238E27FC236}">
                <a16:creationId xmlns:a16="http://schemas.microsoft.com/office/drawing/2014/main" id="{07438AEC-9C13-4944-B8FD-744F7AEF1749}"/>
              </a:ext>
            </a:extLst>
          </p:cNvPr>
          <p:cNvSpPr>
            <a:spLocks noGrp="1"/>
          </p:cNvSpPr>
          <p:nvPr>
            <p:ph idx="1"/>
          </p:nvPr>
        </p:nvSpPr>
        <p:spPr>
          <a:xfrm>
            <a:off x="283580" y="1255854"/>
            <a:ext cx="10994020" cy="5162308"/>
          </a:xfrm>
        </p:spPr>
        <p:txBody>
          <a:bodyPr>
            <a:normAutofit fontScale="92500" lnSpcReduction="10000"/>
          </a:bodyPr>
          <a:lstStyle/>
          <a:p>
            <a:pPr algn="just"/>
            <a:r>
              <a:rPr lang="en-US" dirty="0"/>
              <a:t>Artificial</a:t>
            </a:r>
            <a:r>
              <a:rPr lang="pl-PL" dirty="0"/>
              <a:t> </a:t>
            </a:r>
            <a:r>
              <a:rPr lang="en-US" dirty="0"/>
              <a:t>neural</a:t>
            </a:r>
            <a:r>
              <a:rPr lang="pl-PL" dirty="0"/>
              <a:t> </a:t>
            </a:r>
            <a:r>
              <a:rPr lang="en-US" dirty="0"/>
              <a:t>networks</a:t>
            </a:r>
            <a:r>
              <a:rPr lang="pl-PL" dirty="0"/>
              <a:t> </a:t>
            </a:r>
            <a:r>
              <a:rPr lang="en-US" dirty="0"/>
              <a:t>imitates</a:t>
            </a:r>
            <a:r>
              <a:rPr lang="pl-PL" dirty="0"/>
              <a:t> </a:t>
            </a:r>
            <a:r>
              <a:rPr lang="en-US" dirty="0"/>
              <a:t>the</a:t>
            </a:r>
            <a:r>
              <a:rPr lang="pl-PL" dirty="0"/>
              <a:t> </a:t>
            </a:r>
            <a:r>
              <a:rPr lang="en-US" dirty="0"/>
              <a:t>human</a:t>
            </a:r>
            <a:r>
              <a:rPr lang="pl-PL" dirty="0"/>
              <a:t> </a:t>
            </a:r>
            <a:r>
              <a:rPr lang="en-US" dirty="0"/>
              <a:t>brain. The</a:t>
            </a:r>
            <a:r>
              <a:rPr lang="pl-PL" dirty="0"/>
              <a:t> </a:t>
            </a:r>
            <a:r>
              <a:rPr lang="en-US" dirty="0"/>
              <a:t>human</a:t>
            </a:r>
            <a:r>
              <a:rPr lang="pl-PL" dirty="0"/>
              <a:t> </a:t>
            </a:r>
            <a:r>
              <a:rPr lang="en-US" dirty="0"/>
              <a:t>brain</a:t>
            </a:r>
            <a:r>
              <a:rPr lang="pl-PL" dirty="0"/>
              <a:t> </a:t>
            </a:r>
            <a:r>
              <a:rPr lang="en-US" dirty="0"/>
              <a:t>is</a:t>
            </a:r>
            <a:r>
              <a:rPr lang="pl-PL" dirty="0"/>
              <a:t> </a:t>
            </a:r>
            <a:r>
              <a:rPr lang="en-US" dirty="0"/>
              <a:t>compose</a:t>
            </a:r>
            <a:r>
              <a:rPr lang="pl-PL" dirty="0"/>
              <a:t>D </a:t>
            </a:r>
            <a:r>
              <a:rPr lang="en-US" dirty="0"/>
              <a:t>of</a:t>
            </a:r>
            <a:r>
              <a:rPr lang="pl-PL" dirty="0"/>
              <a:t> </a:t>
            </a:r>
            <a:r>
              <a:rPr lang="en-US" dirty="0"/>
              <a:t>millions of neurons and the neurons communicate witch each other with the help of synapses. The idea of neurons and synapses is used to develop an ANN. A neuron is defined as a single computation unit of a layer. Three different layers are distinguished:</a:t>
            </a:r>
          </a:p>
          <a:p>
            <a:pPr lvl="1" algn="just"/>
            <a:r>
              <a:rPr lang="en-US" dirty="0"/>
              <a:t>Input layer</a:t>
            </a:r>
          </a:p>
          <a:p>
            <a:pPr lvl="1" algn="just"/>
            <a:r>
              <a:rPr lang="en-US" dirty="0"/>
              <a:t>Hidden layer</a:t>
            </a:r>
          </a:p>
          <a:p>
            <a:pPr lvl="1" algn="just"/>
            <a:r>
              <a:rPr lang="en-US" dirty="0"/>
              <a:t>Output layer</a:t>
            </a:r>
          </a:p>
          <a:p>
            <a:pPr algn="just"/>
            <a:r>
              <a:rPr lang="en-US" dirty="0"/>
              <a:t>The input layer communicates with the external world through its neurons. Each neuron in the input layer represents one attribute of the data points. Thus, in the input layer, there are as many neurons as attributes are used to characterize the data points.</a:t>
            </a:r>
          </a:p>
          <a:p>
            <a:pPr algn="just"/>
            <a:r>
              <a:rPr lang="en-US" dirty="0"/>
              <a:t>The obtained results of the network are communicated to the external world with the help of the output layer. The number of neurons in the output layer is equal to the number of desired classes/outputs which are defined by the training set. Thus, each output neuron represents one specific output.</a:t>
            </a:r>
          </a:p>
          <a:p>
            <a:pPr algn="just"/>
            <a:r>
              <a:rPr lang="en-US" dirty="0"/>
              <a:t>The hidden layer lies between the input and output layer. It is possible that there is more than one hidden layer. The number of neurons in the hidden layer is unknown and is variable at the start of the training process. The number of hidden neurons is defined by the user. The hidden layer can be defined by using feature extraction methods on the input.</a:t>
            </a:r>
          </a:p>
        </p:txBody>
      </p:sp>
    </p:spTree>
    <p:extLst>
      <p:ext uri="{BB962C8B-B14F-4D97-AF65-F5344CB8AC3E}">
        <p14:creationId xmlns:p14="http://schemas.microsoft.com/office/powerpoint/2010/main" val="1764468942"/>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BEC9D04-128F-44A4-870F-2FD7A7F904AC}"/>
              </a:ext>
            </a:extLst>
          </p:cNvPr>
          <p:cNvSpPr>
            <a:spLocks noGrp="1"/>
          </p:cNvSpPr>
          <p:nvPr>
            <p:ph type="title"/>
          </p:nvPr>
        </p:nvSpPr>
        <p:spPr/>
        <p:txBody>
          <a:bodyPr/>
          <a:lstStyle/>
          <a:p>
            <a:r>
              <a:rPr lang="pl-PL" dirty="0" err="1">
                <a:effectLst>
                  <a:outerShdw blurRad="38100" dist="38100" dir="2700000" algn="tl">
                    <a:srgbClr val="000000">
                      <a:alpha val="43137"/>
                    </a:srgbClr>
                  </a:outerShdw>
                </a:effectLst>
              </a:rPr>
              <a:t>Artificial</a:t>
            </a:r>
            <a:r>
              <a:rPr lang="pl-PL" dirty="0">
                <a:effectLst>
                  <a:outerShdw blurRad="38100" dist="38100" dir="2700000" algn="tl">
                    <a:srgbClr val="000000">
                      <a:alpha val="43137"/>
                    </a:srgbClr>
                  </a:outerShdw>
                </a:effectLst>
              </a:rPr>
              <a:t> </a:t>
            </a:r>
            <a:r>
              <a:rPr lang="pl-PL" dirty="0" err="1">
                <a:effectLst>
                  <a:outerShdw blurRad="38100" dist="38100" dir="2700000" algn="tl">
                    <a:srgbClr val="000000">
                      <a:alpha val="43137"/>
                    </a:srgbClr>
                  </a:outerShdw>
                </a:effectLst>
              </a:rPr>
              <a:t>Neutral</a:t>
            </a:r>
            <a:r>
              <a:rPr lang="pl-PL" dirty="0">
                <a:effectLst>
                  <a:outerShdw blurRad="38100" dist="38100" dir="2700000" algn="tl">
                    <a:srgbClr val="000000">
                      <a:alpha val="43137"/>
                    </a:srgbClr>
                  </a:outerShdw>
                </a:effectLst>
              </a:rPr>
              <a:t> Network</a:t>
            </a:r>
            <a:endParaRPr lang="pl-PL" dirty="0"/>
          </a:p>
        </p:txBody>
      </p:sp>
      <p:pic>
        <p:nvPicPr>
          <p:cNvPr id="4" name="Symbol zastępczy zawartości 3">
            <a:extLst>
              <a:ext uri="{FF2B5EF4-FFF2-40B4-BE49-F238E27FC236}">
                <a16:creationId xmlns:a16="http://schemas.microsoft.com/office/drawing/2014/main" id="{4C99C374-9293-493C-B4ED-67A0F6D03AF0}"/>
              </a:ext>
            </a:extLst>
          </p:cNvPr>
          <p:cNvPicPr>
            <a:picLocks noGrp="1" noChangeAspect="1"/>
          </p:cNvPicPr>
          <p:nvPr>
            <p:ph idx="1"/>
          </p:nvPr>
        </p:nvPicPr>
        <p:blipFill>
          <a:blip r:embed="rId2"/>
          <a:stretch>
            <a:fillRect/>
          </a:stretch>
        </p:blipFill>
        <p:spPr>
          <a:xfrm>
            <a:off x="2137107" y="1979271"/>
            <a:ext cx="6561268" cy="4211818"/>
          </a:xfrm>
          <a:prstGeom prst="rect">
            <a:avLst/>
          </a:prstGeom>
        </p:spPr>
      </p:pic>
    </p:spTree>
    <p:extLst>
      <p:ext uri="{BB962C8B-B14F-4D97-AF65-F5344CB8AC3E}">
        <p14:creationId xmlns:p14="http://schemas.microsoft.com/office/powerpoint/2010/main" val="2920669185"/>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a:extLst>
              <a:ext uri="{FF2B5EF4-FFF2-40B4-BE49-F238E27FC236}">
                <a16:creationId xmlns:a16="http://schemas.microsoft.com/office/drawing/2014/main" id="{6071FF49-2CB9-4CCB-8587-BD6D8A94F9CE}"/>
              </a:ext>
            </a:extLst>
          </p:cNvPr>
          <p:cNvSpPr>
            <a:spLocks noGrp="1"/>
          </p:cNvSpPr>
          <p:nvPr>
            <p:ph type="title"/>
          </p:nvPr>
        </p:nvSpPr>
        <p:spPr>
          <a:xfrm>
            <a:off x="913775" y="618517"/>
            <a:ext cx="10364451" cy="648911"/>
          </a:xfrm>
        </p:spPr>
        <p:txBody>
          <a:bodyPr>
            <a:normAutofit fontScale="90000"/>
          </a:bodyPr>
          <a:lstStyle/>
          <a:p>
            <a:r>
              <a:rPr lang="pl-PL" dirty="0" err="1">
                <a:effectLst>
                  <a:outerShdw blurRad="38100" dist="38100" dir="2700000" algn="tl">
                    <a:srgbClr val="000000">
                      <a:alpha val="43137"/>
                    </a:srgbClr>
                  </a:outerShdw>
                </a:effectLst>
              </a:rPr>
              <a:t>Artificial</a:t>
            </a:r>
            <a:r>
              <a:rPr lang="pl-PL" dirty="0">
                <a:effectLst>
                  <a:outerShdw blurRad="38100" dist="38100" dir="2700000" algn="tl">
                    <a:srgbClr val="000000">
                      <a:alpha val="43137"/>
                    </a:srgbClr>
                  </a:outerShdw>
                </a:effectLst>
              </a:rPr>
              <a:t> </a:t>
            </a:r>
            <a:r>
              <a:rPr lang="pl-PL" dirty="0" err="1">
                <a:effectLst>
                  <a:outerShdw blurRad="38100" dist="38100" dir="2700000" algn="tl">
                    <a:srgbClr val="000000">
                      <a:alpha val="43137"/>
                    </a:srgbClr>
                  </a:outerShdw>
                </a:effectLst>
              </a:rPr>
              <a:t>NeuTral</a:t>
            </a:r>
            <a:r>
              <a:rPr lang="pl-PL" dirty="0">
                <a:effectLst>
                  <a:outerShdw blurRad="38100" dist="38100" dir="2700000" algn="tl">
                    <a:srgbClr val="000000">
                      <a:alpha val="43137"/>
                    </a:srgbClr>
                  </a:outerShdw>
                </a:effectLst>
              </a:rPr>
              <a:t> Network</a:t>
            </a:r>
          </a:p>
        </p:txBody>
      </p:sp>
      <p:sp>
        <p:nvSpPr>
          <p:cNvPr id="3" name="Symbol zastępczy zawartości 2">
            <a:extLst>
              <a:ext uri="{FF2B5EF4-FFF2-40B4-BE49-F238E27FC236}">
                <a16:creationId xmlns:a16="http://schemas.microsoft.com/office/drawing/2014/main" id="{B90E8255-DA10-4FF3-884C-1307983581D8}"/>
              </a:ext>
            </a:extLst>
          </p:cNvPr>
          <p:cNvSpPr>
            <a:spLocks noGrp="1"/>
          </p:cNvSpPr>
          <p:nvPr>
            <p:ph idx="1"/>
          </p:nvPr>
        </p:nvSpPr>
        <p:spPr>
          <a:xfrm>
            <a:off x="439838" y="1441048"/>
            <a:ext cx="10837762" cy="5144947"/>
          </a:xfrm>
        </p:spPr>
        <p:txBody>
          <a:bodyPr>
            <a:normAutofit lnSpcReduction="10000"/>
          </a:bodyPr>
          <a:lstStyle/>
          <a:p>
            <a:pPr marL="0" indent="0" algn="just">
              <a:buNone/>
            </a:pPr>
            <a:r>
              <a:rPr lang="en-US" dirty="0"/>
              <a:t>Each connection between two neurons is described by its weight. The weight defines the importance of the connection in the network. Furthermore, a neuron is said to be active if a threshold value is exceeded. However, the training of the threshold values is complicated and therefore an additional weight is integrated and connects a so-called bias neuron or simply bias. The bias regroups the threshold values and the training is made simultaneously with the other weights in the network. Before explaining in detail the optimal weights, the neural networks can be differentiated according to their used connections</a:t>
            </a:r>
            <a:r>
              <a:rPr lang="pl-PL" dirty="0"/>
              <a:t>.</a:t>
            </a:r>
          </a:p>
          <a:p>
            <a:pPr lvl="1" algn="just"/>
            <a:r>
              <a:rPr lang="en-US" dirty="0"/>
              <a:t>Feed forward network: The connections are only permitted to neurons of the next layer.</a:t>
            </a:r>
          </a:p>
          <a:p>
            <a:pPr lvl="1" algn="just"/>
            <a:r>
              <a:rPr lang="en-US" dirty="0"/>
              <a:t>Feed forward network with shortcut connections: Similar to the normal feed forward network, the connections are not only directed towards the following layer but they are permitted to be directed towards other subsequent layers.</a:t>
            </a:r>
          </a:p>
          <a:p>
            <a:pPr lvl="1" algn="just"/>
            <a:r>
              <a:rPr lang="en-US" dirty="0"/>
              <a:t>Direct recurrence network: Based on the normal feed forward network, the additional permission is added such that all the neurons are connected to themselves.</a:t>
            </a:r>
          </a:p>
          <a:p>
            <a:pPr lvl="1" algn="just"/>
            <a:r>
              <a:rPr lang="en-US" dirty="0"/>
              <a:t>Indirect</a:t>
            </a:r>
            <a:r>
              <a:rPr lang="pl-PL" dirty="0"/>
              <a:t> </a:t>
            </a:r>
            <a:r>
              <a:rPr lang="en-US" dirty="0"/>
              <a:t>recurrence</a:t>
            </a:r>
            <a:r>
              <a:rPr lang="pl-PL" dirty="0"/>
              <a:t> </a:t>
            </a:r>
            <a:r>
              <a:rPr lang="en-US" dirty="0"/>
              <a:t>network: Again</a:t>
            </a:r>
            <a:r>
              <a:rPr lang="pl-PL" dirty="0"/>
              <a:t> </a:t>
            </a:r>
            <a:r>
              <a:rPr lang="en-US" dirty="0"/>
              <a:t>the</a:t>
            </a:r>
            <a:r>
              <a:rPr lang="pl-PL" dirty="0"/>
              <a:t> </a:t>
            </a:r>
            <a:r>
              <a:rPr lang="en-US" dirty="0"/>
              <a:t>starting</a:t>
            </a:r>
            <a:r>
              <a:rPr lang="pl-PL" dirty="0"/>
              <a:t> </a:t>
            </a:r>
            <a:r>
              <a:rPr lang="en-US" dirty="0"/>
              <a:t>point</a:t>
            </a:r>
            <a:r>
              <a:rPr lang="pl-PL" dirty="0"/>
              <a:t> </a:t>
            </a:r>
            <a:r>
              <a:rPr lang="en-US" dirty="0"/>
              <a:t>is</a:t>
            </a:r>
            <a:r>
              <a:rPr lang="pl-PL" dirty="0"/>
              <a:t> </a:t>
            </a:r>
            <a:r>
              <a:rPr lang="en-US" dirty="0"/>
              <a:t>a</a:t>
            </a:r>
            <a:r>
              <a:rPr lang="pl-PL" dirty="0"/>
              <a:t> </a:t>
            </a:r>
            <a:r>
              <a:rPr lang="en-US" dirty="0"/>
              <a:t>normal</a:t>
            </a:r>
            <a:r>
              <a:rPr lang="pl-PL" dirty="0"/>
              <a:t> </a:t>
            </a:r>
            <a:r>
              <a:rPr lang="en-US" dirty="0"/>
              <a:t>feedforward</a:t>
            </a:r>
            <a:r>
              <a:rPr lang="pl-PL" dirty="0"/>
              <a:t> </a:t>
            </a:r>
            <a:r>
              <a:rPr lang="en-US" dirty="0"/>
              <a:t>network, additional connections are set between the neurons and their preceding layer.</a:t>
            </a:r>
          </a:p>
          <a:p>
            <a:pPr lvl="1" algn="just"/>
            <a:r>
              <a:rPr lang="en-US" dirty="0"/>
              <a:t>Lateral recurrence network: A feed forward network with additional connections between the neurons of the same layer.</a:t>
            </a:r>
            <a:endParaRPr lang="pl-PL" dirty="0"/>
          </a:p>
          <a:p>
            <a:pPr lvl="1" algn="just"/>
            <a:r>
              <a:rPr lang="en-US" dirty="0"/>
              <a:t>Complete</a:t>
            </a:r>
            <a:r>
              <a:rPr lang="pl-PL" dirty="0"/>
              <a:t> </a:t>
            </a:r>
            <a:r>
              <a:rPr lang="en-US" dirty="0"/>
              <a:t>inter</a:t>
            </a:r>
            <a:r>
              <a:rPr lang="pl-PL" dirty="0"/>
              <a:t> </a:t>
            </a:r>
            <a:r>
              <a:rPr lang="en-US" dirty="0"/>
              <a:t>connection</a:t>
            </a:r>
            <a:r>
              <a:rPr lang="pl-PL" dirty="0"/>
              <a:t> </a:t>
            </a:r>
            <a:r>
              <a:rPr lang="en-US" dirty="0"/>
              <a:t>network: In</a:t>
            </a:r>
            <a:r>
              <a:rPr lang="pl-PL" dirty="0"/>
              <a:t> </a:t>
            </a:r>
            <a:r>
              <a:rPr lang="en-US" dirty="0"/>
              <a:t>this</a:t>
            </a:r>
            <a:r>
              <a:rPr lang="pl-PL" dirty="0"/>
              <a:t> </a:t>
            </a:r>
            <a:r>
              <a:rPr lang="en-US" dirty="0"/>
              <a:t>case,</a:t>
            </a:r>
            <a:r>
              <a:rPr lang="pl-PL" dirty="0"/>
              <a:t> </a:t>
            </a:r>
            <a:r>
              <a:rPr lang="en-US" dirty="0"/>
              <a:t>each</a:t>
            </a:r>
            <a:r>
              <a:rPr lang="pl-PL" dirty="0"/>
              <a:t> </a:t>
            </a:r>
            <a:r>
              <a:rPr lang="en-US" dirty="0" err="1"/>
              <a:t>neuronisal</a:t>
            </a:r>
            <a:r>
              <a:rPr lang="pl-PL" dirty="0"/>
              <a:t> </a:t>
            </a:r>
            <a:r>
              <a:rPr lang="en-US" dirty="0"/>
              <a:t>lowed</a:t>
            </a:r>
            <a:r>
              <a:rPr lang="pl-PL" dirty="0"/>
              <a:t> </a:t>
            </a:r>
            <a:r>
              <a:rPr lang="en-US" dirty="0"/>
              <a:t>to</a:t>
            </a:r>
            <a:r>
              <a:rPr lang="pl-PL" dirty="0"/>
              <a:t> </a:t>
            </a:r>
            <a:r>
              <a:rPr lang="en-US" dirty="0" err="1"/>
              <a:t>beconnected</a:t>
            </a:r>
            <a:r>
              <a:rPr lang="en-US" dirty="0"/>
              <a:t> to every other neuron. However, in this case, it is also possible that each neuron can be an input neuron.</a:t>
            </a:r>
            <a:endParaRPr lang="pl-PL" dirty="0"/>
          </a:p>
        </p:txBody>
      </p:sp>
    </p:spTree>
    <p:extLst>
      <p:ext uri="{BB962C8B-B14F-4D97-AF65-F5344CB8AC3E}">
        <p14:creationId xmlns:p14="http://schemas.microsoft.com/office/powerpoint/2010/main" val="1517653744"/>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ytuł 1">
            <a:extLst>
              <a:ext uri="{FF2B5EF4-FFF2-40B4-BE49-F238E27FC236}">
                <a16:creationId xmlns:a16="http://schemas.microsoft.com/office/drawing/2014/main" id="{4A9D47C0-A454-4FC7-88E8-16400626A461}"/>
              </a:ext>
            </a:extLst>
          </p:cNvPr>
          <p:cNvSpPr>
            <a:spLocks noGrp="1"/>
          </p:cNvSpPr>
          <p:nvPr>
            <p:ph type="title"/>
          </p:nvPr>
        </p:nvSpPr>
        <p:spPr>
          <a:xfrm>
            <a:off x="913775" y="618518"/>
            <a:ext cx="10364451" cy="764658"/>
          </a:xfrm>
        </p:spPr>
        <p:txBody>
          <a:bodyPr/>
          <a:lstStyle/>
          <a:p>
            <a:r>
              <a:rPr lang="pl-PL" dirty="0" err="1">
                <a:effectLst>
                  <a:outerShdw blurRad="38100" dist="38100" dir="2700000" algn="tl">
                    <a:srgbClr val="000000">
                      <a:alpha val="43137"/>
                    </a:srgbClr>
                  </a:outerShdw>
                </a:effectLst>
              </a:rPr>
              <a:t>Artificial</a:t>
            </a:r>
            <a:r>
              <a:rPr lang="pl-PL" dirty="0">
                <a:effectLst>
                  <a:outerShdw blurRad="38100" dist="38100" dir="2700000" algn="tl">
                    <a:srgbClr val="000000">
                      <a:alpha val="43137"/>
                    </a:srgbClr>
                  </a:outerShdw>
                </a:effectLst>
              </a:rPr>
              <a:t> </a:t>
            </a:r>
            <a:r>
              <a:rPr lang="pl-PL" dirty="0" err="1">
                <a:effectLst>
                  <a:outerShdw blurRad="38100" dist="38100" dir="2700000" algn="tl">
                    <a:srgbClr val="000000">
                      <a:alpha val="43137"/>
                    </a:srgbClr>
                  </a:outerShdw>
                </a:effectLst>
              </a:rPr>
              <a:t>Neural</a:t>
            </a:r>
            <a:r>
              <a:rPr lang="pl-PL" dirty="0">
                <a:effectLst>
                  <a:outerShdw blurRad="38100" dist="38100" dir="2700000" algn="tl">
                    <a:srgbClr val="000000">
                      <a:alpha val="43137"/>
                    </a:srgbClr>
                  </a:outerShdw>
                </a:effectLst>
              </a:rPr>
              <a:t> Network</a:t>
            </a:r>
            <a:endParaRPr lang="pl-PL" dirty="0"/>
          </a:p>
        </p:txBody>
      </p:sp>
      <mc:AlternateContent xmlns:mc="http://schemas.openxmlformats.org/markup-compatibility/2006" xmlns:a14="http://schemas.microsoft.com/office/drawing/2010/main">
        <mc:Choice Requires="a14">
          <p:sp>
            <p:nvSpPr>
              <p:cNvPr id="5" name="Symbol zastępczy zawartości 2">
                <a:extLst>
                  <a:ext uri="{FF2B5EF4-FFF2-40B4-BE49-F238E27FC236}">
                    <a16:creationId xmlns:a16="http://schemas.microsoft.com/office/drawing/2014/main" id="{EFC17BD7-BF20-4366-A6E5-DD8A32F877D2}"/>
                  </a:ext>
                </a:extLst>
              </p:cNvPr>
              <p:cNvSpPr>
                <a:spLocks noGrp="1"/>
              </p:cNvSpPr>
              <p:nvPr>
                <p:ph idx="1"/>
              </p:nvPr>
            </p:nvSpPr>
            <p:spPr>
              <a:xfrm>
                <a:off x="913774" y="1383176"/>
                <a:ext cx="10363826" cy="4408023"/>
              </a:xfrm>
            </p:spPr>
            <p:txBody>
              <a:bodyPr>
                <a:normAutofit/>
              </a:bodyPr>
              <a:lstStyle/>
              <a:p>
                <a:pPr algn="just"/>
                <a:r>
                  <a:rPr lang="en-US" sz="2000" dirty="0"/>
                  <a:t>The output of the hidden layer is then used as the</a:t>
                </a:r>
                <a:r>
                  <a:rPr lang="pl-PL" sz="2000" dirty="0"/>
                  <a:t> </a:t>
                </a:r>
                <a:r>
                  <a:rPr lang="en-US" sz="2000" dirty="0"/>
                  <a:t>input to the single node at the output layer. Because we</a:t>
                </a:r>
                <a:r>
                  <a:rPr lang="pl-PL" sz="2000" dirty="0"/>
                  <a:t> </a:t>
                </a:r>
                <a:r>
                  <a:rPr lang="en-US" sz="2000" dirty="0"/>
                  <a:t>are dealing with a two-group classification situation, a</a:t>
                </a:r>
                <a:r>
                  <a:rPr lang="pl-PL" sz="2000" dirty="0"/>
                  <a:t> </a:t>
                </a:r>
                <a:r>
                  <a:rPr lang="en-US" sz="2000" dirty="0"/>
                  <a:t>single node is all we need. This differs from the situation</a:t>
                </a:r>
                <a:r>
                  <a:rPr lang="pl-PL" sz="2000" dirty="0"/>
                  <a:t> </a:t>
                </a:r>
                <a:r>
                  <a:rPr lang="en-US" sz="2000" dirty="0"/>
                  <a:t>of having a single node in the hidden layer where it is a</a:t>
                </a:r>
                <a:r>
                  <a:rPr lang="pl-PL" sz="2000" dirty="0"/>
                  <a:t> </a:t>
                </a:r>
                <a:r>
                  <a:rPr lang="en-US" sz="2000" dirty="0"/>
                  <a:t>design choice. At the output node, a linear combination</a:t>
                </a:r>
                <a:r>
                  <a:rPr lang="pl-PL" sz="2000" dirty="0"/>
                  <a:t> </a:t>
                </a:r>
                <a:r>
                  <a:rPr lang="en-US" sz="2000" dirty="0"/>
                  <a:t>of the input, </a:t>
                </a:r>
                <a:r>
                  <a:rPr lang="en-US" sz="2000" i="1" dirty="0"/>
                  <a:t>B</a:t>
                </a:r>
                <a:r>
                  <a:rPr lang="en-US" sz="2000" dirty="0"/>
                  <a:t>0 + </a:t>
                </a:r>
                <a:r>
                  <a:rPr lang="en-US" sz="2000" i="1" dirty="0"/>
                  <a:t>B</a:t>
                </a:r>
                <a:r>
                  <a:rPr lang="en-US" sz="2000" dirty="0"/>
                  <a:t>1</a:t>
                </a:r>
                <a:r>
                  <a:rPr lang="en-US" sz="2000" i="1" dirty="0"/>
                  <a:t>H</a:t>
                </a:r>
                <a:r>
                  <a:rPr lang="en-US" sz="2000" dirty="0"/>
                  <a:t>1, is first applied and then followed</a:t>
                </a:r>
                <a:r>
                  <a:rPr lang="pl-PL" sz="2000" dirty="0"/>
                  <a:t> </a:t>
                </a:r>
                <a:r>
                  <a:rPr lang="en-US" sz="2000" dirty="0"/>
                  <a:t>by applying the logistic function to obtain the output</a:t>
                </a:r>
                <a:r>
                  <a:rPr lang="pl-PL" sz="2000" dirty="0"/>
                  <a:t> </a:t>
                </a:r>
                <a:r>
                  <a:rPr lang="en-US" sz="2000" dirty="0"/>
                  <a:t>value. Thus, the activation value of the output node,</a:t>
                </a:r>
                <a:r>
                  <a:rPr lang="pl-PL" sz="2000" dirty="0"/>
                  <a:t> </a:t>
                </a:r>
                <a:r>
                  <a:rPr lang="pl-PL" sz="2000" i="1" dirty="0"/>
                  <a:t>Y</a:t>
                </a:r>
                <a:r>
                  <a:rPr lang="pl-PL" sz="2000" dirty="0"/>
                  <a:t>, </a:t>
                </a:r>
                <a:r>
                  <a:rPr lang="pl-PL" sz="2000" dirty="0" err="1"/>
                  <a:t>is</a:t>
                </a:r>
                <a:r>
                  <a:rPr lang="pl-PL" sz="2000" dirty="0"/>
                  <a:t> </a:t>
                </a:r>
                <a:r>
                  <a:rPr lang="pl-PL" sz="2000" dirty="0" err="1"/>
                  <a:t>given</a:t>
                </a:r>
                <a:r>
                  <a:rPr lang="pl-PL" sz="2000" dirty="0"/>
                  <a:t> by</a:t>
                </a:r>
              </a:p>
              <a:p>
                <a:pPr marL="0" indent="0" algn="just">
                  <a:buNone/>
                </a:pPr>
                <a14:m>
                  <m:oMathPara xmlns:m="http://schemas.openxmlformats.org/officeDocument/2006/math">
                    <m:oMathParaPr>
                      <m:jc m:val="centerGroup"/>
                    </m:oMathParaPr>
                    <m:oMath xmlns:m="http://schemas.openxmlformats.org/officeDocument/2006/math">
                      <m:r>
                        <a:rPr lang="pl-PL" sz="2000" i="1">
                          <a:latin typeface="Cambria Math" panose="02040503050406030204" pitchFamily="18" charset="0"/>
                        </a:rPr>
                        <m:t>𝑦</m:t>
                      </m:r>
                      <m:r>
                        <a:rPr lang="pl-PL" sz="2000" i="1">
                          <a:latin typeface="Cambria Math" panose="02040503050406030204" pitchFamily="18" charset="0"/>
                        </a:rPr>
                        <m:t>=</m:t>
                      </m:r>
                      <m:d>
                        <m:dPr>
                          <m:begChr m:val="{"/>
                          <m:endChr m:val=""/>
                          <m:ctrlPr>
                            <a:rPr lang="pl-PL" sz="2000" i="1">
                              <a:latin typeface="Cambria Math" panose="02040503050406030204" pitchFamily="18" charset="0"/>
                            </a:rPr>
                          </m:ctrlPr>
                        </m:dPr>
                        <m:e>
                          <m:eqArr>
                            <m:eqArrPr>
                              <m:ctrlPr>
                                <a:rPr lang="pl-PL" sz="2000" i="1">
                                  <a:latin typeface="Cambria Math" panose="02040503050406030204" pitchFamily="18" charset="0"/>
                                </a:rPr>
                              </m:ctrlPr>
                            </m:eqArrPr>
                            <m:e>
                              <m:r>
                                <a:rPr lang="pl-PL" sz="2000" i="1">
                                  <a:latin typeface="Cambria Math" panose="02040503050406030204" pitchFamily="18" charset="0"/>
                                </a:rPr>
                                <m:t>1, </m:t>
                              </m:r>
                              <m:r>
                                <a:rPr lang="pl-PL" sz="2000" i="1">
                                  <a:latin typeface="Cambria Math" panose="02040503050406030204" pitchFamily="18" charset="0"/>
                                </a:rPr>
                                <m:t>𝑔𝑑𝑦</m:t>
                              </m:r>
                              <m:r>
                                <a:rPr lang="pl-PL" sz="2000" i="1">
                                  <a:latin typeface="Cambria Math" panose="02040503050406030204" pitchFamily="18" charset="0"/>
                                </a:rPr>
                                <m:t> </m:t>
                              </m:r>
                              <m:r>
                                <a:rPr lang="pl-PL" sz="2000" i="1">
                                  <a:latin typeface="Cambria Math" panose="02040503050406030204" pitchFamily="18" charset="0"/>
                                </a:rPr>
                                <m:t>𝑌</m:t>
                              </m:r>
                              <m:r>
                                <a:rPr lang="pl-PL" sz="2000" i="1">
                                  <a:latin typeface="Cambria Math" panose="02040503050406030204" pitchFamily="18" charset="0"/>
                                </a:rPr>
                                <m:t>≥0,5</m:t>
                              </m:r>
                            </m:e>
                            <m:e>
                              <m:r>
                                <a:rPr lang="pl-PL" sz="2000" i="1">
                                  <a:latin typeface="Cambria Math" panose="02040503050406030204" pitchFamily="18" charset="0"/>
                                </a:rPr>
                                <m:t>0, </m:t>
                              </m:r>
                              <m:r>
                                <a:rPr lang="pl-PL" sz="2000" i="1">
                                  <a:latin typeface="Cambria Math" panose="02040503050406030204" pitchFamily="18" charset="0"/>
                                </a:rPr>
                                <m:t>𝑔𝑑𝑦</m:t>
                              </m:r>
                              <m:r>
                                <a:rPr lang="pl-PL" sz="2000" i="1">
                                  <a:latin typeface="Cambria Math" panose="02040503050406030204" pitchFamily="18" charset="0"/>
                                </a:rPr>
                                <m:t> </m:t>
                              </m:r>
                              <m:r>
                                <a:rPr lang="pl-PL" sz="2000" i="1">
                                  <a:latin typeface="Cambria Math" panose="02040503050406030204" pitchFamily="18" charset="0"/>
                                </a:rPr>
                                <m:t>𝑌</m:t>
                              </m:r>
                              <m:r>
                                <a:rPr lang="pl-PL" sz="2000" i="1">
                                  <a:latin typeface="Cambria Math" panose="02040503050406030204" pitchFamily="18" charset="0"/>
                                </a:rPr>
                                <m:t>&lt;0,5</m:t>
                              </m:r>
                            </m:e>
                          </m:eqArr>
                        </m:e>
                      </m:d>
                    </m:oMath>
                  </m:oMathPara>
                </a14:m>
                <a:endParaRPr lang="pl-PL" sz="2000" dirty="0"/>
              </a:p>
              <a:p>
                <a:pPr algn="just"/>
                <a:r>
                  <a:rPr lang="en-US" sz="2000" dirty="0"/>
                  <a:t>and use </a:t>
                </a:r>
                <a:r>
                  <a:rPr lang="en-US" sz="2000" i="1" dirty="0"/>
                  <a:t>y </a:t>
                </a:r>
                <a:r>
                  <a:rPr lang="en-US" sz="2000" dirty="0"/>
                  <a:t>to compare with the observed default status</a:t>
                </a:r>
                <a:r>
                  <a:rPr lang="pl-PL" sz="2000" dirty="0"/>
                  <a:t> </a:t>
                </a:r>
                <a:r>
                  <a:rPr lang="en-US" sz="2000" dirty="0"/>
                  <a:t>(1 for default and 0 for non-default).</a:t>
                </a:r>
              </a:p>
              <a:p>
                <a:pPr algn="just"/>
                <a:r>
                  <a:rPr lang="en-US" sz="2000" dirty="0"/>
                  <a:t>The above simple three-layer perceptron is governed</a:t>
                </a:r>
                <a:r>
                  <a:rPr lang="pl-PL" sz="2000" dirty="0"/>
                  <a:t> </a:t>
                </a:r>
                <a:r>
                  <a:rPr lang="en-US" sz="2000" dirty="0"/>
                  <a:t>by the following two sets of unknown parameters:</a:t>
                </a:r>
                <a:r>
                  <a:rPr lang="pl-PL" sz="2000" dirty="0"/>
                  <a:t> </a:t>
                </a:r>
                <a14:m>
                  <m:oMath xmlns:m="http://schemas.openxmlformats.org/officeDocument/2006/math">
                    <m:sSub>
                      <m:sSubPr>
                        <m:ctrlPr>
                          <a:rPr lang="pl-PL" sz="2000" i="1">
                            <a:latin typeface="Cambria Math" panose="02040503050406030204" pitchFamily="18" charset="0"/>
                          </a:rPr>
                        </m:ctrlPr>
                      </m:sSubPr>
                      <m:e>
                        <m:r>
                          <a:rPr lang="pl-PL" sz="2000" i="1">
                            <a:latin typeface="Cambria Math" panose="02040503050406030204" pitchFamily="18" charset="0"/>
                          </a:rPr>
                          <m:t>𝛼</m:t>
                        </m:r>
                      </m:e>
                      <m:sub>
                        <m:r>
                          <a:rPr lang="pl-PL" sz="2000" i="1">
                            <a:latin typeface="Cambria Math" panose="02040503050406030204" pitchFamily="18" charset="0"/>
                          </a:rPr>
                          <m:t>0</m:t>
                        </m:r>
                      </m:sub>
                    </m:sSub>
                    <m:r>
                      <a:rPr lang="pl-PL" sz="2000" i="1">
                        <a:latin typeface="Cambria Math" panose="02040503050406030204" pitchFamily="18" charset="0"/>
                      </a:rPr>
                      <m:t>, </m:t>
                    </m:r>
                    <m:sSub>
                      <m:sSubPr>
                        <m:ctrlPr>
                          <a:rPr lang="pl-PL" sz="2000" i="1">
                            <a:latin typeface="Cambria Math" panose="02040503050406030204" pitchFamily="18" charset="0"/>
                          </a:rPr>
                        </m:ctrlPr>
                      </m:sSubPr>
                      <m:e>
                        <m:r>
                          <a:rPr lang="pl-PL" sz="2000" i="1">
                            <a:latin typeface="Cambria Math" panose="02040503050406030204" pitchFamily="18" charset="0"/>
                          </a:rPr>
                          <m:t>𝛼</m:t>
                        </m:r>
                      </m:e>
                      <m:sub>
                        <m:r>
                          <a:rPr lang="pl-PL" sz="2000" i="1">
                            <a:latin typeface="Cambria Math" panose="02040503050406030204" pitchFamily="18" charset="0"/>
                          </a:rPr>
                          <m:t>1</m:t>
                        </m:r>
                      </m:sub>
                    </m:sSub>
                    <m:r>
                      <a:rPr lang="pl-PL" sz="2000" i="1">
                        <a:latin typeface="Cambria Math" panose="02040503050406030204" pitchFamily="18" charset="0"/>
                      </a:rPr>
                      <m:t>, …, </m:t>
                    </m:r>
                    <m:sSub>
                      <m:sSubPr>
                        <m:ctrlPr>
                          <a:rPr lang="pl-PL" sz="2000" i="1">
                            <a:latin typeface="Cambria Math" panose="02040503050406030204" pitchFamily="18" charset="0"/>
                          </a:rPr>
                        </m:ctrlPr>
                      </m:sSubPr>
                      <m:e>
                        <m:r>
                          <a:rPr lang="pl-PL" sz="2000" i="1">
                            <a:latin typeface="Cambria Math" panose="02040503050406030204" pitchFamily="18" charset="0"/>
                          </a:rPr>
                          <m:t>𝛼</m:t>
                        </m:r>
                      </m:e>
                      <m:sub>
                        <m:r>
                          <a:rPr lang="pl-PL" sz="2000" i="1">
                            <a:latin typeface="Cambria Math" panose="02040503050406030204" pitchFamily="18" charset="0"/>
                          </a:rPr>
                          <m:t>𝑘</m:t>
                        </m:r>
                      </m:sub>
                    </m:sSub>
                  </m:oMath>
                </a14:m>
                <a:r>
                  <a:rPr lang="pl-PL" sz="2000" dirty="0"/>
                  <a:t> and </a:t>
                </a:r>
                <a14:m>
                  <m:oMath xmlns:m="http://schemas.openxmlformats.org/officeDocument/2006/math">
                    <m:sSub>
                      <m:sSubPr>
                        <m:ctrlPr>
                          <a:rPr lang="pl-PL" sz="2000" i="1">
                            <a:latin typeface="Cambria Math" panose="02040503050406030204" pitchFamily="18" charset="0"/>
                          </a:rPr>
                        </m:ctrlPr>
                      </m:sSubPr>
                      <m:e>
                        <m:r>
                          <a:rPr lang="pl-PL" sz="2000" i="1">
                            <a:latin typeface="Cambria Math" panose="02040503050406030204" pitchFamily="18" charset="0"/>
                          </a:rPr>
                          <m:t>𝐵</m:t>
                        </m:r>
                      </m:e>
                      <m:sub>
                        <m:r>
                          <a:rPr lang="pl-PL" sz="2000" i="1">
                            <a:latin typeface="Cambria Math" panose="02040503050406030204" pitchFamily="18" charset="0"/>
                          </a:rPr>
                          <m:t>0</m:t>
                        </m:r>
                      </m:sub>
                    </m:sSub>
                    <m:r>
                      <a:rPr lang="pl-PL" sz="2000" i="1">
                        <a:latin typeface="Cambria Math" panose="02040503050406030204" pitchFamily="18" charset="0"/>
                      </a:rPr>
                      <m:t>, </m:t>
                    </m:r>
                    <m:sSub>
                      <m:sSubPr>
                        <m:ctrlPr>
                          <a:rPr lang="pl-PL" sz="2000" i="1">
                            <a:latin typeface="Cambria Math" panose="02040503050406030204" pitchFamily="18" charset="0"/>
                          </a:rPr>
                        </m:ctrlPr>
                      </m:sSubPr>
                      <m:e>
                        <m:r>
                          <a:rPr lang="pl-PL" sz="2000" i="1">
                            <a:latin typeface="Cambria Math" panose="02040503050406030204" pitchFamily="18" charset="0"/>
                          </a:rPr>
                          <m:t>𝐵</m:t>
                        </m:r>
                      </m:e>
                      <m:sub>
                        <m:r>
                          <a:rPr lang="pl-PL" sz="2000" i="1">
                            <a:latin typeface="Cambria Math" panose="02040503050406030204" pitchFamily="18" charset="0"/>
                          </a:rPr>
                          <m:t>1</m:t>
                        </m:r>
                      </m:sub>
                    </m:sSub>
                  </m:oMath>
                </a14:m>
                <a:r>
                  <a:rPr lang="pl-PL" sz="2000" dirty="0"/>
                  <a:t>.</a:t>
                </a:r>
                <a:endParaRPr lang="en-US" sz="2000" dirty="0"/>
              </a:p>
            </p:txBody>
          </p:sp>
        </mc:Choice>
        <mc:Fallback xmlns="">
          <p:sp>
            <p:nvSpPr>
              <p:cNvPr id="5" name="Symbol zastępczy zawartości 2">
                <a:extLst>
                  <a:ext uri="{FF2B5EF4-FFF2-40B4-BE49-F238E27FC236}">
                    <a16:creationId xmlns:a16="http://schemas.microsoft.com/office/drawing/2014/main" id="{EFC17BD7-BF20-4366-A6E5-DD8A32F877D2}"/>
                  </a:ext>
                </a:extLst>
              </p:cNvPr>
              <p:cNvSpPr>
                <a:spLocks noGrp="1" noRot="1" noChangeAspect="1" noMove="1" noResize="1" noEditPoints="1" noAdjustHandles="1" noChangeArrowheads="1" noChangeShapeType="1" noTextEdit="1"/>
              </p:cNvSpPr>
              <p:nvPr>
                <p:ph idx="1"/>
              </p:nvPr>
            </p:nvSpPr>
            <p:spPr>
              <a:xfrm>
                <a:off x="913774" y="1383176"/>
                <a:ext cx="10363826" cy="4408023"/>
              </a:xfrm>
              <a:blipFill>
                <a:blip r:embed="rId2"/>
                <a:stretch>
                  <a:fillRect l="-176" t="-1521" r="-1059"/>
                </a:stretch>
              </a:blipFill>
            </p:spPr>
            <p:txBody>
              <a:bodyPr/>
              <a:lstStyle/>
              <a:p>
                <a:r>
                  <a:rPr lang="pl-PL">
                    <a:noFill/>
                  </a:rPr>
                  <a:t> </a:t>
                </a:r>
              </a:p>
            </p:txBody>
          </p:sp>
        </mc:Fallback>
      </mc:AlternateContent>
    </p:spTree>
    <p:extLst>
      <p:ext uri="{BB962C8B-B14F-4D97-AF65-F5344CB8AC3E}">
        <p14:creationId xmlns:p14="http://schemas.microsoft.com/office/powerpoint/2010/main" val="1772040848"/>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380FA18-C3AF-49E4-9294-8FD13F18F121}"/>
              </a:ext>
            </a:extLst>
          </p:cNvPr>
          <p:cNvSpPr>
            <a:spLocks noGrp="1"/>
          </p:cNvSpPr>
          <p:nvPr>
            <p:ph type="title"/>
          </p:nvPr>
        </p:nvSpPr>
        <p:spPr/>
        <p:txBody>
          <a:bodyPr/>
          <a:lstStyle/>
          <a:p>
            <a:r>
              <a:rPr lang="pl-PL" dirty="0" err="1">
                <a:effectLst>
                  <a:outerShdw blurRad="38100" dist="38100" dir="2700000" algn="tl">
                    <a:srgbClr val="000000">
                      <a:alpha val="43137"/>
                    </a:srgbClr>
                  </a:outerShdw>
                </a:effectLst>
              </a:rPr>
              <a:t>Support</a:t>
            </a:r>
            <a:r>
              <a:rPr lang="pl-PL" dirty="0">
                <a:effectLst>
                  <a:outerShdw blurRad="38100" dist="38100" dir="2700000" algn="tl">
                    <a:srgbClr val="000000">
                      <a:alpha val="43137"/>
                    </a:srgbClr>
                  </a:outerShdw>
                </a:effectLst>
              </a:rPr>
              <a:t> </a:t>
            </a:r>
            <a:r>
              <a:rPr lang="pl-PL" dirty="0" err="1">
                <a:effectLst>
                  <a:outerShdw blurRad="38100" dist="38100" dir="2700000" algn="tl">
                    <a:srgbClr val="000000">
                      <a:alpha val="43137"/>
                    </a:srgbClr>
                  </a:outerShdw>
                </a:effectLst>
              </a:rPr>
              <a:t>Vector</a:t>
            </a:r>
            <a:r>
              <a:rPr lang="pl-PL" dirty="0">
                <a:effectLst>
                  <a:outerShdw blurRad="38100" dist="38100" dir="2700000" algn="tl">
                    <a:srgbClr val="000000">
                      <a:alpha val="43137"/>
                    </a:srgbClr>
                  </a:outerShdw>
                </a:effectLst>
              </a:rPr>
              <a:t> Machine (SVM)</a:t>
            </a:r>
          </a:p>
        </p:txBody>
      </p:sp>
      <p:sp>
        <p:nvSpPr>
          <p:cNvPr id="4" name="Symbol zastępczy zawartości 2">
            <a:extLst>
              <a:ext uri="{FF2B5EF4-FFF2-40B4-BE49-F238E27FC236}">
                <a16:creationId xmlns:a16="http://schemas.microsoft.com/office/drawing/2014/main" id="{E28A0F2A-453E-44CE-93E6-38B493BF568A}"/>
              </a:ext>
            </a:extLst>
          </p:cNvPr>
          <p:cNvSpPr>
            <a:spLocks noGrp="1"/>
          </p:cNvSpPr>
          <p:nvPr>
            <p:ph idx="1"/>
          </p:nvPr>
        </p:nvSpPr>
        <p:spPr/>
        <p:txBody>
          <a:bodyPr/>
          <a:lstStyle/>
          <a:p>
            <a:pPr algn="just"/>
            <a:r>
              <a:rPr lang="en-US" sz="1800" dirty="0"/>
              <a:t>A support vector machine (SVM) is an alternative</a:t>
            </a:r>
            <a:r>
              <a:rPr lang="pl-PL" sz="1800" dirty="0"/>
              <a:t> </a:t>
            </a:r>
            <a:r>
              <a:rPr lang="en-US" sz="1800" dirty="0"/>
              <a:t>classification scheme that is quite flexible in dealing</a:t>
            </a:r>
            <a:r>
              <a:rPr lang="pl-PL" sz="1800" dirty="0"/>
              <a:t> </a:t>
            </a:r>
            <a:r>
              <a:rPr lang="en-US" sz="1800" dirty="0"/>
              <a:t>with potential non-linear effects within firm’s attributes</a:t>
            </a:r>
            <a:r>
              <a:rPr lang="pl-PL" sz="1800" dirty="0"/>
              <a:t> </a:t>
            </a:r>
            <a:r>
              <a:rPr lang="en-US" sz="1800" dirty="0"/>
              <a:t>and/or common risk factors. </a:t>
            </a:r>
            <a:endParaRPr lang="pl-PL" sz="1800" dirty="0"/>
          </a:p>
          <a:p>
            <a:pPr algn="just"/>
            <a:r>
              <a:rPr lang="en-US" sz="1800" dirty="0"/>
              <a:t>SVM is based on a machine</a:t>
            </a:r>
            <a:r>
              <a:rPr lang="pl-PL" sz="1800" dirty="0"/>
              <a:t> </a:t>
            </a:r>
            <a:r>
              <a:rPr lang="en-US" sz="1800" dirty="0"/>
              <a:t>learning technique developed by Cortes and </a:t>
            </a:r>
            <a:r>
              <a:rPr lang="en-US" sz="1800" dirty="0" err="1"/>
              <a:t>Vapnik</a:t>
            </a:r>
            <a:r>
              <a:rPr lang="pl-PL" sz="1800" dirty="0"/>
              <a:t> </a:t>
            </a:r>
            <a:r>
              <a:rPr lang="en-US" sz="1800" dirty="0"/>
              <a:t>(1995). </a:t>
            </a:r>
            <a:endParaRPr lang="pl-PL" sz="1800" dirty="0"/>
          </a:p>
          <a:p>
            <a:pPr algn="just"/>
            <a:r>
              <a:rPr lang="en-US" sz="1800" dirty="0"/>
              <a:t>The difference between</a:t>
            </a:r>
            <a:r>
              <a:rPr lang="pl-PL" sz="1800" dirty="0"/>
              <a:t> </a:t>
            </a:r>
            <a:r>
              <a:rPr lang="en-US" sz="1800" dirty="0"/>
              <a:t>SVM and ANN is the fact that SVM uses structural risk</a:t>
            </a:r>
            <a:r>
              <a:rPr lang="pl-PL" sz="1800" dirty="0"/>
              <a:t> </a:t>
            </a:r>
            <a:r>
              <a:rPr lang="en-US" sz="1800" dirty="0"/>
              <a:t>minimization principle which maximizes the distance</a:t>
            </a:r>
            <a:r>
              <a:rPr lang="pl-PL" sz="1800" dirty="0"/>
              <a:t> </a:t>
            </a:r>
            <a:r>
              <a:rPr lang="en-US" sz="1800" dirty="0"/>
              <a:t>to the nearest data points of difference classes in the</a:t>
            </a:r>
            <a:r>
              <a:rPr lang="pl-PL" sz="1800" dirty="0"/>
              <a:t> </a:t>
            </a:r>
            <a:r>
              <a:rPr lang="en-US" sz="1800" dirty="0"/>
              <a:t>training data set so as to create a margin for errors</a:t>
            </a:r>
            <a:r>
              <a:rPr lang="pl-PL" sz="1800" dirty="0"/>
              <a:t> </a:t>
            </a:r>
            <a:r>
              <a:rPr lang="en-US" sz="1800" dirty="0"/>
              <a:t>when it is generalized to data points outside of the</a:t>
            </a:r>
            <a:r>
              <a:rPr lang="pl-PL" sz="1800" dirty="0"/>
              <a:t> </a:t>
            </a:r>
            <a:r>
              <a:rPr lang="pl-PL" sz="1800" dirty="0" err="1"/>
              <a:t>training</a:t>
            </a:r>
            <a:r>
              <a:rPr lang="pl-PL" sz="1800" dirty="0"/>
              <a:t> set.</a:t>
            </a:r>
          </a:p>
        </p:txBody>
      </p:sp>
    </p:spTree>
    <p:extLst>
      <p:ext uri="{BB962C8B-B14F-4D97-AF65-F5344CB8AC3E}">
        <p14:creationId xmlns:p14="http://schemas.microsoft.com/office/powerpoint/2010/main" val="2583405769"/>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a:extLst>
              <a:ext uri="{FF2B5EF4-FFF2-40B4-BE49-F238E27FC236}">
                <a16:creationId xmlns:a16="http://schemas.microsoft.com/office/drawing/2014/main" id="{1199C536-264E-4712-BCB2-B1BE2BDC78F6}"/>
              </a:ext>
            </a:extLst>
          </p:cNvPr>
          <p:cNvSpPr>
            <a:spLocks noGrp="1"/>
          </p:cNvSpPr>
          <p:nvPr>
            <p:ph type="title"/>
          </p:nvPr>
        </p:nvSpPr>
        <p:spPr>
          <a:xfrm>
            <a:off x="913775" y="618518"/>
            <a:ext cx="10364451" cy="816744"/>
          </a:xfrm>
        </p:spPr>
        <p:txBody>
          <a:bodyPr/>
          <a:lstStyle/>
          <a:p>
            <a:r>
              <a:rPr lang="pl-PL" dirty="0" err="1"/>
              <a:t>Support</a:t>
            </a:r>
            <a:r>
              <a:rPr lang="pl-PL" dirty="0"/>
              <a:t> </a:t>
            </a:r>
            <a:r>
              <a:rPr lang="pl-PL" dirty="0" err="1"/>
              <a:t>Vector</a:t>
            </a:r>
            <a:r>
              <a:rPr lang="pl-PL" dirty="0"/>
              <a:t> Machine (SVM)</a:t>
            </a:r>
          </a:p>
        </p:txBody>
      </p:sp>
      <p:sp>
        <p:nvSpPr>
          <p:cNvPr id="3" name="Symbol zastępczy zawartości 2">
            <a:extLst>
              <a:ext uri="{FF2B5EF4-FFF2-40B4-BE49-F238E27FC236}">
                <a16:creationId xmlns:a16="http://schemas.microsoft.com/office/drawing/2014/main" id="{5E366164-C482-4397-BFCC-946BF54759D8}"/>
              </a:ext>
            </a:extLst>
          </p:cNvPr>
          <p:cNvSpPr>
            <a:spLocks noGrp="1"/>
          </p:cNvSpPr>
          <p:nvPr>
            <p:ph idx="1"/>
          </p:nvPr>
        </p:nvSpPr>
        <p:spPr>
          <a:xfrm>
            <a:off x="335666" y="1556796"/>
            <a:ext cx="10941934" cy="4234404"/>
          </a:xfrm>
        </p:spPr>
        <p:txBody>
          <a:bodyPr/>
          <a:lstStyle/>
          <a:p>
            <a:pPr marL="0" indent="0">
              <a:buNone/>
            </a:pPr>
            <a:r>
              <a:rPr lang="en-US" dirty="0"/>
              <a:t>The idea behind SVM is able to define hyperplanes separating the different groups/clusters in a dataset. In other words, if the data points are only characterized by two attributes, so if they lie in the 2D-space, then the clusters are separated with the help of lines. The following figure shows the separating lines for 3 groups.</a:t>
            </a:r>
          </a:p>
          <a:p>
            <a:pPr marL="0" indent="0">
              <a:buNone/>
            </a:pPr>
            <a:endParaRPr lang="pl-PL" dirty="0"/>
          </a:p>
        </p:txBody>
      </p:sp>
      <p:pic>
        <p:nvPicPr>
          <p:cNvPr id="5" name="Obraz 4">
            <a:extLst>
              <a:ext uri="{FF2B5EF4-FFF2-40B4-BE49-F238E27FC236}">
                <a16:creationId xmlns:a16="http://schemas.microsoft.com/office/drawing/2014/main" id="{95EC535F-B2E4-4092-AC7B-8D84255FDE87}"/>
              </a:ext>
            </a:extLst>
          </p:cNvPr>
          <p:cNvPicPr>
            <a:picLocks noChangeAspect="1"/>
          </p:cNvPicPr>
          <p:nvPr/>
        </p:nvPicPr>
        <p:blipFill>
          <a:blip r:embed="rId2"/>
          <a:stretch>
            <a:fillRect/>
          </a:stretch>
        </p:blipFill>
        <p:spPr>
          <a:xfrm>
            <a:off x="1910786" y="3065735"/>
            <a:ext cx="6935168" cy="3296110"/>
          </a:xfrm>
          <a:prstGeom prst="rect">
            <a:avLst/>
          </a:prstGeom>
        </p:spPr>
      </p:pic>
    </p:spTree>
    <p:extLst>
      <p:ext uri="{BB962C8B-B14F-4D97-AF65-F5344CB8AC3E}">
        <p14:creationId xmlns:p14="http://schemas.microsoft.com/office/powerpoint/2010/main" val="475658704"/>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a:extLst>
              <a:ext uri="{FF2B5EF4-FFF2-40B4-BE49-F238E27FC236}">
                <a16:creationId xmlns:a16="http://schemas.microsoft.com/office/drawing/2014/main" id="{2F3598FE-D754-4F53-B91A-290F4279794C}"/>
              </a:ext>
            </a:extLst>
          </p:cNvPr>
          <p:cNvSpPr>
            <a:spLocks noGrp="1"/>
          </p:cNvSpPr>
          <p:nvPr>
            <p:ph type="title"/>
          </p:nvPr>
        </p:nvSpPr>
        <p:spPr>
          <a:xfrm>
            <a:off x="913775" y="618518"/>
            <a:ext cx="10364451" cy="602612"/>
          </a:xfrm>
        </p:spPr>
        <p:txBody>
          <a:bodyPr>
            <a:normAutofit fontScale="90000"/>
          </a:bodyPr>
          <a:lstStyle/>
          <a:p>
            <a:r>
              <a:rPr lang="pl-PL" dirty="0" err="1"/>
              <a:t>Support</a:t>
            </a:r>
            <a:r>
              <a:rPr lang="pl-PL" dirty="0"/>
              <a:t> </a:t>
            </a:r>
            <a:r>
              <a:rPr lang="pl-PL" dirty="0" err="1"/>
              <a:t>Vector</a:t>
            </a:r>
            <a:r>
              <a:rPr lang="pl-PL" dirty="0"/>
              <a:t> Machine (SVM)</a:t>
            </a:r>
          </a:p>
        </p:txBody>
      </p:sp>
      <mc:AlternateContent xmlns:mc="http://schemas.openxmlformats.org/markup-compatibility/2006" xmlns:a14="http://schemas.microsoft.com/office/drawing/2010/main">
        <mc:Choice Requires="a14">
          <p:sp>
            <p:nvSpPr>
              <p:cNvPr id="3" name="Symbol zastępczy zawartości 2">
                <a:extLst>
                  <a:ext uri="{FF2B5EF4-FFF2-40B4-BE49-F238E27FC236}">
                    <a16:creationId xmlns:a16="http://schemas.microsoft.com/office/drawing/2014/main" id="{9B265179-8447-4FB0-BDDD-CA744C2D4F86}"/>
                  </a:ext>
                </a:extLst>
              </p:cNvPr>
              <p:cNvSpPr>
                <a:spLocks noGrp="1"/>
              </p:cNvSpPr>
              <p:nvPr>
                <p:ph idx="1"/>
              </p:nvPr>
            </p:nvSpPr>
            <p:spPr>
              <a:xfrm>
                <a:off x="913774" y="1221130"/>
                <a:ext cx="10363826" cy="5127584"/>
              </a:xfrm>
            </p:spPr>
            <p:txBody>
              <a:bodyPr>
                <a:normAutofit lnSpcReduction="10000"/>
              </a:bodyPr>
              <a:lstStyle/>
              <a:p>
                <a:pPr algn="just"/>
                <a:r>
                  <a:rPr lang="en-US" dirty="0"/>
                  <a:t>Even if there are SVM to divide a dataset into several groups, this subsection is restricted to the case of binary SVM. A binary SVM is used to divide a dataset into two different groups. Thus, a hyperplane which lies between these two groups is searched and SVM tries to find this optimal separator. In the 2D-space, the searched hyperplane is identical to a line. On a more theoretical level, one has to remember that the training dataset is given by X and the data points are noted as xi for </a:t>
                </a:r>
                <a:r>
                  <a:rPr lang="en-US" dirty="0" err="1"/>
                  <a:t>i</a:t>
                </a:r>
                <a:r>
                  <a:rPr lang="en-US" dirty="0"/>
                  <a:t> = 1,...,n with n number of data points. Each data point is characterized by its attributes, </a:t>
                </a:r>
                <a:r>
                  <a:rPr lang="en-US" dirty="0" err="1"/>
                  <a:t>xij</a:t>
                </a:r>
                <a:r>
                  <a:rPr lang="en-US" dirty="0"/>
                  <a:t> for j = 1,...,m with m maximum number of attributes,</a:t>
                </a:r>
                <a:r>
                  <a:rPr lang="pl-PL" dirty="0"/>
                  <a:t> </a:t>
                </a:r>
                <a:r>
                  <a:rPr lang="en-US" dirty="0"/>
                  <a:t>and its given output </a:t>
                </a:r>
                <a:r>
                  <a:rPr lang="en-US" dirty="0" err="1"/>
                  <a:t>yi</a:t>
                </a:r>
                <a:r>
                  <a:rPr lang="en-US" dirty="0"/>
                  <a:t>.</a:t>
                </a:r>
                <a:endParaRPr lang="pl-PL" dirty="0"/>
              </a:p>
              <a:p>
                <a:pPr algn="just"/>
                <a:r>
                  <a:rPr lang="en-US" dirty="0"/>
                  <a:t>Naturally, the given output represents the membership to one of the two existing groups. </a:t>
                </a:r>
                <a:r>
                  <a:rPr lang="en-US" dirty="0" err="1"/>
                  <a:t>yi</a:t>
                </a:r>
                <a:r>
                  <a:rPr lang="en-US" dirty="0"/>
                  <a:t> is either 1 or −1 depending on which group the data point xi belongs</a:t>
                </a:r>
                <a:r>
                  <a:rPr lang="pl-PL" dirty="0"/>
                  <a:t> </a:t>
                </a:r>
                <a:r>
                  <a:rPr lang="en-US" dirty="0"/>
                  <a:t>to. According</a:t>
                </a:r>
                <a:r>
                  <a:rPr lang="pl-PL" dirty="0"/>
                  <a:t> </a:t>
                </a:r>
                <a:r>
                  <a:rPr lang="en-US" dirty="0"/>
                  <a:t>to</a:t>
                </a:r>
                <a:r>
                  <a:rPr lang="pl-PL" dirty="0"/>
                  <a:t> </a:t>
                </a:r>
                <a:r>
                  <a:rPr lang="en-US" dirty="0"/>
                  <a:t>the</a:t>
                </a:r>
                <a:r>
                  <a:rPr lang="pl-PL" dirty="0"/>
                  <a:t> </a:t>
                </a:r>
                <a:r>
                  <a:rPr lang="en-US" dirty="0"/>
                  <a:t>given</a:t>
                </a:r>
                <a:r>
                  <a:rPr lang="pl-PL" dirty="0"/>
                  <a:t> </a:t>
                </a:r>
                <a:r>
                  <a:rPr lang="en-US" dirty="0"/>
                  <a:t>output </a:t>
                </a:r>
                <a:r>
                  <a:rPr lang="en-US" dirty="0" err="1"/>
                  <a:t>yi</a:t>
                </a:r>
                <a:r>
                  <a:rPr lang="en-US" dirty="0"/>
                  <a:t>, the</a:t>
                </a:r>
                <a:r>
                  <a:rPr lang="pl-PL" dirty="0"/>
                  <a:t> </a:t>
                </a:r>
                <a:r>
                  <a:rPr lang="en-US" dirty="0"/>
                  <a:t>data</a:t>
                </a:r>
                <a:r>
                  <a:rPr lang="pl-PL" dirty="0"/>
                  <a:t> </a:t>
                </a:r>
                <a:r>
                  <a:rPr lang="en-US" dirty="0"/>
                  <a:t>points</a:t>
                </a:r>
                <a:r>
                  <a:rPr lang="pl-PL" dirty="0"/>
                  <a:t> </a:t>
                </a:r>
                <a:r>
                  <a:rPr lang="en-US" dirty="0"/>
                  <a:t>of</a:t>
                </a:r>
                <a:r>
                  <a:rPr lang="pl-PL" dirty="0"/>
                  <a:t> </a:t>
                </a:r>
                <a:r>
                  <a:rPr lang="en-US" dirty="0"/>
                  <a:t>the</a:t>
                </a:r>
                <a:r>
                  <a:rPr lang="pl-PL" dirty="0"/>
                  <a:t> </a:t>
                </a:r>
                <a:r>
                  <a:rPr lang="en-US" dirty="0"/>
                  <a:t>training</a:t>
                </a:r>
                <a:r>
                  <a:rPr lang="pl-PL" dirty="0"/>
                  <a:t> </a:t>
                </a:r>
                <a:r>
                  <a:rPr lang="en-US" dirty="0"/>
                  <a:t>set</a:t>
                </a:r>
                <a:r>
                  <a:rPr lang="pl-PL" dirty="0"/>
                  <a:t> </a:t>
                </a:r>
                <a:r>
                  <a:rPr lang="en-US" dirty="0"/>
                  <a:t>can</a:t>
                </a:r>
                <a:r>
                  <a:rPr lang="pl-PL" dirty="0"/>
                  <a:t> </a:t>
                </a:r>
                <a:r>
                  <a:rPr lang="en-US" dirty="0"/>
                  <a:t>be</a:t>
                </a:r>
                <a:r>
                  <a:rPr lang="pl-PL" dirty="0"/>
                  <a:t> </a:t>
                </a:r>
                <a:r>
                  <a:rPr lang="en-US" dirty="0"/>
                  <a:t>divided into two different groups and the hyperplane separating these two groups is searched. The hyperplane</a:t>
                </a:r>
                <a:r>
                  <a:rPr lang="pl-PL" dirty="0"/>
                  <a:t> </a:t>
                </a:r>
                <a:r>
                  <a:rPr lang="en-US" dirty="0"/>
                  <a:t>is</a:t>
                </a:r>
                <a:r>
                  <a:rPr lang="pl-PL" dirty="0"/>
                  <a:t> </a:t>
                </a:r>
                <a:r>
                  <a:rPr lang="en-US" dirty="0"/>
                  <a:t>denoted</a:t>
                </a:r>
                <a:r>
                  <a:rPr lang="pl-PL" dirty="0"/>
                  <a:t> </a:t>
                </a:r>
                <a:r>
                  <a:rPr lang="en-US" dirty="0"/>
                  <a:t>by</a:t>
                </a:r>
                <a:r>
                  <a:rPr lang="pl-PL" dirty="0"/>
                  <a:t> </a:t>
                </a:r>
                <a:r>
                  <a:rPr lang="en-US" dirty="0"/>
                  <a:t>H. For</a:t>
                </a:r>
                <a:r>
                  <a:rPr lang="pl-PL" dirty="0"/>
                  <a:t> </a:t>
                </a:r>
                <a:r>
                  <a:rPr lang="en-US" dirty="0"/>
                  <a:t>a</a:t>
                </a:r>
                <a:r>
                  <a:rPr lang="pl-PL" dirty="0"/>
                  <a:t> </a:t>
                </a:r>
                <a:r>
                  <a:rPr lang="en-US" dirty="0"/>
                  <a:t>better</a:t>
                </a:r>
                <a:r>
                  <a:rPr lang="pl-PL" dirty="0"/>
                  <a:t> </a:t>
                </a:r>
                <a:r>
                  <a:rPr lang="en-US" dirty="0"/>
                  <a:t>understanding,</a:t>
                </a:r>
                <a:r>
                  <a:rPr lang="pl-PL" dirty="0"/>
                  <a:t> </a:t>
                </a:r>
                <a:r>
                  <a:rPr lang="en-US" dirty="0"/>
                  <a:t>lets</a:t>
                </a:r>
                <a:r>
                  <a:rPr lang="pl-PL" dirty="0"/>
                  <a:t> </a:t>
                </a:r>
                <a:r>
                  <a:rPr lang="en-US" dirty="0"/>
                  <a:t>name</a:t>
                </a:r>
                <a:r>
                  <a:rPr lang="pl-PL" dirty="0"/>
                  <a:t> </a:t>
                </a:r>
                <a:r>
                  <a:rPr lang="en-US" dirty="0"/>
                  <a:t>the</a:t>
                </a:r>
                <a:r>
                  <a:rPr lang="pl-PL" dirty="0"/>
                  <a:t> </a:t>
                </a:r>
                <a:r>
                  <a:rPr lang="en-US" dirty="0"/>
                  <a:t>data</a:t>
                </a:r>
                <a:r>
                  <a:rPr lang="pl-PL" dirty="0"/>
                  <a:t> </a:t>
                </a:r>
                <a:r>
                  <a:rPr lang="en-US" dirty="0"/>
                  <a:t>points</a:t>
                </a:r>
                <a:r>
                  <a:rPr lang="pl-PL" dirty="0"/>
                  <a:t> </a:t>
                </a:r>
                <a:r>
                  <a:rPr lang="en-US" dirty="0"/>
                  <a:t>with</a:t>
                </a:r>
                <a:r>
                  <a:rPr lang="pl-PL" dirty="0"/>
                  <a:t> </a:t>
                </a:r>
                <a:r>
                  <a:rPr lang="en-US" dirty="0" err="1"/>
                  <a:t>yi</a:t>
                </a:r>
                <a:r>
                  <a:rPr lang="en-US" dirty="0"/>
                  <a:t> =1, the positive data points and those with </a:t>
                </a:r>
                <a:r>
                  <a:rPr lang="en-US" dirty="0" err="1"/>
                  <a:t>yi</a:t>
                </a:r>
                <a:r>
                  <a:rPr lang="en-US" dirty="0"/>
                  <a:t> =−1 the negative data points. Let now suppose that one separating hyperplane H is found, then the data point xi which lies on H fulfills the following equation</a:t>
                </a:r>
                <a:r>
                  <a:rPr lang="pl-PL" dirty="0"/>
                  <a:t> </a:t>
                </a:r>
                <a14:m>
                  <m:oMath xmlns:m="http://schemas.openxmlformats.org/officeDocument/2006/math">
                    <m:r>
                      <a:rPr lang="pl-PL" i="1">
                        <a:latin typeface="Cambria Math" panose="02040503050406030204" pitchFamily="18" charset="0"/>
                      </a:rPr>
                      <m:t>𝑤</m:t>
                    </m:r>
                    <m:sSub>
                      <m:sSubPr>
                        <m:ctrlPr>
                          <a:rPr lang="pl-PL" i="1">
                            <a:latin typeface="Cambria Math" panose="02040503050406030204" pitchFamily="18" charset="0"/>
                          </a:rPr>
                        </m:ctrlPr>
                      </m:sSubPr>
                      <m:e>
                        <m:r>
                          <a:rPr lang="pl-PL" i="1">
                            <a:latin typeface="Cambria Math" panose="02040503050406030204" pitchFamily="18" charset="0"/>
                          </a:rPr>
                          <m:t>𝑥</m:t>
                        </m:r>
                      </m:e>
                      <m:sub>
                        <m:r>
                          <a:rPr lang="pl-PL" i="1">
                            <a:latin typeface="Cambria Math" panose="02040503050406030204" pitchFamily="18" charset="0"/>
                          </a:rPr>
                          <m:t>𝑖</m:t>
                        </m:r>
                      </m:sub>
                    </m:sSub>
                    <m:r>
                      <a:rPr lang="pl-PL" i="1">
                        <a:latin typeface="Cambria Math" panose="02040503050406030204" pitchFamily="18" charset="0"/>
                      </a:rPr>
                      <m:t>+</m:t>
                    </m:r>
                    <m:r>
                      <a:rPr lang="pl-PL" i="1">
                        <a:latin typeface="Cambria Math" panose="02040503050406030204" pitchFamily="18" charset="0"/>
                      </a:rPr>
                      <m:t>𝑏</m:t>
                    </m:r>
                    <m:r>
                      <a:rPr lang="pl-PL" i="1">
                        <a:latin typeface="Cambria Math" panose="02040503050406030204" pitchFamily="18" charset="0"/>
                      </a:rPr>
                      <m:t>=0</m:t>
                    </m:r>
                  </m:oMath>
                </a14:m>
                <a:r>
                  <a:rPr lang="pl-PL" dirty="0"/>
                  <a:t> </a:t>
                </a:r>
                <a:r>
                  <a:rPr lang="en-US" dirty="0"/>
                  <a:t>with</a:t>
                </a:r>
                <a:r>
                  <a:rPr lang="pl-PL" dirty="0"/>
                  <a:t> </a:t>
                </a:r>
                <a:r>
                  <a:rPr lang="en-US" dirty="0"/>
                  <a:t>w</a:t>
                </a:r>
                <a:r>
                  <a:rPr lang="pl-PL" dirty="0"/>
                  <a:t> </a:t>
                </a:r>
                <a:r>
                  <a:rPr lang="en-US" dirty="0"/>
                  <a:t>is normal to </a:t>
                </a:r>
                <a14:m>
                  <m:oMath xmlns:m="http://schemas.openxmlformats.org/officeDocument/2006/math">
                    <m:r>
                      <a:rPr lang="pl-PL" i="1">
                        <a:latin typeface="Cambria Math" panose="02040503050406030204" pitchFamily="18" charset="0"/>
                      </a:rPr>
                      <m:t>𝐻</m:t>
                    </m:r>
                  </m:oMath>
                </a14:m>
                <a:r>
                  <a:rPr lang="pl-PL" dirty="0"/>
                  <a:t> AND </a:t>
                </a:r>
                <a14:m>
                  <m:oMath xmlns:m="http://schemas.openxmlformats.org/officeDocument/2006/math">
                    <m:f>
                      <m:fPr>
                        <m:ctrlPr>
                          <a:rPr lang="pl-PL" i="1">
                            <a:latin typeface="Cambria Math" panose="02040503050406030204" pitchFamily="18" charset="0"/>
                          </a:rPr>
                        </m:ctrlPr>
                      </m:fPr>
                      <m:num>
                        <m:d>
                          <m:dPr>
                            <m:begChr m:val="|"/>
                            <m:endChr m:val="|"/>
                            <m:ctrlPr>
                              <a:rPr lang="pl-PL" i="1">
                                <a:latin typeface="Cambria Math" panose="02040503050406030204" pitchFamily="18" charset="0"/>
                              </a:rPr>
                            </m:ctrlPr>
                          </m:dPr>
                          <m:e>
                            <m:r>
                              <a:rPr lang="pl-PL" i="1">
                                <a:latin typeface="Cambria Math" panose="02040503050406030204" pitchFamily="18" charset="0"/>
                              </a:rPr>
                              <m:t>𝑏</m:t>
                            </m:r>
                          </m:e>
                        </m:d>
                      </m:num>
                      <m:den>
                        <m:r>
                          <a:rPr lang="pl-PL" i="1">
                            <a:latin typeface="Cambria Math" panose="02040503050406030204" pitchFamily="18" charset="0"/>
                          </a:rPr>
                          <m:t>∥</m:t>
                        </m:r>
                        <m:r>
                          <a:rPr lang="pl-PL" i="1">
                            <a:latin typeface="Cambria Math" panose="02040503050406030204" pitchFamily="18" charset="0"/>
                          </a:rPr>
                          <m:t>𝑤</m:t>
                        </m:r>
                        <m:r>
                          <a:rPr lang="pl-PL" i="1">
                            <a:latin typeface="Cambria Math" panose="02040503050406030204" pitchFamily="18" charset="0"/>
                          </a:rPr>
                          <m:t>∥</m:t>
                        </m:r>
                      </m:den>
                    </m:f>
                  </m:oMath>
                </a14:m>
                <a:r>
                  <a:rPr lang="pl-PL" dirty="0"/>
                  <a:t> </a:t>
                </a:r>
                <a:r>
                  <a:rPr lang="en-US" dirty="0"/>
                  <a:t>represents the distance from the hyperplane to the origin. </a:t>
                </a:r>
                <a:endParaRPr lang="pl-PL" dirty="0"/>
              </a:p>
            </p:txBody>
          </p:sp>
        </mc:Choice>
        <mc:Fallback xmlns="">
          <p:sp>
            <p:nvSpPr>
              <p:cNvPr id="3" name="Symbol zastępczy zawartości 2">
                <a:extLst>
                  <a:ext uri="{FF2B5EF4-FFF2-40B4-BE49-F238E27FC236}">
                    <a16:creationId xmlns:a16="http://schemas.microsoft.com/office/drawing/2014/main" id="{9B265179-8447-4FB0-BDDD-CA744C2D4F86}"/>
                  </a:ext>
                </a:extLst>
              </p:cNvPr>
              <p:cNvSpPr>
                <a:spLocks noGrp="1" noRot="1" noChangeAspect="1" noMove="1" noResize="1" noEditPoints="1" noAdjustHandles="1" noChangeArrowheads="1" noChangeShapeType="1" noTextEdit="1"/>
              </p:cNvSpPr>
              <p:nvPr>
                <p:ph idx="1"/>
              </p:nvPr>
            </p:nvSpPr>
            <p:spPr>
              <a:xfrm>
                <a:off x="913774" y="1221130"/>
                <a:ext cx="10363826" cy="5127584"/>
              </a:xfrm>
              <a:blipFill>
                <a:blip r:embed="rId2"/>
                <a:stretch>
                  <a:fillRect l="-353" t="-1902" r="-1176"/>
                </a:stretch>
              </a:blipFill>
            </p:spPr>
            <p:txBody>
              <a:bodyPr/>
              <a:lstStyle/>
              <a:p>
                <a:r>
                  <a:rPr lang="pl-PL">
                    <a:noFill/>
                  </a:rPr>
                  <a:t> </a:t>
                </a:r>
              </a:p>
            </p:txBody>
          </p:sp>
        </mc:Fallback>
      </mc:AlternateContent>
    </p:spTree>
    <p:extLst>
      <p:ext uri="{BB962C8B-B14F-4D97-AF65-F5344CB8AC3E}">
        <p14:creationId xmlns:p14="http://schemas.microsoft.com/office/powerpoint/2010/main" val="159311503"/>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a:extLst>
              <a:ext uri="{FF2B5EF4-FFF2-40B4-BE49-F238E27FC236}">
                <a16:creationId xmlns:a16="http://schemas.microsoft.com/office/drawing/2014/main" id="{72950630-9084-4A35-B26B-7F7BA7FEFFB8}"/>
              </a:ext>
            </a:extLst>
          </p:cNvPr>
          <p:cNvSpPr>
            <a:spLocks noGrp="1"/>
          </p:cNvSpPr>
          <p:nvPr>
            <p:ph type="title"/>
          </p:nvPr>
        </p:nvSpPr>
        <p:spPr>
          <a:xfrm>
            <a:off x="913775" y="618518"/>
            <a:ext cx="10364451" cy="920916"/>
          </a:xfrm>
        </p:spPr>
        <p:txBody>
          <a:bodyPr/>
          <a:lstStyle/>
          <a:p>
            <a:r>
              <a:rPr lang="pl-PL" dirty="0" err="1"/>
              <a:t>Support</a:t>
            </a:r>
            <a:r>
              <a:rPr lang="pl-PL" dirty="0"/>
              <a:t> </a:t>
            </a:r>
            <a:r>
              <a:rPr lang="pl-PL" dirty="0" err="1"/>
              <a:t>Vector</a:t>
            </a:r>
            <a:r>
              <a:rPr lang="pl-PL" dirty="0"/>
              <a:t> Machine (SVM)</a:t>
            </a:r>
          </a:p>
        </p:txBody>
      </p:sp>
      <p:sp>
        <p:nvSpPr>
          <p:cNvPr id="3" name="Symbol zastępczy zawartości 2">
            <a:extLst>
              <a:ext uri="{FF2B5EF4-FFF2-40B4-BE49-F238E27FC236}">
                <a16:creationId xmlns:a16="http://schemas.microsoft.com/office/drawing/2014/main" id="{015BF175-C8BC-462C-A980-5D93176DF57D}"/>
              </a:ext>
            </a:extLst>
          </p:cNvPr>
          <p:cNvSpPr>
            <a:spLocks noGrp="1"/>
          </p:cNvSpPr>
          <p:nvPr>
            <p:ph idx="1"/>
          </p:nvPr>
        </p:nvSpPr>
        <p:spPr>
          <a:xfrm>
            <a:off x="913774" y="1851949"/>
            <a:ext cx="10363826" cy="4762983"/>
          </a:xfrm>
        </p:spPr>
        <p:txBody>
          <a:bodyPr>
            <a:normAutofit/>
          </a:bodyPr>
          <a:lstStyle/>
          <a:p>
            <a:r>
              <a:rPr lang="en-US" dirty="0"/>
              <a:t>The</a:t>
            </a:r>
            <a:r>
              <a:rPr lang="pl-PL" dirty="0"/>
              <a:t> </a:t>
            </a:r>
            <a:r>
              <a:rPr lang="en-US" dirty="0"/>
              <a:t>margin</a:t>
            </a:r>
            <a:r>
              <a:rPr lang="pl-PL" dirty="0"/>
              <a:t> </a:t>
            </a:r>
            <a:r>
              <a:rPr lang="en-US" dirty="0"/>
              <a:t>of</a:t>
            </a:r>
            <a:r>
              <a:rPr lang="pl-PL" dirty="0"/>
              <a:t> </a:t>
            </a:r>
            <a:r>
              <a:rPr lang="en-US" dirty="0"/>
              <a:t>a</a:t>
            </a:r>
            <a:r>
              <a:rPr lang="pl-PL" dirty="0"/>
              <a:t> </a:t>
            </a:r>
            <a:r>
              <a:rPr lang="en-US" dirty="0"/>
              <a:t>separating</a:t>
            </a:r>
            <a:r>
              <a:rPr lang="pl-PL" dirty="0"/>
              <a:t> </a:t>
            </a:r>
            <a:r>
              <a:rPr lang="en-US" dirty="0"/>
              <a:t>hyperplane</a:t>
            </a:r>
            <a:r>
              <a:rPr lang="pl-PL" dirty="0"/>
              <a:t> </a:t>
            </a:r>
            <a:r>
              <a:rPr lang="en-US" dirty="0"/>
              <a:t>H is</a:t>
            </a:r>
            <a:r>
              <a:rPr lang="pl-PL" dirty="0"/>
              <a:t> </a:t>
            </a:r>
            <a:r>
              <a:rPr lang="en-US" dirty="0"/>
              <a:t>defined</a:t>
            </a:r>
            <a:r>
              <a:rPr lang="pl-PL" dirty="0"/>
              <a:t> </a:t>
            </a:r>
            <a:r>
              <a:rPr lang="en-US" dirty="0"/>
              <a:t>by</a:t>
            </a:r>
            <a:r>
              <a:rPr lang="pl-PL" dirty="0"/>
              <a:t> </a:t>
            </a:r>
            <a:r>
              <a:rPr lang="en-US" dirty="0"/>
              <a:t>the</a:t>
            </a:r>
            <a:r>
              <a:rPr lang="pl-PL" dirty="0"/>
              <a:t> </a:t>
            </a:r>
            <a:r>
              <a:rPr lang="en-US" dirty="0"/>
              <a:t>sum</a:t>
            </a:r>
            <a:r>
              <a:rPr lang="pl-PL" dirty="0"/>
              <a:t> </a:t>
            </a:r>
            <a:r>
              <a:rPr lang="en-US" dirty="0"/>
              <a:t>of</a:t>
            </a:r>
            <a:r>
              <a:rPr lang="pl-PL" dirty="0"/>
              <a:t> </a:t>
            </a:r>
            <a:r>
              <a:rPr lang="en-US" dirty="0"/>
              <a:t>the</a:t>
            </a:r>
            <a:r>
              <a:rPr lang="pl-PL" dirty="0"/>
              <a:t> </a:t>
            </a:r>
            <a:r>
              <a:rPr lang="en-US" dirty="0"/>
              <a:t>shortest distance between H and the positive data points and the shortest distance between the negative data points and H.</a:t>
            </a:r>
          </a:p>
          <a:p>
            <a:r>
              <a:rPr lang="en-US" dirty="0"/>
              <a:t>The goal of SVM is to determine the optimal hyperplane which separates the positive and negative data points. </a:t>
            </a:r>
            <a:endParaRPr lang="pl-PL" dirty="0"/>
          </a:p>
          <a:p>
            <a:r>
              <a:rPr lang="en-US" dirty="0"/>
              <a:t>The separating hyperplane with the largest margin is defined as the optimal hyperplane. Furthermore, this hyperplane is unique.</a:t>
            </a:r>
          </a:p>
          <a:p>
            <a:r>
              <a:rPr lang="en-US" dirty="0"/>
              <a:t>By</a:t>
            </a:r>
            <a:r>
              <a:rPr lang="pl-PL" dirty="0"/>
              <a:t> </a:t>
            </a:r>
            <a:r>
              <a:rPr lang="en-US" dirty="0"/>
              <a:t>defining</a:t>
            </a:r>
            <a:r>
              <a:rPr lang="pl-PL" dirty="0"/>
              <a:t> </a:t>
            </a:r>
            <a:r>
              <a:rPr lang="en-US" dirty="0"/>
              <a:t>the</a:t>
            </a:r>
            <a:r>
              <a:rPr lang="pl-PL" dirty="0"/>
              <a:t> </a:t>
            </a:r>
            <a:r>
              <a:rPr lang="en-US" dirty="0"/>
              <a:t>optimal</a:t>
            </a:r>
            <a:r>
              <a:rPr lang="pl-PL" dirty="0"/>
              <a:t> </a:t>
            </a:r>
            <a:r>
              <a:rPr lang="en-US" dirty="0"/>
              <a:t>hyperplane,</a:t>
            </a:r>
            <a:r>
              <a:rPr lang="pl-PL" dirty="0"/>
              <a:t> </a:t>
            </a:r>
            <a:r>
              <a:rPr lang="en-US" dirty="0"/>
              <a:t>SVM</a:t>
            </a:r>
            <a:r>
              <a:rPr lang="pl-PL" dirty="0"/>
              <a:t> </a:t>
            </a:r>
            <a:r>
              <a:rPr lang="en-US" dirty="0"/>
              <a:t>tries</a:t>
            </a:r>
            <a:r>
              <a:rPr lang="pl-PL" dirty="0"/>
              <a:t> </a:t>
            </a:r>
            <a:r>
              <a:rPr lang="en-US" dirty="0"/>
              <a:t>to</a:t>
            </a:r>
            <a:r>
              <a:rPr lang="pl-PL" dirty="0"/>
              <a:t> </a:t>
            </a:r>
            <a:r>
              <a:rPr lang="en-US" dirty="0"/>
              <a:t>separate</a:t>
            </a:r>
            <a:r>
              <a:rPr lang="pl-PL" dirty="0"/>
              <a:t> </a:t>
            </a:r>
            <a:r>
              <a:rPr lang="en-US" dirty="0"/>
              <a:t>the</a:t>
            </a:r>
            <a:r>
              <a:rPr lang="pl-PL" dirty="0"/>
              <a:t> </a:t>
            </a:r>
            <a:r>
              <a:rPr lang="en-US" dirty="0"/>
              <a:t>dataset</a:t>
            </a:r>
            <a:r>
              <a:rPr lang="pl-PL" dirty="0"/>
              <a:t> </a:t>
            </a:r>
            <a:r>
              <a:rPr lang="en-US" dirty="0"/>
              <a:t>in</a:t>
            </a:r>
            <a:r>
              <a:rPr lang="pl-PL" dirty="0"/>
              <a:t> </a:t>
            </a:r>
            <a:r>
              <a:rPr lang="en-US" dirty="0"/>
              <a:t>a</a:t>
            </a:r>
            <a:r>
              <a:rPr lang="pl-PL" dirty="0"/>
              <a:t> </a:t>
            </a:r>
            <a:r>
              <a:rPr lang="en-US" dirty="0"/>
              <a:t>linear</a:t>
            </a:r>
            <a:r>
              <a:rPr lang="pl-PL" dirty="0"/>
              <a:t> </a:t>
            </a:r>
            <a:r>
              <a:rPr lang="en-US" dirty="0"/>
              <a:t>way</a:t>
            </a:r>
            <a:r>
              <a:rPr lang="pl-PL" dirty="0"/>
              <a:t> </a:t>
            </a:r>
            <a:r>
              <a:rPr lang="en-US" dirty="0"/>
              <a:t>into</a:t>
            </a:r>
            <a:r>
              <a:rPr lang="pl-PL" dirty="0"/>
              <a:t> </a:t>
            </a:r>
            <a:r>
              <a:rPr lang="en-US" dirty="0"/>
              <a:t>two groups. Afterwards, new data points can be classified into one of the two existing groups by determining on which side the new data points lie according to the hyperplane. As linearity is a key point in SVM, the distinction between linearly separable and non-separable cases has to be made.</a:t>
            </a:r>
            <a:endParaRPr lang="pl-PL" dirty="0"/>
          </a:p>
        </p:txBody>
      </p:sp>
    </p:spTree>
    <p:extLst>
      <p:ext uri="{BB962C8B-B14F-4D97-AF65-F5344CB8AC3E}">
        <p14:creationId xmlns:p14="http://schemas.microsoft.com/office/powerpoint/2010/main" val="1638053148"/>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a:extLst>
              <a:ext uri="{FF2B5EF4-FFF2-40B4-BE49-F238E27FC236}">
                <a16:creationId xmlns:a16="http://schemas.microsoft.com/office/drawing/2014/main" id="{45843003-450B-4E95-A03B-E38E2873B28B}"/>
              </a:ext>
            </a:extLst>
          </p:cNvPr>
          <p:cNvSpPr>
            <a:spLocks noGrp="1"/>
          </p:cNvSpPr>
          <p:nvPr>
            <p:ph type="title"/>
          </p:nvPr>
        </p:nvSpPr>
        <p:spPr>
          <a:xfrm>
            <a:off x="1278378" y="2528340"/>
            <a:ext cx="10364451" cy="1596177"/>
          </a:xfrm>
        </p:spPr>
        <p:txBody>
          <a:bodyPr/>
          <a:lstStyle/>
          <a:p>
            <a:pPr algn="ctr"/>
            <a:r>
              <a:rPr lang="pl-PL" b="1" i="1" dirty="0" err="1">
                <a:effectLst>
                  <a:outerShdw blurRad="38100" dist="38100" dir="2700000" algn="tl">
                    <a:srgbClr val="000000">
                      <a:alpha val="43137"/>
                    </a:srgbClr>
                  </a:outerShdw>
                </a:effectLst>
              </a:rPr>
              <a:t>Countries</a:t>
            </a:r>
            <a:r>
              <a:rPr lang="pl-PL" b="1" i="1" dirty="0">
                <a:effectLst>
                  <a:outerShdw blurRad="38100" dist="38100" dir="2700000" algn="tl">
                    <a:srgbClr val="000000">
                      <a:alpha val="43137"/>
                    </a:srgbClr>
                  </a:outerShdw>
                </a:effectLst>
              </a:rPr>
              <a:t>’ </a:t>
            </a:r>
            <a:r>
              <a:rPr lang="pl-PL" b="1" i="1" dirty="0" err="1">
                <a:effectLst>
                  <a:outerShdw blurRad="38100" dist="38100" dir="2700000" algn="tl">
                    <a:srgbClr val="000000">
                      <a:alpha val="43137"/>
                    </a:srgbClr>
                  </a:outerShdw>
                </a:effectLst>
              </a:rPr>
              <a:t>credit</a:t>
            </a:r>
            <a:r>
              <a:rPr lang="pl-PL" b="1" i="1" dirty="0">
                <a:effectLst>
                  <a:outerShdw blurRad="38100" dist="38100" dir="2700000" algn="tl">
                    <a:srgbClr val="000000">
                      <a:alpha val="43137"/>
                    </a:srgbClr>
                  </a:outerShdw>
                </a:effectLst>
              </a:rPr>
              <a:t> </a:t>
            </a:r>
            <a:r>
              <a:rPr lang="pl-PL" b="1" i="1" dirty="0" err="1">
                <a:effectLst>
                  <a:outerShdw blurRad="38100" dist="38100" dir="2700000" algn="tl">
                    <a:srgbClr val="000000">
                      <a:alpha val="43137"/>
                    </a:srgbClr>
                  </a:outerShdw>
                </a:effectLst>
              </a:rPr>
              <a:t>ratings</a:t>
            </a:r>
            <a:r>
              <a:rPr lang="pl-PL" b="1" i="1" dirty="0">
                <a:effectLst>
                  <a:outerShdw blurRad="38100" dist="38100" dir="2700000" algn="tl">
                    <a:srgbClr val="000000">
                      <a:alpha val="43137"/>
                    </a:srgbClr>
                  </a:outerShdw>
                </a:effectLst>
              </a:rPr>
              <a:t> </a:t>
            </a:r>
            <a:r>
              <a:rPr lang="pl-PL" b="1" i="1" dirty="0" err="1">
                <a:effectLst>
                  <a:outerShdw blurRad="38100" dist="38100" dir="2700000" algn="tl">
                    <a:srgbClr val="000000">
                      <a:alpha val="43137"/>
                    </a:srgbClr>
                  </a:outerShdw>
                </a:effectLst>
              </a:rPr>
              <a:t>determinants</a:t>
            </a:r>
            <a:endParaRPr lang="pl-PL"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83652064"/>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zawartości 10">
            <a:extLst>
              <a:ext uri="{FF2B5EF4-FFF2-40B4-BE49-F238E27FC236}">
                <a16:creationId xmlns:a16="http://schemas.microsoft.com/office/drawing/2014/main" id="{10F7934C-E16D-4F7A-B38E-5E68B0853B0F}"/>
              </a:ext>
            </a:extLst>
          </p:cNvPr>
          <p:cNvSpPr txBox="1">
            <a:spLocks/>
          </p:cNvSpPr>
          <p:nvPr/>
        </p:nvSpPr>
        <p:spPr>
          <a:xfrm>
            <a:off x="182659" y="1128530"/>
            <a:ext cx="11548870" cy="4506897"/>
          </a:xfrm>
          <a:prstGeom prst="rect">
            <a:avLst/>
          </a:prstGeom>
        </p:spPr>
        <p:txBody>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algn="just"/>
            <a:r>
              <a:rPr lang="en-US" sz="1400" dirty="0"/>
              <a:t>Cantor and Parker (1996) the most important indicators include: income per capita, GDP growth, inflation, fiscal balance, external balance, external debt, indicator for economic development and indicator for default history</a:t>
            </a:r>
            <a:r>
              <a:rPr lang="pl-PL" sz="1400" dirty="0"/>
              <a:t>; </a:t>
            </a:r>
            <a:r>
              <a:rPr lang="en-US" sz="1400" dirty="0"/>
              <a:t>OLS regressions</a:t>
            </a:r>
            <a:r>
              <a:rPr lang="pl-PL" sz="1400" dirty="0"/>
              <a:t>. </a:t>
            </a:r>
            <a:endParaRPr lang="en-US" dirty="0"/>
          </a:p>
          <a:p>
            <a:pPr algn="just"/>
            <a:r>
              <a:rPr lang="en-US" sz="1400" dirty="0"/>
              <a:t>(</a:t>
            </a:r>
            <a:r>
              <a:rPr lang="en-US" sz="1400" dirty="0" err="1"/>
              <a:t>Haque</a:t>
            </a:r>
            <a:r>
              <a:rPr lang="en-US" sz="1400" dirty="0"/>
              <a:t> et al 1997, 2004; Reisen and von </a:t>
            </a:r>
            <a:r>
              <a:rPr lang="en-US" sz="1400" dirty="0" err="1"/>
              <a:t>Maltzan</a:t>
            </a:r>
            <a:r>
              <a:rPr lang="en-US" sz="1400" dirty="0"/>
              <a:t> 1999; </a:t>
            </a:r>
            <a:r>
              <a:rPr lang="en-US" sz="1400" dirty="0" err="1"/>
              <a:t>Jutter</a:t>
            </a:r>
            <a:r>
              <a:rPr lang="en-US" sz="1400" dirty="0"/>
              <a:t> and McCarthy 2000; </a:t>
            </a:r>
            <a:r>
              <a:rPr lang="en-US" sz="1400" dirty="0" err="1"/>
              <a:t>Bathia</a:t>
            </a:r>
            <a:r>
              <a:rPr lang="en-US" sz="1400" dirty="0"/>
              <a:t>, 2002) presented by Cantor and Parker, credit rating determinants explain 90 percent of the variation in ratings. </a:t>
            </a:r>
            <a:endParaRPr lang="pl-PL" sz="1400" dirty="0"/>
          </a:p>
          <a:p>
            <a:pPr algn="just"/>
            <a:r>
              <a:rPr lang="en-US" sz="1400" dirty="0"/>
              <a:t>GDP per capita explains about 80 percent of the mentioned variation (</a:t>
            </a:r>
            <a:r>
              <a:rPr lang="en-US" sz="1400" dirty="0" err="1"/>
              <a:t>Borenszstein</a:t>
            </a:r>
            <a:r>
              <a:rPr lang="en-US" sz="1400" dirty="0"/>
              <a:t> and </a:t>
            </a:r>
            <a:r>
              <a:rPr lang="en-US" sz="1400" dirty="0" err="1"/>
              <a:t>Panizza</a:t>
            </a:r>
            <a:r>
              <a:rPr lang="en-US" sz="1400" dirty="0"/>
              <a:t>, 2006).</a:t>
            </a:r>
            <a:endParaRPr lang="pl-PL" sz="1400" dirty="0"/>
          </a:p>
          <a:p>
            <a:pPr algn="just"/>
            <a:r>
              <a:rPr lang="en-US" sz="1400" dirty="0" err="1"/>
              <a:t>Haque</a:t>
            </a:r>
            <a:r>
              <a:rPr lang="en-US" sz="1400" dirty="0"/>
              <a:t> et al. (1996, 1997) also incorporate other determinants: increases in the international interest rates and the structure of exports and concentration. </a:t>
            </a:r>
            <a:endParaRPr lang="pl-PL" sz="1400" dirty="0"/>
          </a:p>
          <a:p>
            <a:pPr algn="just"/>
            <a:r>
              <a:rPr lang="en-US" sz="1400" dirty="0" err="1"/>
              <a:t>Juttner</a:t>
            </a:r>
            <a:r>
              <a:rPr lang="en-US" sz="1400" dirty="0"/>
              <a:t> and McCarthy (2000) find that the following variables are significant: CPI, the ratio of external debt to exports, a dummy default history, the interest rate differential, the real exchange rate. </a:t>
            </a:r>
          </a:p>
          <a:p>
            <a:pPr algn="just"/>
            <a:r>
              <a:rPr lang="en-US" sz="1400" dirty="0" err="1"/>
              <a:t>Monfort</a:t>
            </a:r>
            <a:r>
              <a:rPr lang="en-US" sz="1400" dirty="0"/>
              <a:t> and Mulder (2000) </a:t>
            </a:r>
            <a:r>
              <a:rPr lang="en-US" sz="1400" dirty="0" err="1"/>
              <a:t>analyse</a:t>
            </a:r>
            <a:r>
              <a:rPr lang="en-US" sz="1400" dirty="0"/>
              <a:t> credit ratings for capital requirements for lending in 20 emerging market economies. They examine internal (e.g. inflation history, crisis indicators) and external determinants (e.g.: foreign reserves, current account balance, exports, terms of trade). The level of rating in these countries can explain variables: debt to export ratio, rescheduling history, rate of export, the inflation history, share of investment in GDP, crisis indicators. </a:t>
            </a:r>
          </a:p>
          <a:p>
            <a:pPr algn="just"/>
            <a:r>
              <a:rPr lang="en-US" sz="1400" dirty="0" err="1"/>
              <a:t>Reinsen</a:t>
            </a:r>
            <a:r>
              <a:rPr lang="en-US" sz="1400" dirty="0"/>
              <a:t> and </a:t>
            </a:r>
            <a:r>
              <a:rPr lang="en-US" sz="1400" dirty="0" err="1"/>
              <a:t>Maltzan</a:t>
            </a:r>
            <a:r>
              <a:rPr lang="en-US" sz="1400" dirty="0"/>
              <a:t> (1999) also explore sovereign ratings in emerging markets. They attempt to explain the impact of boom-bust cycles on rating notations. One section of the study has examined links between sovereign credit ratings and dollar bond yields spread over the years 1989 to 1997. Second section probes the response of the market within 30 trading days ahead of and following the change in rating announcements. Similar study was accomplished by Brooks, Faff, Hillier, and Hillier (2004) where they sought to verify the market responses to announcements of rating, outlook changes, and the stability of ratings.</a:t>
            </a:r>
          </a:p>
          <a:p>
            <a:endParaRPr lang="pl-PL" dirty="0"/>
          </a:p>
        </p:txBody>
      </p:sp>
      <p:sp>
        <p:nvSpPr>
          <p:cNvPr id="5" name="Tytuł 1">
            <a:extLst>
              <a:ext uri="{FF2B5EF4-FFF2-40B4-BE49-F238E27FC236}">
                <a16:creationId xmlns:a16="http://schemas.microsoft.com/office/drawing/2014/main" id="{CEB985BF-FD6D-46CF-9373-CE258E9EDCFD}"/>
              </a:ext>
            </a:extLst>
          </p:cNvPr>
          <p:cNvSpPr>
            <a:spLocks noGrp="1"/>
          </p:cNvSpPr>
          <p:nvPr>
            <p:ph type="title"/>
          </p:nvPr>
        </p:nvSpPr>
        <p:spPr>
          <a:xfrm>
            <a:off x="774700" y="134938"/>
            <a:ext cx="10364788" cy="1173001"/>
          </a:xfrm>
        </p:spPr>
        <p:txBody>
          <a:bodyPr/>
          <a:lstStyle/>
          <a:p>
            <a:r>
              <a:rPr lang="pl-PL" dirty="0" err="1">
                <a:effectLst>
                  <a:outerShdw blurRad="38100" dist="38100" dir="2700000" algn="tl">
                    <a:srgbClr val="000000">
                      <a:alpha val="43137"/>
                    </a:srgbClr>
                  </a:outerShdw>
                </a:effectLst>
              </a:rPr>
              <a:t>Literature</a:t>
            </a:r>
            <a:r>
              <a:rPr lang="pl-PL" dirty="0">
                <a:effectLst>
                  <a:outerShdw blurRad="38100" dist="38100" dir="2700000" algn="tl">
                    <a:srgbClr val="000000">
                      <a:alpha val="43137"/>
                    </a:srgbClr>
                  </a:outerShdw>
                </a:effectLst>
              </a:rPr>
              <a:t> </a:t>
            </a:r>
            <a:r>
              <a:rPr lang="pl-PL" dirty="0" err="1">
                <a:effectLst>
                  <a:outerShdw blurRad="38100" dist="38100" dir="2700000" algn="tl">
                    <a:srgbClr val="000000">
                      <a:alpha val="43137"/>
                    </a:srgbClr>
                  </a:outerShdw>
                </a:effectLst>
              </a:rPr>
              <a:t>review</a:t>
            </a:r>
            <a:endParaRPr lang="pl-PL"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415940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a:extLst>
              <a:ext uri="{FF2B5EF4-FFF2-40B4-BE49-F238E27FC236}">
                <a16:creationId xmlns:a16="http://schemas.microsoft.com/office/drawing/2014/main" id="{8E8EBD37-F860-407A-A354-93C46E83B70D}"/>
              </a:ext>
            </a:extLst>
          </p:cNvPr>
          <p:cNvSpPr>
            <a:spLocks noGrp="1"/>
          </p:cNvSpPr>
          <p:nvPr>
            <p:ph type="title"/>
          </p:nvPr>
        </p:nvSpPr>
        <p:spPr>
          <a:xfrm>
            <a:off x="1164615" y="2679700"/>
            <a:ext cx="9720262" cy="1498600"/>
          </a:xfrm>
        </p:spPr>
        <p:txBody>
          <a:bodyPr/>
          <a:lstStyle/>
          <a:p>
            <a:pPr algn="ctr"/>
            <a:r>
              <a:rPr lang="pl-PL" b="1" i="1" dirty="0" err="1">
                <a:effectLst>
                  <a:outerShdw blurRad="38100" dist="38100" dir="2700000" algn="tl">
                    <a:srgbClr val="000000">
                      <a:alpha val="43137"/>
                    </a:srgbClr>
                  </a:outerShdw>
                </a:effectLst>
              </a:rPr>
              <a:t>Moody</a:t>
            </a:r>
            <a:r>
              <a:rPr lang="pl-PL" b="1" i="1" dirty="0">
                <a:effectLst>
                  <a:outerShdw blurRad="38100" dist="38100" dir="2700000" algn="tl">
                    <a:srgbClr val="000000">
                      <a:alpha val="43137"/>
                    </a:srgbClr>
                  </a:outerShdw>
                </a:effectLst>
              </a:rPr>
              <a:t> Investor Service</a:t>
            </a:r>
          </a:p>
        </p:txBody>
      </p:sp>
    </p:spTree>
    <p:extLst>
      <p:ext uri="{BB962C8B-B14F-4D97-AF65-F5344CB8AC3E}">
        <p14:creationId xmlns:p14="http://schemas.microsoft.com/office/powerpoint/2010/main" val="2841794527"/>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a:extLst>
              <a:ext uri="{FF2B5EF4-FFF2-40B4-BE49-F238E27FC236}">
                <a16:creationId xmlns:a16="http://schemas.microsoft.com/office/drawing/2014/main" id="{6BC15361-2126-4E0C-B1B7-6BE7F487E5CD}"/>
              </a:ext>
            </a:extLst>
          </p:cNvPr>
          <p:cNvSpPr>
            <a:spLocks noGrp="1"/>
          </p:cNvSpPr>
          <p:nvPr>
            <p:ph type="title"/>
          </p:nvPr>
        </p:nvSpPr>
        <p:spPr>
          <a:xfrm>
            <a:off x="913775" y="618518"/>
            <a:ext cx="10364451" cy="585250"/>
          </a:xfrm>
        </p:spPr>
        <p:txBody>
          <a:bodyPr>
            <a:normAutofit fontScale="90000"/>
          </a:bodyPr>
          <a:lstStyle/>
          <a:p>
            <a:r>
              <a:rPr lang="pl-PL" dirty="0" err="1">
                <a:effectLst>
                  <a:outerShdw blurRad="38100" dist="38100" dir="2700000" algn="tl">
                    <a:srgbClr val="000000">
                      <a:alpha val="43137"/>
                    </a:srgbClr>
                  </a:outerShdw>
                </a:effectLst>
              </a:rPr>
              <a:t>Literature</a:t>
            </a:r>
            <a:r>
              <a:rPr lang="pl-PL" dirty="0">
                <a:effectLst>
                  <a:outerShdw blurRad="38100" dist="38100" dir="2700000" algn="tl">
                    <a:srgbClr val="000000">
                      <a:alpha val="43137"/>
                    </a:srgbClr>
                  </a:outerShdw>
                </a:effectLst>
              </a:rPr>
              <a:t> </a:t>
            </a:r>
            <a:r>
              <a:rPr lang="pl-PL" dirty="0" err="1">
                <a:effectLst>
                  <a:outerShdw blurRad="38100" dist="38100" dir="2700000" algn="tl">
                    <a:srgbClr val="000000">
                      <a:alpha val="43137"/>
                    </a:srgbClr>
                  </a:outerShdw>
                </a:effectLst>
              </a:rPr>
              <a:t>review</a:t>
            </a:r>
            <a:endParaRPr lang="pl-PL" dirty="0">
              <a:effectLst>
                <a:outerShdw blurRad="38100" dist="38100" dir="2700000" algn="tl">
                  <a:srgbClr val="000000">
                    <a:alpha val="43137"/>
                  </a:srgbClr>
                </a:outerShdw>
              </a:effectLst>
            </a:endParaRPr>
          </a:p>
        </p:txBody>
      </p:sp>
      <p:sp>
        <p:nvSpPr>
          <p:cNvPr id="5" name="Symbol zastępczy zawartości 2">
            <a:extLst>
              <a:ext uri="{FF2B5EF4-FFF2-40B4-BE49-F238E27FC236}">
                <a16:creationId xmlns:a16="http://schemas.microsoft.com/office/drawing/2014/main" id="{7CB2DB89-A5B9-44C5-AD8E-52DB42CC910B}"/>
              </a:ext>
            </a:extLst>
          </p:cNvPr>
          <p:cNvSpPr>
            <a:spLocks noGrp="1"/>
          </p:cNvSpPr>
          <p:nvPr>
            <p:ph idx="1"/>
          </p:nvPr>
        </p:nvSpPr>
        <p:spPr>
          <a:xfrm>
            <a:off x="208344" y="1840374"/>
            <a:ext cx="11505236" cy="4774557"/>
          </a:xfrm>
        </p:spPr>
        <p:txBody>
          <a:bodyPr>
            <a:normAutofit/>
          </a:bodyPr>
          <a:lstStyle/>
          <a:p>
            <a:pPr algn="just"/>
            <a:r>
              <a:rPr lang="en-US" sz="1400" dirty="0" err="1"/>
              <a:t>Bissoondoyal-Bheenick</a:t>
            </a:r>
            <a:r>
              <a:rPr lang="en-US" sz="1400" dirty="0"/>
              <a:t> </a:t>
            </a:r>
            <a:r>
              <a:rPr lang="pl-PL" sz="1400" dirty="0"/>
              <a:t>-</a:t>
            </a:r>
            <a:r>
              <a:rPr lang="en-US" sz="1400" dirty="0"/>
              <a:t> 95 countries (including 25 high rated and 70 low rated countries) 1995 </a:t>
            </a:r>
            <a:r>
              <a:rPr lang="pl-PL" sz="1400" dirty="0"/>
              <a:t>- </a:t>
            </a:r>
            <a:r>
              <a:rPr lang="en-US" sz="1400" dirty="0"/>
              <a:t>1999. The authors argue that the sovereign risk analysis is an interdisciplinary activity in which the quantitative analysis must be combined with sensitivity to historical, political, and cultural factors. The main thesis in the study is that economic variables do not carry the same importance for the high rated countries with a long financial stability history as compared to the low rated countries that are still undergoing structural changes. </a:t>
            </a:r>
            <a:r>
              <a:rPr lang="pl-PL" sz="1400" dirty="0"/>
              <a:t>W</a:t>
            </a:r>
            <a:r>
              <a:rPr lang="en-US" sz="1400" dirty="0" err="1"/>
              <a:t>eaker</a:t>
            </a:r>
            <a:r>
              <a:rPr lang="en-US" sz="1400" dirty="0"/>
              <a:t> economies are not actually rated by the rating agencies. The study includes more macroeconomic and performance variables like the unemployment rate or the investment to GDP ratio. One year later </a:t>
            </a:r>
            <a:r>
              <a:rPr lang="en-US" sz="1400" dirty="0" err="1"/>
              <a:t>Bissoondoyal-Bheenick</a:t>
            </a:r>
            <a:r>
              <a:rPr lang="en-US" sz="1400" dirty="0"/>
              <a:t>, Brooks, and Yip (2006) deployed methods which determine the size of the differences between each category determinants. The reviewed variables include: GDP, inflation, foreign direct investment to GDP, current account to GDP, trade to GDP, real interest rates and mobile phones which show the level of technological advancement of the country. </a:t>
            </a:r>
          </a:p>
          <a:p>
            <a:pPr algn="just"/>
            <a:r>
              <a:rPr lang="en-US" sz="1400" dirty="0" err="1"/>
              <a:t>Depken</a:t>
            </a:r>
            <a:r>
              <a:rPr lang="en-US" sz="1400" dirty="0"/>
              <a:t>, </a:t>
            </a:r>
            <a:r>
              <a:rPr lang="en-US" sz="1400" dirty="0" err="1"/>
              <a:t>LaFountain</a:t>
            </a:r>
            <a:r>
              <a:rPr lang="en-US" sz="1400" dirty="0"/>
              <a:t> and Butters (2007), there are important variables that assess political risk like: corruption (Corruption Perceptions Index (CPI), published by Transparency International) or social indexes. They also studied indicators: fiscal policy, budget balance, government debt, democracy and oil measures (country that production of oil).</a:t>
            </a:r>
          </a:p>
          <a:p>
            <a:pPr algn="just"/>
            <a:r>
              <a:rPr lang="en-US" sz="1400" dirty="0"/>
              <a:t>Gaillard </a:t>
            </a:r>
            <a:r>
              <a:rPr lang="pl-PL" sz="1400" dirty="0"/>
              <a:t>- </a:t>
            </a:r>
            <a:r>
              <a:rPr lang="en-US" sz="1400" dirty="0"/>
              <a:t>default history, GDP per capita and net direct debt to operating revenues explain 80% of local and regional ratings.</a:t>
            </a:r>
          </a:p>
          <a:p>
            <a:pPr algn="just"/>
            <a:r>
              <a:rPr lang="en-US" sz="1400" dirty="0" err="1"/>
              <a:t>Ferri</a:t>
            </a:r>
            <a:r>
              <a:rPr lang="en-US" sz="1400" dirty="0"/>
              <a:t>, Liu and Stiglitz (1999)</a:t>
            </a:r>
            <a:r>
              <a:rPr lang="pl-PL" sz="1400" dirty="0"/>
              <a:t> - </a:t>
            </a:r>
            <a:r>
              <a:rPr lang="en-US" sz="1400" dirty="0"/>
              <a:t>GDP per capita, real GDP growth, inflation rate, budget deficit, current account balances, development indicator, external debt and the sum of current account balances and short term debt divided by the foreign exchange reserves. As a dependent variable they use Moody’s credit ratings notes for 17 countries over a time period of the ten years: 1989 – 1998. They divide the time period into “before” and “after” the crisis, thereby adopting linear and nonlinear numerical conversion methods of credit ratings. The results received suggest that credit rating agencies attach higher weights to their qualitative judgment than to the economic fundamentals. They place their emphasis on the procyclical nature of the credit rating assignment. </a:t>
            </a:r>
          </a:p>
        </p:txBody>
      </p:sp>
    </p:spTree>
    <p:extLst>
      <p:ext uri="{BB962C8B-B14F-4D97-AF65-F5344CB8AC3E}">
        <p14:creationId xmlns:p14="http://schemas.microsoft.com/office/powerpoint/2010/main" val="1446402179"/>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1">
            <a:extLst>
              <a:ext uri="{FF2B5EF4-FFF2-40B4-BE49-F238E27FC236}">
                <a16:creationId xmlns:a16="http://schemas.microsoft.com/office/drawing/2014/main" id="{10E3D687-D3D8-48D4-B7DB-2F5A6AA4520A}"/>
              </a:ext>
            </a:extLst>
          </p:cNvPr>
          <p:cNvSpPr>
            <a:spLocks noGrp="1"/>
          </p:cNvSpPr>
          <p:nvPr>
            <p:ph type="title"/>
          </p:nvPr>
        </p:nvSpPr>
        <p:spPr>
          <a:xfrm>
            <a:off x="913775" y="618517"/>
            <a:ext cx="10364451" cy="978789"/>
          </a:xfrm>
        </p:spPr>
        <p:txBody>
          <a:bodyPr/>
          <a:lstStyle/>
          <a:p>
            <a:r>
              <a:rPr lang="pl-PL" dirty="0" err="1">
                <a:effectLst>
                  <a:outerShdw blurRad="38100" dist="38100" dir="2700000" algn="tl">
                    <a:srgbClr val="000000">
                      <a:alpha val="43137"/>
                    </a:srgbClr>
                  </a:outerShdw>
                </a:effectLst>
              </a:rPr>
              <a:t>Literature</a:t>
            </a:r>
            <a:r>
              <a:rPr lang="pl-PL" dirty="0">
                <a:effectLst>
                  <a:outerShdw blurRad="38100" dist="38100" dir="2700000" algn="tl">
                    <a:srgbClr val="000000">
                      <a:alpha val="43137"/>
                    </a:srgbClr>
                  </a:outerShdw>
                </a:effectLst>
              </a:rPr>
              <a:t> </a:t>
            </a:r>
            <a:r>
              <a:rPr lang="pl-PL" dirty="0" err="1">
                <a:effectLst>
                  <a:outerShdw blurRad="38100" dist="38100" dir="2700000" algn="tl">
                    <a:srgbClr val="000000">
                      <a:alpha val="43137"/>
                    </a:srgbClr>
                  </a:outerShdw>
                </a:effectLst>
              </a:rPr>
              <a:t>review</a:t>
            </a:r>
            <a:endParaRPr lang="pl-PL" dirty="0">
              <a:effectLst>
                <a:outerShdw blurRad="38100" dist="38100" dir="2700000" algn="tl">
                  <a:srgbClr val="000000">
                    <a:alpha val="43137"/>
                  </a:srgbClr>
                </a:outerShdw>
              </a:effectLst>
            </a:endParaRPr>
          </a:p>
        </p:txBody>
      </p:sp>
      <p:sp>
        <p:nvSpPr>
          <p:cNvPr id="4" name="Symbol zastępczy zawartości 2">
            <a:extLst>
              <a:ext uri="{FF2B5EF4-FFF2-40B4-BE49-F238E27FC236}">
                <a16:creationId xmlns:a16="http://schemas.microsoft.com/office/drawing/2014/main" id="{11BCAC91-B1CB-416C-81E9-30F8B3B39D85}"/>
              </a:ext>
            </a:extLst>
          </p:cNvPr>
          <p:cNvSpPr>
            <a:spLocks noGrp="1"/>
          </p:cNvSpPr>
          <p:nvPr>
            <p:ph idx="1"/>
          </p:nvPr>
        </p:nvSpPr>
        <p:spPr>
          <a:xfrm>
            <a:off x="231494" y="1938759"/>
            <a:ext cx="11846688" cy="4600937"/>
          </a:xfrm>
        </p:spPr>
        <p:txBody>
          <a:bodyPr>
            <a:normAutofit/>
          </a:bodyPr>
          <a:lstStyle/>
          <a:p>
            <a:pPr algn="just"/>
            <a:r>
              <a:rPr lang="en-US" sz="1400" dirty="0" err="1"/>
              <a:t>Bissoondoyal-Bheenick</a:t>
            </a:r>
            <a:r>
              <a:rPr lang="en-US" sz="1400" dirty="0"/>
              <a:t> </a:t>
            </a:r>
            <a:r>
              <a:rPr lang="pl-PL" sz="1400" dirty="0"/>
              <a:t>-</a:t>
            </a:r>
            <a:r>
              <a:rPr lang="en-US" sz="1400" dirty="0"/>
              <a:t> 95 countries (including 25 high rated and 70 low rated countries) 1995 </a:t>
            </a:r>
            <a:r>
              <a:rPr lang="pl-PL" sz="1400" dirty="0"/>
              <a:t>- </a:t>
            </a:r>
            <a:r>
              <a:rPr lang="en-US" sz="1400" dirty="0"/>
              <a:t>1999. The authors argue that the sovereign risk analysis is an interdisciplinary activity in which the quantitative analysis must be combined with sensitivity to historical, political, and cultural factors. The main thesis in the study is that economic variables do not carry the same importance for the high rated countries with a long financial stability history as compared to the low rated countries that are still undergoing structural changes. </a:t>
            </a:r>
            <a:r>
              <a:rPr lang="pl-PL" sz="1400" dirty="0"/>
              <a:t>W</a:t>
            </a:r>
            <a:r>
              <a:rPr lang="en-US" sz="1400" dirty="0" err="1"/>
              <a:t>eaker</a:t>
            </a:r>
            <a:r>
              <a:rPr lang="en-US" sz="1400" dirty="0"/>
              <a:t> economies are not actually rated by the rating agencies. The study includes more macroeconomic and performance variables like the unemployment rate or the investment to GDP ratio. One year later </a:t>
            </a:r>
            <a:r>
              <a:rPr lang="en-US" sz="1400" dirty="0" err="1"/>
              <a:t>Bissoondoyal-Bheenick</a:t>
            </a:r>
            <a:r>
              <a:rPr lang="en-US" sz="1400" dirty="0"/>
              <a:t>, Brooks, and Yip (2006) deployed methods which determine the size of the differences between each category determinants. The reviewed variables include: GDP, inflation, foreign direct investment to GDP, current account to GDP, trade to GDP, real interest rates and mobile phones which show the level of technological advancement of the country. </a:t>
            </a:r>
          </a:p>
          <a:p>
            <a:pPr algn="just"/>
            <a:r>
              <a:rPr lang="en-US" sz="1400" dirty="0" err="1"/>
              <a:t>Depken</a:t>
            </a:r>
            <a:r>
              <a:rPr lang="en-US" sz="1400" dirty="0"/>
              <a:t>, </a:t>
            </a:r>
            <a:r>
              <a:rPr lang="en-US" sz="1400" dirty="0" err="1"/>
              <a:t>LaFountain</a:t>
            </a:r>
            <a:r>
              <a:rPr lang="en-US" sz="1400" dirty="0"/>
              <a:t> and Butters (2007), there are important variables that assess political risk like: corruption (Corruption Perceptions Index (CPI), published by Transparency International) or social indexes. They also studied indicators: fiscal policy, budget balance, government debt, democracy and oil measures (country that production of oil).</a:t>
            </a:r>
          </a:p>
          <a:p>
            <a:pPr algn="just"/>
            <a:r>
              <a:rPr lang="en-US" sz="1400" dirty="0"/>
              <a:t>Gaillard </a:t>
            </a:r>
            <a:r>
              <a:rPr lang="pl-PL" sz="1400" dirty="0"/>
              <a:t>- </a:t>
            </a:r>
            <a:r>
              <a:rPr lang="en-US" sz="1400" dirty="0"/>
              <a:t>default history, GDP per capita and net direct debt to operating revenues explain 80% of local and regional ratings.</a:t>
            </a:r>
          </a:p>
          <a:p>
            <a:pPr algn="just"/>
            <a:r>
              <a:rPr lang="en-US" sz="1400" dirty="0" err="1"/>
              <a:t>Ferri</a:t>
            </a:r>
            <a:r>
              <a:rPr lang="en-US" sz="1400" dirty="0"/>
              <a:t>, Liu and Stiglitz (1999)</a:t>
            </a:r>
            <a:r>
              <a:rPr lang="pl-PL" sz="1400" dirty="0"/>
              <a:t> - </a:t>
            </a:r>
            <a:r>
              <a:rPr lang="en-US" sz="1400" dirty="0"/>
              <a:t>GDP per capita, real GDP growth, inflation rate, budget deficit, current account balances, development indicator, external debt and the sum of current account balances and short term debt divided by the foreign exchange reserves. As a dependent variable they use Moody’s credit ratings notes for 17 countries over a time period of the ten years: 1989 – 1998. They divide the time period into “before” and “after” the crisis, thereby adopting linear and nonlinear numerical conversion methods of credit ratings. The results received suggest that credit rating agencies attach higher weights to their qualitative judgment than to the economic fundamentals. They place their emphasis on the procyclical nature of the credit rating assignment. </a:t>
            </a:r>
          </a:p>
        </p:txBody>
      </p:sp>
    </p:spTree>
    <p:extLst>
      <p:ext uri="{BB962C8B-B14F-4D97-AF65-F5344CB8AC3E}">
        <p14:creationId xmlns:p14="http://schemas.microsoft.com/office/powerpoint/2010/main" val="2885965063"/>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1">
            <a:extLst>
              <a:ext uri="{FF2B5EF4-FFF2-40B4-BE49-F238E27FC236}">
                <a16:creationId xmlns:a16="http://schemas.microsoft.com/office/drawing/2014/main" id="{E249647E-547A-45AA-9D49-1EB81B3D0DA0}"/>
              </a:ext>
            </a:extLst>
          </p:cNvPr>
          <p:cNvSpPr>
            <a:spLocks noGrp="1"/>
          </p:cNvSpPr>
          <p:nvPr>
            <p:ph type="title"/>
          </p:nvPr>
        </p:nvSpPr>
        <p:spPr>
          <a:xfrm>
            <a:off x="913775" y="618517"/>
            <a:ext cx="10364451" cy="839893"/>
          </a:xfrm>
        </p:spPr>
        <p:txBody>
          <a:bodyPr/>
          <a:lstStyle/>
          <a:p>
            <a:r>
              <a:rPr lang="pl-PL" dirty="0" err="1">
                <a:effectLst>
                  <a:outerShdw blurRad="38100" dist="38100" dir="2700000" algn="tl">
                    <a:srgbClr val="000000">
                      <a:alpha val="43137"/>
                    </a:srgbClr>
                  </a:outerShdw>
                </a:effectLst>
              </a:rPr>
              <a:t>Literature</a:t>
            </a:r>
            <a:r>
              <a:rPr lang="pl-PL" dirty="0">
                <a:effectLst>
                  <a:outerShdw blurRad="38100" dist="38100" dir="2700000" algn="tl">
                    <a:srgbClr val="000000">
                      <a:alpha val="43137"/>
                    </a:srgbClr>
                  </a:outerShdw>
                </a:effectLst>
              </a:rPr>
              <a:t> </a:t>
            </a:r>
            <a:r>
              <a:rPr lang="pl-PL" dirty="0" err="1">
                <a:effectLst>
                  <a:outerShdw blurRad="38100" dist="38100" dir="2700000" algn="tl">
                    <a:srgbClr val="000000">
                      <a:alpha val="43137"/>
                    </a:srgbClr>
                  </a:outerShdw>
                </a:effectLst>
              </a:rPr>
              <a:t>review</a:t>
            </a:r>
            <a:endParaRPr lang="pl-PL" dirty="0">
              <a:effectLst>
                <a:outerShdw blurRad="38100" dist="38100" dir="2700000" algn="tl">
                  <a:srgbClr val="000000">
                    <a:alpha val="43137"/>
                  </a:srgbClr>
                </a:outerShdw>
              </a:effectLst>
            </a:endParaRPr>
          </a:p>
        </p:txBody>
      </p:sp>
      <p:sp>
        <p:nvSpPr>
          <p:cNvPr id="4" name="Symbol zastępczy zawartości 2">
            <a:extLst>
              <a:ext uri="{FF2B5EF4-FFF2-40B4-BE49-F238E27FC236}">
                <a16:creationId xmlns:a16="http://schemas.microsoft.com/office/drawing/2014/main" id="{57FC6AA9-D498-4004-87B7-1422AC6D7BA9}"/>
              </a:ext>
            </a:extLst>
          </p:cNvPr>
          <p:cNvSpPr>
            <a:spLocks noGrp="1"/>
          </p:cNvSpPr>
          <p:nvPr>
            <p:ph idx="1"/>
          </p:nvPr>
        </p:nvSpPr>
        <p:spPr>
          <a:xfrm>
            <a:off x="260430" y="2106592"/>
            <a:ext cx="11661494" cy="4473616"/>
          </a:xfrm>
        </p:spPr>
        <p:txBody>
          <a:bodyPr>
            <a:normAutofit/>
          </a:bodyPr>
          <a:lstStyle/>
          <a:p>
            <a:pPr algn="just"/>
            <a:r>
              <a:rPr lang="en-US" sz="1400" dirty="0"/>
              <a:t>Afonso, Gomes, Rother </a:t>
            </a:r>
            <a:r>
              <a:rPr lang="pl-PL" sz="1400" dirty="0"/>
              <a:t>(</a:t>
            </a:r>
            <a:r>
              <a:rPr lang="en-US" sz="1400" dirty="0"/>
              <a:t>2007</a:t>
            </a:r>
            <a:r>
              <a:rPr lang="pl-PL" sz="1400" dirty="0"/>
              <a:t>)</a:t>
            </a:r>
            <a:r>
              <a:rPr lang="en-US" sz="1400" dirty="0"/>
              <a:t> look into short-run (e.g. level of GDP per capita, real GDP growth, the public debt level, government balance) and long-run (e.g. government effectiveness, the level of external debt, external reserves) impact on sovereign ratings over the period of ten year 1995-2005. </a:t>
            </a:r>
            <a:endParaRPr lang="pl-PL" sz="1400" dirty="0"/>
          </a:p>
          <a:p>
            <a:pPr algn="just"/>
            <a:r>
              <a:rPr lang="en-US" sz="1400" dirty="0"/>
              <a:t>Afonso</a:t>
            </a:r>
            <a:r>
              <a:rPr lang="pl-PL" sz="1400" dirty="0"/>
              <a:t> (2003)</a:t>
            </a:r>
            <a:r>
              <a:rPr lang="en-US" sz="1400" dirty="0"/>
              <a:t> examines possible determinants of sovereign credit based on Moody’s and the S&amp;P data, which includes 81 countries: 29 developed and 52 developing countries using the OLS method. The variables that are statistically significant explanatory to the rating levels are: GDP per capita, external debt as a percentage of exports, the level of economic development, default history, real growth rate and the inflation rate.</a:t>
            </a:r>
          </a:p>
          <a:p>
            <a:pPr algn="just"/>
            <a:r>
              <a:rPr lang="en-US" sz="1400" dirty="0"/>
              <a:t>According to Afonso, Gomes, Rother (2007), the sovereign ratings are a key determinant of the interest rates that is assumed to be the borrowing cost. Furthermore, they prove that the sovereign rating may have a constraining impact on the ratings assigned to domestic banks or companies and the credit risk perceived by the rating notations (Afonso, Gomes and Rother, 2007). </a:t>
            </a:r>
          </a:p>
          <a:p>
            <a:pPr algn="just"/>
            <a:r>
              <a:rPr lang="en-US" sz="1400" dirty="0"/>
              <a:t>A study which took into account the recent crisis has been carried out by </a:t>
            </a:r>
            <a:r>
              <a:rPr lang="en-US" sz="1400" dirty="0" err="1"/>
              <a:t>Teker</a:t>
            </a:r>
            <a:r>
              <a:rPr lang="en-US" sz="1400" dirty="0"/>
              <a:t>, Pala and Kent (2013). The period </a:t>
            </a:r>
            <a:r>
              <a:rPr lang="en-US" sz="1400" dirty="0" err="1"/>
              <a:t>analysed</a:t>
            </a:r>
            <a:r>
              <a:rPr lang="en-US" sz="1400" dirty="0"/>
              <a:t> stretched from 1998 up to 2010 while the data covered 23 countries: 13 developed markets and 10 emerging markets with cross sections such as pre crises, post crises, BRIC membership, EU membership, OPEC membership, shipbuilder country and platinum reserved country. On the whole, it was proved that the level of ratings has an impact on the interest rates in the international financial markets whereas sovereign ratings also influence credit ratings of national banks and companies (</a:t>
            </a:r>
            <a:r>
              <a:rPr lang="en-US" sz="1400" dirty="0" err="1"/>
              <a:t>Teker</a:t>
            </a:r>
            <a:r>
              <a:rPr lang="en-US" sz="1400" dirty="0"/>
              <a:t>, Pala and Kent 2013, 122-132). After the crisis faced in 2008, developed and developing countries changed their monetary and fiscal policies. In effect, rating agencies modified criteria and weights used.</a:t>
            </a:r>
          </a:p>
          <a:p>
            <a:pPr algn="just"/>
            <a:endParaRPr lang="en-US" sz="1400" dirty="0"/>
          </a:p>
          <a:p>
            <a:endParaRPr lang="pl-PL" dirty="0"/>
          </a:p>
        </p:txBody>
      </p:sp>
    </p:spTree>
    <p:extLst>
      <p:ext uri="{BB962C8B-B14F-4D97-AF65-F5344CB8AC3E}">
        <p14:creationId xmlns:p14="http://schemas.microsoft.com/office/powerpoint/2010/main" val="621065100"/>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a:extLst>
              <a:ext uri="{FF2B5EF4-FFF2-40B4-BE49-F238E27FC236}">
                <a16:creationId xmlns:a16="http://schemas.microsoft.com/office/drawing/2014/main" id="{0DF4C6CF-1729-44D8-A93B-1E92AF61E79F}"/>
              </a:ext>
            </a:extLst>
          </p:cNvPr>
          <p:cNvSpPr txBox="1">
            <a:spLocks/>
          </p:cNvSpPr>
          <p:nvPr/>
        </p:nvSpPr>
        <p:spPr>
          <a:xfrm>
            <a:off x="2274425" y="425109"/>
            <a:ext cx="8229600" cy="114300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pl-PL" dirty="0" err="1">
                <a:effectLst>
                  <a:outerShdw blurRad="38100" dist="38100" dir="2700000" algn="tl">
                    <a:srgbClr val="000000">
                      <a:alpha val="43137"/>
                    </a:srgbClr>
                  </a:outerShdw>
                </a:effectLst>
              </a:rPr>
              <a:t>Conclusions</a:t>
            </a:r>
            <a:endParaRPr lang="pl-PL" dirty="0">
              <a:effectLst>
                <a:outerShdw blurRad="38100" dist="38100" dir="2700000" algn="tl">
                  <a:srgbClr val="000000">
                    <a:alpha val="43137"/>
                  </a:srgbClr>
                </a:outerShdw>
              </a:effectLst>
            </a:endParaRPr>
          </a:p>
        </p:txBody>
      </p:sp>
      <p:sp>
        <p:nvSpPr>
          <p:cNvPr id="6" name="Symbol zastępczy zawartości 2">
            <a:extLst>
              <a:ext uri="{FF2B5EF4-FFF2-40B4-BE49-F238E27FC236}">
                <a16:creationId xmlns:a16="http://schemas.microsoft.com/office/drawing/2014/main" id="{1F82AC58-F3A2-4CDA-ADCF-9CE18CF8ECA7}"/>
              </a:ext>
            </a:extLst>
          </p:cNvPr>
          <p:cNvSpPr>
            <a:spLocks noGrp="1"/>
          </p:cNvSpPr>
          <p:nvPr>
            <p:ph idx="1"/>
          </p:nvPr>
        </p:nvSpPr>
        <p:spPr>
          <a:xfrm>
            <a:off x="914400" y="1441450"/>
            <a:ext cx="10363200" cy="5295016"/>
          </a:xfrm>
        </p:spPr>
        <p:txBody>
          <a:bodyPr>
            <a:normAutofit/>
          </a:bodyPr>
          <a:lstStyle/>
          <a:p>
            <a:pPr algn="just"/>
            <a:r>
              <a:rPr lang="en-US" sz="1600" dirty="0"/>
              <a:t>When </a:t>
            </a:r>
            <a:r>
              <a:rPr lang="en-US" sz="1600" dirty="0" err="1"/>
              <a:t>analysing</a:t>
            </a:r>
            <a:r>
              <a:rPr lang="en-US" sz="1600" dirty="0"/>
              <a:t> the level of economic development or political subdivision, varying strength and direction of change, or even non-reaction from the credit rating agency may be reported. It turns out that the countries that previously had solvency problems, receive a definitely lower rating. </a:t>
            </a:r>
            <a:endParaRPr lang="pl-PL" sz="1600" dirty="0"/>
          </a:p>
          <a:p>
            <a:pPr algn="just"/>
            <a:r>
              <a:rPr lang="en-US" sz="1600" dirty="0"/>
              <a:t>The countries not belonging to the Eurozone or the European Union should enjoy GDP growth, because its changes are key for the credit rating assessment. The standing of the Eurozone countries is insensitive to information on the GDP growth. </a:t>
            </a:r>
            <a:endParaRPr lang="pl-PL" sz="1600" dirty="0"/>
          </a:p>
          <a:p>
            <a:pPr algn="just"/>
            <a:r>
              <a:rPr lang="en-US" sz="1600" dirty="0"/>
              <a:t>The high level of savings guarantee the greater credit risk stability. On the other hand, it can reduce the economic growth by limiting the bank credit activity. That opinion confirms the analysis carried out for the European countries according to the level of economic development. </a:t>
            </a:r>
            <a:endParaRPr lang="pl-PL" sz="1600" dirty="0"/>
          </a:p>
          <a:p>
            <a:pPr algn="just"/>
            <a:r>
              <a:rPr lang="en-US" sz="1600" dirty="0"/>
              <a:t>The level of exports is especially important in the case of developing countries, hence a stronger positive relationship in these groups. The high level of imports observed for economically developed countries has a positive effect on the credit rating, but it is not the outcome of a favorable trade and the same characteristics of the economies. </a:t>
            </a:r>
            <a:endParaRPr lang="pl-PL" sz="1600" dirty="0"/>
          </a:p>
          <a:p>
            <a:pPr algn="just"/>
            <a:r>
              <a:rPr lang="en-US" sz="1600" dirty="0"/>
              <a:t>The level of foreign exchange reserves practically does not influence the country’s credit standing. It can be explained by the low value of the foreign exchange reserves held by countries, particularly those developed ones. </a:t>
            </a:r>
            <a:endParaRPr lang="pl-PL" sz="1600" dirty="0"/>
          </a:p>
          <a:p>
            <a:pPr algn="just"/>
            <a:r>
              <a:rPr lang="en-US" sz="1600" dirty="0"/>
              <a:t>In countries that belong to the Eurozone, budget deficits are not key factors in taking decisions by credit rating agencies. The tested negative correlation is stronger for the developing countries. </a:t>
            </a:r>
            <a:endParaRPr lang="pl-PL" sz="1600" dirty="0"/>
          </a:p>
          <a:p>
            <a:endParaRPr lang="pl-PL" dirty="0"/>
          </a:p>
        </p:txBody>
      </p:sp>
    </p:spTree>
    <p:extLst>
      <p:ext uri="{BB962C8B-B14F-4D97-AF65-F5344CB8AC3E}">
        <p14:creationId xmlns:p14="http://schemas.microsoft.com/office/powerpoint/2010/main" val="2757064807"/>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1">
            <a:extLst>
              <a:ext uri="{FF2B5EF4-FFF2-40B4-BE49-F238E27FC236}">
                <a16:creationId xmlns:a16="http://schemas.microsoft.com/office/drawing/2014/main" id="{942AA44C-7CDE-431E-AAD7-416DDB63D947}"/>
              </a:ext>
            </a:extLst>
          </p:cNvPr>
          <p:cNvSpPr txBox="1">
            <a:spLocks noGrp="1"/>
          </p:cNvSpPr>
          <p:nvPr>
            <p:ph type="title"/>
          </p:nvPr>
        </p:nvSpPr>
        <p:spPr>
          <a:xfrm>
            <a:off x="913775" y="618518"/>
            <a:ext cx="10364451" cy="82831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pl-PL" dirty="0" err="1">
                <a:effectLst>
                  <a:outerShdw blurRad="38100" dist="38100" dir="2700000" algn="tl">
                    <a:srgbClr val="000000">
                      <a:alpha val="43137"/>
                    </a:srgbClr>
                  </a:outerShdw>
                </a:effectLst>
              </a:rPr>
              <a:t>Conclusions</a:t>
            </a:r>
            <a:endParaRPr lang="pl-PL" dirty="0">
              <a:effectLst>
                <a:outerShdw blurRad="38100" dist="38100" dir="2700000" algn="tl">
                  <a:srgbClr val="000000">
                    <a:alpha val="43137"/>
                  </a:srgbClr>
                </a:outerShdw>
              </a:effectLst>
            </a:endParaRPr>
          </a:p>
        </p:txBody>
      </p:sp>
      <p:sp>
        <p:nvSpPr>
          <p:cNvPr id="4" name="Symbol zastępczy zawartości 2">
            <a:extLst>
              <a:ext uri="{FF2B5EF4-FFF2-40B4-BE49-F238E27FC236}">
                <a16:creationId xmlns:a16="http://schemas.microsoft.com/office/drawing/2014/main" id="{37A1BCC7-41A2-4614-9B8B-04B681FBD566}"/>
              </a:ext>
            </a:extLst>
          </p:cNvPr>
          <p:cNvSpPr>
            <a:spLocks noGrp="1"/>
          </p:cNvSpPr>
          <p:nvPr>
            <p:ph idx="1"/>
          </p:nvPr>
        </p:nvSpPr>
        <p:spPr>
          <a:xfrm>
            <a:off x="913774" y="1360026"/>
            <a:ext cx="10363826" cy="5058136"/>
          </a:xfrm>
        </p:spPr>
        <p:txBody>
          <a:bodyPr>
            <a:normAutofit/>
          </a:bodyPr>
          <a:lstStyle/>
          <a:p>
            <a:pPr algn="just"/>
            <a:r>
              <a:rPr lang="en-US" sz="1600" dirty="0"/>
              <a:t>An increase in the unemployment rate causes a strong insolvency risk for the European Union countries. The lower (less than for the total researched European countries) inflation rate affects incentives for the tested dependent variable. The influence of the unemployment rate is weaker for countries that not belong to the European Union. The credit standing of the Eurozone countries is not significantly dependent on the level of inflation or unemployment. The negative correlation between the unemployment rate and the inflation rate is observed for the subsample of countries belonging to the OCED with their credit rating. For less economically developed countries the CPI is a more important indicator, but its strength falls with the country’s wealth. </a:t>
            </a:r>
            <a:endParaRPr lang="pl-PL" sz="1600" dirty="0"/>
          </a:p>
          <a:p>
            <a:pPr algn="just"/>
            <a:r>
              <a:rPr lang="en-US" sz="1600" dirty="0"/>
              <a:t>The high level of money supply measured by M2 to the total value of foreign exchange reserves has a negative effect on the credit rating of the developing countries as a result of fears of debasement. </a:t>
            </a:r>
            <a:endParaRPr lang="pl-PL" sz="1600" dirty="0"/>
          </a:p>
          <a:p>
            <a:pPr algn="just"/>
            <a:r>
              <a:rPr lang="en-US" sz="1600" dirty="0"/>
              <a:t>The lax shadow banking lending activity contributes the default risk. A large share of domestic credit provided by banking as a percent of GDP has a positive effect on the country’s standing. </a:t>
            </a:r>
            <a:endParaRPr lang="pl-PL" sz="1600" dirty="0"/>
          </a:p>
          <a:p>
            <a:pPr algn="just"/>
            <a:r>
              <a:rPr lang="en-US" sz="1600" dirty="0"/>
              <a:t>The depreciation of the exchange rate contributes to the deterioration of the credit standing of both the countries belonging to the European Union, as well as the Eurozone subsample. </a:t>
            </a:r>
          </a:p>
          <a:p>
            <a:pPr algn="just"/>
            <a:r>
              <a:rPr lang="en-US" sz="1600" dirty="0"/>
              <a:t>The study displayed indicates the wide use of non-economic factors, especially in the case of the Eurozone. Moreover, it reveals the low sensitivity to changes in credit ratings of some determinants given for the research group, which may indicate a reluctance in correcting credit standing of these countries.</a:t>
            </a:r>
          </a:p>
          <a:p>
            <a:endParaRPr lang="pl-PL" dirty="0"/>
          </a:p>
        </p:txBody>
      </p:sp>
    </p:spTree>
    <p:extLst>
      <p:ext uri="{BB962C8B-B14F-4D97-AF65-F5344CB8AC3E}">
        <p14:creationId xmlns:p14="http://schemas.microsoft.com/office/powerpoint/2010/main" val="2610994604"/>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a:extLst>
              <a:ext uri="{FF2B5EF4-FFF2-40B4-BE49-F238E27FC236}">
                <a16:creationId xmlns:a16="http://schemas.microsoft.com/office/drawing/2014/main" id="{62BA4B98-E29A-4669-ADF7-E2898263015C}"/>
              </a:ext>
            </a:extLst>
          </p:cNvPr>
          <p:cNvSpPr>
            <a:spLocks noGrp="1"/>
          </p:cNvSpPr>
          <p:nvPr>
            <p:ph type="title"/>
          </p:nvPr>
        </p:nvSpPr>
        <p:spPr>
          <a:xfrm>
            <a:off x="1151056" y="2053778"/>
            <a:ext cx="10364451" cy="1596177"/>
          </a:xfrm>
        </p:spPr>
        <p:txBody>
          <a:bodyPr/>
          <a:lstStyle/>
          <a:p>
            <a:pPr algn="ctr"/>
            <a:r>
              <a:rPr lang="pl-PL" b="1" i="1" dirty="0">
                <a:effectLst>
                  <a:outerShdw blurRad="38100" dist="38100" dir="2700000" algn="tl">
                    <a:srgbClr val="000000">
                      <a:alpha val="43137"/>
                    </a:srgbClr>
                  </a:outerShdw>
                </a:effectLst>
              </a:rPr>
              <a:t>Banks </a:t>
            </a:r>
            <a:r>
              <a:rPr lang="pl-PL" b="1" i="1" dirty="0" err="1">
                <a:effectLst>
                  <a:outerShdw blurRad="38100" dist="38100" dir="2700000" algn="tl">
                    <a:srgbClr val="000000">
                      <a:alpha val="43137"/>
                    </a:srgbClr>
                  </a:outerShdw>
                </a:effectLst>
              </a:rPr>
              <a:t>credit</a:t>
            </a:r>
            <a:r>
              <a:rPr lang="pl-PL" b="1" i="1" dirty="0">
                <a:effectLst>
                  <a:outerShdw blurRad="38100" dist="38100" dir="2700000" algn="tl">
                    <a:srgbClr val="000000">
                      <a:alpha val="43137"/>
                    </a:srgbClr>
                  </a:outerShdw>
                </a:effectLst>
              </a:rPr>
              <a:t> </a:t>
            </a:r>
            <a:r>
              <a:rPr lang="pl-PL" b="1" i="1" dirty="0" err="1">
                <a:effectLst>
                  <a:outerShdw blurRad="38100" dist="38100" dir="2700000" algn="tl">
                    <a:srgbClr val="000000">
                      <a:alpha val="43137"/>
                    </a:srgbClr>
                  </a:outerShdw>
                </a:effectLst>
              </a:rPr>
              <a:t>ratings</a:t>
            </a:r>
            <a:r>
              <a:rPr lang="pl-PL" b="1" i="1" dirty="0">
                <a:effectLst>
                  <a:outerShdw blurRad="38100" dist="38100" dir="2700000" algn="tl">
                    <a:srgbClr val="000000">
                      <a:alpha val="43137"/>
                    </a:srgbClr>
                  </a:outerShdw>
                </a:effectLst>
              </a:rPr>
              <a:t> </a:t>
            </a:r>
            <a:r>
              <a:rPr lang="pl-PL" b="1" i="1" dirty="0" err="1">
                <a:effectLst>
                  <a:outerShdw blurRad="38100" dist="38100" dir="2700000" algn="tl">
                    <a:srgbClr val="000000">
                      <a:alpha val="43137"/>
                    </a:srgbClr>
                  </a:outerShdw>
                </a:effectLst>
              </a:rPr>
              <a:t>determinants</a:t>
            </a:r>
            <a:endParaRPr lang="pl-PL"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65850272"/>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1">
            <a:extLst>
              <a:ext uri="{FF2B5EF4-FFF2-40B4-BE49-F238E27FC236}">
                <a16:creationId xmlns:a16="http://schemas.microsoft.com/office/drawing/2014/main" id="{58914002-5505-49A8-B6B5-704ABFDC7AEC}"/>
              </a:ext>
            </a:extLst>
          </p:cNvPr>
          <p:cNvSpPr>
            <a:spLocks noGrp="1"/>
          </p:cNvSpPr>
          <p:nvPr>
            <p:ph type="title"/>
          </p:nvPr>
        </p:nvSpPr>
        <p:spPr/>
        <p:txBody>
          <a:bodyPr/>
          <a:lstStyle/>
          <a:p>
            <a:pPr algn="ctr"/>
            <a:r>
              <a:rPr lang="pl-PL" dirty="0" err="1">
                <a:effectLst>
                  <a:outerShdw blurRad="38100" dist="38100" dir="2700000" algn="tl">
                    <a:srgbClr val="000000">
                      <a:alpha val="43137"/>
                    </a:srgbClr>
                  </a:outerShdw>
                </a:effectLst>
              </a:rPr>
              <a:t>Literature</a:t>
            </a:r>
            <a:r>
              <a:rPr lang="pl-PL" dirty="0">
                <a:effectLst>
                  <a:outerShdw blurRad="38100" dist="38100" dir="2700000" algn="tl">
                    <a:srgbClr val="000000">
                      <a:alpha val="43137"/>
                    </a:srgbClr>
                  </a:outerShdw>
                </a:effectLst>
              </a:rPr>
              <a:t> </a:t>
            </a:r>
            <a:r>
              <a:rPr lang="pl-PL" dirty="0" err="1">
                <a:effectLst>
                  <a:outerShdw blurRad="38100" dist="38100" dir="2700000" algn="tl">
                    <a:srgbClr val="000000">
                      <a:alpha val="43137"/>
                    </a:srgbClr>
                  </a:outerShdw>
                </a:effectLst>
              </a:rPr>
              <a:t>review</a:t>
            </a:r>
            <a:endParaRPr lang="pl-PL" dirty="0">
              <a:effectLst>
                <a:outerShdw blurRad="38100" dist="38100" dir="2700000" algn="tl">
                  <a:srgbClr val="000000">
                    <a:alpha val="43137"/>
                  </a:srgbClr>
                </a:outerShdw>
              </a:effectLst>
            </a:endParaRPr>
          </a:p>
        </p:txBody>
      </p:sp>
      <p:sp>
        <p:nvSpPr>
          <p:cNvPr id="4" name="Symbol zastępczy zawartości 2">
            <a:extLst>
              <a:ext uri="{FF2B5EF4-FFF2-40B4-BE49-F238E27FC236}">
                <a16:creationId xmlns:a16="http://schemas.microsoft.com/office/drawing/2014/main" id="{5C725B19-8071-4CDC-B376-3AF313D62E05}"/>
              </a:ext>
            </a:extLst>
          </p:cNvPr>
          <p:cNvSpPr>
            <a:spLocks noGrp="1"/>
          </p:cNvSpPr>
          <p:nvPr>
            <p:ph idx="1"/>
          </p:nvPr>
        </p:nvSpPr>
        <p:spPr>
          <a:xfrm>
            <a:off x="300942" y="1701478"/>
            <a:ext cx="11690430" cy="4913454"/>
          </a:xfrm>
        </p:spPr>
        <p:txBody>
          <a:bodyPr>
            <a:normAutofit/>
          </a:bodyPr>
          <a:lstStyle/>
          <a:p>
            <a:pPr algn="just"/>
            <a:r>
              <a:rPr lang="en-US" sz="1300" dirty="0"/>
              <a:t>Shen et al. (2012) </a:t>
            </a:r>
            <a:r>
              <a:rPr lang="pl-PL" sz="1300" dirty="0"/>
              <a:t>- </a:t>
            </a:r>
            <a:r>
              <a:rPr lang="en-US" sz="1300" dirty="0"/>
              <a:t>banks’ credit ratings from </a:t>
            </a:r>
            <a:r>
              <a:rPr lang="en-US" sz="1300" b="1" i="1" dirty="0"/>
              <a:t>86 countries during 2002 – 2008</a:t>
            </a:r>
            <a:r>
              <a:rPr lang="pl-PL" sz="1300" dirty="0"/>
              <a:t>;</a:t>
            </a:r>
          </a:p>
          <a:p>
            <a:pPr lvl="1" algn="just"/>
            <a:r>
              <a:rPr lang="en-US" sz="1300" b="1" i="1" dirty="0"/>
              <a:t>profitability</a:t>
            </a:r>
            <a:r>
              <a:rPr lang="en-US" sz="1300" dirty="0"/>
              <a:t> (net income to total assets), </a:t>
            </a:r>
            <a:r>
              <a:rPr lang="en-US" sz="1300" b="1" i="1" dirty="0"/>
              <a:t>liquidity</a:t>
            </a:r>
            <a:r>
              <a:rPr lang="en-US" sz="1300" dirty="0"/>
              <a:t> (liquid assets to deposits and short-term funding), </a:t>
            </a:r>
            <a:r>
              <a:rPr lang="en-US" sz="1300" b="1" i="1" dirty="0"/>
              <a:t>capital</a:t>
            </a:r>
            <a:r>
              <a:rPr lang="en-US" sz="1300" dirty="0"/>
              <a:t> (capital adequacy ratio), </a:t>
            </a:r>
            <a:r>
              <a:rPr lang="en-US" sz="1300" b="1" i="1" dirty="0"/>
              <a:t>efficiency</a:t>
            </a:r>
            <a:r>
              <a:rPr lang="en-US" sz="1300" dirty="0"/>
              <a:t> (cost to income), </a:t>
            </a:r>
            <a:r>
              <a:rPr lang="en-US" sz="1300" b="1" i="1" dirty="0"/>
              <a:t>quality</a:t>
            </a:r>
            <a:r>
              <a:rPr lang="en-US" sz="1300" dirty="0"/>
              <a:t> (loan loss provisions to net interest revenues; the average of natural logarithm of total assets over the past three years)</a:t>
            </a:r>
            <a:r>
              <a:rPr lang="pl-PL" sz="1300" dirty="0"/>
              <a:t>;</a:t>
            </a:r>
          </a:p>
          <a:p>
            <a:pPr lvl="1" algn="just"/>
            <a:r>
              <a:rPr lang="en-US" sz="1300" dirty="0"/>
              <a:t>divided into the country development, the geographical location, the industrial environment quality (the law and order tradition, the bureaucracy, the corruption level, the country’s information quality)</a:t>
            </a:r>
            <a:r>
              <a:rPr lang="pl-PL" sz="1300" dirty="0"/>
              <a:t>, </a:t>
            </a:r>
            <a:r>
              <a:rPr lang="en-US" sz="1300" dirty="0"/>
              <a:t>those with low and high information asymmetry. The effects of financial ratios on ratings are significantly affected by information asymmetries. Countries that would like to improve the credit ratings of their banks should thus reduce their information asymmetry.</a:t>
            </a:r>
            <a:endParaRPr lang="pl-PL" sz="1300" dirty="0"/>
          </a:p>
          <a:p>
            <a:pPr algn="just"/>
            <a:r>
              <a:rPr lang="en-US" sz="1300" dirty="0"/>
              <a:t>Bellotti et al. (2011a; 2011b)</a:t>
            </a:r>
            <a:r>
              <a:rPr lang="pl-PL" sz="1300" dirty="0"/>
              <a:t> - </a:t>
            </a:r>
            <a:r>
              <a:rPr lang="en-US" sz="1300" dirty="0"/>
              <a:t>support vector machines (SVM), ordered </a:t>
            </a:r>
            <a:r>
              <a:rPr lang="en-US" sz="1300" dirty="0" err="1"/>
              <a:t>probit</a:t>
            </a:r>
            <a:r>
              <a:rPr lang="en-US" sz="1300" dirty="0"/>
              <a:t> and ordered logit models</a:t>
            </a:r>
            <a:r>
              <a:rPr lang="pl-PL" sz="1300" dirty="0"/>
              <a:t>; </a:t>
            </a:r>
            <a:r>
              <a:rPr lang="en-US" sz="1300" b="1" i="1" dirty="0"/>
              <a:t>Fitch for 681 international banks from 89 countries for 2000 – 2007</a:t>
            </a:r>
            <a:r>
              <a:rPr lang="pl-PL" sz="1300" dirty="0"/>
              <a:t>; </a:t>
            </a:r>
          </a:p>
          <a:p>
            <a:pPr lvl="1" algn="just"/>
            <a:r>
              <a:rPr lang="en-US" sz="1300" dirty="0"/>
              <a:t>equity to total assets, liquid assets to total assets, the natural logarithm of total assets, the net interest margin, the difference between the ratio of operating income to total assets,</a:t>
            </a:r>
            <a:r>
              <a:rPr lang="pl-PL" sz="1300" dirty="0"/>
              <a:t> </a:t>
            </a:r>
            <a:r>
              <a:rPr lang="en-US" sz="1300" dirty="0"/>
              <a:t>operating expenses to assets, operating expenses to total operating income and the return on equity. </a:t>
            </a:r>
            <a:endParaRPr lang="pl-PL" sz="1300" dirty="0"/>
          </a:p>
          <a:p>
            <a:pPr lvl="1" algn="just"/>
            <a:r>
              <a:rPr lang="en-US" sz="1300" dirty="0"/>
              <a:t>banks’ credit ratings reflect their financial condition, the countries’ risk</a:t>
            </a:r>
            <a:r>
              <a:rPr lang="pl-PL" sz="1300" dirty="0"/>
              <a:t>, </a:t>
            </a:r>
            <a:r>
              <a:rPr lang="en-US" sz="1300" dirty="0"/>
              <a:t>the timing of the rating assignment.</a:t>
            </a:r>
            <a:r>
              <a:rPr lang="pl-PL" sz="1300" dirty="0"/>
              <a:t> </a:t>
            </a:r>
            <a:r>
              <a:rPr lang="en-US" sz="1300" dirty="0"/>
              <a:t>the most significant rating factors are: the equity to total assets, the natural logarithm of total assets and the return on assets. They suggested that the ordered choice models are more reliable for this, since they yield more consistent results when modelling determinants of individual bank ratings. </a:t>
            </a:r>
            <a:endParaRPr lang="pl-PL" sz="1300" dirty="0"/>
          </a:p>
          <a:p>
            <a:pPr algn="just"/>
            <a:r>
              <a:rPr lang="en-US" sz="1300" dirty="0"/>
              <a:t>Poon et al. (1999) </a:t>
            </a:r>
            <a:r>
              <a:rPr lang="pl-PL" sz="1300" dirty="0"/>
              <a:t>- </a:t>
            </a:r>
            <a:r>
              <a:rPr lang="en-US" sz="1300" dirty="0"/>
              <a:t>Moody’s banks’ credit ratings</a:t>
            </a:r>
            <a:r>
              <a:rPr lang="pl-PL" sz="1300" dirty="0"/>
              <a:t>,</a:t>
            </a:r>
            <a:r>
              <a:rPr lang="en-US" sz="1300" dirty="0"/>
              <a:t>130 banks from 30 countries</a:t>
            </a:r>
            <a:r>
              <a:rPr lang="pl-PL" sz="1300" dirty="0"/>
              <a:t>,</a:t>
            </a:r>
            <a:r>
              <a:rPr lang="en-US" sz="1300" dirty="0"/>
              <a:t> 100 variables connected with the profitability, efficiency, structure of assets, interests, leverage and risk</a:t>
            </a:r>
            <a:r>
              <a:rPr lang="pl-PL" sz="1300" dirty="0"/>
              <a:t>; t</a:t>
            </a:r>
            <a:r>
              <a:rPr lang="en-US" sz="1300" dirty="0"/>
              <a:t>he most important determinants are: loan loss provisions, risk and profitability</a:t>
            </a:r>
            <a:r>
              <a:rPr lang="pl-PL" sz="1300" dirty="0"/>
              <a:t> (</a:t>
            </a:r>
            <a:r>
              <a:rPr lang="en-US" sz="1300" dirty="0"/>
              <a:t>63.1% of banks’ credit ratings</a:t>
            </a:r>
            <a:r>
              <a:rPr lang="pl-PL" sz="1300" dirty="0"/>
              <a:t>)</a:t>
            </a:r>
            <a:r>
              <a:rPr lang="en-US" sz="1300" dirty="0"/>
              <a:t>. The countries’ credit rating risk </a:t>
            </a:r>
            <a:r>
              <a:rPr lang="pl-PL" sz="1300" dirty="0" err="1"/>
              <a:t>is</a:t>
            </a:r>
            <a:r>
              <a:rPr lang="pl-PL" sz="1300" dirty="0"/>
              <a:t> </a:t>
            </a:r>
            <a:r>
              <a:rPr lang="pl-PL" sz="1300" dirty="0" err="1"/>
              <a:t>unimportant</a:t>
            </a:r>
            <a:r>
              <a:rPr lang="en-US" sz="1300" dirty="0"/>
              <a:t>. </a:t>
            </a:r>
            <a:endParaRPr lang="pl-PL" sz="1300" dirty="0"/>
          </a:p>
          <a:p>
            <a:pPr algn="just"/>
            <a:r>
              <a:rPr lang="en-US" sz="1300" dirty="0" err="1"/>
              <a:t>Öğüt</a:t>
            </a:r>
            <a:r>
              <a:rPr lang="en-US" sz="1300" dirty="0"/>
              <a:t> et al. (2012)</a:t>
            </a:r>
            <a:r>
              <a:rPr lang="pl-PL" sz="1300" dirty="0"/>
              <a:t> - </a:t>
            </a:r>
            <a:r>
              <a:rPr lang="en-US" sz="1300" dirty="0"/>
              <a:t>Moody’s credit ratings</a:t>
            </a:r>
            <a:r>
              <a:rPr lang="pl-PL" sz="1300" dirty="0"/>
              <a:t>,</a:t>
            </a:r>
            <a:r>
              <a:rPr lang="en-US" sz="1300" dirty="0"/>
              <a:t>18 Turkish banks for 2003 to 2009</a:t>
            </a:r>
            <a:r>
              <a:rPr lang="pl-PL" sz="1300" dirty="0"/>
              <a:t>, </a:t>
            </a:r>
            <a:r>
              <a:rPr lang="en-US" sz="1300" dirty="0"/>
              <a:t>SVM and Artificial Neural Network, multiple discriminant analysis and logit models</a:t>
            </a:r>
            <a:r>
              <a:rPr lang="pl-PL" sz="1300" dirty="0"/>
              <a:t>: </a:t>
            </a:r>
            <a:r>
              <a:rPr lang="en-US" sz="1300" dirty="0"/>
              <a:t>26 factors</a:t>
            </a:r>
            <a:r>
              <a:rPr lang="pl-PL" sz="1300" dirty="0"/>
              <a:t>; the </a:t>
            </a:r>
            <a:r>
              <a:rPr lang="en-US" sz="1300" dirty="0"/>
              <a:t>most important financial indicators are efficiency, profitability and the proportion of loans in the assets. </a:t>
            </a:r>
            <a:endParaRPr lang="pl-PL" sz="1300" dirty="0"/>
          </a:p>
          <a:p>
            <a:pPr marL="0" indent="0">
              <a:buNone/>
            </a:pPr>
            <a:endParaRPr lang="pl-PL" dirty="0"/>
          </a:p>
        </p:txBody>
      </p:sp>
    </p:spTree>
    <p:extLst>
      <p:ext uri="{BB962C8B-B14F-4D97-AF65-F5344CB8AC3E}">
        <p14:creationId xmlns:p14="http://schemas.microsoft.com/office/powerpoint/2010/main" val="3846825596"/>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a:extLst>
              <a:ext uri="{FF2B5EF4-FFF2-40B4-BE49-F238E27FC236}">
                <a16:creationId xmlns:a16="http://schemas.microsoft.com/office/drawing/2014/main" id="{E51D6B98-4D24-4568-9E0D-56979CEE61AB}"/>
              </a:ext>
            </a:extLst>
          </p:cNvPr>
          <p:cNvSpPr>
            <a:spLocks noGrp="1"/>
          </p:cNvSpPr>
          <p:nvPr>
            <p:ph type="title"/>
          </p:nvPr>
        </p:nvSpPr>
        <p:spPr>
          <a:xfrm>
            <a:off x="913775" y="618517"/>
            <a:ext cx="10364451" cy="614187"/>
          </a:xfrm>
        </p:spPr>
        <p:txBody>
          <a:bodyPr>
            <a:normAutofit fontScale="90000"/>
          </a:bodyPr>
          <a:lstStyle/>
          <a:p>
            <a:pPr algn="ctr"/>
            <a:r>
              <a:rPr lang="pl-PL" dirty="0" err="1">
                <a:effectLst>
                  <a:outerShdw blurRad="38100" dist="38100" dir="2700000" algn="tl">
                    <a:srgbClr val="000000">
                      <a:alpha val="43137"/>
                    </a:srgbClr>
                  </a:outerShdw>
                </a:effectLst>
              </a:rPr>
              <a:t>Literature</a:t>
            </a:r>
            <a:r>
              <a:rPr lang="pl-PL" dirty="0">
                <a:effectLst>
                  <a:outerShdw blurRad="38100" dist="38100" dir="2700000" algn="tl">
                    <a:srgbClr val="000000">
                      <a:alpha val="43137"/>
                    </a:srgbClr>
                  </a:outerShdw>
                </a:effectLst>
              </a:rPr>
              <a:t> </a:t>
            </a:r>
            <a:r>
              <a:rPr lang="pl-PL" dirty="0" err="1">
                <a:effectLst>
                  <a:outerShdw blurRad="38100" dist="38100" dir="2700000" algn="tl">
                    <a:srgbClr val="000000">
                      <a:alpha val="43137"/>
                    </a:srgbClr>
                  </a:outerShdw>
                </a:effectLst>
              </a:rPr>
              <a:t>review</a:t>
            </a:r>
            <a:endParaRPr lang="pl-PL" dirty="0">
              <a:effectLst>
                <a:outerShdw blurRad="38100" dist="38100" dir="2700000" algn="tl">
                  <a:srgbClr val="000000">
                    <a:alpha val="43137"/>
                  </a:srgbClr>
                </a:outerShdw>
              </a:effectLst>
            </a:endParaRPr>
          </a:p>
        </p:txBody>
      </p:sp>
      <p:sp>
        <p:nvSpPr>
          <p:cNvPr id="5" name="Symbol zastępczy zawartości 2">
            <a:extLst>
              <a:ext uri="{FF2B5EF4-FFF2-40B4-BE49-F238E27FC236}">
                <a16:creationId xmlns:a16="http://schemas.microsoft.com/office/drawing/2014/main" id="{CF009BE9-DFC4-4250-870B-2042C0475DC4}"/>
              </a:ext>
            </a:extLst>
          </p:cNvPr>
          <p:cNvSpPr>
            <a:spLocks noGrp="1"/>
          </p:cNvSpPr>
          <p:nvPr>
            <p:ph idx="1"/>
          </p:nvPr>
        </p:nvSpPr>
        <p:spPr>
          <a:xfrm>
            <a:off x="913774" y="1701478"/>
            <a:ext cx="10363826" cy="4838218"/>
          </a:xfrm>
        </p:spPr>
        <p:txBody>
          <a:bodyPr>
            <a:normAutofit/>
          </a:bodyPr>
          <a:lstStyle/>
          <a:p>
            <a:pPr algn="just"/>
            <a:r>
              <a:rPr lang="en-US" sz="1300" dirty="0"/>
              <a:t>Shen et al. (2012) </a:t>
            </a:r>
            <a:r>
              <a:rPr lang="pl-PL" sz="1300" dirty="0"/>
              <a:t>- </a:t>
            </a:r>
            <a:r>
              <a:rPr lang="en-US" sz="1300" dirty="0"/>
              <a:t>banks’ credit ratings from </a:t>
            </a:r>
            <a:r>
              <a:rPr lang="en-US" sz="1300" b="1" i="1" dirty="0"/>
              <a:t>86 countries during 2002 – 2008</a:t>
            </a:r>
            <a:r>
              <a:rPr lang="pl-PL" sz="1300" dirty="0"/>
              <a:t>;</a:t>
            </a:r>
          </a:p>
          <a:p>
            <a:pPr lvl="1" algn="just"/>
            <a:r>
              <a:rPr lang="en-US" sz="1300" b="1" i="1" dirty="0"/>
              <a:t>profitability</a:t>
            </a:r>
            <a:r>
              <a:rPr lang="en-US" sz="1300" dirty="0"/>
              <a:t> (net income to total assets), </a:t>
            </a:r>
            <a:r>
              <a:rPr lang="en-US" sz="1300" b="1" i="1" dirty="0"/>
              <a:t>liquidity</a:t>
            </a:r>
            <a:r>
              <a:rPr lang="en-US" sz="1300" dirty="0"/>
              <a:t> (liquid assets to deposits and short-term funding), </a:t>
            </a:r>
            <a:r>
              <a:rPr lang="en-US" sz="1300" b="1" i="1" dirty="0"/>
              <a:t>capital</a:t>
            </a:r>
            <a:r>
              <a:rPr lang="en-US" sz="1300" dirty="0"/>
              <a:t> (capital adequacy ratio), </a:t>
            </a:r>
            <a:r>
              <a:rPr lang="en-US" sz="1300" b="1" i="1" dirty="0"/>
              <a:t>efficiency</a:t>
            </a:r>
            <a:r>
              <a:rPr lang="en-US" sz="1300" dirty="0"/>
              <a:t> (cost to income), </a:t>
            </a:r>
            <a:r>
              <a:rPr lang="en-US" sz="1300" b="1" i="1" dirty="0"/>
              <a:t>quality</a:t>
            </a:r>
            <a:r>
              <a:rPr lang="en-US" sz="1300" dirty="0"/>
              <a:t> (loan loss provisions to net interest revenues; the average of natural logarithm of total assets over the past three years)</a:t>
            </a:r>
            <a:r>
              <a:rPr lang="pl-PL" sz="1300" dirty="0"/>
              <a:t>;</a:t>
            </a:r>
          </a:p>
          <a:p>
            <a:pPr lvl="1" algn="just"/>
            <a:r>
              <a:rPr lang="en-US" sz="1300" dirty="0"/>
              <a:t>divided into the country development, the geographical location, the industrial environment quality (the law and order tradition, the bureaucracy, the corruption level, the country’s information quality)</a:t>
            </a:r>
            <a:r>
              <a:rPr lang="pl-PL" sz="1300" dirty="0"/>
              <a:t>, </a:t>
            </a:r>
            <a:r>
              <a:rPr lang="en-US" sz="1300" dirty="0"/>
              <a:t>those with low and high information asymmetry. The effects of financial ratios on ratings are significantly affected by information asymmetries. Countries that would like to improve the credit ratings of their banks should thus reduce their information asymmetry.</a:t>
            </a:r>
            <a:endParaRPr lang="pl-PL" sz="1300" dirty="0"/>
          </a:p>
          <a:p>
            <a:pPr algn="just"/>
            <a:r>
              <a:rPr lang="en-US" sz="1300" dirty="0"/>
              <a:t>Bellotti et al. (2011a; 2011b)</a:t>
            </a:r>
            <a:r>
              <a:rPr lang="pl-PL" sz="1300" dirty="0"/>
              <a:t> - </a:t>
            </a:r>
            <a:r>
              <a:rPr lang="en-US" sz="1300" dirty="0"/>
              <a:t>support vector machines (SVM), ordered </a:t>
            </a:r>
            <a:r>
              <a:rPr lang="en-US" sz="1300" dirty="0" err="1"/>
              <a:t>probit</a:t>
            </a:r>
            <a:r>
              <a:rPr lang="en-US" sz="1300" dirty="0"/>
              <a:t> and ordered logit models</a:t>
            </a:r>
            <a:r>
              <a:rPr lang="pl-PL" sz="1300" dirty="0"/>
              <a:t>; </a:t>
            </a:r>
            <a:r>
              <a:rPr lang="en-US" sz="1300" b="1" i="1" dirty="0"/>
              <a:t>Fitch for 681 international banks from 89 countries for 2000 – 2007</a:t>
            </a:r>
            <a:r>
              <a:rPr lang="pl-PL" sz="1300" dirty="0"/>
              <a:t>; </a:t>
            </a:r>
          </a:p>
          <a:p>
            <a:pPr lvl="1" algn="just"/>
            <a:r>
              <a:rPr lang="en-US" sz="1300" dirty="0"/>
              <a:t>equity to total assets, liquid assets to total assets, the natural logarithm of total assets, the net interest margin, the difference between the ratio of operating income to total assets,</a:t>
            </a:r>
            <a:r>
              <a:rPr lang="pl-PL" sz="1300" dirty="0"/>
              <a:t> </a:t>
            </a:r>
            <a:r>
              <a:rPr lang="en-US" sz="1300" dirty="0"/>
              <a:t>operating expenses to assets, operating expenses to total operating income and the return on equity. </a:t>
            </a:r>
            <a:endParaRPr lang="pl-PL" sz="1300" dirty="0"/>
          </a:p>
          <a:p>
            <a:pPr lvl="1" algn="just"/>
            <a:r>
              <a:rPr lang="en-US" sz="1300" dirty="0"/>
              <a:t>banks’ credit ratings reflect their financial condition, the countries’ risk</a:t>
            </a:r>
            <a:r>
              <a:rPr lang="pl-PL" sz="1300" dirty="0"/>
              <a:t>, </a:t>
            </a:r>
            <a:r>
              <a:rPr lang="en-US" sz="1300" dirty="0"/>
              <a:t>the timing of the rating assignment.</a:t>
            </a:r>
            <a:r>
              <a:rPr lang="pl-PL" sz="1300" dirty="0"/>
              <a:t> </a:t>
            </a:r>
            <a:r>
              <a:rPr lang="en-US" sz="1300" dirty="0"/>
              <a:t>the most significant rating factors are: the equity to total assets, the natural logarithm of total assets and the return on assets. They suggested that the ordered choice models are more reliable for this, since they yield more consistent results when modelling determinants of individual bank ratings. </a:t>
            </a:r>
            <a:endParaRPr lang="pl-PL" sz="1300" dirty="0"/>
          </a:p>
          <a:p>
            <a:pPr algn="just"/>
            <a:r>
              <a:rPr lang="en-US" sz="1300" dirty="0"/>
              <a:t>Poon et al. (1999) </a:t>
            </a:r>
            <a:r>
              <a:rPr lang="pl-PL" sz="1300" dirty="0"/>
              <a:t>- </a:t>
            </a:r>
            <a:r>
              <a:rPr lang="en-US" sz="1300" dirty="0"/>
              <a:t>Moody’s banks’ credit ratings</a:t>
            </a:r>
            <a:r>
              <a:rPr lang="pl-PL" sz="1300" dirty="0"/>
              <a:t>,</a:t>
            </a:r>
            <a:r>
              <a:rPr lang="en-US" sz="1300" dirty="0"/>
              <a:t>130 banks from 30 countries</a:t>
            </a:r>
            <a:r>
              <a:rPr lang="pl-PL" sz="1300" dirty="0"/>
              <a:t>,</a:t>
            </a:r>
            <a:r>
              <a:rPr lang="en-US" sz="1300" dirty="0"/>
              <a:t> 100 variables connected with the profitability, efficiency, structure of assets, interests, leverage and risk</a:t>
            </a:r>
            <a:r>
              <a:rPr lang="pl-PL" sz="1300" dirty="0"/>
              <a:t>; t</a:t>
            </a:r>
            <a:r>
              <a:rPr lang="en-US" sz="1300" dirty="0"/>
              <a:t>he most important determinants are: loan loss provisions, risk and profitability</a:t>
            </a:r>
            <a:r>
              <a:rPr lang="pl-PL" sz="1300" dirty="0"/>
              <a:t> (</a:t>
            </a:r>
            <a:r>
              <a:rPr lang="en-US" sz="1300" dirty="0"/>
              <a:t>63.1% of banks’ credit ratings</a:t>
            </a:r>
            <a:r>
              <a:rPr lang="pl-PL" sz="1300" dirty="0"/>
              <a:t>)</a:t>
            </a:r>
            <a:r>
              <a:rPr lang="en-US" sz="1300" dirty="0"/>
              <a:t>. The countries’ credit rating risk </a:t>
            </a:r>
            <a:r>
              <a:rPr lang="pl-PL" sz="1300" dirty="0" err="1"/>
              <a:t>is</a:t>
            </a:r>
            <a:r>
              <a:rPr lang="pl-PL" sz="1300" dirty="0"/>
              <a:t> </a:t>
            </a:r>
            <a:r>
              <a:rPr lang="pl-PL" sz="1300" dirty="0" err="1"/>
              <a:t>unimportant</a:t>
            </a:r>
            <a:r>
              <a:rPr lang="en-US" sz="1300" dirty="0"/>
              <a:t>. </a:t>
            </a:r>
            <a:endParaRPr lang="pl-PL" sz="1300" dirty="0"/>
          </a:p>
          <a:p>
            <a:pPr algn="just"/>
            <a:r>
              <a:rPr lang="en-US" sz="1300" dirty="0" err="1"/>
              <a:t>Öğüt</a:t>
            </a:r>
            <a:r>
              <a:rPr lang="en-US" sz="1300" dirty="0"/>
              <a:t> et al. (2012)</a:t>
            </a:r>
            <a:r>
              <a:rPr lang="pl-PL" sz="1300" dirty="0"/>
              <a:t> - </a:t>
            </a:r>
            <a:r>
              <a:rPr lang="en-US" sz="1300" dirty="0"/>
              <a:t>Moody’s credit ratings</a:t>
            </a:r>
            <a:r>
              <a:rPr lang="pl-PL" sz="1300" dirty="0"/>
              <a:t>,</a:t>
            </a:r>
            <a:r>
              <a:rPr lang="en-US" sz="1300" dirty="0"/>
              <a:t>18 Turkish banks for 2003 to 2009</a:t>
            </a:r>
            <a:r>
              <a:rPr lang="pl-PL" sz="1300" dirty="0"/>
              <a:t>, </a:t>
            </a:r>
            <a:r>
              <a:rPr lang="en-US" sz="1300" dirty="0"/>
              <a:t>SVM and Artificial Neural Network, multiple discriminant analysis and logit models</a:t>
            </a:r>
            <a:r>
              <a:rPr lang="pl-PL" sz="1300" dirty="0"/>
              <a:t>: </a:t>
            </a:r>
            <a:r>
              <a:rPr lang="en-US" sz="1300" dirty="0"/>
              <a:t>26 factors</a:t>
            </a:r>
            <a:r>
              <a:rPr lang="pl-PL" sz="1300" dirty="0"/>
              <a:t>; the </a:t>
            </a:r>
            <a:r>
              <a:rPr lang="en-US" sz="1300" dirty="0"/>
              <a:t>most important financial indicators are efficiency, profitability and the proportion of loans in the assets. </a:t>
            </a:r>
            <a:endParaRPr lang="pl-PL" sz="1300" dirty="0"/>
          </a:p>
          <a:p>
            <a:pPr marL="0" indent="0">
              <a:buNone/>
            </a:pPr>
            <a:endParaRPr lang="pl-PL" dirty="0"/>
          </a:p>
        </p:txBody>
      </p:sp>
    </p:spTree>
    <p:extLst>
      <p:ext uri="{BB962C8B-B14F-4D97-AF65-F5344CB8AC3E}">
        <p14:creationId xmlns:p14="http://schemas.microsoft.com/office/powerpoint/2010/main" val="4187156132"/>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a:extLst>
              <a:ext uri="{FF2B5EF4-FFF2-40B4-BE49-F238E27FC236}">
                <a16:creationId xmlns:a16="http://schemas.microsoft.com/office/drawing/2014/main" id="{79D41143-F20D-452B-BF60-BACB2A7CEC07}"/>
              </a:ext>
            </a:extLst>
          </p:cNvPr>
          <p:cNvSpPr>
            <a:spLocks noGrp="1"/>
          </p:cNvSpPr>
          <p:nvPr>
            <p:ph type="title"/>
          </p:nvPr>
        </p:nvSpPr>
        <p:spPr>
          <a:xfrm>
            <a:off x="913775" y="618518"/>
            <a:ext cx="10364451" cy="619974"/>
          </a:xfrm>
        </p:spPr>
        <p:txBody>
          <a:bodyPr>
            <a:normAutofit fontScale="90000"/>
          </a:bodyPr>
          <a:lstStyle/>
          <a:p>
            <a:pPr algn="ctr"/>
            <a:r>
              <a:rPr lang="pl-PL" dirty="0" err="1">
                <a:effectLst>
                  <a:outerShdw blurRad="38100" dist="38100" dir="2700000" algn="tl">
                    <a:srgbClr val="000000">
                      <a:alpha val="43137"/>
                    </a:srgbClr>
                  </a:outerShdw>
                </a:effectLst>
              </a:rPr>
              <a:t>Literature</a:t>
            </a:r>
            <a:r>
              <a:rPr lang="pl-PL" dirty="0">
                <a:effectLst>
                  <a:outerShdw blurRad="38100" dist="38100" dir="2700000" algn="tl">
                    <a:srgbClr val="000000">
                      <a:alpha val="43137"/>
                    </a:srgbClr>
                  </a:outerShdw>
                </a:effectLst>
              </a:rPr>
              <a:t> </a:t>
            </a:r>
            <a:r>
              <a:rPr lang="pl-PL" dirty="0" err="1">
                <a:effectLst>
                  <a:outerShdw blurRad="38100" dist="38100" dir="2700000" algn="tl">
                    <a:srgbClr val="000000">
                      <a:alpha val="43137"/>
                    </a:srgbClr>
                  </a:outerShdw>
                </a:effectLst>
              </a:rPr>
              <a:t>review</a:t>
            </a:r>
            <a:endParaRPr lang="pl-PL" dirty="0">
              <a:effectLst>
                <a:outerShdw blurRad="38100" dist="38100" dir="2700000" algn="tl">
                  <a:srgbClr val="000000">
                    <a:alpha val="43137"/>
                  </a:srgbClr>
                </a:outerShdw>
              </a:effectLst>
            </a:endParaRPr>
          </a:p>
        </p:txBody>
      </p:sp>
      <p:sp>
        <p:nvSpPr>
          <p:cNvPr id="5" name="Symbol zastępczy zawartości 2">
            <a:extLst>
              <a:ext uri="{FF2B5EF4-FFF2-40B4-BE49-F238E27FC236}">
                <a16:creationId xmlns:a16="http://schemas.microsoft.com/office/drawing/2014/main" id="{CD3871B5-3D53-46B3-BB37-65DBE0FDFA3F}"/>
              </a:ext>
            </a:extLst>
          </p:cNvPr>
          <p:cNvSpPr>
            <a:spLocks noGrp="1"/>
          </p:cNvSpPr>
          <p:nvPr>
            <p:ph idx="1"/>
          </p:nvPr>
        </p:nvSpPr>
        <p:spPr>
          <a:xfrm>
            <a:off x="913774" y="1174830"/>
            <a:ext cx="10363826" cy="5330142"/>
          </a:xfrm>
        </p:spPr>
        <p:txBody>
          <a:bodyPr>
            <a:normAutofit/>
          </a:bodyPr>
          <a:lstStyle/>
          <a:p>
            <a:pPr algn="just"/>
            <a:r>
              <a:rPr lang="en-US" sz="1300" dirty="0" err="1"/>
              <a:t>Bissoondoyal-Bheenick</a:t>
            </a:r>
            <a:r>
              <a:rPr lang="pl-PL" sz="1300" dirty="0"/>
              <a:t>, </a:t>
            </a:r>
            <a:r>
              <a:rPr lang="en-US" sz="1300" dirty="0" err="1"/>
              <a:t>Treepongkaruna</a:t>
            </a:r>
            <a:r>
              <a:rPr lang="en-US" sz="1300" dirty="0"/>
              <a:t> (2011) </a:t>
            </a:r>
            <a:r>
              <a:rPr lang="pl-PL" sz="1300" dirty="0"/>
              <a:t>- </a:t>
            </a:r>
            <a:r>
              <a:rPr lang="en-US" sz="1300" dirty="0"/>
              <a:t>S&amp;P’s, Moody’s</a:t>
            </a:r>
            <a:r>
              <a:rPr lang="pl-PL" sz="1300" dirty="0"/>
              <a:t>, </a:t>
            </a:r>
            <a:r>
              <a:rPr lang="en-US" sz="1300" dirty="0"/>
              <a:t>Fitch credit ratings</a:t>
            </a:r>
            <a:r>
              <a:rPr lang="pl-PL" sz="1300" dirty="0"/>
              <a:t>, </a:t>
            </a:r>
            <a:r>
              <a:rPr lang="en-US" sz="1300" dirty="0"/>
              <a:t>49 UK banks</a:t>
            </a:r>
            <a:r>
              <a:rPr lang="pl-PL" sz="1300" dirty="0"/>
              <a:t>,</a:t>
            </a:r>
            <a:r>
              <a:rPr lang="en-US" sz="1300" dirty="0"/>
              <a:t> 20 Australian banks by using ordered </a:t>
            </a:r>
            <a:r>
              <a:rPr lang="en-US" sz="1300" dirty="0" err="1"/>
              <a:t>probit</a:t>
            </a:r>
            <a:r>
              <a:rPr lang="en-US" sz="1300" dirty="0"/>
              <a:t> models</a:t>
            </a:r>
            <a:r>
              <a:rPr lang="pl-PL" sz="1300" dirty="0"/>
              <a:t>; </a:t>
            </a:r>
            <a:r>
              <a:rPr lang="en-US" sz="1300" dirty="0"/>
              <a:t>2006 </a:t>
            </a:r>
            <a:r>
              <a:rPr lang="pl-PL" sz="1300" dirty="0"/>
              <a:t>- </a:t>
            </a:r>
            <a:r>
              <a:rPr lang="en-US" sz="1300" dirty="0"/>
              <a:t>2008. </a:t>
            </a:r>
            <a:endParaRPr lang="pl-PL" sz="1300" dirty="0"/>
          </a:p>
          <a:p>
            <a:pPr lvl="1" algn="just"/>
            <a:r>
              <a:rPr lang="en-US" sz="1300" dirty="0"/>
              <a:t>Factors</a:t>
            </a:r>
            <a:r>
              <a:rPr lang="pl-PL" sz="1300" dirty="0"/>
              <a:t>: </a:t>
            </a:r>
            <a:r>
              <a:rPr lang="en-US" sz="1300" b="1" i="1" dirty="0"/>
              <a:t>profitability</a:t>
            </a:r>
            <a:r>
              <a:rPr lang="en-US" sz="1300" dirty="0"/>
              <a:t> (net income to total assets), </a:t>
            </a:r>
            <a:r>
              <a:rPr lang="en-US" sz="1300" b="1" i="1" dirty="0"/>
              <a:t>liquidity</a:t>
            </a:r>
            <a:r>
              <a:rPr lang="en-US" sz="1300" dirty="0"/>
              <a:t> (liquid assets to deposits and short-term funding), </a:t>
            </a:r>
            <a:r>
              <a:rPr lang="en-US" sz="1300" b="1" i="1" dirty="0"/>
              <a:t>capital adequacy </a:t>
            </a:r>
            <a:r>
              <a:rPr lang="en-US" sz="1300" dirty="0"/>
              <a:t>(capital adequacy ratio), </a:t>
            </a:r>
            <a:r>
              <a:rPr lang="en-US" sz="1300" b="1" i="1" dirty="0"/>
              <a:t>efficiency</a:t>
            </a:r>
            <a:r>
              <a:rPr lang="en-US" sz="1300" dirty="0"/>
              <a:t> (cost to income)</a:t>
            </a:r>
            <a:r>
              <a:rPr lang="pl-PL" sz="1300" dirty="0"/>
              <a:t>, </a:t>
            </a:r>
            <a:r>
              <a:rPr lang="en-US" sz="1300" b="1" i="1" dirty="0"/>
              <a:t>asset quality </a:t>
            </a:r>
            <a:r>
              <a:rPr lang="en-US" sz="1300" dirty="0"/>
              <a:t>(loan loss provisions to net interest revenues)</a:t>
            </a:r>
            <a:r>
              <a:rPr lang="pl-PL" sz="1300" dirty="0"/>
              <a:t>; </a:t>
            </a:r>
            <a:r>
              <a:rPr lang="en-US" sz="1300" dirty="0"/>
              <a:t>macroeconomic determinants are significant</a:t>
            </a:r>
            <a:r>
              <a:rPr lang="pl-PL" sz="1300" dirty="0"/>
              <a:t> (GDP, </a:t>
            </a:r>
            <a:r>
              <a:rPr lang="en-US" sz="1300" dirty="0"/>
              <a:t>inflation rate</a:t>
            </a:r>
            <a:r>
              <a:rPr lang="pl-PL" sz="1300" dirty="0"/>
              <a:t>)</a:t>
            </a:r>
            <a:r>
              <a:rPr lang="en-US" sz="1300" dirty="0"/>
              <a:t> </a:t>
            </a:r>
            <a:endParaRPr lang="pl-PL" sz="1300" dirty="0"/>
          </a:p>
          <a:p>
            <a:pPr algn="just"/>
            <a:r>
              <a:rPr lang="en-US" sz="1300" dirty="0" err="1"/>
              <a:t>Laere</a:t>
            </a:r>
            <a:r>
              <a:rPr lang="en-US" sz="1300" dirty="0"/>
              <a:t> et al. (2012) </a:t>
            </a:r>
            <a:r>
              <a:rPr lang="pl-PL" sz="1300" dirty="0"/>
              <a:t>- </a:t>
            </a:r>
            <a:r>
              <a:rPr lang="en-US" sz="1300" dirty="0"/>
              <a:t>Moody’s</a:t>
            </a:r>
            <a:r>
              <a:rPr lang="pl-PL" sz="1300" dirty="0"/>
              <a:t>, </a:t>
            </a:r>
            <a:r>
              <a:rPr lang="en-US" sz="1300" dirty="0"/>
              <a:t>S&amp;P’s</a:t>
            </a:r>
            <a:r>
              <a:rPr lang="pl-PL" sz="1300" dirty="0"/>
              <a:t>, </a:t>
            </a:r>
            <a:r>
              <a:rPr lang="en-US" sz="1300" dirty="0"/>
              <a:t>2000 – 2011. </a:t>
            </a:r>
            <a:endParaRPr lang="pl-PL" sz="1300" dirty="0"/>
          </a:p>
          <a:p>
            <a:pPr lvl="1" algn="just"/>
            <a:r>
              <a:rPr lang="en-US" sz="1300" b="1" i="1" dirty="0"/>
              <a:t>capital adequacy </a:t>
            </a:r>
            <a:r>
              <a:rPr lang="en-US" sz="1300" dirty="0"/>
              <a:t>(common equity to total assets), </a:t>
            </a:r>
            <a:r>
              <a:rPr lang="en-US" sz="1300" b="1" i="1" dirty="0"/>
              <a:t>assets quality </a:t>
            </a:r>
            <a:r>
              <a:rPr lang="en-US" sz="1300" dirty="0"/>
              <a:t>(loan loss provisions to loans), </a:t>
            </a:r>
            <a:r>
              <a:rPr lang="en-US" sz="1300" b="1" i="1" dirty="0"/>
              <a:t>management quality </a:t>
            </a:r>
            <a:r>
              <a:rPr lang="en-US" sz="1300" dirty="0"/>
              <a:t>(cost to income), </a:t>
            </a:r>
            <a:r>
              <a:rPr lang="en-US" sz="1300" b="1" i="1" dirty="0"/>
              <a:t>earnings performance </a:t>
            </a:r>
            <a:r>
              <a:rPr lang="en-US" sz="1300" dirty="0"/>
              <a:t>(return on equity), </a:t>
            </a:r>
            <a:r>
              <a:rPr lang="en-US" sz="1300" b="1" i="1" dirty="0"/>
              <a:t>liquidity</a:t>
            </a:r>
            <a:r>
              <a:rPr lang="en-US" sz="1300" dirty="0"/>
              <a:t> (loans to deposits and liquid assets to total assets) </a:t>
            </a:r>
            <a:r>
              <a:rPr lang="en-US" sz="1300" b="1" i="1" dirty="0"/>
              <a:t>size </a:t>
            </a:r>
            <a:r>
              <a:rPr lang="en-US" sz="1300" dirty="0"/>
              <a:t>(the logarithm of total assets), </a:t>
            </a:r>
            <a:r>
              <a:rPr lang="en-US" sz="1300" b="1" i="1" dirty="0"/>
              <a:t>diversification in income </a:t>
            </a:r>
            <a:r>
              <a:rPr lang="en-US" sz="1300" dirty="0"/>
              <a:t>(non-interest income to net income) </a:t>
            </a:r>
            <a:r>
              <a:rPr lang="en-US" sz="1300" b="1" i="1" dirty="0"/>
              <a:t>bank risk </a:t>
            </a:r>
            <a:r>
              <a:rPr lang="en-US" sz="1300" dirty="0"/>
              <a:t>(z-core indicator)</a:t>
            </a:r>
            <a:r>
              <a:rPr lang="pl-PL" sz="1300" dirty="0"/>
              <a:t>, </a:t>
            </a:r>
            <a:r>
              <a:rPr lang="en-US" sz="1300" b="1" i="1" dirty="0"/>
              <a:t>country risk </a:t>
            </a:r>
            <a:r>
              <a:rPr lang="en-US" sz="1300" dirty="0"/>
              <a:t>(Moody’s</a:t>
            </a:r>
            <a:r>
              <a:rPr lang="pl-PL" sz="1300" dirty="0"/>
              <a:t>, </a:t>
            </a:r>
            <a:r>
              <a:rPr lang="en-US" sz="1300" dirty="0"/>
              <a:t>S&amp;P’s</a:t>
            </a:r>
            <a:r>
              <a:rPr lang="pl-PL" sz="1300" dirty="0"/>
              <a:t>, </a:t>
            </a:r>
            <a:r>
              <a:rPr lang="en-US" sz="1300" dirty="0"/>
              <a:t>loan growth). Moody’s is more sensitive to the condition of the economy</a:t>
            </a:r>
            <a:r>
              <a:rPr lang="pl-PL" sz="1300" dirty="0"/>
              <a:t>; </a:t>
            </a:r>
            <a:r>
              <a:rPr lang="en-US" sz="1300" dirty="0"/>
              <a:t>the level of discretion in the rating process increases with bank opacity and this effect seems higher for Moody’s. </a:t>
            </a:r>
            <a:endParaRPr lang="pl-PL" sz="1300" dirty="0"/>
          </a:p>
          <a:p>
            <a:pPr algn="just"/>
            <a:r>
              <a:rPr lang="en-US" sz="1300" dirty="0" err="1"/>
              <a:t>Ötker</a:t>
            </a:r>
            <a:r>
              <a:rPr lang="en-US" sz="1300" dirty="0"/>
              <a:t>-Robe</a:t>
            </a:r>
            <a:r>
              <a:rPr lang="pl-PL" sz="1300" dirty="0"/>
              <a:t>, </a:t>
            </a:r>
            <a:r>
              <a:rPr lang="en-US" sz="1300" dirty="0" err="1"/>
              <a:t>Podpiera</a:t>
            </a:r>
            <a:r>
              <a:rPr lang="en-US" sz="1300" dirty="0"/>
              <a:t> (2010) </a:t>
            </a:r>
            <a:r>
              <a:rPr lang="pl-PL" sz="1300" dirty="0"/>
              <a:t>- </a:t>
            </a:r>
            <a:r>
              <a:rPr lang="en-US" sz="1300" dirty="0"/>
              <a:t>European large complex financial institutions</a:t>
            </a:r>
            <a:r>
              <a:rPr lang="pl-PL" sz="1300" dirty="0"/>
              <a:t>, </a:t>
            </a:r>
            <a:r>
              <a:rPr lang="en-US" sz="1300" dirty="0"/>
              <a:t>annual data</a:t>
            </a:r>
            <a:r>
              <a:rPr lang="pl-PL" sz="1300" dirty="0"/>
              <a:t>, </a:t>
            </a:r>
            <a:r>
              <a:rPr lang="en-US" sz="1300" dirty="0"/>
              <a:t>2004 – 2008 for 29 European countries</a:t>
            </a:r>
            <a:r>
              <a:rPr lang="pl-PL" sz="1300" dirty="0"/>
              <a:t>, </a:t>
            </a:r>
            <a:r>
              <a:rPr lang="en-US" sz="1300" dirty="0"/>
              <a:t>dynamic panel data models</a:t>
            </a:r>
            <a:r>
              <a:rPr lang="pl-PL" sz="1300" dirty="0"/>
              <a:t>, </a:t>
            </a:r>
            <a:r>
              <a:rPr lang="en-US" sz="1300" dirty="0"/>
              <a:t>CAMEL </a:t>
            </a:r>
            <a:endParaRPr lang="pl-PL" sz="1300" dirty="0"/>
          </a:p>
          <a:p>
            <a:pPr algn="just"/>
            <a:r>
              <a:rPr lang="en-US" sz="1300" dirty="0"/>
              <a:t>Hassan</a:t>
            </a:r>
            <a:r>
              <a:rPr lang="pl-PL" sz="1300" dirty="0"/>
              <a:t>, </a:t>
            </a:r>
            <a:r>
              <a:rPr lang="en-US" sz="1300" dirty="0" err="1"/>
              <a:t>Barrell</a:t>
            </a:r>
            <a:r>
              <a:rPr lang="en-US" sz="1300" dirty="0"/>
              <a:t> (2013) </a:t>
            </a:r>
            <a:r>
              <a:rPr lang="pl-PL" sz="1300" dirty="0"/>
              <a:t>– S&amp;P, </a:t>
            </a:r>
            <a:r>
              <a:rPr lang="en-US" sz="1300" dirty="0"/>
              <a:t>US</a:t>
            </a:r>
            <a:r>
              <a:rPr lang="pl-PL" sz="1300" dirty="0"/>
              <a:t>,</a:t>
            </a:r>
            <a:r>
              <a:rPr lang="en-US" sz="1300" dirty="0"/>
              <a:t> UK banks’ credit ratings</a:t>
            </a:r>
            <a:r>
              <a:rPr lang="pl-PL" sz="1300" dirty="0"/>
              <a:t>,</a:t>
            </a:r>
            <a:r>
              <a:rPr lang="en-US" sz="1300" dirty="0"/>
              <a:t>1994 </a:t>
            </a:r>
            <a:r>
              <a:rPr lang="pl-PL" sz="1300" dirty="0"/>
              <a:t>– </a:t>
            </a:r>
            <a:r>
              <a:rPr lang="en-US" sz="1300" dirty="0"/>
              <a:t>2009</a:t>
            </a:r>
            <a:r>
              <a:rPr lang="pl-PL" sz="1300" dirty="0"/>
              <a:t>, </a:t>
            </a:r>
            <a:r>
              <a:rPr lang="en-US" sz="1300" dirty="0"/>
              <a:t>ordered logit models</a:t>
            </a:r>
            <a:r>
              <a:rPr lang="pl-PL" sz="1300" dirty="0"/>
              <a:t>; </a:t>
            </a:r>
          </a:p>
          <a:p>
            <a:pPr lvl="1" algn="just"/>
            <a:r>
              <a:rPr lang="en-US" sz="1300" dirty="0"/>
              <a:t>size of banks, its leverage, profitability, efficiency, liquidity, assets quality</a:t>
            </a:r>
            <a:r>
              <a:rPr lang="pl-PL" sz="1300" dirty="0"/>
              <a:t>, </a:t>
            </a:r>
            <a:r>
              <a:rPr lang="en-US" sz="1300" dirty="0"/>
              <a:t>capital adequacy</a:t>
            </a:r>
            <a:r>
              <a:rPr lang="pl-PL" sz="1300" dirty="0"/>
              <a:t>.</a:t>
            </a:r>
          </a:p>
          <a:p>
            <a:pPr lvl="1" algn="just"/>
            <a:r>
              <a:rPr lang="en-US" sz="1300" dirty="0"/>
              <a:t>bank size, liquidity, efficiency</a:t>
            </a:r>
            <a:r>
              <a:rPr lang="pl-PL" sz="1300" dirty="0"/>
              <a:t>, </a:t>
            </a:r>
            <a:r>
              <a:rPr lang="en-US" sz="1300" dirty="0"/>
              <a:t>profitability </a:t>
            </a:r>
            <a:r>
              <a:rPr lang="pl-PL" sz="1300" dirty="0"/>
              <a:t>- </a:t>
            </a:r>
            <a:r>
              <a:rPr lang="en-US" sz="1300" dirty="0"/>
              <a:t>74% </a:t>
            </a:r>
            <a:r>
              <a:rPr lang="pl-PL" sz="1300" dirty="0"/>
              <a:t>-</a:t>
            </a:r>
            <a:r>
              <a:rPr lang="en-US" sz="1300" dirty="0"/>
              <a:t> 78% </a:t>
            </a:r>
            <a:r>
              <a:rPr lang="pl-PL" sz="1300" dirty="0"/>
              <a:t>; </a:t>
            </a:r>
            <a:r>
              <a:rPr lang="en-US" sz="1300" dirty="0"/>
              <a:t>the leverage asset quality and capital on the banks’ </a:t>
            </a:r>
            <a:r>
              <a:rPr lang="pl-PL" sz="1300" dirty="0"/>
              <a:t>CR </a:t>
            </a:r>
            <a:r>
              <a:rPr lang="en-US" sz="1300" dirty="0"/>
              <a:t>is weak. </a:t>
            </a:r>
            <a:endParaRPr lang="pl-PL" sz="1300" dirty="0"/>
          </a:p>
          <a:p>
            <a:pPr algn="just"/>
            <a:r>
              <a:rPr lang="en-US" sz="1300" dirty="0"/>
              <a:t>Poon, Lee</a:t>
            </a:r>
            <a:r>
              <a:rPr lang="pl-PL" sz="1300" dirty="0"/>
              <a:t>, </a:t>
            </a:r>
            <a:r>
              <a:rPr lang="en-US" sz="1300" dirty="0"/>
              <a:t>Gup (2007) </a:t>
            </a:r>
            <a:r>
              <a:rPr lang="pl-PL" sz="1300" dirty="0"/>
              <a:t>- </a:t>
            </a:r>
            <a:r>
              <a:rPr lang="en-US" sz="1300" dirty="0"/>
              <a:t>460 banks from 72 countries, excluding the United States, for the period 1998-2003. </a:t>
            </a:r>
            <a:endParaRPr lang="pl-PL" sz="1300" dirty="0"/>
          </a:p>
          <a:p>
            <a:pPr lvl="1" algn="just"/>
            <a:r>
              <a:rPr lang="en-US" sz="1300" dirty="0"/>
              <a:t>profitability, asset quality, liquidity, capital adequacy and size factors. Credit ratings of unconsolidated banks are higher if they are solicited and lower when unsolicited. It can be an effect of solicitation status and the financial profile of the banks. </a:t>
            </a:r>
            <a:r>
              <a:rPr lang="pl-PL" sz="1300" dirty="0"/>
              <a:t>T</a:t>
            </a:r>
            <a:r>
              <a:rPr lang="en-US" sz="1300" dirty="0"/>
              <a:t>he effect of solicitation status is stronger than the effect caused by differences in financial profile.</a:t>
            </a:r>
            <a:endParaRPr lang="pl-PL" sz="1300" dirty="0"/>
          </a:p>
          <a:p>
            <a:pPr algn="just"/>
            <a:r>
              <a:rPr lang="en-US" sz="1300" dirty="0" err="1"/>
              <a:t>Hau</a:t>
            </a:r>
            <a:r>
              <a:rPr lang="en-US" sz="1300" dirty="0"/>
              <a:t>, </a:t>
            </a:r>
            <a:r>
              <a:rPr lang="en-US" sz="1300" dirty="0" err="1"/>
              <a:t>Langfield</a:t>
            </a:r>
            <a:r>
              <a:rPr lang="pl-PL" sz="1300" dirty="0"/>
              <a:t>, </a:t>
            </a:r>
            <a:r>
              <a:rPr lang="en-US" sz="1300" dirty="0"/>
              <a:t>Marques-Ibanez (2012) </a:t>
            </a:r>
            <a:r>
              <a:rPr lang="pl-PL" sz="1300" dirty="0"/>
              <a:t>- </a:t>
            </a:r>
            <a:r>
              <a:rPr lang="en-US" sz="1300" dirty="0"/>
              <a:t>1990 </a:t>
            </a:r>
            <a:r>
              <a:rPr lang="pl-PL" sz="1300" dirty="0"/>
              <a:t>– </a:t>
            </a:r>
            <a:r>
              <a:rPr lang="en-US" sz="1300" dirty="0"/>
              <a:t>2011</a:t>
            </a:r>
            <a:r>
              <a:rPr lang="pl-PL" sz="1300" dirty="0"/>
              <a:t>, </a:t>
            </a:r>
            <a:r>
              <a:rPr lang="en-US" sz="1300" dirty="0"/>
              <a:t>S&amp;P</a:t>
            </a:r>
            <a:r>
              <a:rPr lang="pl-PL" sz="1300" dirty="0"/>
              <a:t>,</a:t>
            </a:r>
            <a:r>
              <a:rPr lang="en-US" sz="1300" dirty="0"/>
              <a:t> Moody’s</a:t>
            </a:r>
            <a:r>
              <a:rPr lang="pl-PL" sz="1300" dirty="0"/>
              <a:t>, </a:t>
            </a:r>
            <a:r>
              <a:rPr lang="en-US" sz="1300" dirty="0"/>
              <a:t>Fitch</a:t>
            </a:r>
            <a:r>
              <a:rPr lang="pl-PL" sz="1300" dirty="0"/>
              <a:t>, </a:t>
            </a:r>
            <a:r>
              <a:rPr lang="en-US" sz="1300" dirty="0"/>
              <a:t>rating agencies assign better ratings to large banks. The rating agencies receive additional earnings from securitization business provided by bigger banks. </a:t>
            </a:r>
            <a:endParaRPr lang="pl-PL" sz="1300" dirty="0"/>
          </a:p>
        </p:txBody>
      </p:sp>
    </p:spTree>
    <p:extLst>
      <p:ext uri="{BB962C8B-B14F-4D97-AF65-F5344CB8AC3E}">
        <p14:creationId xmlns:p14="http://schemas.microsoft.com/office/powerpoint/2010/main" val="127969391"/>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1">
            <a:extLst>
              <a:ext uri="{FF2B5EF4-FFF2-40B4-BE49-F238E27FC236}">
                <a16:creationId xmlns:a16="http://schemas.microsoft.com/office/drawing/2014/main" id="{10803E92-5389-4E66-851B-96799D1855DD}"/>
              </a:ext>
            </a:extLst>
          </p:cNvPr>
          <p:cNvSpPr>
            <a:spLocks noGrp="1"/>
          </p:cNvSpPr>
          <p:nvPr>
            <p:ph type="title"/>
          </p:nvPr>
        </p:nvSpPr>
        <p:spPr>
          <a:xfrm>
            <a:off x="913775" y="618518"/>
            <a:ext cx="10364451" cy="567888"/>
          </a:xfrm>
        </p:spPr>
        <p:txBody>
          <a:bodyPr>
            <a:normAutofit fontScale="90000"/>
          </a:bodyPr>
          <a:lstStyle/>
          <a:p>
            <a:pPr algn="ctr"/>
            <a:r>
              <a:rPr lang="pl-PL" dirty="0" err="1">
                <a:effectLst>
                  <a:outerShdw blurRad="38100" dist="38100" dir="2700000" algn="tl">
                    <a:srgbClr val="000000">
                      <a:alpha val="43137"/>
                    </a:srgbClr>
                  </a:outerShdw>
                </a:effectLst>
              </a:rPr>
              <a:t>Literature</a:t>
            </a:r>
            <a:r>
              <a:rPr lang="pl-PL" dirty="0">
                <a:effectLst>
                  <a:outerShdw blurRad="38100" dist="38100" dir="2700000" algn="tl">
                    <a:srgbClr val="000000">
                      <a:alpha val="43137"/>
                    </a:srgbClr>
                  </a:outerShdw>
                </a:effectLst>
              </a:rPr>
              <a:t> </a:t>
            </a:r>
            <a:r>
              <a:rPr lang="pl-PL" dirty="0" err="1">
                <a:effectLst>
                  <a:outerShdw blurRad="38100" dist="38100" dir="2700000" algn="tl">
                    <a:srgbClr val="000000">
                      <a:alpha val="43137"/>
                    </a:srgbClr>
                  </a:outerShdw>
                </a:effectLst>
              </a:rPr>
              <a:t>review</a:t>
            </a:r>
            <a:endParaRPr lang="pl-PL" dirty="0">
              <a:effectLst>
                <a:outerShdw blurRad="38100" dist="38100" dir="2700000" algn="tl">
                  <a:srgbClr val="000000">
                    <a:alpha val="43137"/>
                  </a:srgbClr>
                </a:outerShdw>
              </a:effectLst>
            </a:endParaRPr>
          </a:p>
        </p:txBody>
      </p:sp>
      <p:sp>
        <p:nvSpPr>
          <p:cNvPr id="4" name="Symbol zastępczy zawartości 2">
            <a:extLst>
              <a:ext uri="{FF2B5EF4-FFF2-40B4-BE49-F238E27FC236}">
                <a16:creationId xmlns:a16="http://schemas.microsoft.com/office/drawing/2014/main" id="{FEF22A18-4C41-4ACD-9CC8-4D37DF3E760F}"/>
              </a:ext>
            </a:extLst>
          </p:cNvPr>
          <p:cNvSpPr>
            <a:spLocks noGrp="1"/>
          </p:cNvSpPr>
          <p:nvPr>
            <p:ph idx="1"/>
          </p:nvPr>
        </p:nvSpPr>
        <p:spPr>
          <a:xfrm>
            <a:off x="913774" y="1145894"/>
            <a:ext cx="10363826" cy="5463250"/>
          </a:xfrm>
        </p:spPr>
        <p:txBody>
          <a:bodyPr>
            <a:normAutofit/>
          </a:bodyPr>
          <a:lstStyle/>
          <a:p>
            <a:pPr algn="just"/>
            <a:r>
              <a:rPr lang="en-US" sz="1300" dirty="0" err="1"/>
              <a:t>Bissoondoyal-Bheenick</a:t>
            </a:r>
            <a:r>
              <a:rPr lang="pl-PL" sz="1300" dirty="0"/>
              <a:t>, </a:t>
            </a:r>
            <a:r>
              <a:rPr lang="en-US" sz="1300" dirty="0" err="1"/>
              <a:t>Treepongkaruna</a:t>
            </a:r>
            <a:r>
              <a:rPr lang="en-US" sz="1300" dirty="0"/>
              <a:t> (2011) </a:t>
            </a:r>
            <a:r>
              <a:rPr lang="pl-PL" sz="1300" dirty="0"/>
              <a:t>- </a:t>
            </a:r>
            <a:r>
              <a:rPr lang="en-US" sz="1300" dirty="0"/>
              <a:t>S&amp;P’s, Moody’s</a:t>
            </a:r>
            <a:r>
              <a:rPr lang="pl-PL" sz="1300" dirty="0"/>
              <a:t>, </a:t>
            </a:r>
            <a:r>
              <a:rPr lang="en-US" sz="1300" dirty="0"/>
              <a:t>Fitch credit ratings</a:t>
            </a:r>
            <a:r>
              <a:rPr lang="pl-PL" sz="1300" dirty="0"/>
              <a:t>, </a:t>
            </a:r>
            <a:r>
              <a:rPr lang="en-US" sz="1300" dirty="0"/>
              <a:t>49 UK banks</a:t>
            </a:r>
            <a:r>
              <a:rPr lang="pl-PL" sz="1300" dirty="0"/>
              <a:t>,</a:t>
            </a:r>
            <a:r>
              <a:rPr lang="en-US" sz="1300" dirty="0"/>
              <a:t> 20 Australian banks by using ordered </a:t>
            </a:r>
            <a:r>
              <a:rPr lang="en-US" sz="1300" dirty="0" err="1"/>
              <a:t>probit</a:t>
            </a:r>
            <a:r>
              <a:rPr lang="en-US" sz="1300" dirty="0"/>
              <a:t> models</a:t>
            </a:r>
            <a:r>
              <a:rPr lang="pl-PL" sz="1300" dirty="0"/>
              <a:t>; </a:t>
            </a:r>
            <a:r>
              <a:rPr lang="en-US" sz="1300" dirty="0"/>
              <a:t>2006 </a:t>
            </a:r>
            <a:r>
              <a:rPr lang="pl-PL" sz="1300" dirty="0"/>
              <a:t>- </a:t>
            </a:r>
            <a:r>
              <a:rPr lang="en-US" sz="1300" dirty="0"/>
              <a:t>2008. </a:t>
            </a:r>
            <a:endParaRPr lang="pl-PL" sz="1300" dirty="0"/>
          </a:p>
          <a:p>
            <a:pPr lvl="1" algn="just"/>
            <a:r>
              <a:rPr lang="en-US" sz="1300" dirty="0"/>
              <a:t>Factors</a:t>
            </a:r>
            <a:r>
              <a:rPr lang="pl-PL" sz="1300" dirty="0"/>
              <a:t>: </a:t>
            </a:r>
            <a:r>
              <a:rPr lang="en-US" sz="1300" b="1" i="1" dirty="0"/>
              <a:t>profitability</a:t>
            </a:r>
            <a:r>
              <a:rPr lang="en-US" sz="1300" dirty="0"/>
              <a:t> (net income to total assets), </a:t>
            </a:r>
            <a:r>
              <a:rPr lang="en-US" sz="1300" b="1" i="1" dirty="0"/>
              <a:t>liquidity</a:t>
            </a:r>
            <a:r>
              <a:rPr lang="en-US" sz="1300" dirty="0"/>
              <a:t> (liquid assets to deposits and short-term funding), </a:t>
            </a:r>
            <a:r>
              <a:rPr lang="en-US" sz="1300" b="1" i="1" dirty="0"/>
              <a:t>capital adequacy </a:t>
            </a:r>
            <a:r>
              <a:rPr lang="en-US" sz="1300" dirty="0"/>
              <a:t>(capital adequacy ratio), </a:t>
            </a:r>
            <a:r>
              <a:rPr lang="en-US" sz="1300" b="1" i="1" dirty="0"/>
              <a:t>efficiency</a:t>
            </a:r>
            <a:r>
              <a:rPr lang="en-US" sz="1300" dirty="0"/>
              <a:t> (cost to income)</a:t>
            </a:r>
            <a:r>
              <a:rPr lang="pl-PL" sz="1300" dirty="0"/>
              <a:t>, </a:t>
            </a:r>
            <a:r>
              <a:rPr lang="en-US" sz="1300" b="1" i="1" dirty="0"/>
              <a:t>asset quality </a:t>
            </a:r>
            <a:r>
              <a:rPr lang="en-US" sz="1300" dirty="0"/>
              <a:t>(loan loss provisions to net interest revenues)</a:t>
            </a:r>
            <a:r>
              <a:rPr lang="pl-PL" sz="1300" dirty="0"/>
              <a:t>; </a:t>
            </a:r>
            <a:r>
              <a:rPr lang="en-US" sz="1300" dirty="0"/>
              <a:t>macroeconomic determinants are significant</a:t>
            </a:r>
            <a:r>
              <a:rPr lang="pl-PL" sz="1300" dirty="0"/>
              <a:t> (GDP, </a:t>
            </a:r>
            <a:r>
              <a:rPr lang="en-US" sz="1300" dirty="0"/>
              <a:t>inflation rate</a:t>
            </a:r>
            <a:r>
              <a:rPr lang="pl-PL" sz="1300" dirty="0"/>
              <a:t>)</a:t>
            </a:r>
            <a:r>
              <a:rPr lang="en-US" sz="1300" dirty="0"/>
              <a:t> </a:t>
            </a:r>
            <a:endParaRPr lang="pl-PL" sz="1300" dirty="0"/>
          </a:p>
          <a:p>
            <a:pPr algn="just"/>
            <a:r>
              <a:rPr lang="en-US" sz="1300" dirty="0" err="1"/>
              <a:t>Laere</a:t>
            </a:r>
            <a:r>
              <a:rPr lang="en-US" sz="1300" dirty="0"/>
              <a:t> et al. (2012) </a:t>
            </a:r>
            <a:r>
              <a:rPr lang="pl-PL" sz="1300" dirty="0"/>
              <a:t>- </a:t>
            </a:r>
            <a:r>
              <a:rPr lang="en-US" sz="1300" dirty="0"/>
              <a:t>Moody’s</a:t>
            </a:r>
            <a:r>
              <a:rPr lang="pl-PL" sz="1300" dirty="0"/>
              <a:t>, </a:t>
            </a:r>
            <a:r>
              <a:rPr lang="en-US" sz="1300" dirty="0"/>
              <a:t>S&amp;P’s</a:t>
            </a:r>
            <a:r>
              <a:rPr lang="pl-PL" sz="1300" dirty="0"/>
              <a:t>, </a:t>
            </a:r>
            <a:r>
              <a:rPr lang="en-US" sz="1300" dirty="0"/>
              <a:t>2000 – 2011. </a:t>
            </a:r>
            <a:endParaRPr lang="pl-PL" sz="1300" dirty="0"/>
          </a:p>
          <a:p>
            <a:pPr lvl="1" algn="just"/>
            <a:r>
              <a:rPr lang="en-US" sz="1300" b="1" i="1" dirty="0"/>
              <a:t>capital adequacy </a:t>
            </a:r>
            <a:r>
              <a:rPr lang="en-US" sz="1300" dirty="0"/>
              <a:t>(common equity to total assets), </a:t>
            </a:r>
            <a:r>
              <a:rPr lang="en-US" sz="1300" b="1" i="1" dirty="0"/>
              <a:t>assets quality </a:t>
            </a:r>
            <a:r>
              <a:rPr lang="en-US" sz="1300" dirty="0"/>
              <a:t>(loan loss provisions to loans), </a:t>
            </a:r>
            <a:r>
              <a:rPr lang="en-US" sz="1300" b="1" i="1" dirty="0"/>
              <a:t>management quality </a:t>
            </a:r>
            <a:r>
              <a:rPr lang="en-US" sz="1300" dirty="0"/>
              <a:t>(cost to income), </a:t>
            </a:r>
            <a:r>
              <a:rPr lang="en-US" sz="1300" b="1" i="1" dirty="0"/>
              <a:t>earnings performance </a:t>
            </a:r>
            <a:r>
              <a:rPr lang="en-US" sz="1300" dirty="0"/>
              <a:t>(return on equity), </a:t>
            </a:r>
            <a:r>
              <a:rPr lang="en-US" sz="1300" b="1" i="1" dirty="0"/>
              <a:t>liquidity</a:t>
            </a:r>
            <a:r>
              <a:rPr lang="en-US" sz="1300" dirty="0"/>
              <a:t> (loans to deposits and liquid assets to total assets) </a:t>
            </a:r>
            <a:r>
              <a:rPr lang="en-US" sz="1300" b="1" i="1" dirty="0"/>
              <a:t>size </a:t>
            </a:r>
            <a:r>
              <a:rPr lang="en-US" sz="1300" dirty="0"/>
              <a:t>(the logarithm of total assets), </a:t>
            </a:r>
            <a:r>
              <a:rPr lang="en-US" sz="1300" b="1" i="1" dirty="0"/>
              <a:t>diversification in income </a:t>
            </a:r>
            <a:r>
              <a:rPr lang="en-US" sz="1300" dirty="0"/>
              <a:t>(non-interest income to net income) </a:t>
            </a:r>
            <a:r>
              <a:rPr lang="en-US" sz="1300" b="1" i="1" dirty="0"/>
              <a:t>bank risk </a:t>
            </a:r>
            <a:r>
              <a:rPr lang="en-US" sz="1300" dirty="0"/>
              <a:t>(z-core indicator)</a:t>
            </a:r>
            <a:r>
              <a:rPr lang="pl-PL" sz="1300" dirty="0"/>
              <a:t>, </a:t>
            </a:r>
            <a:r>
              <a:rPr lang="en-US" sz="1300" b="1" i="1" dirty="0"/>
              <a:t>country risk </a:t>
            </a:r>
            <a:r>
              <a:rPr lang="en-US" sz="1300" dirty="0"/>
              <a:t>(Moody’s</a:t>
            </a:r>
            <a:r>
              <a:rPr lang="pl-PL" sz="1300" dirty="0"/>
              <a:t>, </a:t>
            </a:r>
            <a:r>
              <a:rPr lang="en-US" sz="1300" dirty="0"/>
              <a:t>S&amp;P’s</a:t>
            </a:r>
            <a:r>
              <a:rPr lang="pl-PL" sz="1300" dirty="0"/>
              <a:t>, </a:t>
            </a:r>
            <a:r>
              <a:rPr lang="en-US" sz="1300" dirty="0"/>
              <a:t>loan growth). Moody’s is more sensitive to the condition of the economy</a:t>
            </a:r>
            <a:r>
              <a:rPr lang="pl-PL" sz="1300" dirty="0"/>
              <a:t>; </a:t>
            </a:r>
            <a:r>
              <a:rPr lang="en-US" sz="1300" dirty="0"/>
              <a:t>the level of discretion in the rating process increases with bank opacity and this effect seems higher for Moody’s. </a:t>
            </a:r>
            <a:endParaRPr lang="pl-PL" sz="1300" dirty="0"/>
          </a:p>
          <a:p>
            <a:pPr algn="just"/>
            <a:r>
              <a:rPr lang="en-US" sz="1300" dirty="0" err="1"/>
              <a:t>Ötker</a:t>
            </a:r>
            <a:r>
              <a:rPr lang="en-US" sz="1300" dirty="0"/>
              <a:t>-Robe</a:t>
            </a:r>
            <a:r>
              <a:rPr lang="pl-PL" sz="1300" dirty="0"/>
              <a:t>, </a:t>
            </a:r>
            <a:r>
              <a:rPr lang="en-US" sz="1300" dirty="0" err="1"/>
              <a:t>Podpiera</a:t>
            </a:r>
            <a:r>
              <a:rPr lang="en-US" sz="1300" dirty="0"/>
              <a:t> (2010) </a:t>
            </a:r>
            <a:r>
              <a:rPr lang="pl-PL" sz="1300" dirty="0"/>
              <a:t>- </a:t>
            </a:r>
            <a:r>
              <a:rPr lang="en-US" sz="1300" dirty="0"/>
              <a:t>European large complex financial institutions</a:t>
            </a:r>
            <a:r>
              <a:rPr lang="pl-PL" sz="1300" dirty="0"/>
              <a:t>, </a:t>
            </a:r>
            <a:r>
              <a:rPr lang="en-US" sz="1300" dirty="0"/>
              <a:t>annual data</a:t>
            </a:r>
            <a:r>
              <a:rPr lang="pl-PL" sz="1300" dirty="0"/>
              <a:t>, </a:t>
            </a:r>
            <a:r>
              <a:rPr lang="en-US" sz="1300" dirty="0"/>
              <a:t>2004 – 2008 for 29 European countries</a:t>
            </a:r>
            <a:r>
              <a:rPr lang="pl-PL" sz="1300" dirty="0"/>
              <a:t>, </a:t>
            </a:r>
            <a:r>
              <a:rPr lang="en-US" sz="1300" dirty="0"/>
              <a:t>dynamic panel data models</a:t>
            </a:r>
            <a:r>
              <a:rPr lang="pl-PL" sz="1300" dirty="0"/>
              <a:t>, </a:t>
            </a:r>
            <a:r>
              <a:rPr lang="en-US" sz="1300" dirty="0"/>
              <a:t>CAMEL </a:t>
            </a:r>
            <a:endParaRPr lang="pl-PL" sz="1300" dirty="0"/>
          </a:p>
          <a:p>
            <a:pPr algn="just"/>
            <a:r>
              <a:rPr lang="en-US" sz="1300" dirty="0"/>
              <a:t>Hassan</a:t>
            </a:r>
            <a:r>
              <a:rPr lang="pl-PL" sz="1300" dirty="0"/>
              <a:t>, </a:t>
            </a:r>
            <a:r>
              <a:rPr lang="en-US" sz="1300" dirty="0" err="1"/>
              <a:t>Barrell</a:t>
            </a:r>
            <a:r>
              <a:rPr lang="en-US" sz="1300" dirty="0"/>
              <a:t> (2013) </a:t>
            </a:r>
            <a:r>
              <a:rPr lang="pl-PL" sz="1300" dirty="0"/>
              <a:t>– S&amp;P, </a:t>
            </a:r>
            <a:r>
              <a:rPr lang="en-US" sz="1300" dirty="0"/>
              <a:t>US</a:t>
            </a:r>
            <a:r>
              <a:rPr lang="pl-PL" sz="1300" dirty="0"/>
              <a:t>,</a:t>
            </a:r>
            <a:r>
              <a:rPr lang="en-US" sz="1300" dirty="0"/>
              <a:t> UK banks’ credit ratings</a:t>
            </a:r>
            <a:r>
              <a:rPr lang="pl-PL" sz="1300" dirty="0"/>
              <a:t>,</a:t>
            </a:r>
            <a:r>
              <a:rPr lang="en-US" sz="1300" dirty="0"/>
              <a:t>1994 </a:t>
            </a:r>
            <a:r>
              <a:rPr lang="pl-PL" sz="1300" dirty="0"/>
              <a:t>– </a:t>
            </a:r>
            <a:r>
              <a:rPr lang="en-US" sz="1300" dirty="0"/>
              <a:t>2009</a:t>
            </a:r>
            <a:r>
              <a:rPr lang="pl-PL" sz="1300" dirty="0"/>
              <a:t>, </a:t>
            </a:r>
            <a:r>
              <a:rPr lang="en-US" sz="1300" dirty="0"/>
              <a:t>ordered logit models</a:t>
            </a:r>
            <a:r>
              <a:rPr lang="pl-PL" sz="1300" dirty="0"/>
              <a:t>; </a:t>
            </a:r>
          </a:p>
          <a:p>
            <a:pPr lvl="1" algn="just"/>
            <a:r>
              <a:rPr lang="en-US" sz="1300" dirty="0"/>
              <a:t>size of banks, its leverage, profitability, efficiency, liquidity, assets quality</a:t>
            </a:r>
            <a:r>
              <a:rPr lang="pl-PL" sz="1300" dirty="0"/>
              <a:t>, </a:t>
            </a:r>
            <a:r>
              <a:rPr lang="en-US" sz="1300" dirty="0"/>
              <a:t>capital adequacy</a:t>
            </a:r>
            <a:r>
              <a:rPr lang="pl-PL" sz="1300" dirty="0"/>
              <a:t>.</a:t>
            </a:r>
          </a:p>
          <a:p>
            <a:pPr lvl="1" algn="just"/>
            <a:r>
              <a:rPr lang="en-US" sz="1300" dirty="0"/>
              <a:t>bank size, liquidity, efficiency</a:t>
            </a:r>
            <a:r>
              <a:rPr lang="pl-PL" sz="1300" dirty="0"/>
              <a:t>, </a:t>
            </a:r>
            <a:r>
              <a:rPr lang="en-US" sz="1300" dirty="0"/>
              <a:t>profitability </a:t>
            </a:r>
            <a:r>
              <a:rPr lang="pl-PL" sz="1300" dirty="0"/>
              <a:t>- </a:t>
            </a:r>
            <a:r>
              <a:rPr lang="en-US" sz="1300" dirty="0"/>
              <a:t>74% </a:t>
            </a:r>
            <a:r>
              <a:rPr lang="pl-PL" sz="1300" dirty="0"/>
              <a:t>-</a:t>
            </a:r>
            <a:r>
              <a:rPr lang="en-US" sz="1300" dirty="0"/>
              <a:t> 78% </a:t>
            </a:r>
            <a:r>
              <a:rPr lang="pl-PL" sz="1300" dirty="0"/>
              <a:t>; </a:t>
            </a:r>
            <a:r>
              <a:rPr lang="en-US" sz="1300" dirty="0"/>
              <a:t>the leverage asset quality and capital on the banks’ </a:t>
            </a:r>
            <a:r>
              <a:rPr lang="pl-PL" sz="1300" dirty="0"/>
              <a:t>CR </a:t>
            </a:r>
            <a:r>
              <a:rPr lang="en-US" sz="1300" dirty="0"/>
              <a:t>is weak. </a:t>
            </a:r>
            <a:endParaRPr lang="pl-PL" sz="1300" dirty="0"/>
          </a:p>
          <a:p>
            <a:pPr algn="just"/>
            <a:r>
              <a:rPr lang="en-US" sz="1300" dirty="0"/>
              <a:t>Poon, Lee</a:t>
            </a:r>
            <a:r>
              <a:rPr lang="pl-PL" sz="1300" dirty="0"/>
              <a:t>, </a:t>
            </a:r>
            <a:r>
              <a:rPr lang="en-US" sz="1300" dirty="0"/>
              <a:t>Gup (2007) </a:t>
            </a:r>
            <a:r>
              <a:rPr lang="pl-PL" sz="1300" dirty="0"/>
              <a:t>- </a:t>
            </a:r>
            <a:r>
              <a:rPr lang="en-US" sz="1300" dirty="0"/>
              <a:t>460 banks from 72 countries, excluding the United States, for the period 1998-2003. </a:t>
            </a:r>
            <a:endParaRPr lang="pl-PL" sz="1300" dirty="0"/>
          </a:p>
          <a:p>
            <a:pPr lvl="1" algn="just"/>
            <a:r>
              <a:rPr lang="en-US" sz="1300" dirty="0"/>
              <a:t>profitability, asset quality, liquidity, capital adequacy and size factors. Credit ratings of unconsolidated banks are higher if they are solicited and lower when unsolicited. It can be an effect of solicitation status and the financial profile of the banks. </a:t>
            </a:r>
            <a:r>
              <a:rPr lang="pl-PL" sz="1300" dirty="0"/>
              <a:t>T</a:t>
            </a:r>
            <a:r>
              <a:rPr lang="en-US" sz="1300" dirty="0"/>
              <a:t>he effect of solicitation status is stronger than the effect caused by differences in financial profile.</a:t>
            </a:r>
            <a:endParaRPr lang="pl-PL" sz="1300" dirty="0"/>
          </a:p>
          <a:p>
            <a:pPr algn="just"/>
            <a:r>
              <a:rPr lang="en-US" sz="1300" dirty="0" err="1"/>
              <a:t>Hau</a:t>
            </a:r>
            <a:r>
              <a:rPr lang="en-US" sz="1300" dirty="0"/>
              <a:t>, </a:t>
            </a:r>
            <a:r>
              <a:rPr lang="en-US" sz="1300" dirty="0" err="1"/>
              <a:t>Langfield</a:t>
            </a:r>
            <a:r>
              <a:rPr lang="pl-PL" sz="1300" dirty="0"/>
              <a:t>, </a:t>
            </a:r>
            <a:r>
              <a:rPr lang="en-US" sz="1300" dirty="0"/>
              <a:t>Marques-Ibanez (2012) </a:t>
            </a:r>
            <a:r>
              <a:rPr lang="pl-PL" sz="1300" dirty="0"/>
              <a:t>- </a:t>
            </a:r>
            <a:r>
              <a:rPr lang="en-US" sz="1300" dirty="0"/>
              <a:t>1990 </a:t>
            </a:r>
            <a:r>
              <a:rPr lang="pl-PL" sz="1300" dirty="0"/>
              <a:t>– </a:t>
            </a:r>
            <a:r>
              <a:rPr lang="en-US" sz="1300" dirty="0"/>
              <a:t>2011</a:t>
            </a:r>
            <a:r>
              <a:rPr lang="pl-PL" sz="1300" dirty="0"/>
              <a:t>, </a:t>
            </a:r>
            <a:r>
              <a:rPr lang="en-US" sz="1300" dirty="0"/>
              <a:t>S&amp;P</a:t>
            </a:r>
            <a:r>
              <a:rPr lang="pl-PL" sz="1300" dirty="0"/>
              <a:t>,</a:t>
            </a:r>
            <a:r>
              <a:rPr lang="en-US" sz="1300" dirty="0"/>
              <a:t> Moody’s</a:t>
            </a:r>
            <a:r>
              <a:rPr lang="pl-PL" sz="1300" dirty="0"/>
              <a:t>, </a:t>
            </a:r>
            <a:r>
              <a:rPr lang="en-US" sz="1300" dirty="0"/>
              <a:t>Fitch</a:t>
            </a:r>
            <a:r>
              <a:rPr lang="pl-PL" sz="1300" dirty="0"/>
              <a:t>, </a:t>
            </a:r>
            <a:r>
              <a:rPr lang="en-US" sz="1300" dirty="0"/>
              <a:t>rating agencies assign better ratings to large banks. The rating agencies receive additional earnings from securitization business provided by bigger banks. </a:t>
            </a:r>
            <a:endParaRPr lang="pl-PL" sz="1300" dirty="0"/>
          </a:p>
        </p:txBody>
      </p:sp>
    </p:spTree>
    <p:extLst>
      <p:ext uri="{BB962C8B-B14F-4D97-AF65-F5344CB8AC3E}">
        <p14:creationId xmlns:p14="http://schemas.microsoft.com/office/powerpoint/2010/main" val="38443378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8B7FD05-534E-45B0-978A-60F4301EA35F}"/>
              </a:ext>
            </a:extLst>
          </p:cNvPr>
          <p:cNvSpPr>
            <a:spLocks noGrp="1"/>
          </p:cNvSpPr>
          <p:nvPr>
            <p:ph type="title"/>
          </p:nvPr>
        </p:nvSpPr>
        <p:spPr/>
        <p:txBody>
          <a:bodyPr/>
          <a:lstStyle/>
          <a:p>
            <a:r>
              <a:rPr lang="en-US" dirty="0">
                <a:effectLst>
                  <a:outerShdw blurRad="38100" dist="38100" dir="2700000" algn="tl">
                    <a:srgbClr val="000000">
                      <a:alpha val="43137"/>
                    </a:srgbClr>
                  </a:outerShdw>
                </a:effectLst>
              </a:rPr>
              <a:t>Global Long-Term Rating Scale</a:t>
            </a:r>
            <a:endParaRPr lang="pl-PL" dirty="0"/>
          </a:p>
        </p:txBody>
      </p:sp>
      <p:pic>
        <p:nvPicPr>
          <p:cNvPr id="7" name="Symbol zastępczy zawartości 6">
            <a:extLst>
              <a:ext uri="{FF2B5EF4-FFF2-40B4-BE49-F238E27FC236}">
                <a16:creationId xmlns:a16="http://schemas.microsoft.com/office/drawing/2014/main" id="{2B7A9A5B-4157-4FB7-80AC-31523C190893}"/>
              </a:ext>
            </a:extLst>
          </p:cNvPr>
          <p:cNvPicPr>
            <a:picLocks noGrp="1" noChangeAspect="1"/>
          </p:cNvPicPr>
          <p:nvPr>
            <p:ph idx="1"/>
          </p:nvPr>
        </p:nvPicPr>
        <p:blipFill>
          <a:blip r:embed="rId2"/>
          <a:stretch>
            <a:fillRect/>
          </a:stretch>
        </p:blipFill>
        <p:spPr>
          <a:xfrm>
            <a:off x="937846" y="2286000"/>
            <a:ext cx="10240107" cy="4385450"/>
          </a:xfrm>
          <a:prstGeom prst="rect">
            <a:avLst/>
          </a:prstGeom>
        </p:spPr>
      </p:pic>
    </p:spTree>
    <p:extLst>
      <p:ext uri="{BB962C8B-B14F-4D97-AF65-F5344CB8AC3E}">
        <p14:creationId xmlns:p14="http://schemas.microsoft.com/office/powerpoint/2010/main" val="1633844484"/>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a 3">
            <a:extLst>
              <a:ext uri="{FF2B5EF4-FFF2-40B4-BE49-F238E27FC236}">
                <a16:creationId xmlns:a16="http://schemas.microsoft.com/office/drawing/2014/main" id="{B03987EF-4564-4E21-BDD6-D44A639680CD}"/>
              </a:ext>
            </a:extLst>
          </p:cNvPr>
          <p:cNvGraphicFramePr>
            <a:graphicFrameLocks noGrp="1"/>
          </p:cNvGraphicFramePr>
          <p:nvPr>
            <p:extLst>
              <p:ext uri="{D42A27DB-BD31-4B8C-83A1-F6EECF244321}">
                <p14:modId xmlns:p14="http://schemas.microsoft.com/office/powerpoint/2010/main" val="390319137"/>
              </p:ext>
            </p:extLst>
          </p:nvPr>
        </p:nvGraphicFramePr>
        <p:xfrm>
          <a:off x="98489" y="228601"/>
          <a:ext cx="11649815" cy="7875654"/>
        </p:xfrm>
        <a:graphic>
          <a:graphicData uri="http://schemas.openxmlformats.org/drawingml/2006/table">
            <a:tbl>
              <a:tblPr firstRow="1" firstCol="1" bandRow="1">
                <a:tableStyleId>{69012ECD-51FC-41F1-AA8D-1B2483CD663E}</a:tableStyleId>
              </a:tblPr>
              <a:tblGrid>
                <a:gridCol w="1050393">
                  <a:extLst>
                    <a:ext uri="{9D8B030D-6E8A-4147-A177-3AD203B41FA5}">
                      <a16:colId xmlns:a16="http://schemas.microsoft.com/office/drawing/2014/main" val="3311732452"/>
                    </a:ext>
                  </a:extLst>
                </a:gridCol>
                <a:gridCol w="10599422">
                  <a:extLst>
                    <a:ext uri="{9D8B030D-6E8A-4147-A177-3AD203B41FA5}">
                      <a16:colId xmlns:a16="http://schemas.microsoft.com/office/drawing/2014/main" val="800554523"/>
                    </a:ext>
                  </a:extLst>
                </a:gridCol>
              </a:tblGrid>
              <a:tr h="177882">
                <a:tc>
                  <a:txBody>
                    <a:bodyPr/>
                    <a:lstStyle/>
                    <a:p>
                      <a:pPr>
                        <a:lnSpc>
                          <a:spcPct val="107000"/>
                        </a:lnSpc>
                        <a:spcAft>
                          <a:spcPts val="0"/>
                        </a:spcAft>
                      </a:pPr>
                      <a:r>
                        <a:rPr lang="en-US" sz="1150">
                          <a:effectLst/>
                        </a:rPr>
                        <a:t>Authors</a:t>
                      </a:r>
                      <a:endParaRPr lang="pl-PL" sz="1150">
                        <a:effectLst/>
                        <a:latin typeface="Calibri" panose="020F0502020204030204" pitchFamily="34" charset="0"/>
                        <a:ea typeface="Calibri" panose="020F0502020204030204" pitchFamily="34" charset="0"/>
                        <a:cs typeface="Times New Roman" panose="02020603050405020304" pitchFamily="18" charset="0"/>
                      </a:endParaRPr>
                    </a:p>
                  </a:txBody>
                  <a:tcPr marL="23897" marR="23897" marT="0" marB="0"/>
                </a:tc>
                <a:tc>
                  <a:txBody>
                    <a:bodyPr/>
                    <a:lstStyle/>
                    <a:p>
                      <a:pPr algn="just">
                        <a:lnSpc>
                          <a:spcPct val="107000"/>
                        </a:lnSpc>
                        <a:spcAft>
                          <a:spcPts val="0"/>
                        </a:spcAft>
                      </a:pPr>
                      <a:r>
                        <a:rPr lang="en-US" sz="1150">
                          <a:effectLst/>
                        </a:rPr>
                        <a:t>Variables</a:t>
                      </a:r>
                      <a:endParaRPr lang="pl-PL" sz="1150">
                        <a:effectLst/>
                        <a:latin typeface="Calibri" panose="020F0502020204030204" pitchFamily="34" charset="0"/>
                        <a:ea typeface="Calibri" panose="020F0502020204030204" pitchFamily="34" charset="0"/>
                        <a:cs typeface="Times New Roman" panose="02020603050405020304" pitchFamily="18" charset="0"/>
                      </a:endParaRPr>
                    </a:p>
                  </a:txBody>
                  <a:tcPr marL="23897" marR="23897" marT="0" marB="0"/>
                </a:tc>
                <a:extLst>
                  <a:ext uri="{0D108BD9-81ED-4DB2-BD59-A6C34878D82A}">
                    <a16:rowId xmlns:a16="http://schemas.microsoft.com/office/drawing/2014/main" val="107949323"/>
                  </a:ext>
                </a:extLst>
              </a:tr>
              <a:tr h="550624">
                <a:tc>
                  <a:txBody>
                    <a:bodyPr/>
                    <a:lstStyle/>
                    <a:p>
                      <a:pPr>
                        <a:lnSpc>
                          <a:spcPct val="107000"/>
                        </a:lnSpc>
                        <a:spcAft>
                          <a:spcPts val="0"/>
                        </a:spcAft>
                      </a:pPr>
                      <a:r>
                        <a:rPr lang="en-US" sz="1150">
                          <a:effectLst/>
                        </a:rPr>
                        <a:t>Shen et al (2012)</a:t>
                      </a:r>
                      <a:endParaRPr lang="pl-PL" sz="1150">
                        <a:effectLst/>
                        <a:latin typeface="Calibri" panose="020F0502020204030204" pitchFamily="34" charset="0"/>
                        <a:ea typeface="Calibri" panose="020F0502020204030204" pitchFamily="34" charset="0"/>
                        <a:cs typeface="Times New Roman" panose="02020603050405020304" pitchFamily="18" charset="0"/>
                      </a:endParaRPr>
                    </a:p>
                  </a:txBody>
                  <a:tcPr marL="23897" marR="23897" marT="0" marB="0"/>
                </a:tc>
                <a:tc>
                  <a:txBody>
                    <a:bodyPr/>
                    <a:lstStyle/>
                    <a:p>
                      <a:pPr algn="just">
                        <a:lnSpc>
                          <a:spcPct val="107000"/>
                        </a:lnSpc>
                        <a:spcAft>
                          <a:spcPts val="0"/>
                        </a:spcAft>
                      </a:pPr>
                      <a:r>
                        <a:rPr lang="en-US" sz="1150" dirty="0">
                          <a:effectLst/>
                        </a:rPr>
                        <a:t>the average of the ratio of capital adequacy ratio over the past three years, the average of the ratio of cost to income over the past three years, the average of the ratio of loan loss provisions to net interest revenues over the past three years, the average of natural logarithm of total assets over the past three years, the average of the ratio of net income to total assets over the past three years, the average of the ratio of liquid assets to deposits and short-term funding over the past three years</a:t>
                      </a:r>
                      <a:endParaRPr lang="pl-PL" sz="1150" dirty="0">
                        <a:effectLst/>
                        <a:latin typeface="Calibri" panose="020F0502020204030204" pitchFamily="34" charset="0"/>
                        <a:ea typeface="Calibri" panose="020F0502020204030204" pitchFamily="34" charset="0"/>
                        <a:cs typeface="Times New Roman" panose="02020603050405020304" pitchFamily="18" charset="0"/>
                      </a:endParaRPr>
                    </a:p>
                  </a:txBody>
                  <a:tcPr marL="23897" marR="23897" marT="0" marB="0"/>
                </a:tc>
                <a:extLst>
                  <a:ext uri="{0D108BD9-81ED-4DB2-BD59-A6C34878D82A}">
                    <a16:rowId xmlns:a16="http://schemas.microsoft.com/office/drawing/2014/main" val="84345179"/>
                  </a:ext>
                </a:extLst>
              </a:tr>
              <a:tr h="364253">
                <a:tc>
                  <a:txBody>
                    <a:bodyPr/>
                    <a:lstStyle/>
                    <a:p>
                      <a:pPr>
                        <a:lnSpc>
                          <a:spcPct val="107000"/>
                        </a:lnSpc>
                        <a:spcAft>
                          <a:spcPts val="0"/>
                        </a:spcAft>
                      </a:pPr>
                      <a:r>
                        <a:rPr lang="en-US" sz="1150" dirty="0">
                          <a:effectLst/>
                        </a:rPr>
                        <a:t>Bellotti et al. (2011a; 2011b)</a:t>
                      </a:r>
                      <a:endParaRPr lang="pl-PL" sz="1150" dirty="0">
                        <a:effectLst/>
                        <a:latin typeface="Calibri" panose="020F0502020204030204" pitchFamily="34" charset="0"/>
                        <a:ea typeface="Calibri" panose="020F0502020204030204" pitchFamily="34" charset="0"/>
                        <a:cs typeface="Times New Roman" panose="02020603050405020304" pitchFamily="18" charset="0"/>
                      </a:endParaRPr>
                    </a:p>
                  </a:txBody>
                  <a:tcPr marL="23897" marR="23897" marT="0" marB="0"/>
                </a:tc>
                <a:tc>
                  <a:txBody>
                    <a:bodyPr/>
                    <a:lstStyle/>
                    <a:p>
                      <a:pPr algn="just">
                        <a:lnSpc>
                          <a:spcPct val="107000"/>
                        </a:lnSpc>
                        <a:spcAft>
                          <a:spcPts val="0"/>
                        </a:spcAft>
                      </a:pPr>
                      <a:r>
                        <a:rPr lang="en-US" sz="1150">
                          <a:effectLst/>
                        </a:rPr>
                        <a:t>the ratio of equity to total assets, the ratio of liquid assets to total assets, the natural logarithm of total assets, the net interest margin, the difference between the ratio of operating income to total assets, the ratio of operating expenses to assets, the ratio of operating expenses to total operating income and the return on equity</a:t>
                      </a:r>
                      <a:endParaRPr lang="pl-PL" sz="1150">
                        <a:effectLst/>
                        <a:latin typeface="Calibri" panose="020F0502020204030204" pitchFamily="34" charset="0"/>
                        <a:ea typeface="Calibri" panose="020F0502020204030204" pitchFamily="34" charset="0"/>
                        <a:cs typeface="Times New Roman" panose="02020603050405020304" pitchFamily="18" charset="0"/>
                      </a:endParaRPr>
                    </a:p>
                  </a:txBody>
                  <a:tcPr marL="23897" marR="23897" marT="0" marB="0"/>
                </a:tc>
                <a:extLst>
                  <a:ext uri="{0D108BD9-81ED-4DB2-BD59-A6C34878D82A}">
                    <a16:rowId xmlns:a16="http://schemas.microsoft.com/office/drawing/2014/main" val="446917679"/>
                  </a:ext>
                </a:extLst>
              </a:tr>
              <a:tr h="559764">
                <a:tc>
                  <a:txBody>
                    <a:bodyPr/>
                    <a:lstStyle/>
                    <a:p>
                      <a:pPr>
                        <a:lnSpc>
                          <a:spcPct val="107000"/>
                        </a:lnSpc>
                        <a:spcAft>
                          <a:spcPts val="0"/>
                        </a:spcAft>
                      </a:pPr>
                      <a:r>
                        <a:rPr lang="en-US" sz="1150" dirty="0" err="1">
                          <a:effectLst/>
                        </a:rPr>
                        <a:t>Bissoondoyal-Bheenick</a:t>
                      </a:r>
                      <a:r>
                        <a:rPr lang="en-US" sz="1150" dirty="0">
                          <a:effectLst/>
                        </a:rPr>
                        <a:t> </a:t>
                      </a:r>
                      <a:r>
                        <a:rPr lang="pl-PL" sz="1150" dirty="0">
                          <a:effectLst/>
                        </a:rPr>
                        <a:t>et</a:t>
                      </a:r>
                      <a:r>
                        <a:rPr lang="pl-PL" sz="1150" baseline="0" dirty="0">
                          <a:effectLst/>
                        </a:rPr>
                        <a:t> al. </a:t>
                      </a:r>
                      <a:r>
                        <a:rPr lang="en-US" sz="1150" dirty="0">
                          <a:effectLst/>
                        </a:rPr>
                        <a:t>(2011)</a:t>
                      </a:r>
                      <a:endParaRPr lang="pl-PL" sz="1150" dirty="0">
                        <a:effectLst/>
                        <a:latin typeface="Calibri" panose="020F0502020204030204" pitchFamily="34" charset="0"/>
                        <a:ea typeface="Calibri" panose="020F0502020204030204" pitchFamily="34" charset="0"/>
                        <a:cs typeface="Times New Roman" panose="02020603050405020304" pitchFamily="18" charset="0"/>
                      </a:endParaRPr>
                    </a:p>
                  </a:txBody>
                  <a:tcPr marL="23897" marR="23897" marT="0" marB="0"/>
                </a:tc>
                <a:tc>
                  <a:txBody>
                    <a:bodyPr/>
                    <a:lstStyle/>
                    <a:p>
                      <a:pPr algn="just">
                        <a:lnSpc>
                          <a:spcPct val="107000"/>
                        </a:lnSpc>
                        <a:spcAft>
                          <a:spcPts val="0"/>
                        </a:spcAft>
                      </a:pPr>
                      <a:r>
                        <a:rPr lang="en-US" sz="1150">
                          <a:effectLst/>
                        </a:rPr>
                        <a:t>the average ratio of net income to total assets over the past three years, the average ratio of liquid assets to deposits and short-term funding, the capital adequacy ratio as defined by the Bank of International Settlement, the average ratio of cost to income, the average ratio of loan loss provisions to net interest revenues</a:t>
                      </a:r>
                      <a:endParaRPr lang="pl-PL" sz="1150">
                        <a:effectLst/>
                        <a:latin typeface="Calibri" panose="020F0502020204030204" pitchFamily="34" charset="0"/>
                        <a:ea typeface="Calibri" panose="020F0502020204030204" pitchFamily="34" charset="0"/>
                        <a:cs typeface="Times New Roman" panose="02020603050405020304" pitchFamily="18" charset="0"/>
                      </a:endParaRPr>
                    </a:p>
                  </a:txBody>
                  <a:tcPr marL="23897" marR="23897" marT="0" marB="0"/>
                </a:tc>
                <a:extLst>
                  <a:ext uri="{0D108BD9-81ED-4DB2-BD59-A6C34878D82A}">
                    <a16:rowId xmlns:a16="http://schemas.microsoft.com/office/drawing/2014/main" val="3554681755"/>
                  </a:ext>
                </a:extLst>
              </a:tr>
              <a:tr h="399833">
                <a:tc>
                  <a:txBody>
                    <a:bodyPr/>
                    <a:lstStyle/>
                    <a:p>
                      <a:pPr>
                        <a:lnSpc>
                          <a:spcPct val="107000"/>
                        </a:lnSpc>
                        <a:spcAft>
                          <a:spcPts val="0"/>
                        </a:spcAft>
                      </a:pPr>
                      <a:r>
                        <a:rPr lang="en-US" sz="1150">
                          <a:effectLst/>
                        </a:rPr>
                        <a:t>Laere et al. (2012)</a:t>
                      </a:r>
                      <a:endParaRPr lang="pl-PL" sz="1150">
                        <a:effectLst/>
                        <a:latin typeface="Calibri" panose="020F0502020204030204" pitchFamily="34" charset="0"/>
                        <a:ea typeface="Calibri" panose="020F0502020204030204" pitchFamily="34" charset="0"/>
                        <a:cs typeface="Times New Roman" panose="02020603050405020304" pitchFamily="18" charset="0"/>
                      </a:endParaRPr>
                    </a:p>
                  </a:txBody>
                  <a:tcPr marL="23897" marR="23897" marT="0" marB="0"/>
                </a:tc>
                <a:tc>
                  <a:txBody>
                    <a:bodyPr/>
                    <a:lstStyle/>
                    <a:p>
                      <a:pPr algn="just">
                        <a:lnSpc>
                          <a:spcPct val="107000"/>
                        </a:lnSpc>
                        <a:spcAft>
                          <a:spcPts val="0"/>
                        </a:spcAft>
                      </a:pPr>
                      <a:r>
                        <a:rPr lang="en-US" sz="1150" dirty="0">
                          <a:effectLst/>
                        </a:rPr>
                        <a:t>common equity to total assets, loan loss provisions to loans, cost to income measured as operating costs to operating income, return on equity, loans to deposits and liquid assets to total assets, the logarithm of total assets, non-interest income to net income, z-core indicator, sovereign ratings Moody’s and S&amp;P’ s and loan growth</a:t>
                      </a:r>
                      <a:endParaRPr lang="pl-PL" sz="1150" dirty="0">
                        <a:effectLst/>
                        <a:latin typeface="Calibri" panose="020F0502020204030204" pitchFamily="34" charset="0"/>
                        <a:ea typeface="Calibri" panose="020F0502020204030204" pitchFamily="34" charset="0"/>
                        <a:cs typeface="Times New Roman" panose="02020603050405020304" pitchFamily="18" charset="0"/>
                      </a:endParaRPr>
                    </a:p>
                  </a:txBody>
                  <a:tcPr marL="23897" marR="23897" marT="0" marB="0"/>
                </a:tc>
                <a:extLst>
                  <a:ext uri="{0D108BD9-81ED-4DB2-BD59-A6C34878D82A}">
                    <a16:rowId xmlns:a16="http://schemas.microsoft.com/office/drawing/2014/main" val="956685367"/>
                  </a:ext>
                </a:extLst>
              </a:tr>
              <a:tr h="559764">
                <a:tc>
                  <a:txBody>
                    <a:bodyPr/>
                    <a:lstStyle/>
                    <a:p>
                      <a:pPr>
                        <a:lnSpc>
                          <a:spcPct val="107000"/>
                        </a:lnSpc>
                        <a:spcAft>
                          <a:spcPts val="0"/>
                        </a:spcAft>
                      </a:pPr>
                      <a:r>
                        <a:rPr lang="en-US" sz="1150" dirty="0" err="1">
                          <a:effectLst/>
                        </a:rPr>
                        <a:t>Ötker</a:t>
                      </a:r>
                      <a:r>
                        <a:rPr lang="en-US" sz="1150" dirty="0">
                          <a:effectLst/>
                        </a:rPr>
                        <a:t>-Robe </a:t>
                      </a:r>
                      <a:r>
                        <a:rPr lang="pl-PL" sz="1150" dirty="0">
                          <a:effectLst/>
                        </a:rPr>
                        <a:t>et al. </a:t>
                      </a:r>
                      <a:r>
                        <a:rPr lang="en-US" sz="1150" dirty="0">
                          <a:effectLst/>
                        </a:rPr>
                        <a:t>(2010)</a:t>
                      </a:r>
                      <a:endParaRPr lang="pl-PL" sz="1150" dirty="0">
                        <a:effectLst/>
                        <a:latin typeface="Calibri" panose="020F0502020204030204" pitchFamily="34" charset="0"/>
                        <a:ea typeface="Calibri" panose="020F0502020204030204" pitchFamily="34" charset="0"/>
                        <a:cs typeface="Times New Roman" panose="02020603050405020304" pitchFamily="18" charset="0"/>
                      </a:endParaRPr>
                    </a:p>
                  </a:txBody>
                  <a:tcPr marL="23897" marR="23897" marT="0" marB="0"/>
                </a:tc>
                <a:tc>
                  <a:txBody>
                    <a:bodyPr/>
                    <a:lstStyle/>
                    <a:p>
                      <a:pPr algn="just">
                        <a:lnSpc>
                          <a:spcPct val="107000"/>
                        </a:lnSpc>
                        <a:spcAft>
                          <a:spcPts val="0"/>
                        </a:spcAft>
                      </a:pPr>
                      <a:r>
                        <a:rPr lang="en-US" sz="1150" dirty="0">
                          <a:effectLst/>
                        </a:rPr>
                        <a:t>tier 1 ratio, tier 2 ratio, leverage (multiple of equity), z-score, ratio of loan-loss provisions to total loans, share of non-performing loans in total loans, loan-loss reserves ratio, efficiency ratio (ratio of operating costs to revenues), Fitch long-term issuer default rating, trading income as percent in revenues, net interest income (percent of average earning assets), ROA, ROE, liquidity loans to deposits ratio, short-term borrowing to total liabilities, wholesale funds to total liabilities, liquid assets to total assets</a:t>
                      </a:r>
                      <a:endParaRPr lang="pl-PL" sz="1150" dirty="0">
                        <a:effectLst/>
                        <a:latin typeface="Calibri" panose="020F0502020204030204" pitchFamily="34" charset="0"/>
                        <a:ea typeface="Calibri" panose="020F0502020204030204" pitchFamily="34" charset="0"/>
                        <a:cs typeface="Times New Roman" panose="02020603050405020304" pitchFamily="18" charset="0"/>
                      </a:endParaRPr>
                    </a:p>
                  </a:txBody>
                  <a:tcPr marL="23897" marR="23897" marT="0" marB="0"/>
                </a:tc>
                <a:extLst>
                  <a:ext uri="{0D108BD9-81ED-4DB2-BD59-A6C34878D82A}">
                    <a16:rowId xmlns:a16="http://schemas.microsoft.com/office/drawing/2014/main" val="2030928067"/>
                  </a:ext>
                </a:extLst>
              </a:tr>
              <a:tr h="1407579">
                <a:tc>
                  <a:txBody>
                    <a:bodyPr/>
                    <a:lstStyle/>
                    <a:p>
                      <a:pPr>
                        <a:lnSpc>
                          <a:spcPct val="107000"/>
                        </a:lnSpc>
                        <a:spcAft>
                          <a:spcPts val="0"/>
                        </a:spcAft>
                      </a:pPr>
                      <a:r>
                        <a:rPr lang="en-US" sz="1150" dirty="0">
                          <a:effectLst/>
                        </a:rPr>
                        <a:t>Hassan </a:t>
                      </a:r>
                      <a:r>
                        <a:rPr lang="pl-PL" sz="1150" dirty="0">
                          <a:effectLst/>
                        </a:rPr>
                        <a:t>et al.</a:t>
                      </a:r>
                      <a:r>
                        <a:rPr lang="en-US" sz="1150" dirty="0">
                          <a:effectLst/>
                        </a:rPr>
                        <a:t> (2013)</a:t>
                      </a:r>
                      <a:endParaRPr lang="pl-PL" sz="1150" dirty="0">
                        <a:effectLst/>
                        <a:latin typeface="Calibri" panose="020F0502020204030204" pitchFamily="34" charset="0"/>
                        <a:ea typeface="Calibri" panose="020F0502020204030204" pitchFamily="34" charset="0"/>
                        <a:cs typeface="Times New Roman" panose="02020603050405020304" pitchFamily="18" charset="0"/>
                      </a:endParaRPr>
                    </a:p>
                  </a:txBody>
                  <a:tcPr marL="23897" marR="23897" marT="0" marB="0"/>
                </a:tc>
                <a:tc>
                  <a:txBody>
                    <a:bodyPr/>
                    <a:lstStyle/>
                    <a:p>
                      <a:pPr algn="just">
                        <a:lnSpc>
                          <a:spcPct val="107000"/>
                        </a:lnSpc>
                        <a:spcAft>
                          <a:spcPts val="0"/>
                        </a:spcAft>
                      </a:pPr>
                      <a:r>
                        <a:rPr lang="en-US" sz="1150" dirty="0">
                          <a:effectLst/>
                        </a:rPr>
                        <a:t>the natural logarithm of a three‐year arithmetic average of total assets, a three‐year arithmetic average of total assets deflated by a three‐year arithmetic average of business volume, a three‐year arithmetic average of the ratio (total long term funding minus total equity all deflated by total assets), average interest‐bearing liabilities divided by average earning assets, a three‐year arithmetic average of net interest margin (net interest income expressed as a percentage of earning assets), a three‐year arithmetic average of the ratio net interest income less loan impairment charges all deflated by average earning assets, a three‐year arithmetic average of the ratio cost to income, a three‐year arithmetic average of the ratio non‐interest expenses to average assets, a three‐year arithmetic average of the ratio net loans to total assets, a three‐year arithmetic average of the ratio loans to customer deposits, a three‐year arithmetic average of the ratio net charge off or the amount written‐off from loan loss reserves less recoveries to gross loans, a three‐year arithmetic average of growth of gross loans of a bank deflated by total growth of gross loans of the sample banks, a three‐year arithmetic average of the ratio equity divided by total assets, a three‐year arithmetic average of the ratio subordinated borrowing to total assets</a:t>
                      </a:r>
                      <a:endParaRPr lang="pl-PL" sz="1150" dirty="0">
                        <a:effectLst/>
                        <a:latin typeface="Calibri" panose="020F0502020204030204" pitchFamily="34" charset="0"/>
                        <a:ea typeface="Calibri" panose="020F0502020204030204" pitchFamily="34" charset="0"/>
                        <a:cs typeface="Times New Roman" panose="02020603050405020304" pitchFamily="18" charset="0"/>
                      </a:endParaRPr>
                    </a:p>
                  </a:txBody>
                  <a:tcPr marL="23897" marR="23897" marT="0" marB="0"/>
                </a:tc>
                <a:extLst>
                  <a:ext uri="{0D108BD9-81ED-4DB2-BD59-A6C34878D82A}">
                    <a16:rowId xmlns:a16="http://schemas.microsoft.com/office/drawing/2014/main" val="892851508"/>
                  </a:ext>
                </a:extLst>
              </a:tr>
              <a:tr h="1407579">
                <a:tc>
                  <a:txBody>
                    <a:bodyPr/>
                    <a:lstStyle/>
                    <a:p>
                      <a:pPr>
                        <a:lnSpc>
                          <a:spcPct val="107000"/>
                        </a:lnSpc>
                        <a:spcAft>
                          <a:spcPts val="0"/>
                        </a:spcAft>
                      </a:pPr>
                      <a:r>
                        <a:rPr lang="en-US" sz="1150" dirty="0">
                          <a:effectLst/>
                        </a:rPr>
                        <a:t>Poon</a:t>
                      </a:r>
                      <a:r>
                        <a:rPr lang="pl-PL" sz="1150" dirty="0">
                          <a:effectLst/>
                        </a:rPr>
                        <a:t> et al. </a:t>
                      </a:r>
                      <a:r>
                        <a:rPr lang="en-US" sz="1150" dirty="0">
                          <a:effectLst/>
                        </a:rPr>
                        <a:t>(2007)</a:t>
                      </a:r>
                      <a:endParaRPr lang="pl-PL" sz="1150" dirty="0">
                        <a:effectLst/>
                        <a:latin typeface="Calibri" panose="020F0502020204030204" pitchFamily="34" charset="0"/>
                        <a:ea typeface="Calibri" panose="020F0502020204030204" pitchFamily="34" charset="0"/>
                        <a:cs typeface="Times New Roman" panose="02020603050405020304" pitchFamily="18" charset="0"/>
                      </a:endParaRPr>
                    </a:p>
                  </a:txBody>
                  <a:tcPr marL="23897" marR="23897" marT="0" marB="0"/>
                </a:tc>
                <a:tc>
                  <a:txBody>
                    <a:bodyPr/>
                    <a:lstStyle/>
                    <a:p>
                      <a:pPr algn="just">
                        <a:lnSpc>
                          <a:spcPct val="107000"/>
                        </a:lnSpc>
                        <a:spcAft>
                          <a:spcPts val="0"/>
                        </a:spcAft>
                      </a:pPr>
                      <a:r>
                        <a:rPr lang="en-US" sz="1150" dirty="0">
                          <a:effectLst/>
                        </a:rPr>
                        <a:t>net interest margin, the net interest revenue to average total assets, pre-tax operating income to average total assets, return on average assets, return on average equity, dividend payout, cost to income ratio, loan loss reserves to gross loans, loan loss provisions to net interest revenue, loan loss reserves  to non-performing loans, non-performing loans to gross loans, net charge off to average gross loans, net charge off to net income before loan loss provisions interbank ratio, loans to total assets, loans to customer and short-term funding, loans to total deposits and borrowings, liquid assets to customer and short-term funding, liquid assets to total deposits and borrowings, tier 1 capital ratio, capital adequacy ratio (Basel’s total capital adequacy ratio which measures Tier 1 and Tier 2 capital and should be at least 8%), equity to total assets, equity to loans, equity to customer and short-term funding, logarithm of book value of total assets, logarithm of book value of trading securities, year dummy where 1 when the rating was issued in particular year and 0 otherwise, proportion (by percentage) of solicited ratings in the respective country of the year, no. of overseas exchanges on which the bank was listed, no. of overseas subsidiaries held by the issuer.</a:t>
                      </a:r>
                      <a:endParaRPr lang="pl-PL" sz="1150" dirty="0">
                        <a:effectLst/>
                        <a:latin typeface="Calibri" panose="020F0502020204030204" pitchFamily="34" charset="0"/>
                        <a:ea typeface="Calibri" panose="020F0502020204030204" pitchFamily="34" charset="0"/>
                        <a:cs typeface="Times New Roman" panose="02020603050405020304" pitchFamily="18" charset="0"/>
                      </a:endParaRPr>
                    </a:p>
                  </a:txBody>
                  <a:tcPr marL="23897" marR="23897" marT="0" marB="0"/>
                </a:tc>
                <a:extLst>
                  <a:ext uri="{0D108BD9-81ED-4DB2-BD59-A6C34878D82A}">
                    <a16:rowId xmlns:a16="http://schemas.microsoft.com/office/drawing/2014/main" val="1974450602"/>
                  </a:ext>
                </a:extLst>
              </a:tr>
              <a:tr h="879737">
                <a:tc>
                  <a:txBody>
                    <a:bodyPr/>
                    <a:lstStyle/>
                    <a:p>
                      <a:pPr>
                        <a:lnSpc>
                          <a:spcPct val="107000"/>
                        </a:lnSpc>
                        <a:spcAft>
                          <a:spcPts val="0"/>
                        </a:spcAft>
                      </a:pPr>
                      <a:r>
                        <a:rPr lang="en-US" sz="1150" dirty="0" err="1">
                          <a:effectLst/>
                        </a:rPr>
                        <a:t>Hau</a:t>
                      </a:r>
                      <a:r>
                        <a:rPr lang="pl-PL" sz="1150" baseline="0" dirty="0">
                          <a:effectLst/>
                        </a:rPr>
                        <a:t> et al. </a:t>
                      </a:r>
                      <a:r>
                        <a:rPr lang="en-US" sz="1150" dirty="0">
                          <a:effectLst/>
                        </a:rPr>
                        <a:t>(2012)</a:t>
                      </a:r>
                      <a:endParaRPr lang="pl-PL" sz="1150" dirty="0">
                        <a:effectLst/>
                        <a:latin typeface="Calibri" panose="020F0502020204030204" pitchFamily="34" charset="0"/>
                        <a:ea typeface="Calibri" panose="020F0502020204030204" pitchFamily="34" charset="0"/>
                        <a:cs typeface="Times New Roman" panose="02020603050405020304" pitchFamily="18" charset="0"/>
                      </a:endParaRPr>
                    </a:p>
                  </a:txBody>
                  <a:tcPr marL="23897" marR="23897" marT="0" marB="0"/>
                </a:tc>
                <a:tc>
                  <a:txBody>
                    <a:bodyPr/>
                    <a:lstStyle/>
                    <a:p>
                      <a:pPr algn="just">
                        <a:lnSpc>
                          <a:spcPct val="107000"/>
                        </a:lnSpc>
                        <a:spcAft>
                          <a:spcPts val="0"/>
                        </a:spcAft>
                      </a:pPr>
                      <a:r>
                        <a:rPr lang="en-US" sz="1150" dirty="0">
                          <a:effectLst/>
                        </a:rPr>
                        <a:t>one-year expected default frequency from Moody's KMV Moody's KMV (EDF), fractional rank of EDF Moody's KMV, ordinal rating quality shortfall (ORQS) with 8-quarter forward EDF Authors' calculations, directional ordinal rating quality shortfall (ORQS) Authors', positive rating error subsample: directional ordinal rating quality shortfall (ORQS) &gt; 0 Authors' calculations, Box-Cox transformation of Ordinal Rating Quality Shortfall (ORQS) with 8-quarter forward EDF, crisis, positive rating error, credit growth, logarithm of assets, return on average assets, leverage, loans share, trading share, short-term funding share, </a:t>
                      </a:r>
                      <a:r>
                        <a:rPr lang="en-US" sz="1150" dirty="0" err="1">
                          <a:effectLst/>
                        </a:rPr>
                        <a:t>Herfindahl-Hirschmann</a:t>
                      </a:r>
                      <a:r>
                        <a:rPr lang="en-US" sz="1150" dirty="0">
                          <a:effectLst/>
                        </a:rPr>
                        <a:t> index, agency specific securitization business.</a:t>
                      </a:r>
                      <a:endParaRPr lang="pl-PL" sz="1150" dirty="0">
                        <a:effectLst/>
                        <a:latin typeface="Calibri" panose="020F0502020204030204" pitchFamily="34" charset="0"/>
                        <a:ea typeface="Calibri" panose="020F0502020204030204" pitchFamily="34" charset="0"/>
                        <a:cs typeface="Times New Roman" panose="02020603050405020304" pitchFamily="18" charset="0"/>
                      </a:endParaRPr>
                    </a:p>
                  </a:txBody>
                  <a:tcPr marL="23897" marR="23897" marT="0" marB="0"/>
                </a:tc>
                <a:extLst>
                  <a:ext uri="{0D108BD9-81ED-4DB2-BD59-A6C34878D82A}">
                    <a16:rowId xmlns:a16="http://schemas.microsoft.com/office/drawing/2014/main" val="1930855176"/>
                  </a:ext>
                </a:extLst>
              </a:tr>
            </a:tbl>
          </a:graphicData>
        </a:graphic>
      </p:graphicFrame>
    </p:spTree>
    <p:extLst>
      <p:ext uri="{BB962C8B-B14F-4D97-AF65-F5344CB8AC3E}">
        <p14:creationId xmlns:p14="http://schemas.microsoft.com/office/powerpoint/2010/main" val="2367483919"/>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1">
            <a:extLst>
              <a:ext uri="{FF2B5EF4-FFF2-40B4-BE49-F238E27FC236}">
                <a16:creationId xmlns:a16="http://schemas.microsoft.com/office/drawing/2014/main" id="{EE4D514C-98ED-4735-8D53-C451BA69C413}"/>
              </a:ext>
            </a:extLst>
          </p:cNvPr>
          <p:cNvSpPr>
            <a:spLocks noGrp="1"/>
          </p:cNvSpPr>
          <p:nvPr>
            <p:ph type="title"/>
          </p:nvPr>
        </p:nvSpPr>
        <p:spPr/>
        <p:txBody>
          <a:bodyPr/>
          <a:lstStyle/>
          <a:p>
            <a:pPr algn="ctr"/>
            <a:r>
              <a:rPr lang="pl-PL" dirty="0" err="1">
                <a:effectLst>
                  <a:outerShdw blurRad="38100" dist="38100" dir="2700000" algn="tl">
                    <a:srgbClr val="000000">
                      <a:alpha val="43137"/>
                    </a:srgbClr>
                  </a:outerShdw>
                </a:effectLst>
              </a:rPr>
              <a:t>Conclusions</a:t>
            </a:r>
            <a:endParaRPr lang="pl-PL" dirty="0">
              <a:effectLst>
                <a:outerShdw blurRad="38100" dist="38100" dir="2700000" algn="tl">
                  <a:srgbClr val="000000">
                    <a:alpha val="43137"/>
                  </a:srgbClr>
                </a:outerShdw>
              </a:effectLst>
            </a:endParaRPr>
          </a:p>
        </p:txBody>
      </p:sp>
      <p:sp>
        <p:nvSpPr>
          <p:cNvPr id="4" name="Symbol zastępczy zawartości 2">
            <a:extLst>
              <a:ext uri="{FF2B5EF4-FFF2-40B4-BE49-F238E27FC236}">
                <a16:creationId xmlns:a16="http://schemas.microsoft.com/office/drawing/2014/main" id="{6A2C59FA-DD19-4ED2-89EA-766B358688EF}"/>
              </a:ext>
            </a:extLst>
          </p:cNvPr>
          <p:cNvSpPr>
            <a:spLocks noGrp="1"/>
          </p:cNvSpPr>
          <p:nvPr>
            <p:ph idx="1"/>
          </p:nvPr>
        </p:nvSpPr>
        <p:spPr>
          <a:xfrm>
            <a:off x="729206" y="1863523"/>
            <a:ext cx="10943862" cy="4600937"/>
          </a:xfrm>
        </p:spPr>
        <p:txBody>
          <a:bodyPr>
            <a:normAutofit/>
          </a:bodyPr>
          <a:lstStyle/>
          <a:p>
            <a:pPr algn="just"/>
            <a:r>
              <a:rPr lang="en-US" sz="2000" dirty="0"/>
              <a:t>The received results suggest that there exist strong differences between methods of estimation of banks’ credit ratings used by particular CRAs. </a:t>
            </a:r>
            <a:endParaRPr lang="pl-PL" sz="2000" dirty="0"/>
          </a:p>
          <a:p>
            <a:pPr algn="just"/>
            <a:r>
              <a:rPr lang="en-US" sz="2000" dirty="0"/>
              <a:t>The banks’ capital adequacy, profitability, liquidity and management quality have the significant influence on the banks’ credit ratings. </a:t>
            </a:r>
            <a:endParaRPr lang="pl-PL" sz="2000" dirty="0"/>
          </a:p>
          <a:p>
            <a:pPr algn="just"/>
            <a:r>
              <a:rPr lang="en-US" sz="2000" dirty="0"/>
              <a:t>All CRAs take into consideration measures of the CAMEL methodology. </a:t>
            </a:r>
            <a:endParaRPr lang="pl-PL" sz="2000" dirty="0"/>
          </a:p>
          <a:p>
            <a:pPr algn="just"/>
            <a:r>
              <a:rPr lang="en-US" sz="2000" dirty="0"/>
              <a:t>It has been fund that there exist differences between determinants of foreign and domestic credit ratings. </a:t>
            </a:r>
            <a:endParaRPr lang="pl-PL" sz="2000" dirty="0"/>
          </a:p>
          <a:p>
            <a:pPr algn="just"/>
            <a:r>
              <a:rPr lang="en-US" sz="2000" dirty="0"/>
              <a:t>The economy condition has got the significant impact on notes received by banks</a:t>
            </a:r>
            <a:r>
              <a:rPr lang="pl-PL" sz="2000" dirty="0"/>
              <a:t>. </a:t>
            </a:r>
            <a:r>
              <a:rPr lang="en-US" sz="2000" dirty="0"/>
              <a:t>The mentioned situation can be connected with the “sovereign ceiling” and contagion effects. </a:t>
            </a:r>
            <a:endParaRPr lang="pl-PL" sz="2000" dirty="0"/>
          </a:p>
          <a:p>
            <a:pPr algn="just"/>
            <a:r>
              <a:rPr lang="en-US" sz="2000" dirty="0"/>
              <a:t>We can distinguish the two types of CRAs using similar methodologies. To the first group belong Fitch and S&amp;P’s. In the second group we can include Moody’s and Dominion.</a:t>
            </a:r>
            <a:endParaRPr lang="en-GB" sz="2000" dirty="0"/>
          </a:p>
          <a:p>
            <a:endParaRPr lang="pl-PL" dirty="0"/>
          </a:p>
        </p:txBody>
      </p:sp>
    </p:spTree>
    <p:extLst>
      <p:ext uri="{BB962C8B-B14F-4D97-AF65-F5344CB8AC3E}">
        <p14:creationId xmlns:p14="http://schemas.microsoft.com/office/powerpoint/2010/main" val="3802753040"/>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0EE0DB8-34DE-4445-86BE-3C039CDC39C5}"/>
              </a:ext>
            </a:extLst>
          </p:cNvPr>
          <p:cNvSpPr>
            <a:spLocks noGrp="1"/>
          </p:cNvSpPr>
          <p:nvPr>
            <p:ph type="title"/>
          </p:nvPr>
        </p:nvSpPr>
        <p:spPr>
          <a:xfrm>
            <a:off x="924482" y="3176016"/>
            <a:ext cx="9720072" cy="1499616"/>
          </a:xfrm>
        </p:spPr>
        <p:txBody>
          <a:bodyPr/>
          <a:lstStyle/>
          <a:p>
            <a:pPr algn="ctr"/>
            <a:r>
              <a:rPr lang="en-US" b="1" i="1" dirty="0">
                <a:effectLst>
                  <a:outerShdw blurRad="38100" dist="38100" dir="2700000" algn="tl">
                    <a:srgbClr val="000000">
                      <a:alpha val="43137"/>
                    </a:srgbClr>
                  </a:outerShdw>
                </a:effectLst>
              </a:rPr>
              <a:t>Impact of credit ratings changes on the financial market</a:t>
            </a:r>
            <a:endParaRPr lang="pl-PL"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29063954"/>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8BB3BBC-FA05-46DD-AF77-BB96368C2D55}"/>
              </a:ext>
            </a:extLst>
          </p:cNvPr>
          <p:cNvSpPr>
            <a:spLocks noGrp="1"/>
          </p:cNvSpPr>
          <p:nvPr>
            <p:ph type="title"/>
          </p:nvPr>
        </p:nvSpPr>
        <p:spPr>
          <a:xfrm>
            <a:off x="1112051" y="2679192"/>
            <a:ext cx="9720072" cy="1499616"/>
          </a:xfrm>
        </p:spPr>
        <p:txBody>
          <a:bodyPr/>
          <a:lstStyle/>
          <a:p>
            <a:pPr algn="ctr"/>
            <a:r>
              <a:rPr lang="pl-PL" b="1" i="1" dirty="0"/>
              <a:t>STOCK PRICES</a:t>
            </a:r>
          </a:p>
        </p:txBody>
      </p:sp>
    </p:spTree>
    <p:extLst>
      <p:ext uri="{BB962C8B-B14F-4D97-AF65-F5344CB8AC3E}">
        <p14:creationId xmlns:p14="http://schemas.microsoft.com/office/powerpoint/2010/main" val="1280758788"/>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3805DF5-ECF5-4AFF-92F9-81388AAAC21B}"/>
              </a:ext>
            </a:extLst>
          </p:cNvPr>
          <p:cNvSpPr>
            <a:spLocks noGrp="1"/>
          </p:cNvSpPr>
          <p:nvPr>
            <p:ph type="title"/>
          </p:nvPr>
        </p:nvSpPr>
        <p:spPr/>
        <p:txBody>
          <a:bodyPr/>
          <a:lstStyle/>
          <a:p>
            <a:r>
              <a:rPr lang="pl-PL" dirty="0" err="1"/>
              <a:t>Literature</a:t>
            </a:r>
            <a:r>
              <a:rPr lang="pl-PL" dirty="0"/>
              <a:t> </a:t>
            </a:r>
            <a:r>
              <a:rPr lang="pl-PL" dirty="0" err="1"/>
              <a:t>review</a:t>
            </a:r>
            <a:endParaRPr lang="pl-PL" dirty="0"/>
          </a:p>
        </p:txBody>
      </p:sp>
      <p:sp>
        <p:nvSpPr>
          <p:cNvPr id="3" name="Symbol zastępczy zawartości 2">
            <a:extLst>
              <a:ext uri="{FF2B5EF4-FFF2-40B4-BE49-F238E27FC236}">
                <a16:creationId xmlns:a16="http://schemas.microsoft.com/office/drawing/2014/main" id="{DBBBA5B6-44C3-4B0B-8D6A-002831C1EC39}"/>
              </a:ext>
            </a:extLst>
          </p:cNvPr>
          <p:cNvSpPr>
            <a:spLocks noGrp="1"/>
          </p:cNvSpPr>
          <p:nvPr>
            <p:ph idx="1"/>
          </p:nvPr>
        </p:nvSpPr>
        <p:spPr>
          <a:xfrm>
            <a:off x="720970" y="2286000"/>
            <a:ext cx="10515600" cy="4023360"/>
          </a:xfrm>
        </p:spPr>
        <p:txBody>
          <a:bodyPr>
            <a:normAutofit fontScale="47500" lnSpcReduction="20000"/>
          </a:bodyPr>
          <a:lstStyle/>
          <a:p>
            <a:pPr algn="just"/>
            <a:r>
              <a:rPr lang="pl-PL" sz="2400" dirty="0"/>
              <a:t>Griffin, </a:t>
            </a:r>
            <a:r>
              <a:rPr lang="pl-PL" sz="2400" dirty="0" err="1"/>
              <a:t>Sanvicente</a:t>
            </a:r>
            <a:r>
              <a:rPr lang="pl-PL" sz="2400" dirty="0"/>
              <a:t> (1982) - </a:t>
            </a:r>
            <a:r>
              <a:rPr lang="en-US" sz="2400" dirty="0"/>
              <a:t>monthly abnormal stock returns, event window (-11;1), no anticipation but negative reaction after downgrades</a:t>
            </a:r>
            <a:endParaRPr lang="pl-PL" sz="2400" dirty="0"/>
          </a:p>
          <a:p>
            <a:pPr algn="just"/>
            <a:r>
              <a:rPr lang="en-GB" sz="2400" dirty="0" err="1"/>
              <a:t>Holthausen</a:t>
            </a:r>
            <a:r>
              <a:rPr lang="pl-PL" sz="2400" dirty="0"/>
              <a:t>, </a:t>
            </a:r>
            <a:r>
              <a:rPr lang="en-GB" sz="2400" dirty="0"/>
              <a:t>Leftwich (1986)</a:t>
            </a:r>
            <a:r>
              <a:rPr lang="pl-PL" sz="2400" dirty="0"/>
              <a:t> - </a:t>
            </a:r>
            <a:r>
              <a:rPr lang="en-US" sz="2400" dirty="0"/>
              <a:t>1977 – 82, Moody’s, S&amp;P, 1014 rating changes, 256 Credit Watch S&amp;P, daily abnormal stock returns, event window (-300; 60), significantly negative reaction after downgrades, no significant abnormal performance for upgrades</a:t>
            </a:r>
            <a:endParaRPr lang="pl-PL" sz="2400" dirty="0"/>
          </a:p>
          <a:p>
            <a:pPr algn="just"/>
            <a:r>
              <a:rPr lang="en-GB" sz="2400" dirty="0"/>
              <a:t>Hand, </a:t>
            </a:r>
            <a:r>
              <a:rPr lang="en-GB" sz="2400" dirty="0" err="1"/>
              <a:t>Holthausen</a:t>
            </a:r>
            <a:r>
              <a:rPr lang="en-GB" sz="2400" dirty="0"/>
              <a:t>, Leftwich (1992)</a:t>
            </a:r>
            <a:r>
              <a:rPr lang="pl-PL" sz="2400" dirty="0"/>
              <a:t> - </a:t>
            </a:r>
            <a:r>
              <a:rPr lang="en-US" sz="2400" dirty="0"/>
              <a:t>1977 – 82/1981- 83, Moody’s, S&amp;P, 1100 rating changes and 250 Credit Watch S&amp;P, window spanning stock and bond returns, significantly negative abnormal stock and bond returns for downgrades and unexpected additions to S&amp;P Credit Watch, no significant abnormal returns for upgrades</a:t>
            </a:r>
            <a:endParaRPr lang="pl-PL" sz="2400" dirty="0"/>
          </a:p>
          <a:p>
            <a:pPr algn="just"/>
            <a:r>
              <a:rPr lang="en-GB" sz="2400" dirty="0"/>
              <a:t>Goh</a:t>
            </a:r>
            <a:r>
              <a:rPr lang="pl-PL" sz="2400" dirty="0"/>
              <a:t>, </a:t>
            </a:r>
            <a:r>
              <a:rPr lang="en-GB" sz="2400" dirty="0" err="1"/>
              <a:t>Ederington</a:t>
            </a:r>
            <a:r>
              <a:rPr lang="en-GB" sz="2400" dirty="0"/>
              <a:t> (1993) </a:t>
            </a:r>
            <a:r>
              <a:rPr lang="pl-PL" sz="2400" dirty="0"/>
              <a:t>- </a:t>
            </a:r>
            <a:r>
              <a:rPr lang="en-US" sz="2400" dirty="0"/>
              <a:t>1984 – 86, Moody’s, daily abnormal stock returns, event window (-30;30), significantly negative returns for downgrades due to earnings deterioration, positive abnormal returns for downgrades due to increased leverage</a:t>
            </a:r>
            <a:endParaRPr lang="pl-PL" sz="2400" dirty="0"/>
          </a:p>
          <a:p>
            <a:pPr algn="just"/>
            <a:r>
              <a:rPr lang="en-GB" sz="2400" dirty="0" err="1"/>
              <a:t>Matolcsy</a:t>
            </a:r>
            <a:r>
              <a:rPr lang="pl-PL" sz="2400" dirty="0"/>
              <a:t>, </a:t>
            </a:r>
            <a:r>
              <a:rPr lang="en-GB" sz="2400" dirty="0" err="1"/>
              <a:t>Lianto</a:t>
            </a:r>
            <a:r>
              <a:rPr lang="en-GB" sz="2400" dirty="0"/>
              <a:t> (1995)</a:t>
            </a:r>
            <a:r>
              <a:rPr lang="pl-PL" sz="2400" dirty="0"/>
              <a:t> – 192 – 1991, Australia, </a:t>
            </a:r>
            <a:r>
              <a:rPr lang="en-GB" sz="2400" dirty="0"/>
              <a:t>S&amp;</a:t>
            </a:r>
            <a:r>
              <a:rPr lang="pl-PL" sz="2400" dirty="0"/>
              <a:t>P, w</a:t>
            </a:r>
            <a:r>
              <a:rPr lang="en-GB" sz="2400" dirty="0" err="1"/>
              <a:t>eekly</a:t>
            </a:r>
            <a:r>
              <a:rPr lang="en-GB" sz="2400" dirty="0"/>
              <a:t> stock price data</a:t>
            </a:r>
            <a:r>
              <a:rPr lang="pl-PL" sz="2400" dirty="0"/>
              <a:t>, </a:t>
            </a:r>
            <a:r>
              <a:rPr lang="pl-PL" sz="2400" dirty="0" err="1"/>
              <a:t>only</a:t>
            </a:r>
            <a:r>
              <a:rPr lang="pl-PL" sz="2400" dirty="0"/>
              <a:t> </a:t>
            </a:r>
            <a:r>
              <a:rPr lang="en-GB" sz="2400" dirty="0"/>
              <a:t>bond rating downgrades contain significant cumulative average abnormal returns. </a:t>
            </a:r>
            <a:endParaRPr lang="pl-PL" sz="2400" dirty="0"/>
          </a:p>
          <a:p>
            <a:pPr algn="just"/>
            <a:r>
              <a:rPr lang="en-GB" sz="2400" dirty="0"/>
              <a:t>Barron, Clare</a:t>
            </a:r>
            <a:r>
              <a:rPr lang="pl-PL" sz="2400" dirty="0"/>
              <a:t>, </a:t>
            </a:r>
            <a:r>
              <a:rPr lang="en-GB" sz="2400" dirty="0"/>
              <a:t>Thomas (1997) </a:t>
            </a:r>
            <a:r>
              <a:rPr lang="pl-PL" sz="2400" dirty="0"/>
              <a:t>– 1984 – 1992, </a:t>
            </a:r>
            <a:r>
              <a:rPr lang="en-GB" sz="2400" dirty="0"/>
              <a:t>UK stock prices</a:t>
            </a:r>
            <a:r>
              <a:rPr lang="pl-PL" sz="2400" dirty="0"/>
              <a:t>, </a:t>
            </a:r>
            <a:r>
              <a:rPr lang="en-GB" sz="2400" dirty="0"/>
              <a:t>the significant impact of the downgrades and credit watch announcements. The results also suggest that the profits of companies having a credit rating do not come in the way of significant decreases in the cost of equity capital. </a:t>
            </a:r>
            <a:endParaRPr lang="pl-PL" sz="2400" dirty="0"/>
          </a:p>
          <a:p>
            <a:pPr algn="just"/>
            <a:r>
              <a:rPr lang="en-GB" sz="2400" dirty="0" err="1"/>
              <a:t>Elayan</a:t>
            </a:r>
            <a:r>
              <a:rPr lang="en-GB" sz="2400" dirty="0"/>
              <a:t>, Hsu</a:t>
            </a:r>
            <a:r>
              <a:rPr lang="pl-PL" sz="2400" dirty="0"/>
              <a:t>, </a:t>
            </a:r>
            <a:r>
              <a:rPr lang="en-GB" sz="2400" dirty="0"/>
              <a:t>Meyer (2003) </a:t>
            </a:r>
            <a:r>
              <a:rPr lang="pl-PL" sz="2400" dirty="0"/>
              <a:t>- </a:t>
            </a:r>
            <a:r>
              <a:rPr lang="en-GB" sz="2400" dirty="0"/>
              <a:t>New Zealand companies</a:t>
            </a:r>
            <a:r>
              <a:rPr lang="pl-PL" sz="2400" dirty="0"/>
              <a:t>, </a:t>
            </a:r>
            <a:r>
              <a:rPr lang="en-GB" sz="2400" dirty="0"/>
              <a:t>the significant impact is from upgrades and downgrades of credit ratings</a:t>
            </a:r>
            <a:r>
              <a:rPr lang="pl-PL" sz="2400" dirty="0"/>
              <a:t>.</a:t>
            </a:r>
          </a:p>
          <a:p>
            <a:pPr algn="just"/>
            <a:r>
              <a:rPr lang="en-GB" sz="2400" dirty="0" err="1"/>
              <a:t>Linciano</a:t>
            </a:r>
            <a:r>
              <a:rPr lang="en-GB" sz="2400" dirty="0"/>
              <a:t> (2004) </a:t>
            </a:r>
            <a:r>
              <a:rPr lang="pl-PL" sz="2400" dirty="0"/>
              <a:t>S&amp;P, Fitch, </a:t>
            </a:r>
            <a:r>
              <a:rPr lang="pl-PL" sz="2400" dirty="0" err="1"/>
              <a:t>Moody’s</a:t>
            </a:r>
            <a:r>
              <a:rPr lang="pl-PL" sz="2400" dirty="0"/>
              <a:t>, </a:t>
            </a:r>
            <a:r>
              <a:rPr lang="en-GB" sz="2400" dirty="0"/>
              <a:t>Italian listed companies</a:t>
            </a:r>
            <a:r>
              <a:rPr lang="pl-PL" sz="2400" dirty="0"/>
              <a:t>, 299 </a:t>
            </a:r>
            <a:r>
              <a:rPr lang="en-GB" sz="2400" dirty="0"/>
              <a:t>credit rating changes</a:t>
            </a:r>
            <a:r>
              <a:rPr lang="pl-PL" sz="2400" dirty="0"/>
              <a:t>, </a:t>
            </a:r>
            <a:r>
              <a:rPr lang="en-GB" sz="2400" dirty="0"/>
              <a:t>the direction of the credit rating changes, the presence of concurrent news, the sector of the issuer</a:t>
            </a:r>
            <a:r>
              <a:rPr lang="pl-PL" sz="2400" dirty="0"/>
              <a:t>. </a:t>
            </a:r>
            <a:r>
              <a:rPr lang="en-GB" sz="2400" dirty="0"/>
              <a:t>Significant abnormal returns are observed for negative watches and for downgrades. </a:t>
            </a:r>
            <a:r>
              <a:rPr lang="pl-PL" sz="2400" dirty="0"/>
              <a:t>T</a:t>
            </a:r>
            <a:r>
              <a:rPr lang="en-GB" sz="2400" dirty="0"/>
              <a:t>he negative abnormal returns are lower for financial firms than for other companies. </a:t>
            </a:r>
            <a:endParaRPr lang="pl-PL" sz="2400" dirty="0"/>
          </a:p>
          <a:p>
            <a:pPr algn="just"/>
            <a:r>
              <a:rPr lang="en-GB" sz="2400" dirty="0"/>
              <a:t>Poon</a:t>
            </a:r>
            <a:r>
              <a:rPr lang="pl-PL" sz="2400" dirty="0"/>
              <a:t>, </a:t>
            </a:r>
            <a:r>
              <a:rPr lang="en-GB" sz="2400" dirty="0"/>
              <a:t>Chan (2007) </a:t>
            </a:r>
            <a:r>
              <a:rPr lang="pl-PL" sz="2400" dirty="0"/>
              <a:t>- </a:t>
            </a:r>
            <a:r>
              <a:rPr lang="en-GB" sz="2400" dirty="0"/>
              <a:t>the size of the company and the sector. </a:t>
            </a:r>
            <a:endParaRPr lang="pl-PL" sz="2400" dirty="0"/>
          </a:p>
          <a:p>
            <a:pPr algn="just"/>
            <a:r>
              <a:rPr lang="en-GB" sz="2400" dirty="0"/>
              <a:t>Hun Han et al. (2008) </a:t>
            </a:r>
            <a:r>
              <a:rPr lang="pl-PL" sz="2400" dirty="0"/>
              <a:t>- </a:t>
            </a:r>
            <a:r>
              <a:rPr lang="en-GB" sz="2400" dirty="0"/>
              <a:t>emerging market countries included in the MSCI Emerging Market Index</a:t>
            </a:r>
            <a:r>
              <a:rPr lang="pl-PL" sz="2400" dirty="0"/>
              <a:t>, </a:t>
            </a:r>
            <a:r>
              <a:rPr lang="en-GB" sz="2400" dirty="0"/>
              <a:t>there exists cumulative abnormal returns both for downgrades and upgrades. </a:t>
            </a:r>
            <a:endParaRPr lang="pl-PL" sz="2400" dirty="0"/>
          </a:p>
          <a:p>
            <a:pPr marL="0" indent="0">
              <a:buNone/>
            </a:pPr>
            <a:endParaRPr lang="pl-PL" dirty="0"/>
          </a:p>
        </p:txBody>
      </p:sp>
    </p:spTree>
    <p:extLst>
      <p:ext uri="{BB962C8B-B14F-4D97-AF65-F5344CB8AC3E}">
        <p14:creationId xmlns:p14="http://schemas.microsoft.com/office/powerpoint/2010/main" val="152898927"/>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3955915-A094-4B09-ABB1-78D562B70834}"/>
              </a:ext>
            </a:extLst>
          </p:cNvPr>
          <p:cNvSpPr>
            <a:spLocks noGrp="1"/>
          </p:cNvSpPr>
          <p:nvPr>
            <p:ph type="title"/>
          </p:nvPr>
        </p:nvSpPr>
        <p:spPr>
          <a:xfrm>
            <a:off x="1024128" y="585216"/>
            <a:ext cx="9720072" cy="1032569"/>
          </a:xfrm>
        </p:spPr>
        <p:txBody>
          <a:bodyPr/>
          <a:lstStyle/>
          <a:p>
            <a:r>
              <a:rPr lang="pl-PL" dirty="0" err="1"/>
              <a:t>Literature</a:t>
            </a:r>
            <a:r>
              <a:rPr lang="pl-PL" dirty="0"/>
              <a:t> </a:t>
            </a:r>
            <a:r>
              <a:rPr lang="pl-PL" dirty="0" err="1"/>
              <a:t>review</a:t>
            </a:r>
            <a:endParaRPr lang="pl-PL" dirty="0"/>
          </a:p>
        </p:txBody>
      </p:sp>
      <p:sp>
        <p:nvSpPr>
          <p:cNvPr id="3" name="Symbol zastępczy zawartości 2">
            <a:extLst>
              <a:ext uri="{FF2B5EF4-FFF2-40B4-BE49-F238E27FC236}">
                <a16:creationId xmlns:a16="http://schemas.microsoft.com/office/drawing/2014/main" id="{DE981746-3FEA-4590-95EC-FC6D602EA42F}"/>
              </a:ext>
            </a:extLst>
          </p:cNvPr>
          <p:cNvSpPr>
            <a:spLocks noGrp="1"/>
          </p:cNvSpPr>
          <p:nvPr>
            <p:ph idx="1"/>
          </p:nvPr>
        </p:nvSpPr>
        <p:spPr>
          <a:xfrm>
            <a:off x="545123" y="1799492"/>
            <a:ext cx="10767645" cy="4800600"/>
          </a:xfrm>
        </p:spPr>
        <p:txBody>
          <a:bodyPr>
            <a:normAutofit fontScale="55000" lnSpcReduction="20000"/>
          </a:bodyPr>
          <a:lstStyle/>
          <a:p>
            <a:pPr algn="just"/>
            <a:r>
              <a:rPr lang="en-US" dirty="0"/>
              <a:t>Schweitzer and others (1992) – banks’ credit rating changes, </a:t>
            </a:r>
            <a:r>
              <a:rPr lang="en-US" dirty="0" err="1"/>
              <a:t>diffrent</a:t>
            </a:r>
            <a:r>
              <a:rPr lang="en-US" dirty="0"/>
              <a:t> reaction, supervision, small significant impact on stock prices around the announcement of credit rating changes. The rates of return as a result of the downgrade of credit ratings are lower of 1.5 % and this compared with pre-announcement excess returns in the order of 10-20%. The upgrade results higher rates of return by 1%. The bank regulators do hold back negative information, and that bond rating agencies have a role in generating adverse information about banks to the capital market.</a:t>
            </a:r>
          </a:p>
          <a:p>
            <a:r>
              <a:rPr lang="en-US" dirty="0" err="1"/>
              <a:t>Gropp</a:t>
            </a:r>
            <a:r>
              <a:rPr lang="en-US" dirty="0"/>
              <a:t>, Richards (2001) – 1989 – 2000, S&amp;P, Fitch, Moody’s European banks’ rating change,186 events, the upgrade of credit ratings causes the increase the abnormal returns of 1.2% on the announcement day and 1.5% in the 3-day event window. </a:t>
            </a:r>
          </a:p>
          <a:p>
            <a:r>
              <a:rPr lang="en-US" dirty="0"/>
              <a:t>Bremer, Pettway (2001) - Japanese banks credit rating changes, during the event window and the post-event window the significant abnormal returns are not observed. Only for the long period of time, because by taking the mean from 2 years, were negative and statistically significant of the impact of downgrade of credit ratings at 20.6%.</a:t>
            </a:r>
          </a:p>
          <a:p>
            <a:r>
              <a:rPr lang="en-US" dirty="0" err="1"/>
              <a:t>Calderoni</a:t>
            </a:r>
            <a:r>
              <a:rPr lang="en-US" dirty="0"/>
              <a:t> and others (2009) – 2002 – 2007, Moody’s banks’ credit rating changes, the significant cumulative abnormal returns for downgrades in a two day window and during the event window, the upgrades insignificant</a:t>
            </a:r>
          </a:p>
          <a:p>
            <a:r>
              <a:rPr lang="en-US" dirty="0" err="1"/>
              <a:t>Hiu</a:t>
            </a:r>
            <a:r>
              <a:rPr lang="en-US" dirty="0"/>
              <a:t>, </a:t>
            </a:r>
            <a:r>
              <a:rPr lang="en-US" dirty="0" err="1"/>
              <a:t>Nuttawat</a:t>
            </a:r>
            <a:r>
              <a:rPr lang="en-US" dirty="0"/>
              <a:t>, </a:t>
            </a:r>
            <a:r>
              <a:rPr lang="en-US" dirty="0" err="1"/>
              <a:t>Puspakaran</a:t>
            </a:r>
            <a:r>
              <a:rPr lang="en-US" dirty="0"/>
              <a:t> (2004) - significantly positive (negative) market reaction to the upgrade (downgrade) announcements, for the downgrade and negative outlook announcements, the short-term returns show no significant reaction but long-term returns show a significant negative response. In a small but liquid stock market credit rating agencies only provide limited informational value to the investors.</a:t>
            </a:r>
          </a:p>
          <a:p>
            <a:r>
              <a:rPr lang="en-US" dirty="0" err="1"/>
              <a:t>Vassalou</a:t>
            </a:r>
            <a:r>
              <a:rPr lang="en-US" dirty="0"/>
              <a:t>, Xing (2003) - the size of the capital market, the level of development of the economy and the probability of default, the important moment for the abnormal rates of return is the moment before and after the publication of the information about the changes.</a:t>
            </a:r>
          </a:p>
          <a:p>
            <a:r>
              <a:rPr lang="en-US" dirty="0"/>
              <a:t>Almeida, Cunha, Ferreira, Restrepo (2014) Big Three sovereign credit rating downgrades on firm investment and financial policy on companies from 80 countries for the 1990-2012 period. The sovereign downgrades lead to greater decreases in investment and leverage of companies that are at the sovereign rating bound relative to otherwise similar companies below the bound. </a:t>
            </a:r>
          </a:p>
          <a:p>
            <a:r>
              <a:rPr lang="en-US" dirty="0"/>
              <a:t>Jones, </a:t>
            </a:r>
            <a:r>
              <a:rPr lang="en-US" dirty="0" err="1"/>
              <a:t>Mulet</a:t>
            </a:r>
            <a:r>
              <a:rPr lang="en-US" dirty="0"/>
              <a:t>-Marquis (2014) - US banks, short-term abnormal returns are exhibited to both upgrades and downgrades, US domestic banks experience significantly larger negative abnormal returns to downgrades than international banks listed in the US.</a:t>
            </a:r>
          </a:p>
          <a:p>
            <a:r>
              <a:rPr lang="en-US" dirty="0"/>
              <a:t>Doherty, </a:t>
            </a:r>
            <a:r>
              <a:rPr lang="en-US" dirty="0" err="1"/>
              <a:t>Kartasheva</a:t>
            </a:r>
            <a:r>
              <a:rPr lang="en-US" dirty="0"/>
              <a:t>, Phillips (2012) </a:t>
            </a:r>
            <a:r>
              <a:rPr lang="en-US" dirty="0" err="1"/>
              <a:t>analysed</a:t>
            </a:r>
            <a:r>
              <a:rPr lang="en-US" dirty="0"/>
              <a:t> the competition between credit rating agencies on the information content of ratings. They used Standard and Poor's and A.M. Best to verify the impact of entry on the information content of ratings. The empirical analysis reveals that S&amp;P required higher standards to assign a rating similar to the one assigned by A.M. Best and that higher-than-average quality insurers in each rating category of A.M. Best chose to receive a second rating from S&amp;P.</a:t>
            </a:r>
          </a:p>
          <a:p>
            <a:endParaRPr lang="pl-PL" dirty="0"/>
          </a:p>
        </p:txBody>
      </p:sp>
    </p:spTree>
    <p:extLst>
      <p:ext uri="{BB962C8B-B14F-4D97-AF65-F5344CB8AC3E}">
        <p14:creationId xmlns:p14="http://schemas.microsoft.com/office/powerpoint/2010/main" val="579994428"/>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F761B2E-338E-4B29-B544-8E95AEE6C2BC}"/>
              </a:ext>
            </a:extLst>
          </p:cNvPr>
          <p:cNvSpPr>
            <a:spLocks noGrp="1"/>
          </p:cNvSpPr>
          <p:nvPr>
            <p:ph type="title"/>
          </p:nvPr>
        </p:nvSpPr>
        <p:spPr/>
        <p:txBody>
          <a:bodyPr/>
          <a:lstStyle/>
          <a:p>
            <a:r>
              <a:rPr lang="pl-PL" dirty="0" err="1"/>
              <a:t>conclusion</a:t>
            </a:r>
            <a:endParaRPr lang="pl-PL" dirty="0"/>
          </a:p>
        </p:txBody>
      </p:sp>
      <p:sp>
        <p:nvSpPr>
          <p:cNvPr id="3" name="Symbol zastępczy zawartości 2">
            <a:extLst>
              <a:ext uri="{FF2B5EF4-FFF2-40B4-BE49-F238E27FC236}">
                <a16:creationId xmlns:a16="http://schemas.microsoft.com/office/drawing/2014/main" id="{293B4120-0964-4AE9-9F2D-B855D7BC3A0E}"/>
              </a:ext>
            </a:extLst>
          </p:cNvPr>
          <p:cNvSpPr>
            <a:spLocks noGrp="1"/>
          </p:cNvSpPr>
          <p:nvPr>
            <p:ph idx="1"/>
          </p:nvPr>
        </p:nvSpPr>
        <p:spPr>
          <a:xfrm>
            <a:off x="1024128" y="1840523"/>
            <a:ext cx="10611026" cy="4468837"/>
          </a:xfrm>
        </p:spPr>
        <p:txBody>
          <a:bodyPr/>
          <a:lstStyle/>
          <a:p>
            <a:pPr algn="just"/>
            <a:r>
              <a:rPr lang="en-US" dirty="0"/>
              <a:t>In the most cases the credit ratings are given by the bigger, recognizable credit ratings agencies;</a:t>
            </a:r>
          </a:p>
          <a:p>
            <a:pPr algn="just"/>
            <a:r>
              <a:rPr lang="en-US" dirty="0"/>
              <a:t>The banks’ share prices react stronger on the credit rating changes in developed economies and the upgrade – in the middle income economies. </a:t>
            </a:r>
          </a:p>
          <a:p>
            <a:pPr algn="just"/>
            <a:r>
              <a:rPr lang="en-US" dirty="0"/>
              <a:t>The credit rating changes proposed by small CRAs impact insignificantly on the abnormal rates of return of banks’ shares in the case of the upgrade and are important for the downgrades. </a:t>
            </a:r>
          </a:p>
          <a:p>
            <a:pPr algn="just"/>
            <a:r>
              <a:rPr lang="en-US" dirty="0"/>
              <a:t>The impact of banks’ credit rating changes on the abnormal rates of return of banks shares depends on the political division criteria</a:t>
            </a:r>
            <a:r>
              <a:rPr lang="pl-PL" dirty="0"/>
              <a:t>.</a:t>
            </a:r>
          </a:p>
        </p:txBody>
      </p:sp>
    </p:spTree>
    <p:extLst>
      <p:ext uri="{BB962C8B-B14F-4D97-AF65-F5344CB8AC3E}">
        <p14:creationId xmlns:p14="http://schemas.microsoft.com/office/powerpoint/2010/main" val="3409936687"/>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F761B2E-338E-4B29-B544-8E95AEE6C2BC}"/>
              </a:ext>
            </a:extLst>
          </p:cNvPr>
          <p:cNvSpPr>
            <a:spLocks noGrp="1"/>
          </p:cNvSpPr>
          <p:nvPr>
            <p:ph type="title"/>
          </p:nvPr>
        </p:nvSpPr>
        <p:spPr/>
        <p:txBody>
          <a:bodyPr/>
          <a:lstStyle/>
          <a:p>
            <a:r>
              <a:rPr lang="pl-PL" dirty="0" err="1"/>
              <a:t>conclusion</a:t>
            </a:r>
            <a:endParaRPr lang="pl-PL" dirty="0"/>
          </a:p>
        </p:txBody>
      </p:sp>
      <p:sp>
        <p:nvSpPr>
          <p:cNvPr id="3" name="Symbol zastępczy zawartości 2">
            <a:extLst>
              <a:ext uri="{FF2B5EF4-FFF2-40B4-BE49-F238E27FC236}">
                <a16:creationId xmlns:a16="http://schemas.microsoft.com/office/drawing/2014/main" id="{293B4120-0964-4AE9-9F2D-B855D7BC3A0E}"/>
              </a:ext>
            </a:extLst>
          </p:cNvPr>
          <p:cNvSpPr>
            <a:spLocks noGrp="1"/>
          </p:cNvSpPr>
          <p:nvPr>
            <p:ph idx="1"/>
          </p:nvPr>
        </p:nvSpPr>
        <p:spPr>
          <a:xfrm>
            <a:off x="1024128" y="1840523"/>
            <a:ext cx="10611026" cy="4468837"/>
          </a:xfrm>
        </p:spPr>
        <p:txBody>
          <a:bodyPr>
            <a:normAutofit lnSpcReduction="10000"/>
          </a:bodyPr>
          <a:lstStyle/>
          <a:p>
            <a:pPr algn="just"/>
            <a:r>
              <a:rPr lang="en-GB" sz="2400" dirty="0"/>
              <a:t>In the case of the upgraded credit ratings prepared for the particular CRAs, the strongest impact is observed after the publication of the information for ratings proposed by Fitch and S&amp;P’s. The information about the upgrade from the mentioned notes published by the small CRAs is unimportant for the shares market. The analysis prepared in two groups on the small and “big” CRAs. The bigger credit rating agency has a more positive impact in the case of an upgrade of notes. The strongest reaction is observed after the moment of publication of information about the credit rating changes. The weaker reaction is observed in the pre-event window. It is observed as the strongest reaction in the case of the developing markets, while the same change is unimportant for the developed economies. </a:t>
            </a:r>
            <a:endParaRPr lang="pl-PL" sz="2400" dirty="0"/>
          </a:p>
          <a:p>
            <a:pPr algn="just"/>
            <a:r>
              <a:rPr lang="en-GB" sz="2400" dirty="0"/>
              <a:t>The </a:t>
            </a:r>
            <a:r>
              <a:rPr lang="pl-PL" sz="2400" dirty="0" err="1"/>
              <a:t>downgrade</a:t>
            </a:r>
            <a:r>
              <a:rPr lang="pl-PL" sz="2400" dirty="0"/>
              <a:t> of </a:t>
            </a:r>
            <a:r>
              <a:rPr lang="pl-PL" sz="2400" dirty="0" err="1"/>
              <a:t>credit</a:t>
            </a:r>
            <a:r>
              <a:rPr lang="pl-PL" sz="2400" dirty="0"/>
              <a:t> </a:t>
            </a:r>
            <a:r>
              <a:rPr lang="pl-PL" sz="2400" dirty="0" err="1"/>
              <a:t>ratings</a:t>
            </a:r>
            <a:r>
              <a:rPr lang="pl-PL" sz="2400" dirty="0"/>
              <a:t> </a:t>
            </a:r>
            <a:r>
              <a:rPr lang="en-GB" sz="2400" dirty="0"/>
              <a:t>is more important for the particular big, recognizable credit rating agencies. It is stronger than in the case of an upgrade of credit ratings. The capital market reaction is stronger, in the case of the banks from developed economies, on the downgrade of the banks’ notes.</a:t>
            </a:r>
            <a:endParaRPr lang="pl-PL" sz="2400" dirty="0"/>
          </a:p>
        </p:txBody>
      </p:sp>
    </p:spTree>
    <p:extLst>
      <p:ext uri="{BB962C8B-B14F-4D97-AF65-F5344CB8AC3E}">
        <p14:creationId xmlns:p14="http://schemas.microsoft.com/office/powerpoint/2010/main" val="470221368"/>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0C28B3E-B96C-4431-9E52-34FC26A11E0C}"/>
              </a:ext>
            </a:extLst>
          </p:cNvPr>
          <p:cNvSpPr>
            <a:spLocks noGrp="1"/>
          </p:cNvSpPr>
          <p:nvPr>
            <p:ph type="title"/>
          </p:nvPr>
        </p:nvSpPr>
        <p:spPr/>
        <p:txBody>
          <a:bodyPr/>
          <a:lstStyle/>
          <a:p>
            <a:r>
              <a:rPr lang="en-US" dirty="0"/>
              <a:t>Issuer vs investor credit ratings</a:t>
            </a:r>
            <a:endParaRPr lang="pl-PL" dirty="0"/>
          </a:p>
        </p:txBody>
      </p:sp>
      <p:sp>
        <p:nvSpPr>
          <p:cNvPr id="3" name="Symbol zastępczy zawartości 2">
            <a:extLst>
              <a:ext uri="{FF2B5EF4-FFF2-40B4-BE49-F238E27FC236}">
                <a16:creationId xmlns:a16="http://schemas.microsoft.com/office/drawing/2014/main" id="{F93210CF-5AD2-4FDE-A70E-B4178EF4BF63}"/>
              </a:ext>
            </a:extLst>
          </p:cNvPr>
          <p:cNvSpPr>
            <a:spLocks noGrp="1"/>
          </p:cNvSpPr>
          <p:nvPr>
            <p:ph idx="1"/>
          </p:nvPr>
        </p:nvSpPr>
        <p:spPr>
          <a:xfrm>
            <a:off x="533400" y="1822938"/>
            <a:ext cx="10879015" cy="4683370"/>
          </a:xfrm>
        </p:spPr>
        <p:txBody>
          <a:bodyPr>
            <a:normAutofit fontScale="55000" lnSpcReduction="20000"/>
          </a:bodyPr>
          <a:lstStyle/>
          <a:p>
            <a:r>
              <a:rPr lang="en-US" dirty="0" err="1"/>
              <a:t>Bongaerts</a:t>
            </a:r>
            <a:r>
              <a:rPr lang="en-US" dirty="0"/>
              <a:t> [2014] - the issuer- paid CARs create rating inflation; the investor-paid CRAs suffer from three sources of free-riding and are generally not economically viable when competing with issuer-paid CRAs; other alternative methods, like investor-produced ratings or co-investments, produce the skin-in-the-game effect. </a:t>
            </a:r>
          </a:p>
          <a:p>
            <a:r>
              <a:rPr lang="en-US" dirty="0"/>
              <a:t>Competition between credit rating agencies create rating inflation. If issuers pay for notes, CRAs give better notes in order to attract customers [Griffin, Nickerson, Tang, 2013]. The use of private benefits allows to obtain undesirable opportunistic behavior in a fully rational model as also in [</a:t>
            </a:r>
            <a:r>
              <a:rPr lang="en-US" dirty="0" err="1"/>
              <a:t>Opp</a:t>
            </a:r>
            <a:r>
              <a:rPr lang="en-US" dirty="0"/>
              <a:t>, </a:t>
            </a:r>
            <a:r>
              <a:rPr lang="en-US" dirty="0" err="1"/>
              <a:t>Opp</a:t>
            </a:r>
            <a:r>
              <a:rPr lang="en-US" dirty="0"/>
              <a:t>, Harris, 2013; Winton, </a:t>
            </a:r>
            <a:r>
              <a:rPr lang="en-US" dirty="0" err="1"/>
              <a:t>Yerramilli</a:t>
            </a:r>
            <a:r>
              <a:rPr lang="en-US" dirty="0"/>
              <a:t>, 2011]. </a:t>
            </a:r>
          </a:p>
          <a:p>
            <a:r>
              <a:rPr lang="en-US" dirty="0"/>
              <a:t>The rating inflation effect is not a result of naïve investors [Bolton, </a:t>
            </a:r>
            <a:r>
              <a:rPr lang="en-US" dirty="0" err="1"/>
              <a:t>Freixas</a:t>
            </a:r>
            <a:r>
              <a:rPr lang="en-US" dirty="0"/>
              <a:t> and Shapiro, 2012] or unethical CRAs [Mathis, McAndrews, Rochet, 2009]. Private benefits for investors have similar effects [</a:t>
            </a:r>
            <a:r>
              <a:rPr lang="en-US" dirty="0" err="1"/>
              <a:t>Bongaerts</a:t>
            </a:r>
            <a:r>
              <a:rPr lang="en-US" dirty="0"/>
              <a:t>, 2012]. On the other hand, Deb and Murphy [2009] propose using investor-paid ratings co-financed by government. </a:t>
            </a:r>
          </a:p>
          <a:p>
            <a:r>
              <a:rPr lang="en-US" dirty="0"/>
              <a:t>Bhattacharya, Wei, Xia [2014]  - Egan Jones ratings, entities respond more strongly to EJR ratings than to issuer notes. </a:t>
            </a:r>
          </a:p>
          <a:p>
            <a:r>
              <a:rPr lang="en-US" dirty="0"/>
              <a:t>Strobl and Xia [2012] - S&amp;P, EJR, bond market, notes given by S&amp;P are more inflated, they could not find the evidence that inflated ratings influence significantly the corporate bond yield spreads. It can suggest that investors may be unaware of S&amp;P’s incentive to issue inflated notes. </a:t>
            </a:r>
          </a:p>
          <a:p>
            <a:r>
              <a:rPr lang="en-US" dirty="0"/>
              <a:t>Jiang, Stanford, </a:t>
            </a:r>
            <a:r>
              <a:rPr lang="en-US" dirty="0" err="1"/>
              <a:t>Xie</a:t>
            </a:r>
            <a:r>
              <a:rPr lang="en-US" dirty="0"/>
              <a:t> [2012] - S&amp;P charges for investors and Moody’s charges for issuers; S&amp;P’s ratings are lower than Moody’s. If S&amp;P adopts issuer-paid ratings, they are not different from Moody’s. S&amp;P proposed higher ratings for bonds with higher risk, measured by higher expected rating fees or lower credit quality. </a:t>
            </a:r>
          </a:p>
          <a:p>
            <a:r>
              <a:rPr lang="en-US" dirty="0"/>
              <a:t>Xia [2014] - The investor-paid credit rating agencies improve the ratings quality because EJR’s coverage has elevated its reputational concerns</a:t>
            </a:r>
          </a:p>
          <a:p>
            <a:r>
              <a:rPr lang="en-US" dirty="0"/>
              <a:t>Kashyap, </a:t>
            </a:r>
            <a:r>
              <a:rPr lang="en-US" dirty="0" err="1"/>
              <a:t>Kovrijnykh</a:t>
            </a:r>
            <a:r>
              <a:rPr lang="en-US" dirty="0"/>
              <a:t> [2013] - model using the credit rating to decide if they should invest in a particular company. The rating quality depends on an unobservable effort of the credit rating agency. They also confirm rating inflation if notes are ordered by the issuer, investors ask for ratings insufficiently often.</a:t>
            </a:r>
          </a:p>
          <a:p>
            <a:r>
              <a:rPr lang="en-US" dirty="0"/>
              <a:t>Johnson [2003] - S&amp;P, EJR, S&amp;P’s new grade was correlated with the EJR notes that had been given at least ten weeks earlier. It suggests that S&amp;P’s downgrades do not occur immediately after the negative surprises for firms, but rather after an accumulation of bad news. S&amp;P ratings converge toward Egan-Jones Ratings. </a:t>
            </a:r>
          </a:p>
          <a:p>
            <a:r>
              <a:rPr lang="en-US" dirty="0"/>
              <a:t>Beaver, Shakespeare and Soliman [2006] - EJR notes reflect information on the marketplace more accurately. They correct notes up to 237 days earlier than Moody’s and S&amp;P. EJR publishes more timely and accurate ratings with a predictive value.</a:t>
            </a:r>
          </a:p>
          <a:p>
            <a:endParaRPr lang="pl-PL" dirty="0"/>
          </a:p>
        </p:txBody>
      </p:sp>
    </p:spTree>
    <p:extLst>
      <p:ext uri="{BB962C8B-B14F-4D97-AF65-F5344CB8AC3E}">
        <p14:creationId xmlns:p14="http://schemas.microsoft.com/office/powerpoint/2010/main" val="2932621936"/>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493273D-D4E8-4DA3-9B4A-A0A51CA3B71E}"/>
              </a:ext>
            </a:extLst>
          </p:cNvPr>
          <p:cNvSpPr>
            <a:spLocks noGrp="1"/>
          </p:cNvSpPr>
          <p:nvPr>
            <p:ph type="title"/>
          </p:nvPr>
        </p:nvSpPr>
        <p:spPr/>
        <p:txBody>
          <a:bodyPr/>
          <a:lstStyle/>
          <a:p>
            <a:r>
              <a:rPr lang="en-US" dirty="0"/>
              <a:t>Issuer vs investor credit ratings</a:t>
            </a:r>
            <a:endParaRPr lang="pl-PL" dirty="0"/>
          </a:p>
        </p:txBody>
      </p:sp>
      <p:sp>
        <p:nvSpPr>
          <p:cNvPr id="3" name="Symbol zastępczy zawartości 2">
            <a:extLst>
              <a:ext uri="{FF2B5EF4-FFF2-40B4-BE49-F238E27FC236}">
                <a16:creationId xmlns:a16="http://schemas.microsoft.com/office/drawing/2014/main" id="{1C71AB2C-9D5F-4FFA-B995-4652314EF870}"/>
              </a:ext>
            </a:extLst>
          </p:cNvPr>
          <p:cNvSpPr>
            <a:spLocks noGrp="1"/>
          </p:cNvSpPr>
          <p:nvPr>
            <p:ph idx="1"/>
          </p:nvPr>
        </p:nvSpPr>
        <p:spPr/>
        <p:txBody>
          <a:bodyPr>
            <a:normAutofit fontScale="92500" lnSpcReduction="10000"/>
          </a:bodyPr>
          <a:lstStyle/>
          <a:p>
            <a:pPr algn="just"/>
            <a:r>
              <a:rPr lang="en-GB" sz="1400" dirty="0"/>
              <a:t>The analysis takes into consideration the productive entities samples. Only a few published papers prepare an estimation on banks’ notes [Schweitzer and others, 1992; </a:t>
            </a:r>
            <a:r>
              <a:rPr lang="en-GB" sz="1400" dirty="0" err="1"/>
              <a:t>Gropp</a:t>
            </a:r>
            <a:r>
              <a:rPr lang="en-GB" sz="1400" dirty="0"/>
              <a:t>, Richards, 2001; Bremer, Pettway, 2001]. The differences between the strength of impact of banks’ and productive entities credit rating changes on the stock prices have been the result of the level of supervision. A higher level of regulation can increase the public information available about the financial market [Schweitzer and others, 1992].</a:t>
            </a:r>
          </a:p>
          <a:p>
            <a:pPr algn="just"/>
            <a:r>
              <a:rPr lang="en-GB" sz="1400" dirty="0"/>
              <a:t>Different results:</a:t>
            </a:r>
          </a:p>
          <a:p>
            <a:pPr lvl="1" algn="just"/>
            <a:r>
              <a:rPr lang="en-GB" sz="1200" dirty="0"/>
              <a:t>Both downgrades and upgrades are significant for stock prices [Schweitzer and others, 1992; </a:t>
            </a:r>
            <a:r>
              <a:rPr lang="en-GB" sz="1200" dirty="0" err="1"/>
              <a:t>Gropp</a:t>
            </a:r>
            <a:r>
              <a:rPr lang="en-GB" sz="1200" dirty="0"/>
              <a:t>, Richards, 2001]. </a:t>
            </a:r>
          </a:p>
          <a:p>
            <a:pPr lvl="1" algn="just"/>
            <a:r>
              <a:rPr lang="en-GB" sz="1200" dirty="0"/>
              <a:t>No significant relationship [Bremer and Pettway,2001] </a:t>
            </a:r>
          </a:p>
          <a:p>
            <a:pPr lvl="1" algn="just"/>
            <a:r>
              <a:rPr lang="en-GB" sz="1200" dirty="0"/>
              <a:t>Significant impact of the downgrades [</a:t>
            </a:r>
            <a:r>
              <a:rPr lang="en-GB" sz="1200" dirty="0" err="1"/>
              <a:t>Calderoni</a:t>
            </a:r>
            <a:r>
              <a:rPr lang="en-GB" sz="1200" dirty="0"/>
              <a:t> et al. 2009; Paterson, Gauthier, 2013]. </a:t>
            </a:r>
          </a:p>
          <a:p>
            <a:pPr lvl="1" algn="just"/>
            <a:r>
              <a:rPr lang="en-GB" sz="1200" dirty="0" err="1"/>
              <a:t>Kräussl</a:t>
            </a:r>
            <a:r>
              <a:rPr lang="en-GB" sz="1200" dirty="0"/>
              <a:t> [2003] - the stronger impact the downgrade of credit ratings, credit watches and rating outlooks than positive adjustments.</a:t>
            </a:r>
          </a:p>
          <a:p>
            <a:pPr algn="just"/>
            <a:r>
              <a:rPr lang="en-GB" sz="1400" dirty="0"/>
              <a:t>Division:</a:t>
            </a:r>
          </a:p>
          <a:p>
            <a:pPr lvl="1" algn="just"/>
            <a:r>
              <a:rPr lang="en-GB" sz="1200" dirty="0"/>
              <a:t>the size of the evaluated company - The abnormal returns are obtained by smaller companies [e.g. Bernard, 1990; </a:t>
            </a:r>
            <a:r>
              <a:rPr lang="en-GB" sz="1200" dirty="0" err="1"/>
              <a:t>Fama</a:t>
            </a:r>
            <a:r>
              <a:rPr lang="en-GB" sz="1200" dirty="0"/>
              <a:t>, 1998]; no significant results [Han, Shin and Reinhart, 2008] </a:t>
            </a:r>
          </a:p>
          <a:p>
            <a:pPr lvl="1" algn="just"/>
            <a:r>
              <a:rPr lang="en-GB" sz="1200" dirty="0"/>
              <a:t>the period of credit ratings – significant impact of the long term credit ratings changes [</a:t>
            </a:r>
            <a:r>
              <a:rPr lang="en-GB" sz="1200" dirty="0" err="1"/>
              <a:t>Hiu</a:t>
            </a:r>
            <a:r>
              <a:rPr lang="en-GB" sz="1200" dirty="0"/>
              <a:t>, </a:t>
            </a:r>
            <a:r>
              <a:rPr lang="en-GB" sz="1200" dirty="0" err="1"/>
              <a:t>Nuttawat</a:t>
            </a:r>
            <a:r>
              <a:rPr lang="en-GB" sz="1200" dirty="0"/>
              <a:t>, </a:t>
            </a:r>
            <a:r>
              <a:rPr lang="en-GB" sz="1200" dirty="0" err="1"/>
              <a:t>Puspakaran</a:t>
            </a:r>
            <a:r>
              <a:rPr lang="en-GB" sz="1200" dirty="0"/>
              <a:t>, 2004] </a:t>
            </a:r>
          </a:p>
          <a:p>
            <a:pPr lvl="1" algn="just"/>
            <a:r>
              <a:rPr lang="en-GB" sz="1200" dirty="0"/>
              <a:t>the size of the capital market, the level of development of the economy and the probability of default [</a:t>
            </a:r>
            <a:r>
              <a:rPr lang="en-GB" sz="1200" dirty="0" err="1"/>
              <a:t>Vassalou</a:t>
            </a:r>
            <a:r>
              <a:rPr lang="en-GB" sz="1200" dirty="0"/>
              <a:t>, Xing,2003], </a:t>
            </a:r>
          </a:p>
          <a:p>
            <a:pPr lvl="1" algn="just"/>
            <a:r>
              <a:rPr lang="en-GB" sz="1200" dirty="0"/>
              <a:t>Domestic and foreign banks [Jones, </a:t>
            </a:r>
            <a:r>
              <a:rPr lang="en-GB" sz="1200" dirty="0" err="1"/>
              <a:t>Mulet</a:t>
            </a:r>
            <a:r>
              <a:rPr lang="en-GB" sz="1200" dirty="0"/>
              <a:t>-Marquis, 2014]. </a:t>
            </a:r>
          </a:p>
          <a:p>
            <a:pPr algn="just"/>
            <a:r>
              <a:rPr lang="en-GB" sz="1400" dirty="0" err="1"/>
              <a:t>Berwart</a:t>
            </a:r>
            <a:r>
              <a:rPr lang="en-GB" sz="1400" dirty="0"/>
              <a:t>, </a:t>
            </a:r>
            <a:r>
              <a:rPr lang="en-GB" sz="1400" dirty="0" err="1"/>
              <a:t>Guidolin</a:t>
            </a:r>
            <a:r>
              <a:rPr lang="en-GB" sz="1400" dirty="0"/>
              <a:t> and </a:t>
            </a:r>
            <a:r>
              <a:rPr lang="en-GB" sz="1400" dirty="0" err="1"/>
              <a:t>Milidonis</a:t>
            </a:r>
            <a:r>
              <a:rPr lang="en-GB" sz="1400" dirty="0"/>
              <a:t> [2014] - during the last days, the relationship between investor and issuer CRAs is weakened; less conservative policy has been adopted by issuer-paid CRAs during the estimation of the outlooks in comparison with the rating methodology; statistically significant abnormal reactions to downgrades of both issuer and investor-paid CRAs, which, however, are higher for investor-paid notes.</a:t>
            </a:r>
          </a:p>
        </p:txBody>
      </p:sp>
    </p:spTree>
    <p:extLst>
      <p:ext uri="{BB962C8B-B14F-4D97-AF65-F5344CB8AC3E}">
        <p14:creationId xmlns:p14="http://schemas.microsoft.com/office/powerpoint/2010/main" val="13096570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1CD2165-0EA9-4CAF-9864-F7B71295489D}"/>
              </a:ext>
            </a:extLst>
          </p:cNvPr>
          <p:cNvSpPr>
            <a:spLocks noGrp="1"/>
          </p:cNvSpPr>
          <p:nvPr>
            <p:ph type="title"/>
          </p:nvPr>
        </p:nvSpPr>
        <p:spPr/>
        <p:txBody>
          <a:bodyPr/>
          <a:lstStyle/>
          <a:p>
            <a:r>
              <a:rPr lang="pl-PL" dirty="0"/>
              <a:t>Global </a:t>
            </a:r>
            <a:r>
              <a:rPr lang="pl-PL" dirty="0" err="1"/>
              <a:t>Short</a:t>
            </a:r>
            <a:r>
              <a:rPr lang="pl-PL" dirty="0"/>
              <a:t>-Term Rating </a:t>
            </a:r>
            <a:r>
              <a:rPr lang="pl-PL" dirty="0" err="1"/>
              <a:t>Scale</a:t>
            </a:r>
            <a:endParaRPr lang="pl-PL" dirty="0"/>
          </a:p>
        </p:txBody>
      </p:sp>
      <p:pic>
        <p:nvPicPr>
          <p:cNvPr id="4" name="Symbol zastępczy zawartości 3">
            <a:extLst>
              <a:ext uri="{FF2B5EF4-FFF2-40B4-BE49-F238E27FC236}">
                <a16:creationId xmlns:a16="http://schemas.microsoft.com/office/drawing/2014/main" id="{AF84CEA3-DDF9-4154-936A-1E53EC9F66E6}"/>
              </a:ext>
            </a:extLst>
          </p:cNvPr>
          <p:cNvPicPr>
            <a:picLocks noGrp="1" noChangeAspect="1"/>
          </p:cNvPicPr>
          <p:nvPr>
            <p:ph idx="1"/>
          </p:nvPr>
        </p:nvPicPr>
        <p:blipFill>
          <a:blip r:embed="rId2"/>
          <a:stretch>
            <a:fillRect/>
          </a:stretch>
        </p:blipFill>
        <p:spPr>
          <a:xfrm>
            <a:off x="1160586" y="2549987"/>
            <a:ext cx="9765322" cy="3612521"/>
          </a:xfrm>
          <a:prstGeom prst="rect">
            <a:avLst/>
          </a:prstGeom>
        </p:spPr>
      </p:pic>
    </p:spTree>
    <p:extLst>
      <p:ext uri="{BB962C8B-B14F-4D97-AF65-F5344CB8AC3E}">
        <p14:creationId xmlns:p14="http://schemas.microsoft.com/office/powerpoint/2010/main" val="2713325604"/>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A0789C8-32BE-4D71-AB33-5CB8BA1BC8B5}"/>
              </a:ext>
            </a:extLst>
          </p:cNvPr>
          <p:cNvSpPr>
            <a:spLocks noGrp="1"/>
          </p:cNvSpPr>
          <p:nvPr>
            <p:ph type="title"/>
          </p:nvPr>
        </p:nvSpPr>
        <p:spPr/>
        <p:txBody>
          <a:bodyPr/>
          <a:lstStyle/>
          <a:p>
            <a:r>
              <a:rPr lang="pl-PL" dirty="0"/>
              <a:t>CONCLUSIONS</a:t>
            </a:r>
          </a:p>
        </p:txBody>
      </p:sp>
      <p:sp>
        <p:nvSpPr>
          <p:cNvPr id="3" name="Symbol zastępczy zawartości 2">
            <a:extLst>
              <a:ext uri="{FF2B5EF4-FFF2-40B4-BE49-F238E27FC236}">
                <a16:creationId xmlns:a16="http://schemas.microsoft.com/office/drawing/2014/main" id="{13DD511A-BBF3-4A69-A5DD-AF85414632B3}"/>
              </a:ext>
            </a:extLst>
          </p:cNvPr>
          <p:cNvSpPr>
            <a:spLocks noGrp="1"/>
          </p:cNvSpPr>
          <p:nvPr>
            <p:ph idx="1"/>
          </p:nvPr>
        </p:nvSpPr>
        <p:spPr/>
        <p:txBody>
          <a:bodyPr>
            <a:normAutofit fontScale="77500" lnSpcReduction="20000"/>
          </a:bodyPr>
          <a:lstStyle/>
          <a:p>
            <a:pPr algn="just"/>
            <a:r>
              <a:rPr lang="en-GB" sz="2400" dirty="0"/>
              <a:t>The investor-paid credit ratings are unpopular on the financial market. Only S&amp;P provides enough credit rating changes to prepare the event study. </a:t>
            </a:r>
          </a:p>
          <a:p>
            <a:pPr algn="just"/>
            <a:r>
              <a:rPr lang="en-GB" sz="2400" dirty="0"/>
              <a:t>The rates of return on banks’ shares are more sensitive to the investor-paid notes than the issuer notes. Such a situation can be connected with the ratings inflation and lower confidence in them then in notes paid by issuers. Despite the fact that the market is more responsive to rating changes published on behalf of the investor, issuers’ notes also have a significant impact. </a:t>
            </a:r>
          </a:p>
          <a:p>
            <a:pPr algn="just"/>
            <a:r>
              <a:rPr lang="en-GB" sz="2400" dirty="0"/>
              <a:t>The presented results do not confirm unambiguously the hypothesis that the strongest impact of the banks’ credit rating changes is observed for a downgrade, for both the issuer and investor credit ratings. The mentioned relationship is varied and it depends on the particular credit rating agency.  Stock market reacts strongly to upgrades presented by Fitch. Downgrades are significant for the ratings sample proposed by JCR, S&amp;P and Moody. In the case of R&amp;I, the </a:t>
            </a:r>
            <a:r>
              <a:rPr lang="en-GB" sz="2400" dirty="0" err="1"/>
              <a:t>logarithmized</a:t>
            </a:r>
            <a:r>
              <a:rPr lang="en-GB" sz="2400" dirty="0"/>
              <a:t> rates of return on banks’ shares are sensitive to upgrades.</a:t>
            </a:r>
          </a:p>
          <a:p>
            <a:pPr algn="just"/>
            <a:r>
              <a:rPr lang="en-GB" sz="2400" dirty="0"/>
              <a:t>The presented results can suggest that investors prefer notes paid by themselves. They can also react strongly not only to changes given by bigger CRAs. In most cases, stock prices react significantly after the publication of credit rating changes. The rates of return on banks’ shares are adjusted before and during the moment of announcement.</a:t>
            </a:r>
          </a:p>
          <a:p>
            <a:endParaRPr lang="pl-PL" dirty="0"/>
          </a:p>
        </p:txBody>
      </p:sp>
    </p:spTree>
    <p:extLst>
      <p:ext uri="{BB962C8B-B14F-4D97-AF65-F5344CB8AC3E}">
        <p14:creationId xmlns:p14="http://schemas.microsoft.com/office/powerpoint/2010/main" val="4132250513"/>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AE16BE6-2668-44A7-8192-E68D24F2F739}"/>
              </a:ext>
            </a:extLst>
          </p:cNvPr>
          <p:cNvSpPr>
            <a:spLocks noGrp="1"/>
          </p:cNvSpPr>
          <p:nvPr>
            <p:ph type="title"/>
          </p:nvPr>
        </p:nvSpPr>
        <p:spPr>
          <a:xfrm>
            <a:off x="1024128" y="2331954"/>
            <a:ext cx="9720072" cy="1499616"/>
          </a:xfrm>
        </p:spPr>
        <p:txBody>
          <a:bodyPr/>
          <a:lstStyle/>
          <a:p>
            <a:pPr algn="ctr"/>
            <a:r>
              <a:rPr lang="pl-PL" b="1" i="1" dirty="0">
                <a:effectLst>
                  <a:outerShdw blurRad="38100" dist="38100" dir="2700000" algn="tl">
                    <a:srgbClr val="000000">
                      <a:alpha val="43137"/>
                    </a:srgbClr>
                  </a:outerShdw>
                </a:effectLst>
              </a:rPr>
              <a:t>Exchange </a:t>
            </a:r>
            <a:r>
              <a:rPr lang="pl-PL" b="1" i="1" dirty="0" err="1">
                <a:effectLst>
                  <a:outerShdw blurRad="38100" dist="38100" dir="2700000" algn="tl">
                    <a:srgbClr val="000000">
                      <a:alpha val="43137"/>
                    </a:srgbClr>
                  </a:outerShdw>
                </a:effectLst>
              </a:rPr>
              <a:t>rates</a:t>
            </a:r>
            <a:endParaRPr lang="pl-PL"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05955441"/>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A8BFE59-F3EC-46D4-88E9-D02F3548C111}"/>
              </a:ext>
            </a:extLst>
          </p:cNvPr>
          <p:cNvSpPr>
            <a:spLocks noGrp="1"/>
          </p:cNvSpPr>
          <p:nvPr>
            <p:ph type="title"/>
          </p:nvPr>
        </p:nvSpPr>
        <p:spPr/>
        <p:txBody>
          <a:bodyPr/>
          <a:lstStyle/>
          <a:p>
            <a:r>
              <a:rPr lang="pl-PL" dirty="0"/>
              <a:t>LITERATURE REVIEW</a:t>
            </a:r>
          </a:p>
        </p:txBody>
      </p:sp>
      <p:sp>
        <p:nvSpPr>
          <p:cNvPr id="3" name="Symbol zastępczy zawartości 2">
            <a:extLst>
              <a:ext uri="{FF2B5EF4-FFF2-40B4-BE49-F238E27FC236}">
                <a16:creationId xmlns:a16="http://schemas.microsoft.com/office/drawing/2014/main" id="{D4ECDF90-1754-441F-99D5-99E0D6766478}"/>
              </a:ext>
            </a:extLst>
          </p:cNvPr>
          <p:cNvSpPr>
            <a:spLocks noGrp="1"/>
          </p:cNvSpPr>
          <p:nvPr>
            <p:ph idx="1"/>
          </p:nvPr>
        </p:nvSpPr>
        <p:spPr>
          <a:xfrm>
            <a:off x="381000" y="1770185"/>
            <a:ext cx="11388969" cy="4539175"/>
          </a:xfrm>
        </p:spPr>
        <p:txBody>
          <a:bodyPr>
            <a:normAutofit fontScale="62500" lnSpcReduction="20000"/>
          </a:bodyPr>
          <a:lstStyle/>
          <a:p>
            <a:pPr algn="just"/>
            <a:r>
              <a:rPr lang="en-US" dirty="0"/>
              <a:t>Brooks Faff, Hillier, Hillier (2004) - shares and exchange rates; credit ratings downgrade adversely affect the rate of return on the stock market, and the national exchange rate per USD depreciates</a:t>
            </a:r>
          </a:p>
          <a:p>
            <a:pPr algn="just"/>
            <a:r>
              <a:rPr lang="en-US" dirty="0" err="1"/>
              <a:t>Kraussl</a:t>
            </a:r>
            <a:r>
              <a:rPr lang="en-US" dirty="0"/>
              <a:t> (2005) - exchange rates, interest rates, share prices; rates of return reduction as an effect of downgrades of credit ratings; credit ratings changes increases market speculation, expressed in nominal changes in exchange rates, daily interest rates prices; improving credit ratings or announcements do not effect on rates of return or have got the limited influence.</a:t>
            </a:r>
          </a:p>
          <a:p>
            <a:pPr algn="just"/>
            <a:r>
              <a:rPr lang="en-US" dirty="0"/>
              <a:t>Kim, Wu (2008) - exchange rates, stock prices, bonds; the upgrade of long term issuer credit ratings influence on the financial markets in developing countries.</a:t>
            </a:r>
          </a:p>
          <a:p>
            <a:pPr algn="just"/>
            <a:r>
              <a:rPr lang="en-US" dirty="0"/>
              <a:t>Hooper, Hume, Kim (2008) - exchange rates, stock prices, bonds; 1995-2003, 42 countries, credit ratings upgrades significantly influence on the currency appreciation; stronger reaction as an effect of credit ratings downgrades. </a:t>
            </a:r>
          </a:p>
          <a:p>
            <a:pPr algn="just"/>
            <a:r>
              <a:rPr lang="en-US" dirty="0"/>
              <a:t>Wu, </a:t>
            </a:r>
            <a:r>
              <a:rPr lang="en-US" dirty="0" err="1"/>
              <a:t>Treepongkaruna</a:t>
            </a:r>
            <a:r>
              <a:rPr lang="en-US" dirty="0"/>
              <a:t> (2008) - exchange rates, stock market; The impact of the credit ratings changes on the stock market volatility and exchange rates in the Asian market; stronger reaction on the currency market.</a:t>
            </a:r>
          </a:p>
          <a:p>
            <a:pPr algn="just"/>
            <a:r>
              <a:rPr lang="en-US" dirty="0" err="1"/>
              <a:t>Alsakkaa</a:t>
            </a:r>
            <a:r>
              <a:rPr lang="en-US" dirty="0"/>
              <a:t>, Gwilym (2011) - exchange rates; 1994 - 2010, Fitch, Moody, S&amp;P, the impact of credit ratings changes on both appreciation and depreciation of the currency; on the Fitch credit rating changes markets react exactly on the time of publication; downgrades of S&amp;P notes influence stronger on the financial markets. The impact of political divisions and geographical conditions.</a:t>
            </a:r>
          </a:p>
          <a:p>
            <a:pPr algn="just"/>
            <a:r>
              <a:rPr lang="en-US" dirty="0"/>
              <a:t>Brooks Faff, </a:t>
            </a:r>
            <a:r>
              <a:rPr lang="en-US" dirty="0" err="1"/>
              <a:t>Treepongkaruna</a:t>
            </a:r>
            <a:r>
              <a:rPr lang="en-US" dirty="0"/>
              <a:t>, Wu (2015) - exchange rates, stock prices; 1996 - 2010, 76 countries, the stock market and foreign exchange react differently on credit ratings changes; the stock market is more sensitive.</a:t>
            </a:r>
          </a:p>
          <a:p>
            <a:pPr algn="just"/>
            <a:r>
              <a:rPr lang="en-US" dirty="0"/>
              <a:t>Baum </a:t>
            </a:r>
            <a:r>
              <a:rPr lang="en-US" dirty="0" err="1"/>
              <a:t>Karpava</a:t>
            </a:r>
            <a:r>
              <a:rPr lang="en-US" dirty="0"/>
              <a:t>, Schafer (2014) - bonds, exchange rates; 2011 - 2012, S&amp;P, Moody, Fitch, credit rating and announcements changes; GARCH, exchange rates from 17 European countries; French, Italian, German, Spanish bonds; credit ratings downgrades impact negative on the exchange rate and increases its volatility; notes downgrades increase the yields of French, Italian and Spanish bonds, and decreases German.</a:t>
            </a:r>
          </a:p>
          <a:p>
            <a:pPr algn="just"/>
            <a:r>
              <a:rPr lang="en-US" dirty="0" err="1"/>
              <a:t>Asonuma</a:t>
            </a:r>
            <a:r>
              <a:rPr lang="en-US" dirty="0"/>
              <a:t> (2016) - credit rating changes influence on the currency depreciation </a:t>
            </a:r>
          </a:p>
          <a:p>
            <a:endParaRPr lang="pl-PL" dirty="0"/>
          </a:p>
        </p:txBody>
      </p:sp>
    </p:spTree>
    <p:extLst>
      <p:ext uri="{BB962C8B-B14F-4D97-AF65-F5344CB8AC3E}">
        <p14:creationId xmlns:p14="http://schemas.microsoft.com/office/powerpoint/2010/main" val="2231581772"/>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8890F00-AA49-4284-AEFE-FC8D6369FE98}"/>
              </a:ext>
            </a:extLst>
          </p:cNvPr>
          <p:cNvSpPr>
            <a:spLocks noGrp="1"/>
          </p:cNvSpPr>
          <p:nvPr>
            <p:ph type="title"/>
          </p:nvPr>
        </p:nvSpPr>
        <p:spPr/>
        <p:txBody>
          <a:bodyPr/>
          <a:lstStyle/>
          <a:p>
            <a:r>
              <a:rPr lang="pl-PL" dirty="0"/>
              <a:t>CONCLUSIONS</a:t>
            </a:r>
          </a:p>
        </p:txBody>
      </p:sp>
      <p:sp>
        <p:nvSpPr>
          <p:cNvPr id="3" name="Symbol zastępczy zawartości 2">
            <a:extLst>
              <a:ext uri="{FF2B5EF4-FFF2-40B4-BE49-F238E27FC236}">
                <a16:creationId xmlns:a16="http://schemas.microsoft.com/office/drawing/2014/main" id="{466CB547-1937-4106-8DD1-6F416EFC4740}"/>
              </a:ext>
            </a:extLst>
          </p:cNvPr>
          <p:cNvSpPr>
            <a:spLocks noGrp="1"/>
          </p:cNvSpPr>
          <p:nvPr>
            <p:ph idx="1"/>
          </p:nvPr>
        </p:nvSpPr>
        <p:spPr/>
        <p:txBody>
          <a:bodyPr>
            <a:normAutofit fontScale="92500" lnSpcReduction="20000"/>
          </a:bodyPr>
          <a:lstStyle/>
          <a:p>
            <a:pPr algn="just"/>
            <a:r>
              <a:rPr lang="en-US" dirty="0"/>
              <a:t>The currency market is more sensitive both in the case of the upgrades and downgrades of notes, but the reaction is not as strong as in the case of stock market. </a:t>
            </a:r>
          </a:p>
          <a:p>
            <a:pPr algn="just"/>
            <a:r>
              <a:rPr lang="en-US" dirty="0"/>
              <a:t>The differences between the received results according to the type of credit rating agencies are also lower. </a:t>
            </a:r>
          </a:p>
          <a:p>
            <a:pPr algn="just"/>
            <a:r>
              <a:rPr lang="en-US" dirty="0"/>
              <a:t>The reaction of the currency market is faster in the developed economies than in the developing ones.  On the other hand, the strength of change of the rates of return of the exchange rates increases with decreasing levels of economic development. It can be connected with the investor confidence.</a:t>
            </a:r>
          </a:p>
          <a:p>
            <a:pPr algn="just"/>
            <a:r>
              <a:rPr lang="en-US" dirty="0"/>
              <a:t>The received results suggests that in the case of the currency market the size of the credit rating agency is unimportant, but the significant impact has got the level of the economy division. The weaker reaction of the currency market can be connected with the higher volatility of the currency market. The abnormal rates of return can be also connected with the information about the changes of watch lists and outlooks. Finally, the reaction of the exchange rates can be confirmation of the </a:t>
            </a:r>
            <a:r>
              <a:rPr lang="en-US" dirty="0" err="1"/>
              <a:t>Fama</a:t>
            </a:r>
            <a:r>
              <a:rPr lang="en-US" dirty="0"/>
              <a:t> theory. </a:t>
            </a:r>
          </a:p>
          <a:p>
            <a:endParaRPr lang="pl-PL" dirty="0"/>
          </a:p>
        </p:txBody>
      </p:sp>
    </p:spTree>
    <p:extLst>
      <p:ext uri="{BB962C8B-B14F-4D97-AF65-F5344CB8AC3E}">
        <p14:creationId xmlns:p14="http://schemas.microsoft.com/office/powerpoint/2010/main" val="246758629"/>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DB9C712-2FE1-4DD5-9B3E-4AD2E043CC48}"/>
              </a:ext>
            </a:extLst>
          </p:cNvPr>
          <p:cNvSpPr>
            <a:spLocks noGrp="1"/>
          </p:cNvSpPr>
          <p:nvPr>
            <p:ph type="title"/>
          </p:nvPr>
        </p:nvSpPr>
        <p:spPr>
          <a:xfrm>
            <a:off x="1235964" y="2982585"/>
            <a:ext cx="9720072" cy="1499616"/>
          </a:xfrm>
        </p:spPr>
        <p:txBody>
          <a:bodyPr/>
          <a:lstStyle/>
          <a:p>
            <a:pPr algn="ctr"/>
            <a:r>
              <a:rPr lang="pl-PL" b="1" i="1" dirty="0">
                <a:effectLst>
                  <a:outerShdw blurRad="38100" dist="38100" dir="2700000" algn="tl">
                    <a:srgbClr val="000000">
                      <a:alpha val="43137"/>
                    </a:srgbClr>
                  </a:outerShdw>
                </a:effectLst>
              </a:rPr>
              <a:t>CDS </a:t>
            </a:r>
            <a:r>
              <a:rPr lang="pl-PL" b="1" i="1" dirty="0" err="1">
                <a:effectLst>
                  <a:outerShdw blurRad="38100" dist="38100" dir="2700000" algn="tl">
                    <a:srgbClr val="000000">
                      <a:alpha val="43137"/>
                    </a:srgbClr>
                  </a:outerShdw>
                </a:effectLst>
              </a:rPr>
              <a:t>spreads</a:t>
            </a:r>
            <a:endParaRPr lang="pl-PL" dirty="0"/>
          </a:p>
        </p:txBody>
      </p:sp>
    </p:spTree>
    <p:extLst>
      <p:ext uri="{BB962C8B-B14F-4D97-AF65-F5344CB8AC3E}">
        <p14:creationId xmlns:p14="http://schemas.microsoft.com/office/powerpoint/2010/main" val="1108129338"/>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01100B8-61EC-45DC-A3FF-9940F4EF072E}"/>
              </a:ext>
            </a:extLst>
          </p:cNvPr>
          <p:cNvSpPr>
            <a:spLocks noGrp="1"/>
          </p:cNvSpPr>
          <p:nvPr>
            <p:ph type="title"/>
          </p:nvPr>
        </p:nvSpPr>
        <p:spPr>
          <a:xfrm>
            <a:off x="1024128" y="585216"/>
            <a:ext cx="9720072" cy="985676"/>
          </a:xfrm>
        </p:spPr>
        <p:txBody>
          <a:bodyPr/>
          <a:lstStyle/>
          <a:p>
            <a:r>
              <a:rPr lang="pl-PL" dirty="0"/>
              <a:t>LITERATURE REVIEW</a:t>
            </a:r>
          </a:p>
        </p:txBody>
      </p:sp>
      <p:sp>
        <p:nvSpPr>
          <p:cNvPr id="3" name="Symbol zastępczy zawartości 2">
            <a:extLst>
              <a:ext uri="{FF2B5EF4-FFF2-40B4-BE49-F238E27FC236}">
                <a16:creationId xmlns:a16="http://schemas.microsoft.com/office/drawing/2014/main" id="{5BF006AB-6FBF-4076-8954-9BF8A679FA6F}"/>
              </a:ext>
            </a:extLst>
          </p:cNvPr>
          <p:cNvSpPr>
            <a:spLocks noGrp="1"/>
          </p:cNvSpPr>
          <p:nvPr>
            <p:ph idx="1"/>
          </p:nvPr>
        </p:nvSpPr>
        <p:spPr>
          <a:xfrm>
            <a:off x="527538" y="1916723"/>
            <a:ext cx="11154508" cy="4577861"/>
          </a:xfrm>
        </p:spPr>
        <p:txBody>
          <a:bodyPr>
            <a:normAutofit fontScale="55000" lnSpcReduction="20000"/>
          </a:bodyPr>
          <a:lstStyle/>
          <a:p>
            <a:pPr algn="just">
              <a:buFont typeface="Wingdings" panose="05000000000000000000" pitchFamily="2" charset="2"/>
              <a:buChar char="§"/>
            </a:pPr>
            <a:r>
              <a:rPr lang="en-US" sz="2400" dirty="0"/>
              <a:t>Callen et al (2007), although CDS premium are related to credit ratings issued by rating agencies, there is quite a wide variation in CDS spreads that are observed for firms having a given rating. </a:t>
            </a:r>
            <a:endParaRPr lang="pl-PL" sz="2400" dirty="0"/>
          </a:p>
          <a:p>
            <a:pPr algn="just">
              <a:buFont typeface="Wingdings" panose="05000000000000000000" pitchFamily="2" charset="2"/>
              <a:buChar char="§"/>
            </a:pPr>
            <a:r>
              <a:rPr lang="en-US" sz="2400" dirty="0"/>
              <a:t>Daniels and Jensen (2005) study the relationship between CDS spreads, credit spreads of corporate bonds and credit rating changes using principal component analysis, regression as well event study methodology. Both corporate credit and CDS spreads react to rating changes, CDS spreads exhibit greater sensitivity than corporate bonds. </a:t>
            </a:r>
            <a:endParaRPr lang="pl-PL" sz="2400" dirty="0"/>
          </a:p>
          <a:p>
            <a:pPr algn="just">
              <a:buFont typeface="Wingdings" panose="05000000000000000000" pitchFamily="2" charset="2"/>
              <a:buChar char="§"/>
            </a:pPr>
            <a:r>
              <a:rPr lang="en-US" sz="2400" dirty="0" err="1"/>
              <a:t>Micu</a:t>
            </a:r>
            <a:r>
              <a:rPr lang="en-US" sz="2400" dirty="0"/>
              <a:t>, </a:t>
            </a:r>
            <a:r>
              <a:rPr lang="en-US" sz="2400" dirty="0" err="1"/>
              <a:t>Remolona</a:t>
            </a:r>
            <a:r>
              <a:rPr lang="en-US" sz="2400" dirty="0"/>
              <a:t> and Wooldridge (2006) both corporate bond and CDS spreads should change by about the same magnitude, negative rating announcements that result from changes in a company’s leverage should lead to a greater CDS price impact and that two credit rating changes should be more informative than one. Negative reviews are found to have the greatest impact on BBB- rated firms, in contrast to the expectation that the trading of “restricted investors” should only have a temporary price impact. Positive rating announcements are found to result in a lesser tightening of CDS spreads, this is most accentuated for BB rated firms just below the investment grade threshold. Larger firms by market capitalization are found to have a smaller rating announcement effect with regard to positive as compared to negative rating announcement, but the impact of positive announcements tends to be stronger for split – rated firms. </a:t>
            </a:r>
            <a:endParaRPr lang="pl-PL" sz="2400" dirty="0"/>
          </a:p>
          <a:p>
            <a:pPr algn="just">
              <a:buFont typeface="Wingdings" panose="05000000000000000000" pitchFamily="2" charset="2"/>
              <a:buChar char="§"/>
            </a:pPr>
            <a:r>
              <a:rPr lang="en-US" sz="2400" dirty="0" err="1"/>
              <a:t>Villouta</a:t>
            </a:r>
            <a:r>
              <a:rPr lang="en-US" sz="2400" dirty="0"/>
              <a:t> (2006) empirically tests of liquidity in the corporate bonds and CDS markets has an effect on the arbitrage relationship that links these markets, through </a:t>
            </a:r>
            <a:r>
              <a:rPr lang="en-US" sz="2400" dirty="0" err="1"/>
              <a:t>analysing</a:t>
            </a:r>
            <a:r>
              <a:rPr lang="en-US" sz="2400" dirty="0"/>
              <a:t> the effect of liquidity proxies on the CDS basis, as well as, on trading strategies that try to profit from arbitrage due to misalignment between the markets. </a:t>
            </a:r>
            <a:endParaRPr lang="pl-PL" sz="2400" dirty="0"/>
          </a:p>
          <a:p>
            <a:pPr algn="just">
              <a:buFont typeface="Wingdings" panose="05000000000000000000" pitchFamily="2" charset="2"/>
              <a:buChar char="§"/>
            </a:pPr>
            <a:r>
              <a:rPr lang="en-US" sz="2400" dirty="0"/>
              <a:t>Das and </a:t>
            </a:r>
            <a:r>
              <a:rPr lang="en-US" sz="2400" dirty="0" err="1"/>
              <a:t>Hanouna</a:t>
            </a:r>
            <a:r>
              <a:rPr lang="en-US" sz="2400" dirty="0"/>
              <a:t> (2007) identify and extract the implied forward curve of recovery and default rates on an issue using the CDS spread curve. </a:t>
            </a:r>
            <a:endParaRPr lang="pl-PL" sz="2400" dirty="0"/>
          </a:p>
          <a:p>
            <a:pPr algn="just">
              <a:buFont typeface="Wingdings" panose="05000000000000000000" pitchFamily="2" charset="2"/>
              <a:buChar char="§"/>
            </a:pPr>
            <a:r>
              <a:rPr lang="en-US" sz="2400" dirty="0"/>
              <a:t>Schneider, </a:t>
            </a:r>
            <a:r>
              <a:rPr lang="en-US" sz="2400" dirty="0" err="1"/>
              <a:t>Sogner</a:t>
            </a:r>
            <a:r>
              <a:rPr lang="en-US" sz="2400" dirty="0"/>
              <a:t> and </a:t>
            </a:r>
            <a:r>
              <a:rPr lang="en-US" sz="2400" dirty="0" err="1"/>
              <a:t>Veza</a:t>
            </a:r>
            <a:r>
              <a:rPr lang="en-US" sz="2400" dirty="0"/>
              <a:t> (2007) examine the relationship between the LGD and PD by looking at the former across ratings as a crude proxy for credit quality. The mostly affects broad ranges in the CDS maturity spectrum, where changes in CDS spreads at the discontinuity is mostly positive, and the one year CDS spread exhibits time – series variation that higher maturity spreads do not share. </a:t>
            </a:r>
            <a:endParaRPr lang="pl-PL" sz="2400" dirty="0"/>
          </a:p>
          <a:p>
            <a:pPr algn="just">
              <a:buFont typeface="Wingdings" panose="05000000000000000000" pitchFamily="2" charset="2"/>
              <a:buChar char="§"/>
            </a:pPr>
            <a:r>
              <a:rPr lang="en-US" sz="2400" dirty="0"/>
              <a:t>Ashcraft and Santos (2007) investigate of the CDS  market has reduced the cost of debt for corporate borrowers, including both corporate bonds and bank loans.</a:t>
            </a:r>
            <a:endParaRPr lang="pl-PL" sz="2400" dirty="0"/>
          </a:p>
          <a:p>
            <a:pPr algn="just">
              <a:buFont typeface="Wingdings" panose="05000000000000000000" pitchFamily="2" charset="2"/>
              <a:buChar char="§"/>
            </a:pPr>
            <a:r>
              <a:rPr lang="en-US" sz="2000" dirty="0"/>
              <a:t>Hull, </a:t>
            </a:r>
            <a:r>
              <a:rPr lang="en-US" sz="2000" dirty="0" err="1"/>
              <a:t>Predescu</a:t>
            </a:r>
            <a:r>
              <a:rPr lang="en-US" sz="2000" dirty="0"/>
              <a:t>, White (2003)</a:t>
            </a:r>
            <a:r>
              <a:rPr lang="pl-PL" sz="2000" dirty="0"/>
              <a:t> - </a:t>
            </a:r>
            <a:r>
              <a:rPr lang="en-US" sz="2000" dirty="0"/>
              <a:t>1998 – 02, Moody’s, rating changes, reviews and outlooks, adjusted CDS spread changes, event window (-90;10); significantly positive adjusted CDS spread changes before negative rating events</a:t>
            </a:r>
            <a:r>
              <a:rPr lang="pl-PL" sz="2000" dirty="0"/>
              <a:t>.</a:t>
            </a:r>
            <a:endParaRPr lang="pl-PL" sz="2400" dirty="0"/>
          </a:p>
          <a:p>
            <a:endParaRPr lang="pl-PL" dirty="0"/>
          </a:p>
        </p:txBody>
      </p:sp>
    </p:spTree>
    <p:extLst>
      <p:ext uri="{BB962C8B-B14F-4D97-AF65-F5344CB8AC3E}">
        <p14:creationId xmlns:p14="http://schemas.microsoft.com/office/powerpoint/2010/main" val="3560642500"/>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C0FAA25-65C8-4054-B3EF-7C019586DB46}"/>
              </a:ext>
            </a:extLst>
          </p:cNvPr>
          <p:cNvSpPr>
            <a:spLocks noGrp="1"/>
          </p:cNvSpPr>
          <p:nvPr>
            <p:ph type="title"/>
          </p:nvPr>
        </p:nvSpPr>
        <p:spPr/>
        <p:txBody>
          <a:bodyPr/>
          <a:lstStyle/>
          <a:p>
            <a:r>
              <a:rPr lang="pl-PL" dirty="0"/>
              <a:t>CONCLUSIONS</a:t>
            </a:r>
          </a:p>
        </p:txBody>
      </p:sp>
      <p:sp>
        <p:nvSpPr>
          <p:cNvPr id="3" name="Symbol zastępczy zawartości 2">
            <a:extLst>
              <a:ext uri="{FF2B5EF4-FFF2-40B4-BE49-F238E27FC236}">
                <a16:creationId xmlns:a16="http://schemas.microsoft.com/office/drawing/2014/main" id="{EE66B0B2-ABCD-4875-BCA9-8C1451845BD7}"/>
              </a:ext>
            </a:extLst>
          </p:cNvPr>
          <p:cNvSpPr>
            <a:spLocks noGrp="1"/>
          </p:cNvSpPr>
          <p:nvPr>
            <p:ph idx="1"/>
          </p:nvPr>
        </p:nvSpPr>
        <p:spPr>
          <a:xfrm>
            <a:off x="486508" y="1893277"/>
            <a:ext cx="11277600" cy="4607169"/>
          </a:xfrm>
        </p:spPr>
        <p:txBody>
          <a:bodyPr>
            <a:normAutofit fontScale="70000" lnSpcReduction="20000"/>
          </a:bodyPr>
          <a:lstStyle/>
          <a:p>
            <a:pPr algn="just"/>
            <a:r>
              <a:rPr lang="en-US" sz="2400" dirty="0"/>
              <a:t>The CDS market verifies stronger the information about changes in the S&amp;P’s long term issue rating after the moment of publication, than in case of the Moody’s credit rating changes. The downgrade of the S&amp;P’s short term issue rating influences stronger on the CDS market than the long term one. In the case of the </a:t>
            </a:r>
            <a:r>
              <a:rPr lang="pl-PL" sz="2400" dirty="0"/>
              <a:t>S&amp;P</a:t>
            </a:r>
            <a:r>
              <a:rPr lang="en-US" sz="2400" dirty="0"/>
              <a:t>, credit ratings influence with the similar strength before and after the moment of the event on the CDS spreads.</a:t>
            </a:r>
          </a:p>
          <a:p>
            <a:pPr algn="just"/>
            <a:r>
              <a:rPr lang="en-US" sz="2400" dirty="0"/>
              <a:t>The second pooling is made for the upgrade. In the case of the influence of the Moody’s long term issue rating on the CDS spreads is not observed. The CDS market react in the different way on the changes proposed by the </a:t>
            </a:r>
            <a:r>
              <a:rPr lang="pl-PL" sz="2400" dirty="0"/>
              <a:t>S&amp;P</a:t>
            </a:r>
            <a:r>
              <a:rPr lang="en-US" sz="2400" dirty="0"/>
              <a:t>. Both for the long and short term issue credit rating changes is observed the negative impact on the cost of capital. The mentioned relationship is weaker for the long term issue ratings. The changes of CDS spreads for the short and long term issue rating proposed by </a:t>
            </a:r>
            <a:r>
              <a:rPr lang="pl-PL" sz="2400" dirty="0"/>
              <a:t>S&amp;P </a:t>
            </a:r>
            <a:r>
              <a:rPr lang="en-US" sz="2400" dirty="0"/>
              <a:t>decrease the cumulative value of the CDS spreads stronger before after the moment of the event.</a:t>
            </a:r>
          </a:p>
          <a:p>
            <a:pPr algn="just"/>
            <a:r>
              <a:rPr lang="en-US" sz="2400" dirty="0"/>
              <a:t>The observation of the percentage changes of the European countries’ CDS spreads suggests that the CDS market is more sensitive on the </a:t>
            </a:r>
            <a:r>
              <a:rPr lang="pl-PL" sz="2400" dirty="0" err="1"/>
              <a:t>S&amp;P’s</a:t>
            </a:r>
            <a:r>
              <a:rPr lang="pl-PL" sz="2400" dirty="0"/>
              <a:t> </a:t>
            </a:r>
            <a:r>
              <a:rPr lang="en-US" sz="2400" dirty="0"/>
              <a:t>credit ratings changes. CDS spreads rise during the preannouncement window, smaller changes are observed for the moment of publication of the information and during the post</a:t>
            </a:r>
            <a:r>
              <a:rPr lang="pl-PL" sz="2400" dirty="0"/>
              <a:t> </a:t>
            </a:r>
            <a:r>
              <a:rPr lang="en-US" sz="2400" dirty="0"/>
              <a:t>announcement window are noticed market corrections.</a:t>
            </a:r>
          </a:p>
          <a:p>
            <a:pPr algn="just"/>
            <a:r>
              <a:rPr lang="en-US" sz="2400" dirty="0"/>
              <a:t>In the case of the upgrade of the Moody’s long term issue credit ratings, before the moment of event CDS spreads rise. The decrease of the mentioned spreads is noticed during the moment of publication information about upgrade. After the publication CDS are market is </a:t>
            </a:r>
            <a:r>
              <a:rPr lang="en-US" sz="2400" dirty="0" err="1"/>
              <a:t>unsensitised</a:t>
            </a:r>
            <a:r>
              <a:rPr lang="en-US" sz="2400" dirty="0"/>
              <a:t> on the </a:t>
            </a:r>
            <a:r>
              <a:rPr lang="en-US" sz="2400" dirty="0" err="1"/>
              <a:t>analysed</a:t>
            </a:r>
            <a:r>
              <a:rPr lang="en-US" sz="2400" dirty="0"/>
              <a:t> determinant. For the pool of the S&amp;P’s long term issue credit rating changes , the CDS spread increases in the preannouncement window, is insensitive during the publication and decreases in the </a:t>
            </a:r>
            <a:r>
              <a:rPr lang="en-US" sz="2400" dirty="0" err="1"/>
              <a:t>postannouncement</a:t>
            </a:r>
            <a:r>
              <a:rPr lang="en-US" sz="2400" dirty="0"/>
              <a:t> window. The positive change of the short term countries’ credit ratings causes the reduction of the CDS spreads before and after the publication of the information. During the event window the mentioned spreads are insensitive on the credit rating changes in the short term.</a:t>
            </a:r>
          </a:p>
          <a:p>
            <a:endParaRPr lang="pl-PL" dirty="0"/>
          </a:p>
        </p:txBody>
      </p:sp>
    </p:spTree>
    <p:extLst>
      <p:ext uri="{BB962C8B-B14F-4D97-AF65-F5344CB8AC3E}">
        <p14:creationId xmlns:p14="http://schemas.microsoft.com/office/powerpoint/2010/main" val="4170100138"/>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3B97A59-11A8-4353-9EEE-9B84733EE979}"/>
              </a:ext>
            </a:extLst>
          </p:cNvPr>
          <p:cNvSpPr>
            <a:spLocks noGrp="1"/>
          </p:cNvSpPr>
          <p:nvPr>
            <p:ph type="title"/>
          </p:nvPr>
        </p:nvSpPr>
        <p:spPr>
          <a:xfrm>
            <a:off x="936205" y="2679192"/>
            <a:ext cx="9720072" cy="1499616"/>
          </a:xfrm>
        </p:spPr>
        <p:txBody>
          <a:bodyPr/>
          <a:lstStyle/>
          <a:p>
            <a:pPr algn="ctr"/>
            <a:r>
              <a:rPr lang="pl-PL" b="1" i="1" dirty="0" err="1">
                <a:effectLst>
                  <a:outerShdw blurRad="38100" dist="38100" dir="2700000" algn="tl">
                    <a:srgbClr val="000000">
                      <a:alpha val="43137"/>
                    </a:srgbClr>
                  </a:outerShdw>
                </a:effectLst>
              </a:rPr>
              <a:t>Interest</a:t>
            </a:r>
            <a:r>
              <a:rPr lang="pl-PL" b="1" i="1" dirty="0">
                <a:effectLst>
                  <a:outerShdw blurRad="38100" dist="38100" dir="2700000" algn="tl">
                    <a:srgbClr val="000000">
                      <a:alpha val="43137"/>
                    </a:srgbClr>
                  </a:outerShdw>
                </a:effectLst>
              </a:rPr>
              <a:t> </a:t>
            </a:r>
            <a:r>
              <a:rPr lang="pl-PL" b="1" i="1" dirty="0" err="1">
                <a:effectLst>
                  <a:outerShdw blurRad="38100" dist="38100" dir="2700000" algn="tl">
                    <a:srgbClr val="000000">
                      <a:alpha val="43137"/>
                    </a:srgbClr>
                  </a:outerShdw>
                </a:effectLst>
              </a:rPr>
              <a:t>rates</a:t>
            </a:r>
            <a:endParaRPr lang="pl-PL"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14906846"/>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9B60C1E-7728-4CC7-9F40-8E43E7BEDAA8}"/>
              </a:ext>
            </a:extLst>
          </p:cNvPr>
          <p:cNvSpPr>
            <a:spLocks noGrp="1"/>
          </p:cNvSpPr>
          <p:nvPr>
            <p:ph type="title"/>
          </p:nvPr>
        </p:nvSpPr>
        <p:spPr/>
        <p:txBody>
          <a:bodyPr/>
          <a:lstStyle/>
          <a:p>
            <a:r>
              <a:rPr lang="pl-PL" dirty="0"/>
              <a:t>LITERATURE REVIEW</a:t>
            </a:r>
          </a:p>
        </p:txBody>
      </p:sp>
      <p:sp>
        <p:nvSpPr>
          <p:cNvPr id="3" name="Symbol zastępczy zawartości 2">
            <a:extLst>
              <a:ext uri="{FF2B5EF4-FFF2-40B4-BE49-F238E27FC236}">
                <a16:creationId xmlns:a16="http://schemas.microsoft.com/office/drawing/2014/main" id="{82886622-F8D9-4FC7-8CFF-BF8BEF816DD9}"/>
              </a:ext>
            </a:extLst>
          </p:cNvPr>
          <p:cNvSpPr>
            <a:spLocks noGrp="1"/>
          </p:cNvSpPr>
          <p:nvPr>
            <p:ph idx="1"/>
          </p:nvPr>
        </p:nvSpPr>
        <p:spPr>
          <a:xfrm>
            <a:off x="785446" y="2286000"/>
            <a:ext cx="10896600" cy="4023360"/>
          </a:xfrm>
        </p:spPr>
        <p:txBody>
          <a:bodyPr>
            <a:normAutofit fontScale="70000" lnSpcReduction="20000"/>
          </a:bodyPr>
          <a:lstStyle/>
          <a:p>
            <a:pPr algn="just">
              <a:buFont typeface="Wingdings" panose="05000000000000000000" pitchFamily="2" charset="2"/>
              <a:buChar char="§"/>
            </a:pPr>
            <a:r>
              <a:rPr lang="en-GB" sz="2400" dirty="0"/>
              <a:t>Graham and Harvey (2001) credit ratings are the second highest determinant for CFOs decision of the capital structure </a:t>
            </a:r>
            <a:r>
              <a:rPr lang="pl-PL" sz="2400" dirty="0"/>
              <a:t>(</a:t>
            </a:r>
            <a:r>
              <a:rPr lang="en-GB" sz="2400" dirty="0"/>
              <a:t>52% of respondents</a:t>
            </a:r>
            <a:r>
              <a:rPr lang="pl-PL" sz="2400" dirty="0"/>
              <a:t>)</a:t>
            </a:r>
          </a:p>
          <a:p>
            <a:pPr algn="just">
              <a:buFont typeface="Wingdings" panose="05000000000000000000" pitchFamily="2" charset="2"/>
              <a:buChar char="§"/>
            </a:pPr>
            <a:r>
              <a:rPr lang="en-GB" sz="2400" dirty="0"/>
              <a:t>Patel, Evans and Burnett (1998) liquidity affects whether speculative – grade bonds experience abnormal positive or negative returns. If firms incur higher interest rates in less liquid markets as distinguished by credit rating, there may have incentives to avoid these ratings levels. Also, at certain credit rating levels, during difficult economic times, a firm may not be able to rise debt capital (Stiglitz, Weiss (1981)).</a:t>
            </a:r>
            <a:endParaRPr lang="pl-PL" sz="2400" dirty="0"/>
          </a:p>
          <a:p>
            <a:pPr algn="just">
              <a:buFont typeface="Wingdings" panose="05000000000000000000" pitchFamily="2" charset="2"/>
              <a:buChar char="§"/>
            </a:pPr>
            <a:r>
              <a:rPr lang="pl-PL" sz="2400" dirty="0"/>
              <a:t>Hahn (1993) m</a:t>
            </a:r>
            <a:r>
              <a:rPr lang="en-GB" sz="2400" dirty="0" err="1"/>
              <a:t>oney</a:t>
            </a:r>
            <a:r>
              <a:rPr lang="en-GB" sz="2400" dirty="0"/>
              <a:t> market funds, which make up a significant portion of commercial paper investment, invest almost exclusively in A1-rated paper, and A1- rated commercial paper also has more favourable firm liquidity requirements than lower rated paper </a:t>
            </a:r>
            <a:endParaRPr lang="pl-PL" sz="2400" dirty="0"/>
          </a:p>
          <a:p>
            <a:pPr algn="just">
              <a:buFont typeface="Wingdings" panose="05000000000000000000" pitchFamily="2" charset="2"/>
              <a:buChar char="§"/>
            </a:pPr>
            <a:r>
              <a:rPr lang="en-US" sz="2400" dirty="0" err="1"/>
              <a:t>Kliger</a:t>
            </a:r>
            <a:r>
              <a:rPr lang="en-US" sz="2400" dirty="0"/>
              <a:t> and </a:t>
            </a:r>
            <a:r>
              <a:rPr lang="en-US" sz="2400" dirty="0" err="1"/>
              <a:t>Sarig</a:t>
            </a:r>
            <a:r>
              <a:rPr lang="en-US" sz="2400" dirty="0"/>
              <a:t> (2000); </a:t>
            </a:r>
            <a:r>
              <a:rPr lang="en-US" sz="2400" dirty="0" err="1"/>
              <a:t>Jorion</a:t>
            </a:r>
            <a:r>
              <a:rPr lang="en-US" sz="2400" dirty="0"/>
              <a:t> et al. (2005); </a:t>
            </a:r>
            <a:r>
              <a:rPr lang="en-US" sz="2400" dirty="0" err="1"/>
              <a:t>Kisgen</a:t>
            </a:r>
            <a:r>
              <a:rPr lang="en-US" sz="2400" dirty="0"/>
              <a:t> and Strahan (2010)). credit ratings influence a firm’s cost of </a:t>
            </a:r>
            <a:r>
              <a:rPr lang="pl-PL" sz="2400" dirty="0" err="1"/>
              <a:t>capital</a:t>
            </a:r>
            <a:endParaRPr lang="pl-PL" sz="2400" dirty="0"/>
          </a:p>
          <a:p>
            <a:pPr algn="just">
              <a:buFont typeface="Wingdings" panose="05000000000000000000" pitchFamily="2" charset="2"/>
              <a:buChar char="§"/>
            </a:pPr>
            <a:r>
              <a:rPr lang="en-US" sz="2400" dirty="0" err="1"/>
              <a:t>Eichengreen</a:t>
            </a:r>
            <a:r>
              <a:rPr lang="en-US" sz="2400" dirty="0"/>
              <a:t>, </a:t>
            </a:r>
            <a:r>
              <a:rPr lang="en-US" sz="2400" dirty="0" err="1"/>
              <a:t>Mody</a:t>
            </a:r>
            <a:r>
              <a:rPr lang="en-US" sz="2400" dirty="0"/>
              <a:t> (1998), Calvo, Mendoza (2000a)</a:t>
            </a:r>
            <a:r>
              <a:rPr lang="pl-PL" sz="2400" dirty="0"/>
              <a:t> - </a:t>
            </a:r>
            <a:r>
              <a:rPr lang="en-US" sz="2400" dirty="0"/>
              <a:t>The potential impact of changes in the US short-term interest rate on financial markets in emerging market economies</a:t>
            </a:r>
            <a:endParaRPr lang="pl-PL" sz="2400" dirty="0"/>
          </a:p>
          <a:p>
            <a:pPr algn="just">
              <a:buFont typeface="Wingdings" panose="05000000000000000000" pitchFamily="2" charset="2"/>
              <a:buChar char="§"/>
            </a:pPr>
            <a:r>
              <a:rPr lang="en-US" sz="2400" dirty="0" err="1"/>
              <a:t>Kraussl</a:t>
            </a:r>
            <a:r>
              <a:rPr lang="en-US" sz="2400" dirty="0"/>
              <a:t> (2003)</a:t>
            </a:r>
            <a:r>
              <a:rPr lang="pl-PL" sz="2400" dirty="0"/>
              <a:t> - </a:t>
            </a:r>
            <a:r>
              <a:rPr lang="en-US" sz="2400" dirty="0"/>
              <a:t>1997 – 00, Moody’s, S&amp;P, 302 credit rating changes, 28 countries, event window (-10; 11), significantly stronger in the case of government’s downgrades and negative imminent sovereign credit rating actions such as credit watches and rating outlooks than positive adjustments by the credit rating agencies while by the market participants’ anticipated sovereign credit rating changes have a smaller impact on financial</a:t>
            </a:r>
            <a:r>
              <a:rPr lang="pl-PL" sz="2400" dirty="0"/>
              <a:t> </a:t>
            </a:r>
            <a:r>
              <a:rPr lang="en-US" sz="2400" dirty="0"/>
              <a:t>markets in emerging economies</a:t>
            </a:r>
          </a:p>
        </p:txBody>
      </p:sp>
    </p:spTree>
    <p:extLst>
      <p:ext uri="{BB962C8B-B14F-4D97-AF65-F5344CB8AC3E}">
        <p14:creationId xmlns:p14="http://schemas.microsoft.com/office/powerpoint/2010/main" val="3838879698"/>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410342A-2FEB-4D08-8E53-33E50E65FC88}"/>
              </a:ext>
            </a:extLst>
          </p:cNvPr>
          <p:cNvSpPr>
            <a:spLocks noGrp="1"/>
          </p:cNvSpPr>
          <p:nvPr>
            <p:ph type="title"/>
          </p:nvPr>
        </p:nvSpPr>
        <p:spPr>
          <a:xfrm>
            <a:off x="1024128" y="585216"/>
            <a:ext cx="9720072" cy="997399"/>
          </a:xfrm>
        </p:spPr>
        <p:txBody>
          <a:bodyPr/>
          <a:lstStyle/>
          <a:p>
            <a:r>
              <a:rPr lang="pl-PL" dirty="0"/>
              <a:t>FINDINGS</a:t>
            </a:r>
          </a:p>
        </p:txBody>
      </p:sp>
      <p:sp>
        <p:nvSpPr>
          <p:cNvPr id="3" name="Symbol zastępczy zawartości 2">
            <a:extLst>
              <a:ext uri="{FF2B5EF4-FFF2-40B4-BE49-F238E27FC236}">
                <a16:creationId xmlns:a16="http://schemas.microsoft.com/office/drawing/2014/main" id="{EA57EB59-8B19-4AC8-8DE2-EAF6F389C14C}"/>
              </a:ext>
            </a:extLst>
          </p:cNvPr>
          <p:cNvSpPr>
            <a:spLocks noGrp="1"/>
          </p:cNvSpPr>
          <p:nvPr>
            <p:ph idx="1"/>
          </p:nvPr>
        </p:nvSpPr>
        <p:spPr>
          <a:xfrm>
            <a:off x="334108" y="1805354"/>
            <a:ext cx="11471030" cy="4671646"/>
          </a:xfrm>
        </p:spPr>
        <p:txBody>
          <a:bodyPr>
            <a:normAutofit fontScale="70000" lnSpcReduction="20000"/>
          </a:bodyPr>
          <a:lstStyle/>
          <a:p>
            <a:pPr algn="just"/>
            <a:r>
              <a:rPr lang="en-US" sz="2400" dirty="0"/>
              <a:t>interest on new external debt commitments - generally there does not exist a strong, important relation between the credit rating and history of defaults and the </a:t>
            </a:r>
            <a:r>
              <a:rPr lang="en-US" sz="2400" dirty="0" err="1"/>
              <a:t>analysed</a:t>
            </a:r>
            <a:r>
              <a:rPr lang="en-US" sz="2400" dirty="0"/>
              <a:t> variable. </a:t>
            </a:r>
          </a:p>
          <a:p>
            <a:pPr algn="just"/>
            <a:r>
              <a:rPr lang="en-US" sz="2400" dirty="0"/>
              <a:t>interest on the official debt – long S&amp;P’s, short S&amp;P’s. If the </a:t>
            </a:r>
            <a:r>
              <a:rPr lang="en-US" sz="2400" dirty="0" err="1"/>
              <a:t>analysed</a:t>
            </a:r>
            <a:r>
              <a:rPr lang="en-US" sz="2400" dirty="0"/>
              <a:t> assessment grow up on one point, interests fall on 0,2 percent. </a:t>
            </a:r>
          </a:p>
          <a:p>
            <a:pPr algn="just"/>
            <a:r>
              <a:rPr lang="en-US" sz="2400" dirty="0"/>
              <a:t>maturity on new external debt commitments - positive Moody’s. If the credit risk is lower, the lower cost of capital which should be paid. If the credit rating increases by one note, the maturity is extended by a year. </a:t>
            </a:r>
          </a:p>
          <a:p>
            <a:pPr algn="just"/>
            <a:r>
              <a:rPr lang="en-US" sz="2400" dirty="0"/>
              <a:t>maturity on new private external debt commitments - short S&amp;P’s</a:t>
            </a:r>
          </a:p>
          <a:p>
            <a:pPr algn="just"/>
            <a:r>
              <a:rPr lang="en-US" sz="2400" dirty="0"/>
              <a:t>lending rate - If the long term issuer rating is higher on one note, the lending interest rate is lower on one percent. The relationship between the short term credit rating and the </a:t>
            </a:r>
            <a:r>
              <a:rPr lang="en-US" sz="2400" dirty="0" err="1"/>
              <a:t>analysed</a:t>
            </a:r>
            <a:r>
              <a:rPr lang="en-US" sz="2400" dirty="0"/>
              <a:t> interest rate is reverse. It is an effect of the reluctance of banks to changes in lending interest rates. As a result interest rates are more sensitive on the long term issuer credit ratings. </a:t>
            </a:r>
          </a:p>
          <a:p>
            <a:pPr algn="just"/>
            <a:r>
              <a:rPr lang="en-US" sz="2400" dirty="0"/>
              <a:t>deposit interest rate - responds slowly on the changes in credit rating. </a:t>
            </a:r>
          </a:p>
          <a:p>
            <a:pPr algn="just"/>
            <a:r>
              <a:rPr lang="en-US" sz="2400" dirty="0"/>
              <a:t>interest rate spread - the significant influence of the credit rating and history of default, but only for the long-time period. If the Moody’s long term issuer rating rises on one note, the interest rate spread is decreased on nearly 0,4 percent. Whereas when the S&amp;P’s long term issuer rating is lifted on one note, the observed variable is increased on nearly 0,6 percent. </a:t>
            </a:r>
          </a:p>
          <a:p>
            <a:pPr algn="just"/>
            <a:r>
              <a:rPr lang="en-US" sz="2400" dirty="0"/>
              <a:t>risk premium on lending - the Moody’s long – term issuer credit rating. If the analyzed determinant is raised on one note, the risk premium on lending is decreased on 0,15 percent. </a:t>
            </a:r>
          </a:p>
          <a:p>
            <a:pPr algn="just"/>
            <a:r>
              <a:rPr lang="en-US" sz="2400" dirty="0"/>
              <a:t>real interest rate – negative long S&amp;P’s. The one note long term credit rating increase, results the 0,6 percent change in the real interest rate. </a:t>
            </a:r>
            <a:endParaRPr lang="pl-PL" sz="2400" dirty="0"/>
          </a:p>
        </p:txBody>
      </p:sp>
    </p:spTree>
    <p:extLst>
      <p:ext uri="{BB962C8B-B14F-4D97-AF65-F5344CB8AC3E}">
        <p14:creationId xmlns:p14="http://schemas.microsoft.com/office/powerpoint/2010/main" val="38086324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a:extLst>
              <a:ext uri="{FF2B5EF4-FFF2-40B4-BE49-F238E27FC236}">
                <a16:creationId xmlns:a16="http://schemas.microsoft.com/office/drawing/2014/main" id="{3B48B6C8-48B3-4DDA-92D4-6C15ED556242}"/>
              </a:ext>
            </a:extLst>
          </p:cNvPr>
          <p:cNvPicPr>
            <a:picLocks noChangeAspect="1"/>
          </p:cNvPicPr>
          <p:nvPr/>
        </p:nvPicPr>
        <p:blipFill>
          <a:blip r:embed="rId2"/>
          <a:stretch>
            <a:fillRect/>
          </a:stretch>
        </p:blipFill>
        <p:spPr>
          <a:xfrm>
            <a:off x="2123728" y="836712"/>
            <a:ext cx="5040560" cy="5289451"/>
          </a:xfrm>
          <a:prstGeom prst="rect">
            <a:avLst/>
          </a:prstGeom>
        </p:spPr>
      </p:pic>
    </p:spTree>
    <p:extLst>
      <p:ext uri="{BB962C8B-B14F-4D97-AF65-F5344CB8AC3E}">
        <p14:creationId xmlns:p14="http://schemas.microsoft.com/office/powerpoint/2010/main" val="7963546"/>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D38C90C-1D32-49F7-A7AC-2A14194282C9}"/>
              </a:ext>
            </a:extLst>
          </p:cNvPr>
          <p:cNvSpPr>
            <a:spLocks noGrp="1"/>
          </p:cNvSpPr>
          <p:nvPr>
            <p:ph type="title"/>
          </p:nvPr>
        </p:nvSpPr>
        <p:spPr>
          <a:xfrm>
            <a:off x="1135497" y="2490216"/>
            <a:ext cx="9720072" cy="1499616"/>
          </a:xfrm>
        </p:spPr>
        <p:txBody>
          <a:bodyPr/>
          <a:lstStyle/>
          <a:p>
            <a:pPr algn="ctr"/>
            <a:r>
              <a:rPr lang="pl-PL" b="1" i="1" dirty="0">
                <a:effectLst>
                  <a:outerShdw blurRad="38100" dist="38100" dir="2700000" algn="tl">
                    <a:srgbClr val="000000">
                      <a:alpha val="43137"/>
                    </a:srgbClr>
                  </a:outerShdw>
                </a:effectLst>
              </a:rPr>
              <a:t>BONDS</a:t>
            </a:r>
          </a:p>
        </p:txBody>
      </p:sp>
    </p:spTree>
    <p:extLst>
      <p:ext uri="{BB962C8B-B14F-4D97-AF65-F5344CB8AC3E}">
        <p14:creationId xmlns:p14="http://schemas.microsoft.com/office/powerpoint/2010/main" val="68606244"/>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1470240-6AB0-460A-B940-A8922F0AEA35}"/>
              </a:ext>
            </a:extLst>
          </p:cNvPr>
          <p:cNvSpPr>
            <a:spLocks noGrp="1"/>
          </p:cNvSpPr>
          <p:nvPr>
            <p:ph type="title"/>
          </p:nvPr>
        </p:nvSpPr>
        <p:spPr/>
        <p:txBody>
          <a:bodyPr/>
          <a:lstStyle/>
          <a:p>
            <a:r>
              <a:rPr lang="pl-PL" dirty="0"/>
              <a:t>LITERATURE REVIEW</a:t>
            </a:r>
          </a:p>
        </p:txBody>
      </p:sp>
      <p:sp>
        <p:nvSpPr>
          <p:cNvPr id="3" name="Symbol zastępczy zawartości 2">
            <a:extLst>
              <a:ext uri="{FF2B5EF4-FFF2-40B4-BE49-F238E27FC236}">
                <a16:creationId xmlns:a16="http://schemas.microsoft.com/office/drawing/2014/main" id="{3D6C460F-8BE1-4635-904F-C9E104AA8CDF}"/>
              </a:ext>
            </a:extLst>
          </p:cNvPr>
          <p:cNvSpPr>
            <a:spLocks noGrp="1"/>
          </p:cNvSpPr>
          <p:nvPr>
            <p:ph idx="1"/>
          </p:nvPr>
        </p:nvSpPr>
        <p:spPr>
          <a:xfrm>
            <a:off x="398585" y="1570892"/>
            <a:ext cx="11523783" cy="4988170"/>
          </a:xfrm>
        </p:spPr>
        <p:txBody>
          <a:bodyPr>
            <a:normAutofit fontScale="55000" lnSpcReduction="20000"/>
          </a:bodyPr>
          <a:lstStyle/>
          <a:p>
            <a:pPr algn="just"/>
            <a:r>
              <a:rPr lang="en-US" sz="2400" dirty="0"/>
              <a:t>Hand, </a:t>
            </a:r>
            <a:r>
              <a:rPr lang="en-US" sz="2400" dirty="0" err="1"/>
              <a:t>Holthausen</a:t>
            </a:r>
            <a:r>
              <a:rPr lang="en-US" sz="2400" dirty="0"/>
              <a:t>, Leftwich (1992)</a:t>
            </a:r>
            <a:r>
              <a:rPr lang="pl-PL" sz="2400" dirty="0"/>
              <a:t> - </a:t>
            </a:r>
            <a:r>
              <a:rPr lang="en-US" sz="2400" dirty="0"/>
              <a:t>1977 – 82/1981- 83, Moody’s, S&amp;P, 1100 rating changes and 250 Credit Watch S&amp;P, window spanning stock and bond returns, significantly negative abnormal stock and bond returns for downgrades and unexpected additions to S&amp;P Credit Watch, no significant abnormal returns for upgrades</a:t>
            </a:r>
            <a:endParaRPr lang="pl-PL" sz="2400" dirty="0"/>
          </a:p>
          <a:p>
            <a:pPr algn="just"/>
            <a:r>
              <a:rPr lang="en-US" sz="2400" dirty="0"/>
              <a:t>Katz (1974)</a:t>
            </a:r>
            <a:r>
              <a:rPr lang="pl-PL" sz="2400" dirty="0"/>
              <a:t> - </a:t>
            </a:r>
            <a:r>
              <a:rPr lang="en-US" sz="2400" dirty="0"/>
              <a:t>1966 – 72, S&amp;P, 115 bonds from 66 utilities, monthly yield changes, event window (-12;5), no anticipation, abnormal performance during 6-10 weeks after downgrades</a:t>
            </a:r>
            <a:endParaRPr lang="pl-PL" sz="2400" dirty="0"/>
          </a:p>
          <a:p>
            <a:pPr algn="just"/>
            <a:r>
              <a:rPr lang="en-US" sz="2400" dirty="0"/>
              <a:t>Grier, Katz (1976)</a:t>
            </a:r>
            <a:r>
              <a:rPr lang="pl-PL" sz="2400" dirty="0"/>
              <a:t> - </a:t>
            </a:r>
            <a:r>
              <a:rPr lang="en-US" sz="2400" dirty="0"/>
              <a:t>1966 – 72, S&amp;P, 96 bonds from utilities and industrials, monthly yield changes, event window (-4;3), anticipation only for industrials, price changes after downgrades stronger</a:t>
            </a:r>
            <a:endParaRPr lang="pl-PL" sz="2400" dirty="0"/>
          </a:p>
          <a:p>
            <a:pPr algn="just"/>
            <a:r>
              <a:rPr lang="en-US" sz="2400" dirty="0" err="1"/>
              <a:t>Hettenhouse</a:t>
            </a:r>
            <a:r>
              <a:rPr lang="en-US" sz="2400" dirty="0"/>
              <a:t>, Sartoris (1976)</a:t>
            </a:r>
            <a:r>
              <a:rPr lang="pl-PL" sz="2400" dirty="0"/>
              <a:t> - </a:t>
            </a:r>
            <a:r>
              <a:rPr lang="en-US" sz="2400" dirty="0"/>
              <a:t>1963 – 73, S&amp;P, Moody’s, 46 bonds from 66 utilities, monthly yield changes, event window (-6;6), small anticipation before downgrades, no reaction to upgrades</a:t>
            </a:r>
            <a:endParaRPr lang="pl-PL" sz="2400" dirty="0"/>
          </a:p>
          <a:p>
            <a:pPr algn="just"/>
            <a:r>
              <a:rPr lang="en-US" sz="2400" dirty="0"/>
              <a:t>Weinstein (1977)</a:t>
            </a:r>
            <a:r>
              <a:rPr lang="pl-PL" sz="2400" dirty="0"/>
              <a:t> - </a:t>
            </a:r>
            <a:r>
              <a:rPr lang="en-US" sz="2400" dirty="0"/>
              <a:t>1962 – 74, Moody’s, 412 bonds from utilities and industrials, monthly abnormal bond returns, event window (-6;7), early anticipation but no abnormal performance during 6 months before the event and no reaction afterwards</a:t>
            </a:r>
            <a:endParaRPr lang="pl-PL" sz="2400" dirty="0"/>
          </a:p>
          <a:p>
            <a:pPr algn="just"/>
            <a:r>
              <a:rPr lang="en-US" sz="2400" dirty="0"/>
              <a:t>Cantor, Parker (1996)</a:t>
            </a:r>
            <a:r>
              <a:rPr lang="pl-PL" sz="2400" dirty="0"/>
              <a:t> - </a:t>
            </a:r>
            <a:r>
              <a:rPr lang="en-US" sz="2400" dirty="0"/>
              <a:t>Significant only the positive change of country’s credit rating</a:t>
            </a:r>
            <a:endParaRPr lang="pl-PL" sz="2400" dirty="0"/>
          </a:p>
          <a:p>
            <a:pPr algn="just"/>
            <a:r>
              <a:rPr lang="en-US" sz="2400" dirty="0"/>
              <a:t>Wansley, Glascock, </a:t>
            </a:r>
            <a:r>
              <a:rPr lang="en-US" sz="2400" dirty="0" err="1"/>
              <a:t>Clauretie</a:t>
            </a:r>
            <a:r>
              <a:rPr lang="en-US" sz="2400" dirty="0"/>
              <a:t> (1992)</a:t>
            </a:r>
            <a:r>
              <a:rPr lang="pl-PL" sz="2400" dirty="0"/>
              <a:t> - </a:t>
            </a:r>
            <a:r>
              <a:rPr lang="en-US" sz="2400" dirty="0"/>
              <a:t>1982 – 84, S&amp;P, 351 bonds, weekly abnormal bond returns, event window (-12;12), significantly negative returns in the week  of downgrades, no significant response to upgrades</a:t>
            </a:r>
            <a:endParaRPr lang="pl-PL" sz="2400" dirty="0"/>
          </a:p>
          <a:p>
            <a:pPr algn="just"/>
            <a:r>
              <a:rPr lang="en-US" sz="2400" dirty="0"/>
              <a:t>Hite, </a:t>
            </a:r>
            <a:r>
              <a:rPr lang="en-US" sz="2400" dirty="0" err="1"/>
              <a:t>Warga</a:t>
            </a:r>
            <a:r>
              <a:rPr lang="en-US" sz="2400" dirty="0"/>
              <a:t> (1997)</a:t>
            </a:r>
            <a:r>
              <a:rPr lang="pl-PL" sz="2400" dirty="0"/>
              <a:t> - </a:t>
            </a:r>
            <a:r>
              <a:rPr lang="en-US" sz="2400" dirty="0"/>
              <a:t>1985 – 95, S&amp;P, Moody’s, 1200 rating changes, monthly abnormal bond returns, event window (-12;12), significantly negative abnormal returns during 6 months before downgrades</a:t>
            </a:r>
            <a:endParaRPr lang="pl-PL" sz="2400" dirty="0"/>
          </a:p>
          <a:p>
            <a:pPr algn="just"/>
            <a:r>
              <a:rPr lang="en-US" sz="2400" dirty="0"/>
              <a:t>Reisen, von </a:t>
            </a:r>
            <a:r>
              <a:rPr lang="en-US" sz="2400" dirty="0" err="1"/>
              <a:t>Maltzan</a:t>
            </a:r>
            <a:r>
              <a:rPr lang="en-US" sz="2400" dirty="0"/>
              <a:t> (1999)</a:t>
            </a:r>
            <a:r>
              <a:rPr lang="pl-PL" sz="2400" dirty="0"/>
              <a:t> - </a:t>
            </a:r>
            <a:r>
              <a:rPr lang="en-US" sz="2400" dirty="0"/>
              <a:t>1989 – 97, 29 countries, 152 credit rating changes, changes in country ratings on sovereign risk as measured by the yield spreads of domestic financial instruments relative to mature market benchmarks, significant only the possible downgrade, especially for ratings below investment – grade</a:t>
            </a:r>
            <a:endParaRPr lang="pl-PL" sz="2400" dirty="0"/>
          </a:p>
          <a:p>
            <a:pPr algn="just"/>
            <a:r>
              <a:rPr lang="en-US" sz="2400" dirty="0" err="1"/>
              <a:t>Kraussl</a:t>
            </a:r>
            <a:r>
              <a:rPr lang="en-US" sz="2400" dirty="0"/>
              <a:t> (2000)</a:t>
            </a:r>
            <a:r>
              <a:rPr lang="pl-PL" sz="2400" dirty="0"/>
              <a:t> - </a:t>
            </a:r>
            <a:r>
              <a:rPr lang="en-US" sz="2400" dirty="0"/>
              <a:t>1990, VAR model, impact of credit rating on the bond yield spreads, unexpected sovereign credit rating change does not necessarily have an immediate impact on emerging market bond yield spreads</a:t>
            </a:r>
            <a:endParaRPr lang="pl-PL" sz="2400" dirty="0"/>
          </a:p>
          <a:p>
            <a:pPr algn="just"/>
            <a:r>
              <a:rPr lang="en-US" sz="2400" dirty="0"/>
              <a:t>Steiner, </a:t>
            </a:r>
            <a:r>
              <a:rPr lang="en-US" sz="2400" dirty="0" err="1"/>
              <a:t>Heinke</a:t>
            </a:r>
            <a:r>
              <a:rPr lang="en-US" sz="2400" dirty="0"/>
              <a:t> (2001)</a:t>
            </a:r>
            <a:r>
              <a:rPr lang="pl-PL" sz="2400" dirty="0"/>
              <a:t> - </a:t>
            </a:r>
            <a:r>
              <a:rPr lang="en-US" sz="2400" dirty="0"/>
              <a:t>1985 – 96, S&amp;P, Moody’s, 546 rating changes, 182 watch listings, daily abnormal bond returns, event window (-180; 180), significantly negative abnormal returns starting 90 days before downgrades and negative watch listings, evidence for overreaction directly after the event</a:t>
            </a:r>
            <a:endParaRPr lang="pl-PL" sz="2400" dirty="0"/>
          </a:p>
          <a:p>
            <a:pPr marL="0" indent="0">
              <a:buNone/>
            </a:pPr>
            <a:endParaRPr lang="pl-PL" dirty="0"/>
          </a:p>
        </p:txBody>
      </p:sp>
    </p:spTree>
    <p:extLst>
      <p:ext uri="{BB962C8B-B14F-4D97-AF65-F5344CB8AC3E}">
        <p14:creationId xmlns:p14="http://schemas.microsoft.com/office/powerpoint/2010/main" val="641599576"/>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a:extLst>
              <a:ext uri="{FF2B5EF4-FFF2-40B4-BE49-F238E27FC236}">
                <a16:creationId xmlns:a16="http://schemas.microsoft.com/office/drawing/2014/main" id="{FF21A207-7EEA-45CF-B224-F88F0A94C8B7}"/>
              </a:ext>
            </a:extLst>
          </p:cNvPr>
          <p:cNvSpPr>
            <a:spLocks noGrp="1"/>
          </p:cNvSpPr>
          <p:nvPr>
            <p:ph idx="1"/>
          </p:nvPr>
        </p:nvSpPr>
        <p:spPr>
          <a:xfrm>
            <a:off x="913774" y="3692324"/>
            <a:ext cx="10363826" cy="2098875"/>
          </a:xfrm>
        </p:spPr>
        <p:txBody>
          <a:bodyPr/>
          <a:lstStyle/>
          <a:p>
            <a:pPr marL="0" indent="0" algn="ctr">
              <a:buNone/>
            </a:pPr>
            <a:r>
              <a:rPr lang="pl-PL" sz="4000" b="1" i="1" dirty="0" err="1">
                <a:effectLst>
                  <a:outerShdw blurRad="38100" dist="38100" dir="2700000" algn="tl">
                    <a:srgbClr val="000000">
                      <a:alpha val="43137"/>
                    </a:srgbClr>
                  </a:outerShdw>
                </a:effectLst>
              </a:rPr>
              <a:t>Thank</a:t>
            </a:r>
            <a:r>
              <a:rPr lang="pl-PL" sz="4000" b="1" i="1" dirty="0">
                <a:effectLst>
                  <a:outerShdw blurRad="38100" dist="38100" dir="2700000" algn="tl">
                    <a:srgbClr val="000000">
                      <a:alpha val="43137"/>
                    </a:srgbClr>
                  </a:outerShdw>
                </a:effectLst>
              </a:rPr>
              <a:t> </a:t>
            </a:r>
            <a:r>
              <a:rPr lang="pl-PL" sz="4000" b="1" i="1" dirty="0" err="1">
                <a:effectLst>
                  <a:outerShdw blurRad="38100" dist="38100" dir="2700000" algn="tl">
                    <a:srgbClr val="000000">
                      <a:alpha val="43137"/>
                    </a:srgbClr>
                  </a:outerShdw>
                </a:effectLst>
              </a:rPr>
              <a:t>you</a:t>
            </a:r>
            <a:r>
              <a:rPr lang="pl-PL" sz="4000" b="1" i="1" dirty="0">
                <a:effectLst>
                  <a:outerShdw blurRad="38100" dist="38100" dir="2700000" algn="tl">
                    <a:srgbClr val="000000">
                      <a:alpha val="43137"/>
                    </a:srgbClr>
                  </a:outerShdw>
                </a:effectLst>
              </a:rPr>
              <a:t> </a:t>
            </a:r>
            <a:r>
              <a:rPr lang="pl-PL" sz="4000" b="1" i="1" dirty="0" err="1">
                <a:effectLst>
                  <a:outerShdw blurRad="38100" dist="38100" dir="2700000" algn="tl">
                    <a:srgbClr val="000000">
                      <a:alpha val="43137"/>
                    </a:srgbClr>
                  </a:outerShdw>
                </a:effectLst>
              </a:rPr>
              <a:t>four</a:t>
            </a:r>
            <a:r>
              <a:rPr lang="pl-PL" sz="4000" b="1" i="1" dirty="0">
                <a:effectLst>
                  <a:outerShdw blurRad="38100" dist="38100" dir="2700000" algn="tl">
                    <a:srgbClr val="000000">
                      <a:alpha val="43137"/>
                    </a:srgbClr>
                  </a:outerShdw>
                </a:effectLst>
              </a:rPr>
              <a:t> </a:t>
            </a:r>
            <a:r>
              <a:rPr lang="pl-PL" sz="4000" b="1" i="1" dirty="0" err="1">
                <a:effectLst>
                  <a:outerShdw blurRad="38100" dist="38100" dir="2700000" algn="tl">
                    <a:srgbClr val="000000">
                      <a:alpha val="43137"/>
                    </a:srgbClr>
                  </a:outerShdw>
                </a:effectLst>
              </a:rPr>
              <a:t>your</a:t>
            </a:r>
            <a:r>
              <a:rPr lang="pl-PL" sz="4000" b="1" i="1" dirty="0">
                <a:effectLst>
                  <a:outerShdw blurRad="38100" dist="38100" dir="2700000" algn="tl">
                    <a:srgbClr val="000000">
                      <a:alpha val="43137"/>
                    </a:srgbClr>
                  </a:outerShdw>
                </a:effectLst>
              </a:rPr>
              <a:t> </a:t>
            </a:r>
            <a:r>
              <a:rPr lang="pl-PL" sz="4000" b="1" i="1" dirty="0" err="1">
                <a:effectLst>
                  <a:outerShdw blurRad="38100" dist="38100" dir="2700000" algn="tl">
                    <a:srgbClr val="000000">
                      <a:alpha val="43137"/>
                    </a:srgbClr>
                  </a:outerShdw>
                </a:effectLst>
              </a:rPr>
              <a:t>attention</a:t>
            </a:r>
            <a:r>
              <a:rPr lang="pl-PL" dirty="0"/>
              <a:t/>
            </a:r>
            <a:br>
              <a:rPr lang="pl-PL" dirty="0"/>
            </a:br>
            <a:r>
              <a:rPr lang="pl-PL" dirty="0"/>
              <a:t/>
            </a:r>
            <a:br>
              <a:rPr lang="pl-PL" dirty="0"/>
            </a:br>
            <a:r>
              <a:rPr lang="pl-PL" dirty="0"/>
              <a:t>Patrycja </a:t>
            </a:r>
            <a:r>
              <a:rPr lang="pl-PL" dirty="0" err="1"/>
              <a:t>Chodnicka-Jaworska</a:t>
            </a:r>
            <a:r>
              <a:rPr lang="pl-PL" dirty="0"/>
              <a:t/>
            </a:r>
            <a:br>
              <a:rPr lang="pl-PL" dirty="0"/>
            </a:br>
            <a:r>
              <a:rPr lang="pl-PL" dirty="0"/>
              <a:t>e-mail: pchodnicka@wz.uw.edu.pl</a:t>
            </a:r>
          </a:p>
        </p:txBody>
      </p:sp>
      <p:pic>
        <p:nvPicPr>
          <p:cNvPr id="5" name="Picture 2" descr="C:\Users\Patrycja\Desktop\WZ_UW_ANGIELSKIE.jpg">
            <a:extLst>
              <a:ext uri="{FF2B5EF4-FFF2-40B4-BE49-F238E27FC236}">
                <a16:creationId xmlns:a16="http://schemas.microsoft.com/office/drawing/2014/main" id="{E3584B85-A99B-4A69-80B9-81BAC9C574E6}"/>
              </a:ext>
            </a:extLst>
          </p:cNvPr>
          <p:cNvPicPr>
            <a:picLocks noChangeAspect="1" noChangeArrowheads="1"/>
          </p:cNvPicPr>
          <p:nvPr/>
        </p:nvPicPr>
        <p:blipFill>
          <a:blip r:embed="rId2" cstate="print"/>
          <a:srcRect/>
          <a:stretch>
            <a:fillRect/>
          </a:stretch>
        </p:blipFill>
        <p:spPr bwMode="auto">
          <a:xfrm>
            <a:off x="4874500" y="668210"/>
            <a:ext cx="2442374" cy="2447061"/>
          </a:xfrm>
          <a:prstGeom prst="rect">
            <a:avLst/>
          </a:prstGeom>
          <a:noFill/>
        </p:spPr>
      </p:pic>
    </p:spTree>
    <p:extLst>
      <p:ext uri="{BB962C8B-B14F-4D97-AF65-F5344CB8AC3E}">
        <p14:creationId xmlns:p14="http://schemas.microsoft.com/office/powerpoint/2010/main" val="12886417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a:extLst>
              <a:ext uri="{FF2B5EF4-FFF2-40B4-BE49-F238E27FC236}">
                <a16:creationId xmlns:a16="http://schemas.microsoft.com/office/drawing/2014/main" id="{38BD441C-F708-4102-9292-AD17F3CD5FBE}"/>
              </a:ext>
            </a:extLst>
          </p:cNvPr>
          <p:cNvSpPr>
            <a:spLocks noGrp="1"/>
          </p:cNvSpPr>
          <p:nvPr>
            <p:ph type="title"/>
          </p:nvPr>
        </p:nvSpPr>
        <p:spPr>
          <a:xfrm>
            <a:off x="1041523" y="2813173"/>
            <a:ext cx="9720262" cy="1498600"/>
          </a:xfrm>
        </p:spPr>
        <p:txBody>
          <a:bodyPr/>
          <a:lstStyle/>
          <a:p>
            <a:pPr algn="ctr"/>
            <a:r>
              <a:rPr lang="pl-PL" b="1" i="1" dirty="0">
                <a:effectLst>
                  <a:outerShdw blurRad="38100" dist="38100" dir="2700000" algn="tl">
                    <a:srgbClr val="000000">
                      <a:alpha val="43137"/>
                    </a:srgbClr>
                  </a:outerShdw>
                </a:effectLst>
              </a:rPr>
              <a:t>Fitch </a:t>
            </a:r>
            <a:r>
              <a:rPr lang="pl-PL" b="1" i="1" dirty="0" err="1">
                <a:effectLst>
                  <a:outerShdw blurRad="38100" dist="38100" dir="2700000" algn="tl">
                    <a:srgbClr val="000000">
                      <a:alpha val="43137"/>
                    </a:srgbClr>
                  </a:outerShdw>
                </a:effectLst>
              </a:rPr>
              <a:t>Credit</a:t>
            </a:r>
            <a:r>
              <a:rPr lang="pl-PL" b="1" i="1" dirty="0">
                <a:effectLst>
                  <a:outerShdw blurRad="38100" dist="38100" dir="2700000" algn="tl">
                    <a:srgbClr val="000000">
                      <a:alpha val="43137"/>
                    </a:srgbClr>
                  </a:outerShdw>
                </a:effectLst>
              </a:rPr>
              <a:t> Rating </a:t>
            </a:r>
            <a:r>
              <a:rPr lang="pl-PL" b="1" i="1" dirty="0" err="1">
                <a:effectLst>
                  <a:outerShdw blurRad="38100" dist="38100" dir="2700000" algn="tl">
                    <a:srgbClr val="000000">
                      <a:alpha val="43137"/>
                    </a:srgbClr>
                  </a:outerShdw>
                </a:effectLst>
              </a:rPr>
              <a:t>Agency</a:t>
            </a:r>
            <a:endParaRPr lang="pl-PL"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648789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BA61CD2-A02D-4A5B-A5E3-43BE18B94396}"/>
              </a:ext>
            </a:extLst>
          </p:cNvPr>
          <p:cNvSpPr>
            <a:spLocks noGrp="1"/>
          </p:cNvSpPr>
          <p:nvPr>
            <p:ph type="title"/>
          </p:nvPr>
        </p:nvSpPr>
        <p:spPr/>
        <p:txBody>
          <a:bodyPr/>
          <a:lstStyle/>
          <a:p>
            <a:r>
              <a:rPr lang="pl-PL" dirty="0" err="1">
                <a:effectLst>
                  <a:outerShdw blurRad="38100" dist="38100" dir="2700000" algn="tl">
                    <a:srgbClr val="000000">
                      <a:alpha val="43137"/>
                    </a:srgbClr>
                  </a:outerShdw>
                </a:effectLst>
              </a:rPr>
              <a:t>Long</a:t>
            </a:r>
            <a:r>
              <a:rPr lang="pl-PL" dirty="0">
                <a:effectLst>
                  <a:outerShdw blurRad="38100" dist="38100" dir="2700000" algn="tl">
                    <a:srgbClr val="000000">
                      <a:alpha val="43137"/>
                    </a:srgbClr>
                  </a:outerShdw>
                </a:effectLst>
              </a:rPr>
              <a:t> term </a:t>
            </a:r>
            <a:r>
              <a:rPr lang="pl-PL" dirty="0" err="1">
                <a:effectLst>
                  <a:outerShdw blurRad="38100" dist="38100" dir="2700000" algn="tl">
                    <a:srgbClr val="000000">
                      <a:alpha val="43137"/>
                    </a:srgbClr>
                  </a:outerShdw>
                </a:effectLst>
              </a:rPr>
              <a:t>issuer</a:t>
            </a:r>
            <a:r>
              <a:rPr lang="pl-PL" dirty="0">
                <a:effectLst>
                  <a:outerShdw blurRad="38100" dist="38100" dir="2700000" algn="tl">
                    <a:srgbClr val="000000">
                      <a:alpha val="43137"/>
                    </a:srgbClr>
                  </a:outerShdw>
                </a:effectLst>
              </a:rPr>
              <a:t> </a:t>
            </a:r>
            <a:r>
              <a:rPr lang="pl-PL" dirty="0" err="1">
                <a:effectLst>
                  <a:outerShdw blurRad="38100" dist="38100" dir="2700000" algn="tl">
                    <a:srgbClr val="000000">
                      <a:alpha val="43137"/>
                    </a:srgbClr>
                  </a:outerShdw>
                </a:effectLst>
              </a:rPr>
              <a:t>credit</a:t>
            </a:r>
            <a:r>
              <a:rPr lang="pl-PL" dirty="0">
                <a:effectLst>
                  <a:outerShdw blurRad="38100" dist="38100" dir="2700000" algn="tl">
                    <a:srgbClr val="000000">
                      <a:alpha val="43137"/>
                    </a:srgbClr>
                  </a:outerShdw>
                </a:effectLst>
              </a:rPr>
              <a:t> rating</a:t>
            </a:r>
            <a:endParaRPr lang="pl-PL" dirty="0"/>
          </a:p>
        </p:txBody>
      </p:sp>
      <p:sp>
        <p:nvSpPr>
          <p:cNvPr id="3" name="Symbol zastępczy zawartości 2">
            <a:extLst>
              <a:ext uri="{FF2B5EF4-FFF2-40B4-BE49-F238E27FC236}">
                <a16:creationId xmlns:a16="http://schemas.microsoft.com/office/drawing/2014/main" id="{0FDB0D2F-B205-4D2E-B284-96BCC2971D02}"/>
              </a:ext>
            </a:extLst>
          </p:cNvPr>
          <p:cNvSpPr>
            <a:spLocks noGrp="1"/>
          </p:cNvSpPr>
          <p:nvPr>
            <p:ph idx="1"/>
          </p:nvPr>
        </p:nvSpPr>
        <p:spPr>
          <a:xfrm>
            <a:off x="416170" y="2286000"/>
            <a:ext cx="11166230" cy="4349262"/>
          </a:xfrm>
        </p:spPr>
        <p:txBody>
          <a:bodyPr>
            <a:normAutofit fontScale="62500" lnSpcReduction="20000"/>
          </a:bodyPr>
          <a:lstStyle/>
          <a:p>
            <a:pPr algn="just"/>
            <a:r>
              <a:rPr lang="en-US" sz="2400" b="1" dirty="0"/>
              <a:t>AAA: Highest credit quality. </a:t>
            </a:r>
            <a:r>
              <a:rPr lang="en-US" sz="2400" dirty="0"/>
              <a:t>'AAA' ratings denote the lowest expectation of default risk. They are assigned only in cases of exceptionally strong capacity for payment of financial commitments. This capacity is highly unlikely to be adversely affected by foreseeable events. </a:t>
            </a:r>
          </a:p>
          <a:p>
            <a:pPr algn="just"/>
            <a:r>
              <a:rPr lang="en-US" sz="2400" b="1" dirty="0"/>
              <a:t>AA: Very high credit quality. </a:t>
            </a:r>
            <a:r>
              <a:rPr lang="en-US" sz="2400" dirty="0"/>
              <a:t>'AA' ratings denote expectations of very low default risk. They indicate very strong capacity for payment of financial commitments. This capacity is not significantly vulnerable to foreseeable events. </a:t>
            </a:r>
          </a:p>
          <a:p>
            <a:pPr algn="just"/>
            <a:r>
              <a:rPr lang="en-US" sz="2400" b="1" dirty="0"/>
              <a:t>A: High credit quality. </a:t>
            </a:r>
            <a:r>
              <a:rPr lang="en-US" sz="2400" dirty="0"/>
              <a:t>'A' ratings denote expectations of low default risk. The capacity for payment of financial commitments is considered strong. This capacity may, nevertheless, be more vulnerable to adverse business or economic conditions than is the case for higher ratings. </a:t>
            </a:r>
          </a:p>
          <a:p>
            <a:pPr algn="just"/>
            <a:r>
              <a:rPr lang="en-US" sz="2400" b="1" dirty="0"/>
              <a:t>BBB: Good credit quality. </a:t>
            </a:r>
            <a:r>
              <a:rPr lang="en-US" sz="2400" dirty="0"/>
              <a:t>'BBB' ratings indicate that expectations of default risk are currently low. The capacity for payment of financial commitments is considered adequate, but adverse business or economic conditions are more likely to impair this capacity. </a:t>
            </a:r>
            <a:endParaRPr lang="pl-PL" sz="2400" dirty="0"/>
          </a:p>
          <a:p>
            <a:pPr algn="just"/>
            <a:r>
              <a:rPr lang="en-US" sz="2400" b="1" dirty="0"/>
              <a:t>BB: Speculative. </a:t>
            </a:r>
            <a:r>
              <a:rPr lang="en-US" sz="2400" dirty="0"/>
              <a:t>‘BB’ ratings indicate an elevated vulnerability to default risk, particularly in the event of adverse changes in business or economic conditions over time; however, business or financial flexibility exists that supports the servicing of financial commitments. </a:t>
            </a:r>
          </a:p>
          <a:p>
            <a:pPr algn="just"/>
            <a:r>
              <a:rPr lang="en-US" sz="2400" b="1" dirty="0"/>
              <a:t>B: Highly speculative. </a:t>
            </a:r>
            <a:r>
              <a:rPr lang="en-US" sz="2400" dirty="0"/>
              <a:t>'B' ratings indicate that material default risk is present, but a limited margin of safety remains. Financial commitments are currently being met; however, capacity for continued payment is vulnerable to deterioration in the business and economic environment. </a:t>
            </a:r>
            <a:endParaRPr lang="pl-PL" sz="2400" dirty="0"/>
          </a:p>
          <a:p>
            <a:pPr algn="just"/>
            <a:r>
              <a:rPr lang="en-US" sz="2400" b="1" dirty="0"/>
              <a:t>CCC: Substantial credit risk. </a:t>
            </a:r>
            <a:r>
              <a:rPr lang="en-US" sz="2400" dirty="0"/>
              <a:t>Default is a real possibility. </a:t>
            </a:r>
          </a:p>
          <a:p>
            <a:pPr algn="just"/>
            <a:r>
              <a:rPr lang="en-US" sz="2400" b="1" dirty="0"/>
              <a:t>CC: Very high levels of credit risk. </a:t>
            </a:r>
            <a:r>
              <a:rPr lang="en-US" sz="2400" dirty="0"/>
              <a:t>Default of some kind appears probable. </a:t>
            </a:r>
          </a:p>
          <a:p>
            <a:pPr algn="just"/>
            <a:r>
              <a:rPr lang="en-US" sz="2400" b="1" dirty="0"/>
              <a:t>C: Near default </a:t>
            </a:r>
            <a:r>
              <a:rPr lang="en-US" sz="2400" dirty="0"/>
              <a:t>A default or default-like process has begun, or the issuer is in standstill, or for a closed funding vehicle, payment capacity is irrevocably impaired. </a:t>
            </a:r>
            <a:endParaRPr lang="en-US" sz="2800" dirty="0"/>
          </a:p>
        </p:txBody>
      </p:sp>
    </p:spTree>
    <p:extLst>
      <p:ext uri="{BB962C8B-B14F-4D97-AF65-F5344CB8AC3E}">
        <p14:creationId xmlns:p14="http://schemas.microsoft.com/office/powerpoint/2010/main" val="17280158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7701CA4-91A7-416A-8A29-15BE0FDBE10B}"/>
              </a:ext>
            </a:extLst>
          </p:cNvPr>
          <p:cNvSpPr>
            <a:spLocks noGrp="1"/>
          </p:cNvSpPr>
          <p:nvPr>
            <p:ph type="title"/>
          </p:nvPr>
        </p:nvSpPr>
        <p:spPr/>
        <p:txBody>
          <a:bodyPr/>
          <a:lstStyle/>
          <a:p>
            <a:r>
              <a:rPr lang="pl-PL" dirty="0" err="1">
                <a:effectLst>
                  <a:outerShdw blurRad="38100" dist="38100" dir="2700000" algn="tl">
                    <a:srgbClr val="000000">
                      <a:alpha val="43137"/>
                    </a:srgbClr>
                  </a:outerShdw>
                </a:effectLst>
              </a:rPr>
              <a:t>Long</a:t>
            </a:r>
            <a:r>
              <a:rPr lang="pl-PL" dirty="0">
                <a:effectLst>
                  <a:outerShdw blurRad="38100" dist="38100" dir="2700000" algn="tl">
                    <a:srgbClr val="000000">
                      <a:alpha val="43137"/>
                    </a:srgbClr>
                  </a:outerShdw>
                </a:effectLst>
              </a:rPr>
              <a:t> term </a:t>
            </a:r>
            <a:r>
              <a:rPr lang="pl-PL" dirty="0" err="1">
                <a:effectLst>
                  <a:outerShdw blurRad="38100" dist="38100" dir="2700000" algn="tl">
                    <a:srgbClr val="000000">
                      <a:alpha val="43137"/>
                    </a:srgbClr>
                  </a:outerShdw>
                </a:effectLst>
              </a:rPr>
              <a:t>issuer</a:t>
            </a:r>
            <a:r>
              <a:rPr lang="pl-PL" dirty="0">
                <a:effectLst>
                  <a:outerShdw blurRad="38100" dist="38100" dir="2700000" algn="tl">
                    <a:srgbClr val="000000">
                      <a:alpha val="43137"/>
                    </a:srgbClr>
                  </a:outerShdw>
                </a:effectLst>
              </a:rPr>
              <a:t> </a:t>
            </a:r>
            <a:r>
              <a:rPr lang="pl-PL" dirty="0" err="1">
                <a:effectLst>
                  <a:outerShdw blurRad="38100" dist="38100" dir="2700000" algn="tl">
                    <a:srgbClr val="000000">
                      <a:alpha val="43137"/>
                    </a:srgbClr>
                  </a:outerShdw>
                </a:effectLst>
              </a:rPr>
              <a:t>credit</a:t>
            </a:r>
            <a:r>
              <a:rPr lang="pl-PL" dirty="0">
                <a:effectLst>
                  <a:outerShdw blurRad="38100" dist="38100" dir="2700000" algn="tl">
                    <a:srgbClr val="000000">
                      <a:alpha val="43137"/>
                    </a:srgbClr>
                  </a:outerShdw>
                </a:effectLst>
              </a:rPr>
              <a:t> rating</a:t>
            </a:r>
            <a:endParaRPr lang="pl-PL" dirty="0"/>
          </a:p>
        </p:txBody>
      </p:sp>
      <p:sp>
        <p:nvSpPr>
          <p:cNvPr id="3" name="Symbol zastępczy zawartości 2">
            <a:extLst>
              <a:ext uri="{FF2B5EF4-FFF2-40B4-BE49-F238E27FC236}">
                <a16:creationId xmlns:a16="http://schemas.microsoft.com/office/drawing/2014/main" id="{79086FBB-3FCB-428F-ABBF-097FB2D74034}"/>
              </a:ext>
            </a:extLst>
          </p:cNvPr>
          <p:cNvSpPr>
            <a:spLocks noGrp="1"/>
          </p:cNvSpPr>
          <p:nvPr>
            <p:ph idx="1"/>
          </p:nvPr>
        </p:nvSpPr>
        <p:spPr/>
        <p:txBody>
          <a:bodyPr/>
          <a:lstStyle/>
          <a:p>
            <a:pPr marL="0" indent="0">
              <a:buNone/>
            </a:pPr>
            <a:r>
              <a:rPr lang="pl-PL" sz="1800" b="1" dirty="0"/>
              <a:t>RD: </a:t>
            </a:r>
            <a:r>
              <a:rPr lang="pl-PL" sz="1800" b="1" dirty="0" err="1"/>
              <a:t>Restricted</a:t>
            </a:r>
            <a:r>
              <a:rPr lang="pl-PL" sz="1800" b="1" dirty="0"/>
              <a:t> </a:t>
            </a:r>
            <a:r>
              <a:rPr lang="pl-PL" sz="1800" b="1" dirty="0" err="1"/>
              <a:t>default</a:t>
            </a:r>
            <a:r>
              <a:rPr lang="pl-PL" sz="1800" b="1" dirty="0"/>
              <a:t>. </a:t>
            </a:r>
            <a:endParaRPr lang="pl-PL" sz="1800" dirty="0"/>
          </a:p>
          <a:p>
            <a:r>
              <a:rPr lang="en-US" sz="1800" dirty="0"/>
              <a:t>'RD' ratings indicate an issuer that in Fitch’s opinion has experienced: </a:t>
            </a:r>
          </a:p>
          <a:p>
            <a:pPr lvl="1"/>
            <a:r>
              <a:rPr lang="en-US" dirty="0"/>
              <a:t>an uncured payment default on a bond, loan or other material financial obligation, but </a:t>
            </a:r>
          </a:p>
          <a:p>
            <a:pPr lvl="1"/>
            <a:r>
              <a:rPr lang="en-US" dirty="0"/>
              <a:t>has not entered into bankruptcy filings, administration, receivership, liquidation, or other formal winding-up procedure, and </a:t>
            </a:r>
          </a:p>
          <a:p>
            <a:pPr lvl="1"/>
            <a:r>
              <a:rPr lang="en-US" dirty="0"/>
              <a:t>has not otherwise ceased operating.</a:t>
            </a:r>
            <a:endParaRPr lang="pl-PL" dirty="0"/>
          </a:p>
          <a:p>
            <a:endParaRPr lang="pl-PL" dirty="0"/>
          </a:p>
        </p:txBody>
      </p:sp>
    </p:spTree>
    <p:extLst>
      <p:ext uri="{BB962C8B-B14F-4D97-AF65-F5344CB8AC3E}">
        <p14:creationId xmlns:p14="http://schemas.microsoft.com/office/powerpoint/2010/main" val="2327278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76F12B3-59D1-43CC-B2C8-AE9D10059101}"/>
              </a:ext>
            </a:extLst>
          </p:cNvPr>
          <p:cNvSpPr>
            <a:spLocks noGrp="1"/>
          </p:cNvSpPr>
          <p:nvPr>
            <p:ph type="title"/>
          </p:nvPr>
        </p:nvSpPr>
        <p:spPr/>
        <p:txBody>
          <a:bodyPr/>
          <a:lstStyle/>
          <a:p>
            <a:r>
              <a:rPr lang="pl-PL" dirty="0" err="1">
                <a:effectLst>
                  <a:outerShdw blurRad="38100" dist="38100" dir="2700000" algn="tl">
                    <a:srgbClr val="000000">
                      <a:alpha val="43137"/>
                    </a:srgbClr>
                  </a:outerShdw>
                </a:effectLst>
              </a:rPr>
              <a:t>Short</a:t>
            </a:r>
            <a:r>
              <a:rPr lang="pl-PL" dirty="0">
                <a:effectLst>
                  <a:outerShdw blurRad="38100" dist="38100" dir="2700000" algn="tl">
                    <a:srgbClr val="000000">
                      <a:alpha val="43137"/>
                    </a:srgbClr>
                  </a:outerShdw>
                </a:effectLst>
              </a:rPr>
              <a:t> – term </a:t>
            </a:r>
            <a:r>
              <a:rPr lang="pl-PL" dirty="0" err="1">
                <a:effectLst>
                  <a:outerShdw blurRad="38100" dist="38100" dir="2700000" algn="tl">
                    <a:srgbClr val="000000">
                      <a:alpha val="43137"/>
                    </a:srgbClr>
                  </a:outerShdw>
                </a:effectLst>
              </a:rPr>
              <a:t>credit</a:t>
            </a:r>
            <a:r>
              <a:rPr lang="pl-PL" dirty="0">
                <a:effectLst>
                  <a:outerShdw blurRad="38100" dist="38100" dir="2700000" algn="tl">
                    <a:srgbClr val="000000">
                      <a:alpha val="43137"/>
                    </a:srgbClr>
                  </a:outerShdw>
                </a:effectLst>
              </a:rPr>
              <a:t> rating</a:t>
            </a:r>
            <a:endParaRPr lang="pl-PL" dirty="0"/>
          </a:p>
        </p:txBody>
      </p:sp>
      <p:sp>
        <p:nvSpPr>
          <p:cNvPr id="3" name="Symbol zastępczy zawartości 2">
            <a:extLst>
              <a:ext uri="{FF2B5EF4-FFF2-40B4-BE49-F238E27FC236}">
                <a16:creationId xmlns:a16="http://schemas.microsoft.com/office/drawing/2014/main" id="{A3E21BE1-2125-4234-95B7-7E24C68907ED}"/>
              </a:ext>
            </a:extLst>
          </p:cNvPr>
          <p:cNvSpPr>
            <a:spLocks noGrp="1"/>
          </p:cNvSpPr>
          <p:nvPr>
            <p:ph idx="1"/>
          </p:nvPr>
        </p:nvSpPr>
        <p:spPr>
          <a:xfrm>
            <a:off x="568569" y="2286000"/>
            <a:ext cx="11002108" cy="4023360"/>
          </a:xfrm>
        </p:spPr>
        <p:txBody>
          <a:bodyPr>
            <a:normAutofit fontScale="85000" lnSpcReduction="10000"/>
          </a:bodyPr>
          <a:lstStyle/>
          <a:p>
            <a:pPr algn="just"/>
            <a:r>
              <a:rPr lang="en-US" sz="2400" b="1" dirty="0"/>
              <a:t>F1: Highest Short-Term Credit Quality. </a:t>
            </a:r>
            <a:r>
              <a:rPr lang="en-US" sz="2400" dirty="0"/>
              <a:t>Indicates the strongest intrinsic capacity for timely payment of financial commitments; may have an added "+" to denote any exceptionally strong credit feature. </a:t>
            </a:r>
          </a:p>
          <a:p>
            <a:pPr algn="just"/>
            <a:r>
              <a:rPr lang="en-US" sz="2400" b="1" dirty="0"/>
              <a:t>F2: Good Short-Term Credit Quality. </a:t>
            </a:r>
            <a:r>
              <a:rPr lang="en-US" sz="2400" dirty="0"/>
              <a:t>Good intrinsic capacity for timely payment of financial commitments. </a:t>
            </a:r>
          </a:p>
          <a:p>
            <a:pPr algn="just"/>
            <a:r>
              <a:rPr lang="en-US" sz="2400" b="1" dirty="0"/>
              <a:t>F3: Fair Short-Term Credit Quality. </a:t>
            </a:r>
            <a:r>
              <a:rPr lang="en-US" sz="2400" dirty="0"/>
              <a:t>The intrinsic capacity for timely payment of financial commitments is adequate. </a:t>
            </a:r>
            <a:endParaRPr lang="pl-PL" sz="2400" dirty="0"/>
          </a:p>
          <a:p>
            <a:pPr algn="just"/>
            <a:r>
              <a:rPr lang="en-US" sz="2400" b="1" dirty="0"/>
              <a:t>B: Speculative Short-Term Credit Quality. </a:t>
            </a:r>
            <a:r>
              <a:rPr lang="en-US" sz="2400" dirty="0"/>
              <a:t>Minimal capacity for timely payment of financial commitments, plus heightened vulnerability to near term adverse changes in financial and economic conditions. </a:t>
            </a:r>
          </a:p>
          <a:p>
            <a:pPr algn="just"/>
            <a:r>
              <a:rPr lang="en-US" sz="2400" b="1" dirty="0"/>
              <a:t>C: High Short-Term Default risk. </a:t>
            </a:r>
            <a:r>
              <a:rPr lang="en-US" sz="2400" dirty="0"/>
              <a:t>Default is a real possibility. </a:t>
            </a:r>
          </a:p>
          <a:p>
            <a:pPr algn="just"/>
            <a:r>
              <a:rPr lang="en-US" sz="2400" b="1" dirty="0"/>
              <a:t>RD: Restricted Default. </a:t>
            </a:r>
            <a:r>
              <a:rPr lang="en-US" sz="2400" dirty="0"/>
              <a:t>Indicates an entity that has defaulted on one or more of its financial commitments, although it continues to meet other financial obligations. Typically applicable to entity ratings only. </a:t>
            </a:r>
          </a:p>
          <a:p>
            <a:pPr algn="just"/>
            <a:r>
              <a:rPr lang="en-US" sz="2400" b="1" dirty="0"/>
              <a:t>D: Default </a:t>
            </a:r>
            <a:r>
              <a:rPr lang="en-US" sz="2400" dirty="0"/>
              <a:t>Indicates a broad-based default event for an entity, or the default of a short-term obligation.</a:t>
            </a:r>
            <a:endParaRPr lang="pl-PL" sz="2400" dirty="0"/>
          </a:p>
          <a:p>
            <a:endParaRPr lang="pl-PL" dirty="0"/>
          </a:p>
        </p:txBody>
      </p:sp>
    </p:spTree>
    <p:extLst>
      <p:ext uri="{BB962C8B-B14F-4D97-AF65-F5344CB8AC3E}">
        <p14:creationId xmlns:p14="http://schemas.microsoft.com/office/powerpoint/2010/main" val="7961325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D11B1D9-FF2C-49B6-98F9-B66C6D615DB2}"/>
              </a:ext>
            </a:extLst>
          </p:cNvPr>
          <p:cNvSpPr>
            <a:spLocks noGrp="1"/>
          </p:cNvSpPr>
          <p:nvPr>
            <p:ph type="title"/>
          </p:nvPr>
        </p:nvSpPr>
        <p:spPr/>
        <p:txBody>
          <a:bodyPr/>
          <a:lstStyle/>
          <a:p>
            <a:r>
              <a:rPr lang="pl-PL" dirty="0" err="1"/>
              <a:t>Credit</a:t>
            </a:r>
            <a:r>
              <a:rPr lang="pl-PL" dirty="0"/>
              <a:t> </a:t>
            </a:r>
            <a:r>
              <a:rPr lang="pl-PL" dirty="0" err="1"/>
              <a:t>ratings</a:t>
            </a:r>
            <a:r>
              <a:rPr lang="pl-PL" dirty="0"/>
              <a:t> - </a:t>
            </a:r>
            <a:r>
              <a:rPr lang="pl-PL" dirty="0" err="1"/>
              <a:t>definition</a:t>
            </a:r>
            <a:endParaRPr lang="pl-PL" dirty="0"/>
          </a:p>
        </p:txBody>
      </p:sp>
      <p:sp>
        <p:nvSpPr>
          <p:cNvPr id="3" name="Symbol zastępczy zawartości 2">
            <a:extLst>
              <a:ext uri="{FF2B5EF4-FFF2-40B4-BE49-F238E27FC236}">
                <a16:creationId xmlns:a16="http://schemas.microsoft.com/office/drawing/2014/main" id="{D5DBF52F-2F57-4B5D-9C40-EB6C1BCED7A6}"/>
              </a:ext>
            </a:extLst>
          </p:cNvPr>
          <p:cNvSpPr>
            <a:spLocks noGrp="1"/>
          </p:cNvSpPr>
          <p:nvPr>
            <p:ph idx="1"/>
          </p:nvPr>
        </p:nvSpPr>
        <p:spPr/>
        <p:txBody>
          <a:bodyPr/>
          <a:lstStyle/>
          <a:p>
            <a:pPr algn="just"/>
            <a:r>
              <a:rPr lang="pl-PL" sz="2400" dirty="0"/>
              <a:t>A </a:t>
            </a:r>
            <a:r>
              <a:rPr lang="en-US" sz="2400" dirty="0"/>
              <a:t>forward-looking opinion about the creditworthiness of an obligor with respect to a specific financial obligation, a specific class of financial obligations, or a specific financial program (including ratings on medium-term note programs and commercial paper programs). It takes into consideration the creditworthiness of guarantors, insurers, or other forms of credit enhancement on the obligation and takes into account the currency in which the obligation is denominated. The opinion reflects </a:t>
            </a:r>
            <a:r>
              <a:rPr lang="en-US" sz="2400" dirty="0" err="1"/>
              <a:t>Sview</a:t>
            </a:r>
            <a:r>
              <a:rPr lang="en-US" sz="2400" dirty="0"/>
              <a:t> of the obligor's capacity and willingness to meet its financial commitments as they come due, and may assess terms, such as collateral security and subordination, which could affect ultimate payment in the event of default.</a:t>
            </a:r>
            <a:endParaRPr lang="en-GB" sz="2400" dirty="0"/>
          </a:p>
          <a:p>
            <a:endParaRPr lang="pl-PL" dirty="0"/>
          </a:p>
        </p:txBody>
      </p:sp>
    </p:spTree>
    <p:extLst>
      <p:ext uri="{BB962C8B-B14F-4D97-AF65-F5344CB8AC3E}">
        <p14:creationId xmlns:p14="http://schemas.microsoft.com/office/powerpoint/2010/main" val="26659369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5C532D8-0892-42A3-BD23-36BDCC8504DA}"/>
              </a:ext>
            </a:extLst>
          </p:cNvPr>
          <p:cNvSpPr>
            <a:spLocks noGrp="1"/>
          </p:cNvSpPr>
          <p:nvPr>
            <p:ph type="title"/>
          </p:nvPr>
        </p:nvSpPr>
        <p:spPr>
          <a:xfrm>
            <a:off x="1024128" y="3000170"/>
            <a:ext cx="9720072" cy="1499616"/>
          </a:xfrm>
        </p:spPr>
        <p:txBody>
          <a:bodyPr/>
          <a:lstStyle/>
          <a:p>
            <a:r>
              <a:rPr lang="pl-PL" b="1" i="1" dirty="0" err="1">
                <a:effectLst>
                  <a:outerShdw blurRad="38100" dist="38100" dir="2700000" algn="tl">
                    <a:srgbClr val="000000">
                      <a:alpha val="43137"/>
                    </a:srgbClr>
                  </a:outerShdw>
                </a:effectLst>
              </a:rPr>
              <a:t>Types</a:t>
            </a:r>
            <a:r>
              <a:rPr lang="pl-PL" b="1" i="1" dirty="0">
                <a:effectLst>
                  <a:outerShdw blurRad="38100" dist="38100" dir="2700000" algn="tl">
                    <a:srgbClr val="000000">
                      <a:alpha val="43137"/>
                    </a:srgbClr>
                  </a:outerShdw>
                </a:effectLst>
              </a:rPr>
              <a:t> of </a:t>
            </a:r>
            <a:r>
              <a:rPr lang="pl-PL" b="1" i="1" dirty="0" err="1">
                <a:effectLst>
                  <a:outerShdw blurRad="38100" dist="38100" dir="2700000" algn="tl">
                    <a:srgbClr val="000000">
                      <a:alpha val="43137"/>
                    </a:srgbClr>
                  </a:outerShdw>
                </a:effectLst>
              </a:rPr>
              <a:t>credit</a:t>
            </a:r>
            <a:r>
              <a:rPr lang="pl-PL" b="1" i="1" dirty="0">
                <a:effectLst>
                  <a:outerShdw blurRad="38100" dist="38100" dir="2700000" algn="tl">
                    <a:srgbClr val="000000">
                      <a:alpha val="43137"/>
                    </a:srgbClr>
                  </a:outerShdw>
                </a:effectLst>
              </a:rPr>
              <a:t> rating </a:t>
            </a:r>
            <a:r>
              <a:rPr lang="pl-PL" b="1" i="1" dirty="0" err="1">
                <a:effectLst>
                  <a:outerShdw blurRad="38100" dist="38100" dir="2700000" algn="tl">
                    <a:srgbClr val="000000">
                      <a:alpha val="43137"/>
                    </a:srgbClr>
                  </a:outerShdw>
                </a:effectLst>
              </a:rPr>
              <a:t>agencies</a:t>
            </a:r>
            <a:endParaRPr lang="pl-PL" dirty="0"/>
          </a:p>
        </p:txBody>
      </p:sp>
    </p:spTree>
    <p:extLst>
      <p:ext uri="{BB962C8B-B14F-4D97-AF65-F5344CB8AC3E}">
        <p14:creationId xmlns:p14="http://schemas.microsoft.com/office/powerpoint/2010/main" val="34046972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2018883-903F-4BFD-9ABC-5B3A43F02E1D}"/>
              </a:ext>
            </a:extLst>
          </p:cNvPr>
          <p:cNvSpPr>
            <a:spLocks noGrp="1"/>
          </p:cNvSpPr>
          <p:nvPr>
            <p:ph type="title"/>
          </p:nvPr>
        </p:nvSpPr>
        <p:spPr>
          <a:xfrm>
            <a:off x="871728" y="164122"/>
            <a:ext cx="9720072" cy="745353"/>
          </a:xfrm>
        </p:spPr>
        <p:txBody>
          <a:bodyPr/>
          <a:lstStyle/>
          <a:p>
            <a:r>
              <a:rPr lang="pl-PL" dirty="0">
                <a:effectLst>
                  <a:outerShdw blurRad="38100" dist="38100" dir="2700000" algn="tl">
                    <a:srgbClr val="000000">
                      <a:alpha val="43137"/>
                    </a:srgbClr>
                  </a:outerShdw>
                </a:effectLst>
              </a:rPr>
              <a:t>List of </a:t>
            </a:r>
            <a:r>
              <a:rPr lang="pl-PL" dirty="0" err="1">
                <a:effectLst>
                  <a:outerShdw blurRad="38100" dist="38100" dir="2700000" algn="tl">
                    <a:srgbClr val="000000">
                      <a:alpha val="43137"/>
                    </a:srgbClr>
                  </a:outerShdw>
                </a:effectLst>
              </a:rPr>
              <a:t>CRA’s</a:t>
            </a:r>
            <a:endParaRPr lang="pl-PL" dirty="0"/>
          </a:p>
        </p:txBody>
      </p:sp>
      <p:pic>
        <p:nvPicPr>
          <p:cNvPr id="4" name="Symbol zastępczy zawartości 3">
            <a:extLst>
              <a:ext uri="{FF2B5EF4-FFF2-40B4-BE49-F238E27FC236}">
                <a16:creationId xmlns:a16="http://schemas.microsoft.com/office/drawing/2014/main" id="{AF541D38-EBAC-4CA4-8E49-C2FBE33267AD}"/>
              </a:ext>
            </a:extLst>
          </p:cNvPr>
          <p:cNvPicPr>
            <a:picLocks noGrp="1" noChangeAspect="1"/>
          </p:cNvPicPr>
          <p:nvPr>
            <p:ph idx="1"/>
          </p:nvPr>
        </p:nvPicPr>
        <p:blipFill>
          <a:blip r:embed="rId2"/>
          <a:stretch>
            <a:fillRect/>
          </a:stretch>
        </p:blipFill>
        <p:spPr>
          <a:xfrm>
            <a:off x="1081270" y="738554"/>
            <a:ext cx="9300988" cy="5914293"/>
          </a:xfrm>
          <a:prstGeom prst="rect">
            <a:avLst/>
          </a:prstGeom>
        </p:spPr>
      </p:pic>
    </p:spTree>
    <p:extLst>
      <p:ext uri="{BB962C8B-B14F-4D97-AF65-F5344CB8AC3E}">
        <p14:creationId xmlns:p14="http://schemas.microsoft.com/office/powerpoint/2010/main" val="6461001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ymbol zastępczy zawartości 6">
            <a:extLst>
              <a:ext uri="{FF2B5EF4-FFF2-40B4-BE49-F238E27FC236}">
                <a16:creationId xmlns:a16="http://schemas.microsoft.com/office/drawing/2014/main" id="{909786BB-E457-4255-BCF0-6F9D67DBB512}"/>
              </a:ext>
            </a:extLst>
          </p:cNvPr>
          <p:cNvGraphicFramePr>
            <a:graphicFrameLocks/>
          </p:cNvGraphicFramePr>
          <p:nvPr>
            <p:extLst>
              <p:ext uri="{D42A27DB-BD31-4B8C-83A1-F6EECF244321}">
                <p14:modId xmlns:p14="http://schemas.microsoft.com/office/powerpoint/2010/main" val="3331465256"/>
              </p:ext>
            </p:extLst>
          </p:nvPr>
        </p:nvGraphicFramePr>
        <p:xfrm>
          <a:off x="427892" y="324448"/>
          <a:ext cx="11476891" cy="10826243"/>
        </p:xfrm>
        <a:graphic>
          <a:graphicData uri="http://schemas.openxmlformats.org/drawingml/2006/table">
            <a:tbl>
              <a:tblPr>
                <a:tableStyleId>{5C22544A-7EE6-4342-B048-85BDC9FD1C3A}</a:tableStyleId>
              </a:tblPr>
              <a:tblGrid>
                <a:gridCol w="6101734">
                  <a:extLst>
                    <a:ext uri="{9D8B030D-6E8A-4147-A177-3AD203B41FA5}">
                      <a16:colId xmlns:a16="http://schemas.microsoft.com/office/drawing/2014/main" val="4122506035"/>
                    </a:ext>
                  </a:extLst>
                </a:gridCol>
                <a:gridCol w="2289561">
                  <a:extLst>
                    <a:ext uri="{9D8B030D-6E8A-4147-A177-3AD203B41FA5}">
                      <a16:colId xmlns:a16="http://schemas.microsoft.com/office/drawing/2014/main" val="1325639575"/>
                    </a:ext>
                  </a:extLst>
                </a:gridCol>
                <a:gridCol w="1152561">
                  <a:extLst>
                    <a:ext uri="{9D8B030D-6E8A-4147-A177-3AD203B41FA5}">
                      <a16:colId xmlns:a16="http://schemas.microsoft.com/office/drawing/2014/main" val="521242716"/>
                    </a:ext>
                  </a:extLst>
                </a:gridCol>
                <a:gridCol w="1933035">
                  <a:extLst>
                    <a:ext uri="{9D8B030D-6E8A-4147-A177-3AD203B41FA5}">
                      <a16:colId xmlns:a16="http://schemas.microsoft.com/office/drawing/2014/main" val="1177694468"/>
                    </a:ext>
                  </a:extLst>
                </a:gridCol>
              </a:tblGrid>
              <a:tr h="302521">
                <a:tc>
                  <a:txBody>
                    <a:bodyPr/>
                    <a:lstStyle/>
                    <a:p>
                      <a:pPr algn="l" fontAlgn="ctr"/>
                      <a:r>
                        <a:rPr lang="pl-PL" sz="1800" b="1" u="none" strike="noStrike" dirty="0" err="1">
                          <a:effectLst/>
                        </a:rPr>
                        <a:t>Name</a:t>
                      </a:r>
                      <a:r>
                        <a:rPr lang="pl-PL" sz="1800" b="1" u="none" strike="noStrike" dirty="0">
                          <a:effectLst/>
                        </a:rPr>
                        <a:t> of CRA</a:t>
                      </a:r>
                      <a:endParaRPr lang="pl-PL" sz="1800" b="1" i="0" u="none" strike="noStrike" dirty="0">
                        <a:solidFill>
                          <a:srgbClr val="292C32"/>
                        </a:solidFill>
                        <a:effectLst/>
                        <a:latin typeface="Arial" panose="020B0604020202020204" pitchFamily="34" charset="0"/>
                      </a:endParaRPr>
                    </a:p>
                  </a:txBody>
                  <a:tcPr marL="3875" marR="3875" marT="3875" marB="0" anchor="ctr"/>
                </a:tc>
                <a:tc>
                  <a:txBody>
                    <a:bodyPr/>
                    <a:lstStyle/>
                    <a:p>
                      <a:pPr algn="l" fontAlgn="t"/>
                      <a:r>
                        <a:rPr lang="pl-PL" sz="1800" b="1" u="none" strike="noStrike">
                          <a:effectLst/>
                        </a:rPr>
                        <a:t>Country of residence</a:t>
                      </a:r>
                      <a:endParaRPr lang="pl-PL" sz="1800" b="1" i="0" u="none" strike="noStrike">
                        <a:solidFill>
                          <a:srgbClr val="292C32"/>
                        </a:solidFill>
                        <a:effectLst/>
                        <a:latin typeface="Arial" panose="020B0604020202020204" pitchFamily="34" charset="0"/>
                      </a:endParaRPr>
                    </a:p>
                  </a:txBody>
                  <a:tcPr marL="3875" marR="3875" marT="3875" marB="0"/>
                </a:tc>
                <a:tc>
                  <a:txBody>
                    <a:bodyPr/>
                    <a:lstStyle/>
                    <a:p>
                      <a:pPr algn="l" fontAlgn="t"/>
                      <a:r>
                        <a:rPr lang="pl-PL" sz="1800" b="1" u="none" strike="noStrike">
                          <a:effectLst/>
                        </a:rPr>
                        <a:t>Status</a:t>
                      </a:r>
                      <a:endParaRPr lang="pl-PL" sz="1800" b="1" i="0" u="none" strike="noStrike">
                        <a:solidFill>
                          <a:srgbClr val="292C32"/>
                        </a:solidFill>
                        <a:effectLst/>
                        <a:latin typeface="Arial" panose="020B0604020202020204" pitchFamily="34" charset="0"/>
                      </a:endParaRPr>
                    </a:p>
                  </a:txBody>
                  <a:tcPr marL="3875" marR="3875" marT="3875" marB="0"/>
                </a:tc>
                <a:tc>
                  <a:txBody>
                    <a:bodyPr/>
                    <a:lstStyle/>
                    <a:p>
                      <a:pPr algn="l" fontAlgn="t"/>
                      <a:r>
                        <a:rPr lang="pl-PL" sz="1800" b="1" u="none" strike="noStrike" dirty="0" err="1">
                          <a:effectLst/>
                        </a:rPr>
                        <a:t>Effective</a:t>
                      </a:r>
                      <a:r>
                        <a:rPr lang="pl-PL" sz="1800" b="1" u="none" strike="noStrike" dirty="0">
                          <a:effectLst/>
                        </a:rPr>
                        <a:t> </a:t>
                      </a:r>
                      <a:r>
                        <a:rPr lang="pl-PL" sz="1800" b="1" u="none" strike="noStrike" dirty="0" err="1">
                          <a:effectLst/>
                        </a:rPr>
                        <a:t>date</a:t>
                      </a:r>
                      <a:r>
                        <a:rPr lang="pl-PL" sz="1800" b="1" u="none" strike="noStrike" dirty="0">
                          <a:effectLst/>
                        </a:rPr>
                        <a:t>   </a:t>
                      </a:r>
                      <a:endParaRPr lang="pl-PL" sz="1800" b="1" i="0" u="none" strike="noStrike" dirty="0">
                        <a:solidFill>
                          <a:srgbClr val="292C32"/>
                        </a:solidFill>
                        <a:effectLst/>
                        <a:latin typeface="Arial" panose="020B0604020202020204" pitchFamily="34" charset="0"/>
                      </a:endParaRPr>
                    </a:p>
                  </a:txBody>
                  <a:tcPr marL="3875" marR="3875" marT="3875" marB="0"/>
                </a:tc>
                <a:extLst>
                  <a:ext uri="{0D108BD9-81ED-4DB2-BD59-A6C34878D82A}">
                    <a16:rowId xmlns:a16="http://schemas.microsoft.com/office/drawing/2014/main" val="4001632352"/>
                  </a:ext>
                </a:extLst>
              </a:tr>
              <a:tr h="302521">
                <a:tc>
                  <a:txBody>
                    <a:bodyPr/>
                    <a:lstStyle/>
                    <a:p>
                      <a:pPr algn="l" fontAlgn="ctr"/>
                      <a:r>
                        <a:rPr lang="pl-PL" sz="1800" u="none" strike="noStrike" dirty="0">
                          <a:effectLst/>
                        </a:rPr>
                        <a:t>Standard &amp; </a:t>
                      </a:r>
                      <a:r>
                        <a:rPr lang="pl-PL" sz="1800" u="none" strike="noStrike" dirty="0" err="1">
                          <a:effectLst/>
                        </a:rPr>
                        <a:t>Poor’s</a:t>
                      </a:r>
                      <a:r>
                        <a:rPr lang="pl-PL" sz="1800" u="none" strike="noStrike" dirty="0">
                          <a:effectLst/>
                        </a:rPr>
                        <a:t> </a:t>
                      </a:r>
                      <a:r>
                        <a:rPr lang="pl-PL" sz="1800" u="none" strike="noStrike" dirty="0" err="1">
                          <a:effectLst/>
                        </a:rPr>
                        <a:t>Credit</a:t>
                      </a:r>
                      <a:r>
                        <a:rPr lang="pl-PL" sz="1800" u="none" strike="noStrike" dirty="0">
                          <a:effectLst/>
                        </a:rPr>
                        <a:t> Market Services France S.A.S.</a:t>
                      </a:r>
                      <a:endParaRPr lang="pl-PL" sz="1800" b="0" i="0" u="none" strike="noStrike" dirty="0">
                        <a:solidFill>
                          <a:srgbClr val="292C32"/>
                        </a:solidFill>
                        <a:effectLst/>
                        <a:latin typeface="Arial" panose="020B0604020202020204" pitchFamily="34" charset="0"/>
                      </a:endParaRPr>
                    </a:p>
                  </a:txBody>
                  <a:tcPr marL="3875" marR="3875" marT="3875" marB="0" anchor="ctr"/>
                </a:tc>
                <a:tc>
                  <a:txBody>
                    <a:bodyPr/>
                    <a:lstStyle/>
                    <a:p>
                      <a:pPr algn="l" fontAlgn="ctr"/>
                      <a:r>
                        <a:rPr lang="pl-PL" sz="1800" u="none" strike="noStrike">
                          <a:effectLst/>
                        </a:rPr>
                        <a:t>France</a:t>
                      </a:r>
                      <a:endParaRPr lang="pl-PL" sz="1800" b="0" i="0" u="none" strike="noStrike">
                        <a:solidFill>
                          <a:srgbClr val="292C32"/>
                        </a:solidFill>
                        <a:effectLst/>
                        <a:latin typeface="Arial" panose="020B0604020202020204" pitchFamily="34" charset="0"/>
                      </a:endParaRPr>
                    </a:p>
                  </a:txBody>
                  <a:tcPr marL="3875" marR="3875" marT="3875" marB="0" anchor="ctr"/>
                </a:tc>
                <a:tc>
                  <a:txBody>
                    <a:bodyPr/>
                    <a:lstStyle/>
                    <a:p>
                      <a:pPr algn="l" fontAlgn="ctr"/>
                      <a:r>
                        <a:rPr lang="pl-PL" sz="1800" u="none" strike="noStrike" dirty="0" err="1">
                          <a:effectLst/>
                        </a:rPr>
                        <a:t>Registered</a:t>
                      </a:r>
                      <a:endParaRPr lang="pl-PL" sz="1800" b="0" i="0" u="none" strike="noStrike" dirty="0">
                        <a:solidFill>
                          <a:srgbClr val="292C32"/>
                        </a:solidFill>
                        <a:effectLst/>
                        <a:latin typeface="Arial" panose="020B0604020202020204" pitchFamily="34" charset="0"/>
                      </a:endParaRPr>
                    </a:p>
                  </a:txBody>
                  <a:tcPr marL="3875" marR="3875" marT="3875" marB="0" anchor="ctr"/>
                </a:tc>
                <a:tc>
                  <a:txBody>
                    <a:bodyPr/>
                    <a:lstStyle/>
                    <a:p>
                      <a:pPr algn="l" fontAlgn="ctr"/>
                      <a:r>
                        <a:rPr lang="pl-PL" sz="1800" u="none" strike="noStrike" dirty="0">
                          <a:effectLst/>
                        </a:rPr>
                        <a:t>31 </a:t>
                      </a:r>
                      <a:r>
                        <a:rPr lang="pl-PL" sz="1800" u="none" strike="noStrike" dirty="0" err="1">
                          <a:effectLst/>
                        </a:rPr>
                        <a:t>October</a:t>
                      </a:r>
                      <a:r>
                        <a:rPr lang="pl-PL" sz="1800" u="none" strike="noStrike" dirty="0">
                          <a:effectLst/>
                        </a:rPr>
                        <a:t> 2011</a:t>
                      </a:r>
                      <a:endParaRPr lang="pl-PL" sz="1800" b="0" i="0" u="none" strike="noStrike" dirty="0">
                        <a:solidFill>
                          <a:srgbClr val="292C32"/>
                        </a:solidFill>
                        <a:effectLst/>
                        <a:latin typeface="Arial" panose="020B0604020202020204" pitchFamily="34" charset="0"/>
                      </a:endParaRPr>
                    </a:p>
                  </a:txBody>
                  <a:tcPr marL="3875" marR="3875" marT="3875" marB="0" anchor="ctr"/>
                </a:tc>
                <a:extLst>
                  <a:ext uri="{0D108BD9-81ED-4DB2-BD59-A6C34878D82A}">
                    <a16:rowId xmlns:a16="http://schemas.microsoft.com/office/drawing/2014/main" val="3038680113"/>
                  </a:ext>
                </a:extLst>
              </a:tr>
              <a:tr h="302521">
                <a:tc>
                  <a:txBody>
                    <a:bodyPr/>
                    <a:lstStyle/>
                    <a:p>
                      <a:pPr algn="l" fontAlgn="ctr"/>
                      <a:r>
                        <a:rPr lang="en-US" sz="1800" u="none" strike="noStrike" dirty="0">
                          <a:effectLst/>
                        </a:rPr>
                        <a:t>Standard &amp; Poor’s Credit Market Services Italy </a:t>
                      </a:r>
                      <a:r>
                        <a:rPr lang="en-US" sz="1800" u="none" strike="noStrike" dirty="0" err="1">
                          <a:effectLst/>
                        </a:rPr>
                        <a:t>S.r.l</a:t>
                      </a:r>
                      <a:r>
                        <a:rPr lang="en-US" sz="1800" u="none" strike="noStrike" dirty="0">
                          <a:effectLst/>
                        </a:rPr>
                        <a:t>.</a:t>
                      </a:r>
                      <a:endParaRPr lang="en-US" sz="1800" b="0" i="0" u="none" strike="noStrike" dirty="0">
                        <a:solidFill>
                          <a:srgbClr val="292C32"/>
                        </a:solidFill>
                        <a:effectLst/>
                        <a:latin typeface="Arial" panose="020B0604020202020204" pitchFamily="34" charset="0"/>
                      </a:endParaRPr>
                    </a:p>
                  </a:txBody>
                  <a:tcPr marL="3875" marR="3875" marT="3875" marB="0" anchor="ctr"/>
                </a:tc>
                <a:tc>
                  <a:txBody>
                    <a:bodyPr/>
                    <a:lstStyle/>
                    <a:p>
                      <a:pPr algn="l" fontAlgn="ctr"/>
                      <a:r>
                        <a:rPr lang="pl-PL" sz="1800" u="none" strike="noStrike">
                          <a:effectLst/>
                        </a:rPr>
                        <a:t>Italy</a:t>
                      </a:r>
                      <a:endParaRPr lang="pl-PL" sz="1800" b="0" i="0" u="none" strike="noStrike">
                        <a:solidFill>
                          <a:srgbClr val="292C32"/>
                        </a:solidFill>
                        <a:effectLst/>
                        <a:latin typeface="Arial" panose="020B0604020202020204" pitchFamily="34" charset="0"/>
                      </a:endParaRPr>
                    </a:p>
                  </a:txBody>
                  <a:tcPr marL="3875" marR="3875" marT="3875" marB="0" anchor="ctr"/>
                </a:tc>
                <a:tc>
                  <a:txBody>
                    <a:bodyPr/>
                    <a:lstStyle/>
                    <a:p>
                      <a:pPr algn="l" fontAlgn="ctr"/>
                      <a:r>
                        <a:rPr lang="pl-PL" sz="1800" u="none" strike="noStrike">
                          <a:effectLst/>
                        </a:rPr>
                        <a:t>Registered</a:t>
                      </a:r>
                      <a:endParaRPr lang="pl-PL" sz="1800" b="0" i="0" u="none" strike="noStrike">
                        <a:solidFill>
                          <a:srgbClr val="292C32"/>
                        </a:solidFill>
                        <a:effectLst/>
                        <a:latin typeface="Arial" panose="020B0604020202020204" pitchFamily="34" charset="0"/>
                      </a:endParaRPr>
                    </a:p>
                  </a:txBody>
                  <a:tcPr marL="3875" marR="3875" marT="3875" marB="0" anchor="ctr"/>
                </a:tc>
                <a:tc>
                  <a:txBody>
                    <a:bodyPr/>
                    <a:lstStyle/>
                    <a:p>
                      <a:pPr algn="l" fontAlgn="ctr"/>
                      <a:r>
                        <a:rPr lang="pl-PL" sz="1800" u="none" strike="noStrike">
                          <a:effectLst/>
                        </a:rPr>
                        <a:t>31 October 2011</a:t>
                      </a:r>
                      <a:endParaRPr lang="pl-PL" sz="1800" b="0" i="0" u="none" strike="noStrike">
                        <a:solidFill>
                          <a:srgbClr val="292C32"/>
                        </a:solidFill>
                        <a:effectLst/>
                        <a:latin typeface="Arial" panose="020B0604020202020204" pitchFamily="34" charset="0"/>
                      </a:endParaRPr>
                    </a:p>
                  </a:txBody>
                  <a:tcPr marL="3875" marR="3875" marT="3875" marB="0" anchor="ctr"/>
                </a:tc>
                <a:extLst>
                  <a:ext uri="{0D108BD9-81ED-4DB2-BD59-A6C34878D82A}">
                    <a16:rowId xmlns:a16="http://schemas.microsoft.com/office/drawing/2014/main" val="4282340709"/>
                  </a:ext>
                </a:extLst>
              </a:tr>
              <a:tr h="302521">
                <a:tc>
                  <a:txBody>
                    <a:bodyPr/>
                    <a:lstStyle/>
                    <a:p>
                      <a:pPr algn="l" fontAlgn="ctr"/>
                      <a:r>
                        <a:rPr lang="pl-PL" sz="1800" u="none" strike="noStrike" dirty="0">
                          <a:effectLst/>
                        </a:rPr>
                        <a:t>Standard &amp; </a:t>
                      </a:r>
                      <a:r>
                        <a:rPr lang="pl-PL" sz="1800" u="none" strike="noStrike" dirty="0" err="1">
                          <a:effectLst/>
                        </a:rPr>
                        <a:t>Poor’s</a:t>
                      </a:r>
                      <a:r>
                        <a:rPr lang="pl-PL" sz="1800" u="none" strike="noStrike" dirty="0">
                          <a:effectLst/>
                        </a:rPr>
                        <a:t> </a:t>
                      </a:r>
                      <a:r>
                        <a:rPr lang="pl-PL" sz="1800" u="none" strike="noStrike" dirty="0" err="1">
                          <a:effectLst/>
                        </a:rPr>
                        <a:t>Credit</a:t>
                      </a:r>
                      <a:r>
                        <a:rPr lang="pl-PL" sz="1800" u="none" strike="noStrike" dirty="0">
                          <a:effectLst/>
                        </a:rPr>
                        <a:t> Market Services Europe Limited</a:t>
                      </a:r>
                      <a:endParaRPr lang="pl-PL" sz="1800" b="0" i="0" u="none" strike="noStrike" dirty="0">
                        <a:solidFill>
                          <a:srgbClr val="292C32"/>
                        </a:solidFill>
                        <a:effectLst/>
                        <a:latin typeface="Arial" panose="020B0604020202020204" pitchFamily="34" charset="0"/>
                      </a:endParaRPr>
                    </a:p>
                  </a:txBody>
                  <a:tcPr marL="3875" marR="3875" marT="3875" marB="0" anchor="ctr"/>
                </a:tc>
                <a:tc>
                  <a:txBody>
                    <a:bodyPr/>
                    <a:lstStyle/>
                    <a:p>
                      <a:pPr algn="l" fontAlgn="ctr"/>
                      <a:r>
                        <a:rPr lang="pl-PL" sz="1800" u="none" strike="noStrike">
                          <a:effectLst/>
                        </a:rPr>
                        <a:t>UK</a:t>
                      </a:r>
                      <a:endParaRPr lang="pl-PL" sz="1800" b="0" i="0" u="none" strike="noStrike">
                        <a:solidFill>
                          <a:srgbClr val="292C32"/>
                        </a:solidFill>
                        <a:effectLst/>
                        <a:latin typeface="Arial" panose="020B0604020202020204" pitchFamily="34" charset="0"/>
                      </a:endParaRPr>
                    </a:p>
                  </a:txBody>
                  <a:tcPr marL="3875" marR="3875" marT="3875" marB="0" anchor="ctr"/>
                </a:tc>
                <a:tc>
                  <a:txBody>
                    <a:bodyPr/>
                    <a:lstStyle/>
                    <a:p>
                      <a:pPr algn="l" fontAlgn="ctr"/>
                      <a:r>
                        <a:rPr lang="pl-PL" sz="1800" u="none" strike="noStrike">
                          <a:effectLst/>
                        </a:rPr>
                        <a:t>Registered</a:t>
                      </a:r>
                      <a:endParaRPr lang="pl-PL" sz="1800" b="0" i="0" u="none" strike="noStrike">
                        <a:solidFill>
                          <a:srgbClr val="292C32"/>
                        </a:solidFill>
                        <a:effectLst/>
                        <a:latin typeface="Arial" panose="020B0604020202020204" pitchFamily="34" charset="0"/>
                      </a:endParaRPr>
                    </a:p>
                  </a:txBody>
                  <a:tcPr marL="3875" marR="3875" marT="3875" marB="0" anchor="ctr"/>
                </a:tc>
                <a:tc>
                  <a:txBody>
                    <a:bodyPr/>
                    <a:lstStyle/>
                    <a:p>
                      <a:pPr algn="l" fontAlgn="ctr"/>
                      <a:r>
                        <a:rPr lang="pl-PL" sz="1800" u="none" strike="noStrike">
                          <a:effectLst/>
                        </a:rPr>
                        <a:t>31 October 2011</a:t>
                      </a:r>
                      <a:endParaRPr lang="pl-PL" sz="1800" b="0" i="0" u="none" strike="noStrike">
                        <a:solidFill>
                          <a:srgbClr val="292C32"/>
                        </a:solidFill>
                        <a:effectLst/>
                        <a:latin typeface="Arial" panose="020B0604020202020204" pitchFamily="34" charset="0"/>
                      </a:endParaRPr>
                    </a:p>
                  </a:txBody>
                  <a:tcPr marL="3875" marR="3875" marT="3875" marB="0" anchor="ctr"/>
                </a:tc>
                <a:extLst>
                  <a:ext uri="{0D108BD9-81ED-4DB2-BD59-A6C34878D82A}">
                    <a16:rowId xmlns:a16="http://schemas.microsoft.com/office/drawing/2014/main" val="3949084636"/>
                  </a:ext>
                </a:extLst>
              </a:tr>
              <a:tr h="302521">
                <a:tc>
                  <a:txBody>
                    <a:bodyPr/>
                    <a:lstStyle/>
                    <a:p>
                      <a:pPr algn="l" fontAlgn="ctr"/>
                      <a:r>
                        <a:rPr lang="pl-PL" sz="1800" u="none" strike="noStrike" dirty="0">
                          <a:effectLst/>
                        </a:rPr>
                        <a:t>CRIF </a:t>
                      </a:r>
                      <a:r>
                        <a:rPr lang="pl-PL" sz="1800" u="none" strike="noStrike" dirty="0" err="1">
                          <a:effectLst/>
                        </a:rPr>
                        <a:t>S.p.A</a:t>
                      </a:r>
                      <a:r>
                        <a:rPr lang="pl-PL" sz="1800" u="none" strike="noStrike" dirty="0">
                          <a:effectLst/>
                        </a:rPr>
                        <a:t>.       </a:t>
                      </a:r>
                      <a:endParaRPr lang="pl-PL" sz="1800" b="0" i="0" u="none" strike="noStrike" dirty="0">
                        <a:solidFill>
                          <a:srgbClr val="292C32"/>
                        </a:solidFill>
                        <a:effectLst/>
                        <a:latin typeface="Arial" panose="020B0604020202020204" pitchFamily="34" charset="0"/>
                      </a:endParaRPr>
                    </a:p>
                  </a:txBody>
                  <a:tcPr marL="3875" marR="3875" marT="3875" marB="0" anchor="ctr"/>
                </a:tc>
                <a:tc>
                  <a:txBody>
                    <a:bodyPr/>
                    <a:lstStyle/>
                    <a:p>
                      <a:pPr algn="l" fontAlgn="ctr"/>
                      <a:r>
                        <a:rPr lang="pl-PL" sz="1800" u="none" strike="noStrike" dirty="0" err="1">
                          <a:effectLst/>
                        </a:rPr>
                        <a:t>Italy</a:t>
                      </a:r>
                      <a:endParaRPr lang="pl-PL" sz="1800" b="0" i="0" u="none" strike="noStrike" dirty="0">
                        <a:solidFill>
                          <a:srgbClr val="292C32"/>
                        </a:solidFill>
                        <a:effectLst/>
                        <a:latin typeface="Arial" panose="020B0604020202020204" pitchFamily="34" charset="0"/>
                      </a:endParaRPr>
                    </a:p>
                  </a:txBody>
                  <a:tcPr marL="3875" marR="3875" marT="3875" marB="0" anchor="ctr"/>
                </a:tc>
                <a:tc>
                  <a:txBody>
                    <a:bodyPr/>
                    <a:lstStyle/>
                    <a:p>
                      <a:pPr algn="l" fontAlgn="ctr"/>
                      <a:r>
                        <a:rPr lang="pl-PL" sz="1800" u="none" strike="noStrike">
                          <a:effectLst/>
                        </a:rPr>
                        <a:t>Registered</a:t>
                      </a:r>
                      <a:endParaRPr lang="pl-PL" sz="1800" b="0" i="0" u="none" strike="noStrike">
                        <a:solidFill>
                          <a:srgbClr val="292C32"/>
                        </a:solidFill>
                        <a:effectLst/>
                        <a:latin typeface="Arial" panose="020B0604020202020204" pitchFamily="34" charset="0"/>
                      </a:endParaRPr>
                    </a:p>
                  </a:txBody>
                  <a:tcPr marL="3875" marR="3875" marT="3875" marB="0" anchor="ctr"/>
                </a:tc>
                <a:tc>
                  <a:txBody>
                    <a:bodyPr/>
                    <a:lstStyle/>
                    <a:p>
                      <a:pPr algn="l" fontAlgn="ctr"/>
                      <a:r>
                        <a:rPr lang="pl-PL" sz="1800" u="none" strike="noStrike">
                          <a:effectLst/>
                        </a:rPr>
                        <a:t>22 December 2011</a:t>
                      </a:r>
                      <a:endParaRPr lang="pl-PL" sz="1800" b="0" i="0" u="none" strike="noStrike">
                        <a:solidFill>
                          <a:srgbClr val="292C32"/>
                        </a:solidFill>
                        <a:effectLst/>
                        <a:latin typeface="Arial" panose="020B0604020202020204" pitchFamily="34" charset="0"/>
                      </a:endParaRPr>
                    </a:p>
                  </a:txBody>
                  <a:tcPr marL="3875" marR="3875" marT="3875" marB="0" anchor="ctr"/>
                </a:tc>
                <a:extLst>
                  <a:ext uri="{0D108BD9-81ED-4DB2-BD59-A6C34878D82A}">
                    <a16:rowId xmlns:a16="http://schemas.microsoft.com/office/drawing/2014/main" val="2741403195"/>
                  </a:ext>
                </a:extLst>
              </a:tr>
              <a:tr h="302521">
                <a:tc>
                  <a:txBody>
                    <a:bodyPr/>
                    <a:lstStyle/>
                    <a:p>
                      <a:pPr algn="l" fontAlgn="ctr"/>
                      <a:r>
                        <a:rPr lang="pl-PL" sz="1800" u="none" strike="noStrike" dirty="0">
                          <a:effectLst/>
                        </a:rPr>
                        <a:t>Capital </a:t>
                      </a:r>
                      <a:r>
                        <a:rPr lang="pl-PL" sz="1800" u="none" strike="noStrike" dirty="0" err="1">
                          <a:effectLst/>
                        </a:rPr>
                        <a:t>Intelligence</a:t>
                      </a:r>
                      <a:r>
                        <a:rPr lang="pl-PL" sz="1800" u="none" strike="noStrike" dirty="0">
                          <a:effectLst/>
                        </a:rPr>
                        <a:t> </a:t>
                      </a:r>
                      <a:r>
                        <a:rPr lang="pl-PL" sz="1800" u="none" strike="noStrike" dirty="0" err="1">
                          <a:effectLst/>
                        </a:rPr>
                        <a:t>Ratings</a:t>
                      </a:r>
                      <a:r>
                        <a:rPr lang="pl-PL" sz="1800" u="none" strike="noStrike" dirty="0">
                          <a:effectLst/>
                        </a:rPr>
                        <a:t> </a:t>
                      </a:r>
                      <a:r>
                        <a:rPr lang="pl-PL" sz="1800" u="none" strike="noStrike" dirty="0" err="1">
                          <a:effectLst/>
                        </a:rPr>
                        <a:t>Ltd</a:t>
                      </a:r>
                      <a:endParaRPr lang="pl-PL" sz="1800" b="0" i="0" u="none" strike="noStrike" dirty="0">
                        <a:solidFill>
                          <a:srgbClr val="292C32"/>
                        </a:solidFill>
                        <a:effectLst/>
                        <a:latin typeface="Arial" panose="020B0604020202020204" pitchFamily="34" charset="0"/>
                      </a:endParaRPr>
                    </a:p>
                  </a:txBody>
                  <a:tcPr marL="3875" marR="3875" marT="3875" marB="0" anchor="ctr"/>
                </a:tc>
                <a:tc>
                  <a:txBody>
                    <a:bodyPr/>
                    <a:lstStyle/>
                    <a:p>
                      <a:pPr algn="l" fontAlgn="ctr"/>
                      <a:r>
                        <a:rPr lang="pl-PL" sz="1800" u="none" strike="noStrike" dirty="0" err="1">
                          <a:effectLst/>
                        </a:rPr>
                        <a:t>Cyprus</a:t>
                      </a:r>
                      <a:endParaRPr lang="pl-PL" sz="1800" b="0" i="0" u="none" strike="noStrike" dirty="0">
                        <a:solidFill>
                          <a:srgbClr val="292C32"/>
                        </a:solidFill>
                        <a:effectLst/>
                        <a:latin typeface="Arial" panose="020B0604020202020204" pitchFamily="34" charset="0"/>
                      </a:endParaRPr>
                    </a:p>
                  </a:txBody>
                  <a:tcPr marL="3875" marR="3875" marT="3875" marB="0" anchor="ctr"/>
                </a:tc>
                <a:tc>
                  <a:txBody>
                    <a:bodyPr/>
                    <a:lstStyle/>
                    <a:p>
                      <a:pPr algn="l" fontAlgn="ctr"/>
                      <a:r>
                        <a:rPr lang="pl-PL" sz="1800" u="none" strike="noStrike">
                          <a:effectLst/>
                        </a:rPr>
                        <a:t>Registered</a:t>
                      </a:r>
                      <a:endParaRPr lang="pl-PL" sz="1800" b="0" i="0" u="none" strike="noStrike">
                        <a:solidFill>
                          <a:srgbClr val="292C32"/>
                        </a:solidFill>
                        <a:effectLst/>
                        <a:latin typeface="Arial" panose="020B0604020202020204" pitchFamily="34" charset="0"/>
                      </a:endParaRPr>
                    </a:p>
                  </a:txBody>
                  <a:tcPr marL="3875" marR="3875" marT="3875" marB="0" anchor="ctr"/>
                </a:tc>
                <a:tc>
                  <a:txBody>
                    <a:bodyPr/>
                    <a:lstStyle/>
                    <a:p>
                      <a:pPr algn="l" fontAlgn="ctr"/>
                      <a:r>
                        <a:rPr lang="pl-PL" sz="1800" u="none" strike="noStrike">
                          <a:effectLst/>
                        </a:rPr>
                        <a:t>8 May 2012</a:t>
                      </a:r>
                      <a:endParaRPr lang="pl-PL" sz="1800" b="0" i="0" u="none" strike="noStrike">
                        <a:solidFill>
                          <a:srgbClr val="292C32"/>
                        </a:solidFill>
                        <a:effectLst/>
                        <a:latin typeface="Arial" panose="020B0604020202020204" pitchFamily="34" charset="0"/>
                      </a:endParaRPr>
                    </a:p>
                  </a:txBody>
                  <a:tcPr marL="3875" marR="3875" marT="3875" marB="0" anchor="ctr"/>
                </a:tc>
                <a:extLst>
                  <a:ext uri="{0D108BD9-81ED-4DB2-BD59-A6C34878D82A}">
                    <a16:rowId xmlns:a16="http://schemas.microsoft.com/office/drawing/2014/main" val="3455264312"/>
                  </a:ext>
                </a:extLst>
              </a:tr>
              <a:tr h="302521">
                <a:tc>
                  <a:txBody>
                    <a:bodyPr/>
                    <a:lstStyle/>
                    <a:p>
                      <a:pPr algn="l" fontAlgn="ctr"/>
                      <a:r>
                        <a:rPr lang="en-US" sz="1800" u="none" strike="noStrike">
                          <a:effectLst/>
                        </a:rPr>
                        <a:t>European Rating Agency, a.s.</a:t>
                      </a:r>
                      <a:endParaRPr lang="en-US" sz="1800" b="0" i="0" u="none" strike="noStrike">
                        <a:solidFill>
                          <a:srgbClr val="292C32"/>
                        </a:solidFill>
                        <a:effectLst/>
                        <a:latin typeface="Arial" panose="020B0604020202020204" pitchFamily="34" charset="0"/>
                      </a:endParaRPr>
                    </a:p>
                  </a:txBody>
                  <a:tcPr marL="3875" marR="3875" marT="3875" marB="0" anchor="ctr"/>
                </a:tc>
                <a:tc>
                  <a:txBody>
                    <a:bodyPr/>
                    <a:lstStyle/>
                    <a:p>
                      <a:pPr algn="l" fontAlgn="ctr"/>
                      <a:r>
                        <a:rPr lang="pl-PL" sz="1800" u="none" strike="noStrike">
                          <a:effectLst/>
                        </a:rPr>
                        <a:t>Slovakia</a:t>
                      </a:r>
                      <a:endParaRPr lang="pl-PL" sz="1800" b="0" i="0" u="none" strike="noStrike">
                        <a:solidFill>
                          <a:srgbClr val="292C32"/>
                        </a:solidFill>
                        <a:effectLst/>
                        <a:latin typeface="Arial" panose="020B0604020202020204" pitchFamily="34" charset="0"/>
                      </a:endParaRPr>
                    </a:p>
                  </a:txBody>
                  <a:tcPr marL="3875" marR="3875" marT="3875" marB="0" anchor="ctr"/>
                </a:tc>
                <a:tc>
                  <a:txBody>
                    <a:bodyPr/>
                    <a:lstStyle/>
                    <a:p>
                      <a:pPr algn="l" fontAlgn="ctr"/>
                      <a:r>
                        <a:rPr lang="pl-PL" sz="1800" u="none" strike="noStrike" dirty="0" err="1">
                          <a:effectLst/>
                        </a:rPr>
                        <a:t>Registered</a:t>
                      </a:r>
                      <a:endParaRPr lang="pl-PL" sz="1800" b="0" i="0" u="none" strike="noStrike" dirty="0">
                        <a:solidFill>
                          <a:srgbClr val="292C32"/>
                        </a:solidFill>
                        <a:effectLst/>
                        <a:latin typeface="Arial" panose="020B0604020202020204" pitchFamily="34" charset="0"/>
                      </a:endParaRPr>
                    </a:p>
                  </a:txBody>
                  <a:tcPr marL="3875" marR="3875" marT="3875" marB="0" anchor="ctr"/>
                </a:tc>
                <a:tc>
                  <a:txBody>
                    <a:bodyPr/>
                    <a:lstStyle/>
                    <a:p>
                      <a:pPr algn="l" fontAlgn="ctr"/>
                      <a:r>
                        <a:rPr lang="pl-PL" sz="1800" u="none" strike="noStrike">
                          <a:effectLst/>
                        </a:rPr>
                        <a:t>30 July 2012</a:t>
                      </a:r>
                      <a:endParaRPr lang="pl-PL" sz="1800" b="0" i="0" u="none" strike="noStrike">
                        <a:solidFill>
                          <a:srgbClr val="292C32"/>
                        </a:solidFill>
                        <a:effectLst/>
                        <a:latin typeface="Arial" panose="020B0604020202020204" pitchFamily="34" charset="0"/>
                      </a:endParaRPr>
                    </a:p>
                  </a:txBody>
                  <a:tcPr marL="3875" marR="3875" marT="3875" marB="0" anchor="ctr"/>
                </a:tc>
                <a:extLst>
                  <a:ext uri="{0D108BD9-81ED-4DB2-BD59-A6C34878D82A}">
                    <a16:rowId xmlns:a16="http://schemas.microsoft.com/office/drawing/2014/main" val="2759749997"/>
                  </a:ext>
                </a:extLst>
              </a:tr>
              <a:tr h="302521">
                <a:tc>
                  <a:txBody>
                    <a:bodyPr/>
                    <a:lstStyle/>
                    <a:p>
                      <a:pPr algn="l" fontAlgn="ctr"/>
                      <a:r>
                        <a:rPr lang="es-ES" sz="1800" u="none" strike="noStrike" dirty="0">
                          <a:effectLst/>
                        </a:rPr>
                        <a:t>Axesor conocer para decidir SA</a:t>
                      </a:r>
                      <a:endParaRPr lang="es-ES" sz="1800" b="0" i="0" u="none" strike="noStrike" dirty="0">
                        <a:solidFill>
                          <a:srgbClr val="292C32"/>
                        </a:solidFill>
                        <a:effectLst/>
                        <a:latin typeface="Arial" panose="020B0604020202020204" pitchFamily="34" charset="0"/>
                      </a:endParaRPr>
                    </a:p>
                  </a:txBody>
                  <a:tcPr marL="3875" marR="3875" marT="3875" marB="0" anchor="ctr"/>
                </a:tc>
                <a:tc>
                  <a:txBody>
                    <a:bodyPr/>
                    <a:lstStyle/>
                    <a:p>
                      <a:pPr algn="l" fontAlgn="ctr"/>
                      <a:r>
                        <a:rPr lang="pl-PL" sz="1800" u="none" strike="noStrike">
                          <a:effectLst/>
                        </a:rPr>
                        <a:t>Spain</a:t>
                      </a:r>
                      <a:endParaRPr lang="pl-PL" sz="1800" b="0" i="0" u="none" strike="noStrike">
                        <a:solidFill>
                          <a:srgbClr val="292C32"/>
                        </a:solidFill>
                        <a:effectLst/>
                        <a:latin typeface="Arial" panose="020B0604020202020204" pitchFamily="34" charset="0"/>
                      </a:endParaRPr>
                    </a:p>
                  </a:txBody>
                  <a:tcPr marL="3875" marR="3875" marT="3875" marB="0" anchor="ctr"/>
                </a:tc>
                <a:tc>
                  <a:txBody>
                    <a:bodyPr/>
                    <a:lstStyle/>
                    <a:p>
                      <a:pPr algn="l" fontAlgn="ctr"/>
                      <a:r>
                        <a:rPr lang="pl-PL" sz="1800" u="none" strike="noStrike" dirty="0" err="1">
                          <a:effectLst/>
                        </a:rPr>
                        <a:t>Registered</a:t>
                      </a:r>
                      <a:endParaRPr lang="pl-PL" sz="1800" b="0" i="0" u="none" strike="noStrike" dirty="0">
                        <a:solidFill>
                          <a:srgbClr val="292C32"/>
                        </a:solidFill>
                        <a:effectLst/>
                        <a:latin typeface="Arial" panose="020B0604020202020204" pitchFamily="34" charset="0"/>
                      </a:endParaRPr>
                    </a:p>
                  </a:txBody>
                  <a:tcPr marL="3875" marR="3875" marT="3875" marB="0" anchor="ctr"/>
                </a:tc>
                <a:tc>
                  <a:txBody>
                    <a:bodyPr/>
                    <a:lstStyle/>
                    <a:p>
                      <a:pPr algn="l" fontAlgn="ctr"/>
                      <a:r>
                        <a:rPr lang="pl-PL" sz="1800" u="none" strike="noStrike">
                          <a:effectLst/>
                        </a:rPr>
                        <a:t>1 October 2012</a:t>
                      </a:r>
                      <a:endParaRPr lang="pl-PL" sz="1800" b="0" i="0" u="none" strike="noStrike">
                        <a:solidFill>
                          <a:srgbClr val="292C32"/>
                        </a:solidFill>
                        <a:effectLst/>
                        <a:latin typeface="Arial" panose="020B0604020202020204" pitchFamily="34" charset="0"/>
                      </a:endParaRPr>
                    </a:p>
                  </a:txBody>
                  <a:tcPr marL="3875" marR="3875" marT="3875" marB="0" anchor="ctr"/>
                </a:tc>
                <a:extLst>
                  <a:ext uri="{0D108BD9-81ED-4DB2-BD59-A6C34878D82A}">
                    <a16:rowId xmlns:a16="http://schemas.microsoft.com/office/drawing/2014/main" val="1821707870"/>
                  </a:ext>
                </a:extLst>
              </a:tr>
              <a:tr h="302521">
                <a:tc>
                  <a:txBody>
                    <a:bodyPr/>
                    <a:lstStyle/>
                    <a:p>
                      <a:pPr algn="l" fontAlgn="ctr"/>
                      <a:r>
                        <a:rPr lang="en-US" sz="1800" u="none" strike="noStrike">
                          <a:effectLst/>
                        </a:rPr>
                        <a:t>Cerved Rating Agency S.p.A. (previously CERVED Group S.p.A. )</a:t>
                      </a:r>
                      <a:endParaRPr lang="en-US" sz="1800" b="0" i="0" u="none" strike="noStrike">
                        <a:solidFill>
                          <a:srgbClr val="292C32"/>
                        </a:solidFill>
                        <a:effectLst/>
                        <a:latin typeface="Arial" panose="020B0604020202020204" pitchFamily="34" charset="0"/>
                      </a:endParaRPr>
                    </a:p>
                  </a:txBody>
                  <a:tcPr marL="3875" marR="3875" marT="3875" marB="0" anchor="ctr"/>
                </a:tc>
                <a:tc>
                  <a:txBody>
                    <a:bodyPr/>
                    <a:lstStyle/>
                    <a:p>
                      <a:pPr algn="l" fontAlgn="ctr"/>
                      <a:r>
                        <a:rPr lang="pl-PL" sz="1800" u="none" strike="noStrike">
                          <a:effectLst/>
                        </a:rPr>
                        <a:t>Italy</a:t>
                      </a:r>
                      <a:endParaRPr lang="pl-PL" sz="1800" b="0" i="0" u="none" strike="noStrike">
                        <a:solidFill>
                          <a:srgbClr val="292C32"/>
                        </a:solidFill>
                        <a:effectLst/>
                        <a:latin typeface="Arial" panose="020B0604020202020204" pitchFamily="34" charset="0"/>
                      </a:endParaRPr>
                    </a:p>
                  </a:txBody>
                  <a:tcPr marL="3875" marR="3875" marT="3875" marB="0" anchor="ctr"/>
                </a:tc>
                <a:tc>
                  <a:txBody>
                    <a:bodyPr/>
                    <a:lstStyle/>
                    <a:p>
                      <a:pPr algn="l" fontAlgn="ctr"/>
                      <a:r>
                        <a:rPr lang="pl-PL" sz="1800" u="none" strike="noStrike">
                          <a:effectLst/>
                        </a:rPr>
                        <a:t>Registered</a:t>
                      </a:r>
                      <a:endParaRPr lang="pl-PL" sz="1800" b="0" i="0" u="none" strike="noStrike">
                        <a:solidFill>
                          <a:srgbClr val="292C32"/>
                        </a:solidFill>
                        <a:effectLst/>
                        <a:latin typeface="Arial" panose="020B0604020202020204" pitchFamily="34" charset="0"/>
                      </a:endParaRPr>
                    </a:p>
                  </a:txBody>
                  <a:tcPr marL="3875" marR="3875" marT="3875" marB="0" anchor="ctr"/>
                </a:tc>
                <a:tc>
                  <a:txBody>
                    <a:bodyPr/>
                    <a:lstStyle/>
                    <a:p>
                      <a:pPr algn="l" fontAlgn="ctr"/>
                      <a:r>
                        <a:rPr lang="pl-PL" sz="1800" u="none" strike="noStrike">
                          <a:effectLst/>
                        </a:rPr>
                        <a:t>20 December 2012</a:t>
                      </a:r>
                      <a:endParaRPr lang="pl-PL" sz="1800" b="0" i="0" u="none" strike="noStrike">
                        <a:solidFill>
                          <a:srgbClr val="292C32"/>
                        </a:solidFill>
                        <a:effectLst/>
                        <a:latin typeface="Arial" panose="020B0604020202020204" pitchFamily="34" charset="0"/>
                      </a:endParaRPr>
                    </a:p>
                  </a:txBody>
                  <a:tcPr marL="3875" marR="3875" marT="3875" marB="0" anchor="ctr"/>
                </a:tc>
                <a:extLst>
                  <a:ext uri="{0D108BD9-81ED-4DB2-BD59-A6C34878D82A}">
                    <a16:rowId xmlns:a16="http://schemas.microsoft.com/office/drawing/2014/main" val="3374325274"/>
                  </a:ext>
                </a:extLst>
              </a:tr>
              <a:tr h="328458">
                <a:tc>
                  <a:txBody>
                    <a:bodyPr/>
                    <a:lstStyle/>
                    <a:p>
                      <a:pPr algn="l" fontAlgn="ctr"/>
                      <a:r>
                        <a:rPr lang="pl-PL" sz="1800" u="none" strike="noStrike">
                          <a:effectLst/>
                        </a:rPr>
                        <a:t>Kroll Bond Rating Agency</a:t>
                      </a:r>
                      <a:endParaRPr lang="pl-PL" sz="1800" b="0" i="0" u="none" strike="noStrike">
                        <a:solidFill>
                          <a:srgbClr val="292C32"/>
                        </a:solidFill>
                        <a:effectLst/>
                        <a:latin typeface="Arial" panose="020B0604020202020204" pitchFamily="34" charset="0"/>
                      </a:endParaRPr>
                    </a:p>
                  </a:txBody>
                  <a:tcPr marL="3875" marR="3875" marT="3875" marB="0" anchor="ctr"/>
                </a:tc>
                <a:tc>
                  <a:txBody>
                    <a:bodyPr/>
                    <a:lstStyle/>
                    <a:p>
                      <a:pPr algn="l" fontAlgn="ctr"/>
                      <a:r>
                        <a:rPr lang="pl-PL" sz="1800" u="none" strike="noStrike">
                          <a:effectLst/>
                        </a:rPr>
                        <a:t>USA</a:t>
                      </a:r>
                      <a:endParaRPr lang="pl-PL" sz="1800" b="0" i="0" u="none" strike="noStrike">
                        <a:solidFill>
                          <a:srgbClr val="292C32"/>
                        </a:solidFill>
                        <a:effectLst/>
                        <a:latin typeface="Arial" panose="020B0604020202020204" pitchFamily="34" charset="0"/>
                      </a:endParaRPr>
                    </a:p>
                  </a:txBody>
                  <a:tcPr marL="3875" marR="3875" marT="3875" marB="0" anchor="ctr"/>
                </a:tc>
                <a:tc>
                  <a:txBody>
                    <a:bodyPr/>
                    <a:lstStyle/>
                    <a:p>
                      <a:pPr algn="l" fontAlgn="ctr"/>
                      <a:r>
                        <a:rPr lang="pl-PL" sz="1800" u="none" strike="noStrike">
                          <a:effectLst/>
                        </a:rPr>
                        <a:t>Certified</a:t>
                      </a:r>
                      <a:endParaRPr lang="pl-PL" sz="1800" b="0" i="0" u="none" strike="noStrike">
                        <a:solidFill>
                          <a:srgbClr val="292C32"/>
                        </a:solidFill>
                        <a:effectLst/>
                        <a:latin typeface="Arial" panose="020B0604020202020204" pitchFamily="34" charset="0"/>
                      </a:endParaRPr>
                    </a:p>
                  </a:txBody>
                  <a:tcPr marL="3875" marR="3875" marT="3875" marB="0" anchor="ctr"/>
                </a:tc>
                <a:tc>
                  <a:txBody>
                    <a:bodyPr/>
                    <a:lstStyle/>
                    <a:p>
                      <a:pPr algn="l" fontAlgn="ctr"/>
                      <a:r>
                        <a:rPr lang="pl-PL" sz="1800" u="none" strike="noStrike" dirty="0">
                          <a:effectLst/>
                        </a:rPr>
                        <a:t>20 March 2013</a:t>
                      </a:r>
                      <a:endParaRPr lang="pl-PL" sz="1800" b="0" i="0" u="none" strike="noStrike" dirty="0">
                        <a:solidFill>
                          <a:srgbClr val="292C32"/>
                        </a:solidFill>
                        <a:effectLst/>
                        <a:latin typeface="Arial" panose="020B0604020202020204" pitchFamily="34" charset="0"/>
                      </a:endParaRPr>
                    </a:p>
                  </a:txBody>
                  <a:tcPr marL="3875" marR="3875" marT="3875" marB="0" anchor="ctr"/>
                </a:tc>
                <a:extLst>
                  <a:ext uri="{0D108BD9-81ED-4DB2-BD59-A6C34878D82A}">
                    <a16:rowId xmlns:a16="http://schemas.microsoft.com/office/drawing/2014/main" val="1914478583"/>
                  </a:ext>
                </a:extLst>
              </a:tr>
              <a:tr h="302521">
                <a:tc>
                  <a:txBody>
                    <a:bodyPr/>
                    <a:lstStyle/>
                    <a:p>
                      <a:pPr algn="l" fontAlgn="ctr"/>
                      <a:r>
                        <a:rPr lang="en-US" sz="1800" u="none" strike="noStrike">
                          <a:effectLst/>
                        </a:rPr>
                        <a:t>The Economist Intelligence Unit Ltd</a:t>
                      </a:r>
                      <a:endParaRPr lang="en-US" sz="1800" b="0" i="0" u="none" strike="noStrike">
                        <a:solidFill>
                          <a:srgbClr val="292C32"/>
                        </a:solidFill>
                        <a:effectLst/>
                        <a:latin typeface="Arial" panose="020B0604020202020204" pitchFamily="34" charset="0"/>
                      </a:endParaRPr>
                    </a:p>
                  </a:txBody>
                  <a:tcPr marL="3875" marR="3875" marT="3875" marB="0" anchor="ctr"/>
                </a:tc>
                <a:tc>
                  <a:txBody>
                    <a:bodyPr/>
                    <a:lstStyle/>
                    <a:p>
                      <a:pPr algn="l" fontAlgn="ctr"/>
                      <a:r>
                        <a:rPr lang="pl-PL" sz="1800" u="none" strike="noStrike">
                          <a:effectLst/>
                        </a:rPr>
                        <a:t>UK</a:t>
                      </a:r>
                      <a:endParaRPr lang="pl-PL" sz="1800" b="0" i="0" u="none" strike="noStrike">
                        <a:solidFill>
                          <a:srgbClr val="292C32"/>
                        </a:solidFill>
                        <a:effectLst/>
                        <a:latin typeface="Arial" panose="020B0604020202020204" pitchFamily="34" charset="0"/>
                      </a:endParaRPr>
                    </a:p>
                  </a:txBody>
                  <a:tcPr marL="3875" marR="3875" marT="3875" marB="0" anchor="ctr"/>
                </a:tc>
                <a:tc>
                  <a:txBody>
                    <a:bodyPr/>
                    <a:lstStyle/>
                    <a:p>
                      <a:pPr algn="l" fontAlgn="ctr"/>
                      <a:r>
                        <a:rPr lang="pl-PL" sz="1800" u="none" strike="noStrike">
                          <a:effectLst/>
                        </a:rPr>
                        <a:t>Registered</a:t>
                      </a:r>
                      <a:endParaRPr lang="pl-PL" sz="1800" b="0" i="0" u="none" strike="noStrike">
                        <a:solidFill>
                          <a:srgbClr val="292C32"/>
                        </a:solidFill>
                        <a:effectLst/>
                        <a:latin typeface="Arial" panose="020B0604020202020204" pitchFamily="34" charset="0"/>
                      </a:endParaRPr>
                    </a:p>
                  </a:txBody>
                  <a:tcPr marL="3875" marR="3875" marT="3875" marB="0" anchor="ctr"/>
                </a:tc>
                <a:tc>
                  <a:txBody>
                    <a:bodyPr/>
                    <a:lstStyle/>
                    <a:p>
                      <a:pPr algn="l" fontAlgn="ctr"/>
                      <a:r>
                        <a:rPr lang="pl-PL" sz="1800" u="none" strike="noStrike" dirty="0">
                          <a:effectLst/>
                        </a:rPr>
                        <a:t>3 </a:t>
                      </a:r>
                      <a:r>
                        <a:rPr lang="pl-PL" sz="1800" u="none" strike="noStrike" dirty="0" err="1">
                          <a:effectLst/>
                        </a:rPr>
                        <a:t>June</a:t>
                      </a:r>
                      <a:r>
                        <a:rPr lang="pl-PL" sz="1800" u="none" strike="noStrike" dirty="0">
                          <a:effectLst/>
                        </a:rPr>
                        <a:t> 2013</a:t>
                      </a:r>
                      <a:endParaRPr lang="pl-PL" sz="1800" b="0" i="0" u="none" strike="noStrike" dirty="0">
                        <a:solidFill>
                          <a:srgbClr val="292C32"/>
                        </a:solidFill>
                        <a:effectLst/>
                        <a:latin typeface="Arial" panose="020B0604020202020204" pitchFamily="34" charset="0"/>
                      </a:endParaRPr>
                    </a:p>
                  </a:txBody>
                  <a:tcPr marL="3875" marR="3875" marT="3875" marB="0" anchor="ctr"/>
                </a:tc>
                <a:extLst>
                  <a:ext uri="{0D108BD9-81ED-4DB2-BD59-A6C34878D82A}">
                    <a16:rowId xmlns:a16="http://schemas.microsoft.com/office/drawing/2014/main" val="1201336855"/>
                  </a:ext>
                </a:extLst>
              </a:tr>
              <a:tr h="302521">
                <a:tc>
                  <a:txBody>
                    <a:bodyPr/>
                    <a:lstStyle/>
                    <a:p>
                      <a:pPr algn="l" fontAlgn="ctr"/>
                      <a:r>
                        <a:rPr lang="pl-PL" sz="1800" u="none" strike="noStrike">
                          <a:effectLst/>
                        </a:rPr>
                        <a:t>Dagong Europe Credit Rating Srl (Dagong Europe)</a:t>
                      </a:r>
                      <a:endParaRPr lang="pl-PL" sz="1800" b="0" i="0" u="none" strike="noStrike">
                        <a:solidFill>
                          <a:srgbClr val="292C32"/>
                        </a:solidFill>
                        <a:effectLst/>
                        <a:latin typeface="Arial" panose="020B0604020202020204" pitchFamily="34" charset="0"/>
                      </a:endParaRPr>
                    </a:p>
                  </a:txBody>
                  <a:tcPr marL="3875" marR="3875" marT="3875" marB="0" anchor="ctr"/>
                </a:tc>
                <a:tc>
                  <a:txBody>
                    <a:bodyPr/>
                    <a:lstStyle/>
                    <a:p>
                      <a:pPr algn="l" fontAlgn="ctr"/>
                      <a:r>
                        <a:rPr lang="pl-PL" sz="1800" u="none" strike="noStrike">
                          <a:effectLst/>
                        </a:rPr>
                        <a:t>Italy</a:t>
                      </a:r>
                      <a:endParaRPr lang="pl-PL" sz="1800" b="0" i="0" u="none" strike="noStrike">
                        <a:solidFill>
                          <a:srgbClr val="292C32"/>
                        </a:solidFill>
                        <a:effectLst/>
                        <a:latin typeface="Arial" panose="020B0604020202020204" pitchFamily="34" charset="0"/>
                      </a:endParaRPr>
                    </a:p>
                  </a:txBody>
                  <a:tcPr marL="3875" marR="3875" marT="3875" marB="0" anchor="ctr"/>
                </a:tc>
                <a:tc>
                  <a:txBody>
                    <a:bodyPr/>
                    <a:lstStyle/>
                    <a:p>
                      <a:pPr algn="l" fontAlgn="ctr"/>
                      <a:r>
                        <a:rPr lang="pl-PL" sz="1800" u="none" strike="noStrike">
                          <a:effectLst/>
                        </a:rPr>
                        <a:t>Registered</a:t>
                      </a:r>
                      <a:endParaRPr lang="pl-PL" sz="1800" b="0" i="0" u="none" strike="noStrike">
                        <a:solidFill>
                          <a:srgbClr val="292C32"/>
                        </a:solidFill>
                        <a:effectLst/>
                        <a:latin typeface="Arial" panose="020B0604020202020204" pitchFamily="34" charset="0"/>
                      </a:endParaRPr>
                    </a:p>
                  </a:txBody>
                  <a:tcPr marL="3875" marR="3875" marT="3875" marB="0" anchor="ctr"/>
                </a:tc>
                <a:tc>
                  <a:txBody>
                    <a:bodyPr/>
                    <a:lstStyle/>
                    <a:p>
                      <a:pPr algn="l" fontAlgn="ctr"/>
                      <a:r>
                        <a:rPr lang="pl-PL" sz="1800" u="none" strike="noStrike">
                          <a:effectLst/>
                        </a:rPr>
                        <a:t>13 June 2013</a:t>
                      </a:r>
                      <a:endParaRPr lang="pl-PL" sz="1800" b="0" i="0" u="none" strike="noStrike">
                        <a:solidFill>
                          <a:srgbClr val="292C32"/>
                        </a:solidFill>
                        <a:effectLst/>
                        <a:latin typeface="Arial" panose="020B0604020202020204" pitchFamily="34" charset="0"/>
                      </a:endParaRPr>
                    </a:p>
                  </a:txBody>
                  <a:tcPr marL="3875" marR="3875" marT="3875" marB="0" anchor="ctr"/>
                </a:tc>
                <a:extLst>
                  <a:ext uri="{0D108BD9-81ED-4DB2-BD59-A6C34878D82A}">
                    <a16:rowId xmlns:a16="http://schemas.microsoft.com/office/drawing/2014/main" val="3762309940"/>
                  </a:ext>
                </a:extLst>
              </a:tr>
              <a:tr h="302521">
                <a:tc>
                  <a:txBody>
                    <a:bodyPr/>
                    <a:lstStyle/>
                    <a:p>
                      <a:pPr algn="l" fontAlgn="ctr"/>
                      <a:r>
                        <a:rPr lang="pl-PL" sz="1800" u="none" strike="noStrike">
                          <a:effectLst/>
                        </a:rPr>
                        <a:t>Spread Research</a:t>
                      </a:r>
                      <a:endParaRPr lang="pl-PL" sz="1800" b="0" i="0" u="none" strike="noStrike">
                        <a:solidFill>
                          <a:srgbClr val="292C32"/>
                        </a:solidFill>
                        <a:effectLst/>
                        <a:latin typeface="Arial" panose="020B0604020202020204" pitchFamily="34" charset="0"/>
                      </a:endParaRPr>
                    </a:p>
                  </a:txBody>
                  <a:tcPr marL="3875" marR="3875" marT="3875" marB="0" anchor="ctr"/>
                </a:tc>
                <a:tc>
                  <a:txBody>
                    <a:bodyPr/>
                    <a:lstStyle/>
                    <a:p>
                      <a:pPr algn="l" fontAlgn="ctr"/>
                      <a:r>
                        <a:rPr lang="pl-PL" sz="1800" u="none" strike="noStrike">
                          <a:effectLst/>
                        </a:rPr>
                        <a:t>France</a:t>
                      </a:r>
                      <a:endParaRPr lang="pl-PL" sz="1800" b="0" i="0" u="none" strike="noStrike">
                        <a:solidFill>
                          <a:srgbClr val="292C32"/>
                        </a:solidFill>
                        <a:effectLst/>
                        <a:latin typeface="Arial" panose="020B0604020202020204" pitchFamily="34" charset="0"/>
                      </a:endParaRPr>
                    </a:p>
                  </a:txBody>
                  <a:tcPr marL="3875" marR="3875" marT="3875" marB="0" anchor="ctr"/>
                </a:tc>
                <a:tc>
                  <a:txBody>
                    <a:bodyPr/>
                    <a:lstStyle/>
                    <a:p>
                      <a:pPr algn="l" fontAlgn="ctr"/>
                      <a:r>
                        <a:rPr lang="pl-PL" sz="1800" u="none" strike="noStrike">
                          <a:effectLst/>
                        </a:rPr>
                        <a:t>Registered</a:t>
                      </a:r>
                      <a:endParaRPr lang="pl-PL" sz="1800" b="0" i="0" u="none" strike="noStrike">
                        <a:solidFill>
                          <a:srgbClr val="292C32"/>
                        </a:solidFill>
                        <a:effectLst/>
                        <a:latin typeface="Arial" panose="020B0604020202020204" pitchFamily="34" charset="0"/>
                      </a:endParaRPr>
                    </a:p>
                  </a:txBody>
                  <a:tcPr marL="3875" marR="3875" marT="3875" marB="0" anchor="ctr"/>
                </a:tc>
                <a:tc>
                  <a:txBody>
                    <a:bodyPr/>
                    <a:lstStyle/>
                    <a:p>
                      <a:pPr algn="l" fontAlgn="ctr"/>
                      <a:r>
                        <a:rPr lang="pl-PL" sz="1800" u="none" strike="noStrike" dirty="0">
                          <a:effectLst/>
                        </a:rPr>
                        <a:t>1 </a:t>
                      </a:r>
                      <a:r>
                        <a:rPr lang="pl-PL" sz="1800" u="none" strike="noStrike" dirty="0" err="1">
                          <a:effectLst/>
                        </a:rPr>
                        <a:t>July</a:t>
                      </a:r>
                      <a:r>
                        <a:rPr lang="pl-PL" sz="1800" u="none" strike="noStrike" dirty="0">
                          <a:effectLst/>
                        </a:rPr>
                        <a:t> 2013</a:t>
                      </a:r>
                      <a:endParaRPr lang="pl-PL" sz="1800" b="0" i="0" u="none" strike="noStrike" dirty="0">
                        <a:solidFill>
                          <a:srgbClr val="292C32"/>
                        </a:solidFill>
                        <a:effectLst/>
                        <a:latin typeface="Arial" panose="020B0604020202020204" pitchFamily="34" charset="0"/>
                      </a:endParaRPr>
                    </a:p>
                  </a:txBody>
                  <a:tcPr marL="3875" marR="3875" marT="3875" marB="0" anchor="ctr"/>
                </a:tc>
                <a:extLst>
                  <a:ext uri="{0D108BD9-81ED-4DB2-BD59-A6C34878D82A}">
                    <a16:rowId xmlns:a16="http://schemas.microsoft.com/office/drawing/2014/main" val="4174306280"/>
                  </a:ext>
                </a:extLst>
              </a:tr>
              <a:tr h="302521">
                <a:tc>
                  <a:txBody>
                    <a:bodyPr/>
                    <a:lstStyle/>
                    <a:p>
                      <a:pPr algn="l" fontAlgn="ctr"/>
                      <a:r>
                        <a:rPr lang="pl-PL" sz="1800" u="none" strike="noStrike">
                          <a:effectLst/>
                        </a:rPr>
                        <a:t>EuroRating Sp. z o.o.</a:t>
                      </a:r>
                      <a:endParaRPr lang="pl-PL" sz="1800" b="0" i="0" u="none" strike="noStrike">
                        <a:solidFill>
                          <a:srgbClr val="292C32"/>
                        </a:solidFill>
                        <a:effectLst/>
                        <a:latin typeface="Arial" panose="020B0604020202020204" pitchFamily="34" charset="0"/>
                      </a:endParaRPr>
                    </a:p>
                  </a:txBody>
                  <a:tcPr marL="3875" marR="3875" marT="3875" marB="0" anchor="ctr"/>
                </a:tc>
                <a:tc>
                  <a:txBody>
                    <a:bodyPr/>
                    <a:lstStyle/>
                    <a:p>
                      <a:pPr algn="l" fontAlgn="ctr"/>
                      <a:r>
                        <a:rPr lang="pl-PL" sz="1800" u="none" strike="noStrike">
                          <a:effectLst/>
                        </a:rPr>
                        <a:t>Poland</a:t>
                      </a:r>
                      <a:endParaRPr lang="pl-PL" sz="1800" b="0" i="0" u="none" strike="noStrike">
                        <a:solidFill>
                          <a:srgbClr val="292C32"/>
                        </a:solidFill>
                        <a:effectLst/>
                        <a:latin typeface="Arial" panose="020B0604020202020204" pitchFamily="34" charset="0"/>
                      </a:endParaRPr>
                    </a:p>
                  </a:txBody>
                  <a:tcPr marL="3875" marR="3875" marT="3875" marB="0" anchor="ctr"/>
                </a:tc>
                <a:tc>
                  <a:txBody>
                    <a:bodyPr/>
                    <a:lstStyle/>
                    <a:p>
                      <a:pPr algn="l" fontAlgn="ctr"/>
                      <a:r>
                        <a:rPr lang="pl-PL" sz="1800" u="none" strike="noStrike">
                          <a:effectLst/>
                        </a:rPr>
                        <a:t>Registered</a:t>
                      </a:r>
                      <a:endParaRPr lang="pl-PL" sz="1800" b="0" i="0" u="none" strike="noStrike">
                        <a:solidFill>
                          <a:srgbClr val="292C32"/>
                        </a:solidFill>
                        <a:effectLst/>
                        <a:latin typeface="Arial" panose="020B0604020202020204" pitchFamily="34" charset="0"/>
                      </a:endParaRPr>
                    </a:p>
                  </a:txBody>
                  <a:tcPr marL="3875" marR="3875" marT="3875" marB="0" anchor="ctr"/>
                </a:tc>
                <a:tc>
                  <a:txBody>
                    <a:bodyPr/>
                    <a:lstStyle/>
                    <a:p>
                      <a:pPr algn="l" fontAlgn="ctr"/>
                      <a:r>
                        <a:rPr lang="pl-PL" sz="1800" u="none" strike="noStrike" dirty="0">
                          <a:effectLst/>
                        </a:rPr>
                        <a:t>7 May 2014</a:t>
                      </a:r>
                      <a:endParaRPr lang="pl-PL" sz="1800" b="0" i="0" u="none" strike="noStrike" dirty="0">
                        <a:solidFill>
                          <a:srgbClr val="292C32"/>
                        </a:solidFill>
                        <a:effectLst/>
                        <a:latin typeface="Arial" panose="020B0604020202020204" pitchFamily="34" charset="0"/>
                      </a:endParaRPr>
                    </a:p>
                  </a:txBody>
                  <a:tcPr marL="3875" marR="3875" marT="3875" marB="0" anchor="ctr"/>
                </a:tc>
                <a:extLst>
                  <a:ext uri="{0D108BD9-81ED-4DB2-BD59-A6C34878D82A}">
                    <a16:rowId xmlns:a16="http://schemas.microsoft.com/office/drawing/2014/main" val="3719317145"/>
                  </a:ext>
                </a:extLst>
              </a:tr>
              <a:tr h="302521">
                <a:tc>
                  <a:txBody>
                    <a:bodyPr/>
                    <a:lstStyle/>
                    <a:p>
                      <a:pPr algn="l" fontAlgn="ctr"/>
                      <a:r>
                        <a:rPr lang="pl-PL" sz="1800" u="none" strike="noStrike">
                          <a:effectLst/>
                        </a:rPr>
                        <a:t>HR Ratings de México, S.A. de C.V. (HR Ratings)</a:t>
                      </a:r>
                      <a:endParaRPr lang="pl-PL" sz="1800" b="0" i="0" u="none" strike="noStrike">
                        <a:solidFill>
                          <a:srgbClr val="292C32"/>
                        </a:solidFill>
                        <a:effectLst/>
                        <a:latin typeface="Arial" panose="020B0604020202020204" pitchFamily="34" charset="0"/>
                      </a:endParaRPr>
                    </a:p>
                  </a:txBody>
                  <a:tcPr marL="3875" marR="3875" marT="3875" marB="0" anchor="ctr"/>
                </a:tc>
                <a:tc>
                  <a:txBody>
                    <a:bodyPr/>
                    <a:lstStyle/>
                    <a:p>
                      <a:pPr algn="l" fontAlgn="ctr"/>
                      <a:r>
                        <a:rPr lang="pl-PL" sz="1800" u="none" strike="noStrike">
                          <a:effectLst/>
                        </a:rPr>
                        <a:t>Mexico</a:t>
                      </a:r>
                      <a:endParaRPr lang="pl-PL" sz="1800" b="0" i="0" u="none" strike="noStrike">
                        <a:solidFill>
                          <a:srgbClr val="292C32"/>
                        </a:solidFill>
                        <a:effectLst/>
                        <a:latin typeface="Arial" panose="020B0604020202020204" pitchFamily="34" charset="0"/>
                      </a:endParaRPr>
                    </a:p>
                  </a:txBody>
                  <a:tcPr marL="3875" marR="3875" marT="3875" marB="0" anchor="ctr"/>
                </a:tc>
                <a:tc>
                  <a:txBody>
                    <a:bodyPr/>
                    <a:lstStyle/>
                    <a:p>
                      <a:pPr algn="l" fontAlgn="ctr"/>
                      <a:r>
                        <a:rPr lang="pl-PL" sz="1800" u="none" strike="noStrike">
                          <a:effectLst/>
                        </a:rPr>
                        <a:t>Certified</a:t>
                      </a:r>
                      <a:endParaRPr lang="pl-PL" sz="1800" b="0" i="0" u="none" strike="noStrike">
                        <a:solidFill>
                          <a:srgbClr val="292C32"/>
                        </a:solidFill>
                        <a:effectLst/>
                        <a:latin typeface="Arial" panose="020B0604020202020204" pitchFamily="34" charset="0"/>
                      </a:endParaRPr>
                    </a:p>
                  </a:txBody>
                  <a:tcPr marL="3875" marR="3875" marT="3875" marB="0" anchor="ctr"/>
                </a:tc>
                <a:tc>
                  <a:txBody>
                    <a:bodyPr/>
                    <a:lstStyle/>
                    <a:p>
                      <a:pPr algn="l" fontAlgn="ctr"/>
                      <a:r>
                        <a:rPr lang="pl-PL" sz="1800" u="none" strike="noStrike" dirty="0">
                          <a:effectLst/>
                        </a:rPr>
                        <a:t>7 </a:t>
                      </a:r>
                      <a:r>
                        <a:rPr lang="pl-PL" sz="1800" u="none" strike="noStrike" dirty="0" err="1">
                          <a:effectLst/>
                        </a:rPr>
                        <a:t>November</a:t>
                      </a:r>
                      <a:r>
                        <a:rPr lang="pl-PL" sz="1800" u="none" strike="noStrike" dirty="0">
                          <a:effectLst/>
                        </a:rPr>
                        <a:t> 2014</a:t>
                      </a:r>
                      <a:endParaRPr lang="pl-PL" sz="1800" b="0" i="0" u="none" strike="noStrike" dirty="0">
                        <a:solidFill>
                          <a:srgbClr val="292C32"/>
                        </a:solidFill>
                        <a:effectLst/>
                        <a:latin typeface="Arial" panose="020B0604020202020204" pitchFamily="34" charset="0"/>
                      </a:endParaRPr>
                    </a:p>
                  </a:txBody>
                  <a:tcPr marL="3875" marR="3875" marT="3875" marB="0" anchor="ctr"/>
                </a:tc>
                <a:extLst>
                  <a:ext uri="{0D108BD9-81ED-4DB2-BD59-A6C34878D82A}">
                    <a16:rowId xmlns:a16="http://schemas.microsoft.com/office/drawing/2014/main" val="1263527155"/>
                  </a:ext>
                </a:extLst>
              </a:tr>
              <a:tr h="302521">
                <a:tc>
                  <a:txBody>
                    <a:bodyPr/>
                    <a:lstStyle/>
                    <a:p>
                      <a:pPr algn="l" fontAlgn="ctr"/>
                      <a:r>
                        <a:rPr lang="en-US" sz="1800" u="none" strike="noStrike">
                          <a:effectLst/>
                        </a:rPr>
                        <a:t>Moody’s Investors Service EMEA Ltd</a:t>
                      </a:r>
                      <a:endParaRPr lang="en-US" sz="1800" b="0" i="0" u="none" strike="noStrike">
                        <a:solidFill>
                          <a:srgbClr val="292C32"/>
                        </a:solidFill>
                        <a:effectLst/>
                        <a:latin typeface="Arial" panose="020B0604020202020204" pitchFamily="34" charset="0"/>
                      </a:endParaRPr>
                    </a:p>
                  </a:txBody>
                  <a:tcPr marL="3875" marR="3875" marT="3875" marB="0" anchor="ctr"/>
                </a:tc>
                <a:tc>
                  <a:txBody>
                    <a:bodyPr/>
                    <a:lstStyle/>
                    <a:p>
                      <a:pPr algn="l" fontAlgn="ctr"/>
                      <a:r>
                        <a:rPr lang="pl-PL" sz="1800" u="none" strike="noStrike">
                          <a:effectLst/>
                        </a:rPr>
                        <a:t>UK</a:t>
                      </a:r>
                      <a:endParaRPr lang="pl-PL" sz="1800" b="0" i="0" u="none" strike="noStrike">
                        <a:solidFill>
                          <a:srgbClr val="292C32"/>
                        </a:solidFill>
                        <a:effectLst/>
                        <a:latin typeface="Arial" panose="020B0604020202020204" pitchFamily="34" charset="0"/>
                      </a:endParaRPr>
                    </a:p>
                  </a:txBody>
                  <a:tcPr marL="3875" marR="3875" marT="3875" marB="0" anchor="ctr"/>
                </a:tc>
                <a:tc>
                  <a:txBody>
                    <a:bodyPr/>
                    <a:lstStyle/>
                    <a:p>
                      <a:pPr algn="l" fontAlgn="ctr"/>
                      <a:r>
                        <a:rPr lang="pl-PL" sz="1800" u="none" strike="noStrike">
                          <a:effectLst/>
                        </a:rPr>
                        <a:t>Registered</a:t>
                      </a:r>
                      <a:endParaRPr lang="pl-PL" sz="1800" b="0" i="0" u="none" strike="noStrike">
                        <a:solidFill>
                          <a:srgbClr val="292C32"/>
                        </a:solidFill>
                        <a:effectLst/>
                        <a:latin typeface="Arial" panose="020B0604020202020204" pitchFamily="34" charset="0"/>
                      </a:endParaRPr>
                    </a:p>
                  </a:txBody>
                  <a:tcPr marL="3875" marR="3875" marT="3875" marB="0" anchor="ctr"/>
                </a:tc>
                <a:tc>
                  <a:txBody>
                    <a:bodyPr/>
                    <a:lstStyle/>
                    <a:p>
                      <a:pPr algn="l" fontAlgn="ctr"/>
                      <a:r>
                        <a:rPr lang="pl-PL" sz="1800" u="none" strike="noStrike" dirty="0">
                          <a:effectLst/>
                        </a:rPr>
                        <a:t>24 </a:t>
                      </a:r>
                      <a:r>
                        <a:rPr lang="pl-PL" sz="1800" u="none" strike="noStrike" dirty="0" err="1">
                          <a:effectLst/>
                        </a:rPr>
                        <a:t>November</a:t>
                      </a:r>
                      <a:r>
                        <a:rPr lang="pl-PL" sz="1800" u="none" strike="noStrike" dirty="0">
                          <a:effectLst/>
                        </a:rPr>
                        <a:t> 2014</a:t>
                      </a:r>
                      <a:endParaRPr lang="pl-PL" sz="1800" b="0" i="0" u="none" strike="noStrike" dirty="0">
                        <a:solidFill>
                          <a:srgbClr val="292C32"/>
                        </a:solidFill>
                        <a:effectLst/>
                        <a:latin typeface="Arial" panose="020B0604020202020204" pitchFamily="34" charset="0"/>
                      </a:endParaRPr>
                    </a:p>
                  </a:txBody>
                  <a:tcPr marL="3875" marR="3875" marT="3875" marB="0" anchor="ctr"/>
                </a:tc>
                <a:extLst>
                  <a:ext uri="{0D108BD9-81ED-4DB2-BD59-A6C34878D82A}">
                    <a16:rowId xmlns:a16="http://schemas.microsoft.com/office/drawing/2014/main" val="2266260631"/>
                  </a:ext>
                </a:extLst>
              </a:tr>
              <a:tr h="302521">
                <a:tc>
                  <a:txBody>
                    <a:bodyPr/>
                    <a:lstStyle/>
                    <a:p>
                      <a:pPr algn="l" fontAlgn="ctr"/>
                      <a:r>
                        <a:rPr lang="pl-PL" sz="1800" u="none" strike="noStrike">
                          <a:effectLst/>
                        </a:rPr>
                        <a:t>Egan-Jones Ratings Co. (EJR)</a:t>
                      </a:r>
                      <a:endParaRPr lang="pl-PL" sz="1800" b="0" i="0" u="none" strike="noStrike">
                        <a:solidFill>
                          <a:srgbClr val="292C32"/>
                        </a:solidFill>
                        <a:effectLst/>
                        <a:latin typeface="Arial" panose="020B0604020202020204" pitchFamily="34" charset="0"/>
                      </a:endParaRPr>
                    </a:p>
                  </a:txBody>
                  <a:tcPr marL="3875" marR="3875" marT="3875" marB="0" anchor="ctr"/>
                </a:tc>
                <a:tc>
                  <a:txBody>
                    <a:bodyPr/>
                    <a:lstStyle/>
                    <a:p>
                      <a:pPr algn="l" fontAlgn="ctr"/>
                      <a:r>
                        <a:rPr lang="pl-PL" sz="1800" u="none" strike="noStrike" dirty="0">
                          <a:effectLst/>
                        </a:rPr>
                        <a:t>USA</a:t>
                      </a:r>
                      <a:endParaRPr lang="pl-PL" sz="1800" b="0" i="0" u="none" strike="noStrike" dirty="0">
                        <a:solidFill>
                          <a:srgbClr val="292C32"/>
                        </a:solidFill>
                        <a:effectLst/>
                        <a:latin typeface="Arial" panose="020B0604020202020204" pitchFamily="34" charset="0"/>
                      </a:endParaRPr>
                    </a:p>
                  </a:txBody>
                  <a:tcPr marL="3875" marR="3875" marT="3875" marB="0" anchor="ctr"/>
                </a:tc>
                <a:tc>
                  <a:txBody>
                    <a:bodyPr/>
                    <a:lstStyle/>
                    <a:p>
                      <a:pPr algn="l" fontAlgn="ctr"/>
                      <a:r>
                        <a:rPr lang="pl-PL" sz="1800" u="none" strike="noStrike" dirty="0" err="1">
                          <a:effectLst/>
                        </a:rPr>
                        <a:t>Certified</a:t>
                      </a:r>
                      <a:endParaRPr lang="pl-PL" sz="1800" b="0" i="0" u="none" strike="noStrike" dirty="0">
                        <a:solidFill>
                          <a:srgbClr val="292C32"/>
                        </a:solidFill>
                        <a:effectLst/>
                        <a:latin typeface="Arial" panose="020B0604020202020204" pitchFamily="34" charset="0"/>
                      </a:endParaRPr>
                    </a:p>
                  </a:txBody>
                  <a:tcPr marL="3875" marR="3875" marT="3875" marB="0" anchor="ctr"/>
                </a:tc>
                <a:tc>
                  <a:txBody>
                    <a:bodyPr/>
                    <a:lstStyle/>
                    <a:p>
                      <a:pPr algn="l" fontAlgn="ctr"/>
                      <a:r>
                        <a:rPr lang="pl-PL" sz="1800" u="none" strike="noStrike" dirty="0">
                          <a:effectLst/>
                        </a:rPr>
                        <a:t>12 </a:t>
                      </a:r>
                      <a:r>
                        <a:rPr lang="pl-PL" sz="1800" u="none" strike="noStrike" dirty="0" err="1">
                          <a:effectLst/>
                        </a:rPr>
                        <a:t>December</a:t>
                      </a:r>
                      <a:r>
                        <a:rPr lang="pl-PL" sz="1800" u="none" strike="noStrike" dirty="0">
                          <a:effectLst/>
                        </a:rPr>
                        <a:t> 2014</a:t>
                      </a:r>
                      <a:endParaRPr lang="pl-PL" sz="1800" b="0" i="0" u="none" strike="noStrike" dirty="0">
                        <a:solidFill>
                          <a:srgbClr val="292C32"/>
                        </a:solidFill>
                        <a:effectLst/>
                        <a:latin typeface="Arial" panose="020B0604020202020204" pitchFamily="34" charset="0"/>
                      </a:endParaRPr>
                    </a:p>
                  </a:txBody>
                  <a:tcPr marL="3875" marR="3875" marT="3875" marB="0" anchor="ctr"/>
                </a:tc>
                <a:extLst>
                  <a:ext uri="{0D108BD9-81ED-4DB2-BD59-A6C34878D82A}">
                    <a16:rowId xmlns:a16="http://schemas.microsoft.com/office/drawing/2014/main" val="813548594"/>
                  </a:ext>
                </a:extLst>
              </a:tr>
              <a:tr h="302521">
                <a:tc>
                  <a:txBody>
                    <a:bodyPr/>
                    <a:lstStyle/>
                    <a:p>
                      <a:pPr algn="l" fontAlgn="ctr"/>
                      <a:r>
                        <a:rPr lang="pl-PL" sz="1800" u="none" strike="noStrike">
                          <a:effectLst/>
                        </a:rPr>
                        <a:t>modeFinance S.r.l.</a:t>
                      </a:r>
                      <a:endParaRPr lang="pl-PL" sz="1800" b="0" i="0" u="none" strike="noStrike">
                        <a:solidFill>
                          <a:srgbClr val="292C32"/>
                        </a:solidFill>
                        <a:effectLst/>
                        <a:latin typeface="Arial" panose="020B0604020202020204" pitchFamily="34" charset="0"/>
                      </a:endParaRPr>
                    </a:p>
                  </a:txBody>
                  <a:tcPr marL="3875" marR="3875" marT="3875" marB="0" anchor="ctr"/>
                </a:tc>
                <a:tc>
                  <a:txBody>
                    <a:bodyPr/>
                    <a:lstStyle/>
                    <a:p>
                      <a:pPr algn="l" fontAlgn="ctr"/>
                      <a:r>
                        <a:rPr lang="pl-PL" sz="1800" u="none" strike="noStrike">
                          <a:effectLst/>
                        </a:rPr>
                        <a:t>Italy</a:t>
                      </a:r>
                      <a:endParaRPr lang="pl-PL" sz="1800" b="0" i="0" u="none" strike="noStrike">
                        <a:solidFill>
                          <a:srgbClr val="292C32"/>
                        </a:solidFill>
                        <a:effectLst/>
                        <a:latin typeface="Arial" panose="020B0604020202020204" pitchFamily="34" charset="0"/>
                      </a:endParaRPr>
                    </a:p>
                  </a:txBody>
                  <a:tcPr marL="3875" marR="3875" marT="3875" marB="0" anchor="ctr"/>
                </a:tc>
                <a:tc>
                  <a:txBody>
                    <a:bodyPr/>
                    <a:lstStyle/>
                    <a:p>
                      <a:pPr algn="l" fontAlgn="ctr"/>
                      <a:r>
                        <a:rPr lang="pl-PL" sz="1800" u="none" strike="noStrike">
                          <a:effectLst/>
                        </a:rPr>
                        <a:t>Registered</a:t>
                      </a:r>
                      <a:endParaRPr lang="pl-PL" sz="1800" b="0" i="0" u="none" strike="noStrike">
                        <a:solidFill>
                          <a:srgbClr val="292C32"/>
                        </a:solidFill>
                        <a:effectLst/>
                        <a:latin typeface="Arial" panose="020B0604020202020204" pitchFamily="34" charset="0"/>
                      </a:endParaRPr>
                    </a:p>
                  </a:txBody>
                  <a:tcPr marL="3875" marR="3875" marT="3875" marB="0" anchor="ctr"/>
                </a:tc>
                <a:tc>
                  <a:txBody>
                    <a:bodyPr/>
                    <a:lstStyle/>
                    <a:p>
                      <a:pPr algn="l" fontAlgn="ctr"/>
                      <a:r>
                        <a:rPr lang="pl-PL" sz="1800" u="none" strike="noStrike" dirty="0">
                          <a:effectLst/>
                        </a:rPr>
                        <a:t>10 </a:t>
                      </a:r>
                      <a:r>
                        <a:rPr lang="pl-PL" sz="1800" u="none" strike="noStrike" dirty="0" err="1">
                          <a:effectLst/>
                        </a:rPr>
                        <a:t>July</a:t>
                      </a:r>
                      <a:r>
                        <a:rPr lang="pl-PL" sz="1800" u="none" strike="noStrike" dirty="0">
                          <a:effectLst/>
                        </a:rPr>
                        <a:t> 2015</a:t>
                      </a:r>
                      <a:endParaRPr lang="pl-PL" sz="1800" b="0" i="0" u="none" strike="noStrike" dirty="0">
                        <a:solidFill>
                          <a:srgbClr val="292C32"/>
                        </a:solidFill>
                        <a:effectLst/>
                        <a:latin typeface="Arial" panose="020B0604020202020204" pitchFamily="34" charset="0"/>
                      </a:endParaRPr>
                    </a:p>
                  </a:txBody>
                  <a:tcPr marL="3875" marR="3875" marT="3875" marB="0" anchor="ctr"/>
                </a:tc>
                <a:extLst>
                  <a:ext uri="{0D108BD9-81ED-4DB2-BD59-A6C34878D82A}">
                    <a16:rowId xmlns:a16="http://schemas.microsoft.com/office/drawing/2014/main" val="2328778706"/>
                  </a:ext>
                </a:extLst>
              </a:tr>
              <a:tr h="302521">
                <a:tc>
                  <a:txBody>
                    <a:bodyPr/>
                    <a:lstStyle/>
                    <a:p>
                      <a:pPr algn="l" fontAlgn="t"/>
                      <a:r>
                        <a:rPr lang="en-US" sz="1800" u="none" strike="noStrike">
                          <a:effectLst/>
                        </a:rPr>
                        <a:t>INC Rating Sp. z o.o.</a:t>
                      </a:r>
                      <a:endParaRPr lang="en-US" sz="1800" b="0" i="0" u="none" strike="noStrike">
                        <a:solidFill>
                          <a:srgbClr val="292C32"/>
                        </a:solidFill>
                        <a:effectLst/>
                        <a:latin typeface="Arial" panose="020B0604020202020204" pitchFamily="34" charset="0"/>
                      </a:endParaRPr>
                    </a:p>
                  </a:txBody>
                  <a:tcPr marL="3875" marR="3875" marT="3875" marB="0"/>
                </a:tc>
                <a:tc>
                  <a:txBody>
                    <a:bodyPr/>
                    <a:lstStyle/>
                    <a:p>
                      <a:pPr algn="l" fontAlgn="t"/>
                      <a:r>
                        <a:rPr lang="pl-PL" sz="1800" u="none" strike="noStrike">
                          <a:effectLst/>
                        </a:rPr>
                        <a:t>Poland</a:t>
                      </a:r>
                      <a:endParaRPr lang="pl-PL" sz="1800" b="0" i="0" u="none" strike="noStrike">
                        <a:solidFill>
                          <a:srgbClr val="292C32"/>
                        </a:solidFill>
                        <a:effectLst/>
                        <a:latin typeface="Arial" panose="020B0604020202020204" pitchFamily="34" charset="0"/>
                      </a:endParaRPr>
                    </a:p>
                  </a:txBody>
                  <a:tcPr marL="3875" marR="3875" marT="3875" marB="0"/>
                </a:tc>
                <a:tc>
                  <a:txBody>
                    <a:bodyPr/>
                    <a:lstStyle/>
                    <a:p>
                      <a:pPr algn="l" fontAlgn="t"/>
                      <a:r>
                        <a:rPr lang="pl-PL" sz="1800" u="none" strike="noStrike" dirty="0" err="1">
                          <a:effectLst/>
                        </a:rPr>
                        <a:t>Registered</a:t>
                      </a:r>
                      <a:endParaRPr lang="pl-PL" sz="1800" b="0" i="0" u="none" strike="noStrike" dirty="0">
                        <a:solidFill>
                          <a:srgbClr val="292C32"/>
                        </a:solidFill>
                        <a:effectLst/>
                        <a:latin typeface="Arial" panose="020B0604020202020204" pitchFamily="34" charset="0"/>
                      </a:endParaRPr>
                    </a:p>
                  </a:txBody>
                  <a:tcPr marL="3875" marR="3875" marT="3875" marB="0"/>
                </a:tc>
                <a:tc>
                  <a:txBody>
                    <a:bodyPr/>
                    <a:lstStyle/>
                    <a:p>
                      <a:pPr algn="l" fontAlgn="t"/>
                      <a:r>
                        <a:rPr lang="pl-PL" sz="1800" u="none" strike="noStrike" dirty="0">
                          <a:effectLst/>
                        </a:rPr>
                        <a:t>27 </a:t>
                      </a:r>
                      <a:r>
                        <a:rPr lang="pl-PL" sz="1800" u="none" strike="noStrike" dirty="0" err="1">
                          <a:effectLst/>
                        </a:rPr>
                        <a:t>October</a:t>
                      </a:r>
                      <a:r>
                        <a:rPr lang="pl-PL" sz="1800" u="none" strike="noStrike" dirty="0">
                          <a:effectLst/>
                        </a:rPr>
                        <a:t> 2015</a:t>
                      </a:r>
                      <a:endParaRPr lang="pl-PL" sz="1800" b="0" i="0" u="none" strike="noStrike" dirty="0">
                        <a:solidFill>
                          <a:srgbClr val="292C32"/>
                        </a:solidFill>
                        <a:effectLst/>
                        <a:latin typeface="Arial" panose="020B0604020202020204" pitchFamily="34" charset="0"/>
                      </a:endParaRPr>
                    </a:p>
                  </a:txBody>
                  <a:tcPr marL="3875" marR="3875" marT="3875" marB="0"/>
                </a:tc>
                <a:extLst>
                  <a:ext uri="{0D108BD9-81ED-4DB2-BD59-A6C34878D82A}">
                    <a16:rowId xmlns:a16="http://schemas.microsoft.com/office/drawing/2014/main" val="1098146084"/>
                  </a:ext>
                </a:extLst>
              </a:tr>
              <a:tr h="302521">
                <a:tc>
                  <a:txBody>
                    <a:bodyPr/>
                    <a:lstStyle/>
                    <a:p>
                      <a:pPr algn="l" fontAlgn="t"/>
                      <a:r>
                        <a:rPr lang="pl-PL" sz="1800" u="none" strike="noStrike" dirty="0">
                          <a:effectLst/>
                        </a:rPr>
                        <a:t>Rating-Agentur </a:t>
                      </a:r>
                      <a:r>
                        <a:rPr lang="pl-PL" sz="1800" u="none" strike="noStrike" dirty="0" err="1">
                          <a:effectLst/>
                        </a:rPr>
                        <a:t>Expert</a:t>
                      </a:r>
                      <a:r>
                        <a:rPr lang="pl-PL" sz="1800" u="none" strike="noStrike" dirty="0">
                          <a:effectLst/>
                        </a:rPr>
                        <a:t> RA GmbH</a:t>
                      </a:r>
                      <a:endParaRPr lang="pl-PL" sz="1800" b="0" i="0" u="none" strike="noStrike" dirty="0">
                        <a:solidFill>
                          <a:srgbClr val="292C32"/>
                        </a:solidFill>
                        <a:effectLst/>
                        <a:latin typeface="Arial" panose="020B0604020202020204" pitchFamily="34" charset="0"/>
                      </a:endParaRPr>
                    </a:p>
                  </a:txBody>
                  <a:tcPr marL="3875" marR="3875" marT="3875" marB="0"/>
                </a:tc>
                <a:tc>
                  <a:txBody>
                    <a:bodyPr/>
                    <a:lstStyle/>
                    <a:p>
                      <a:pPr algn="l" fontAlgn="t"/>
                      <a:r>
                        <a:rPr lang="pl-PL" sz="1800" u="none" strike="noStrike">
                          <a:effectLst/>
                        </a:rPr>
                        <a:t>Germany</a:t>
                      </a:r>
                      <a:endParaRPr lang="pl-PL" sz="1800" b="0" i="0" u="none" strike="noStrike">
                        <a:solidFill>
                          <a:srgbClr val="292C32"/>
                        </a:solidFill>
                        <a:effectLst/>
                        <a:latin typeface="Arial" panose="020B0604020202020204" pitchFamily="34" charset="0"/>
                      </a:endParaRPr>
                    </a:p>
                  </a:txBody>
                  <a:tcPr marL="3875" marR="3875" marT="3875" marB="0"/>
                </a:tc>
                <a:tc>
                  <a:txBody>
                    <a:bodyPr/>
                    <a:lstStyle/>
                    <a:p>
                      <a:pPr algn="l" fontAlgn="t"/>
                      <a:r>
                        <a:rPr lang="pl-PL" sz="1800" u="none" strike="noStrike" dirty="0" err="1">
                          <a:effectLst/>
                        </a:rPr>
                        <a:t>Registered</a:t>
                      </a:r>
                      <a:endParaRPr lang="pl-PL" sz="1800" b="0" i="0" u="none" strike="noStrike" dirty="0">
                        <a:solidFill>
                          <a:srgbClr val="292C32"/>
                        </a:solidFill>
                        <a:effectLst/>
                        <a:latin typeface="Arial" panose="020B0604020202020204" pitchFamily="34" charset="0"/>
                      </a:endParaRPr>
                    </a:p>
                  </a:txBody>
                  <a:tcPr marL="3875" marR="3875" marT="3875" marB="0"/>
                </a:tc>
                <a:tc>
                  <a:txBody>
                    <a:bodyPr/>
                    <a:lstStyle/>
                    <a:p>
                      <a:pPr algn="l" fontAlgn="t"/>
                      <a:r>
                        <a:rPr lang="pl-PL" sz="1800" u="none" strike="noStrike" dirty="0">
                          <a:effectLst/>
                        </a:rPr>
                        <a:t>1 </a:t>
                      </a:r>
                      <a:r>
                        <a:rPr lang="pl-PL" sz="1800" u="none" strike="noStrike" dirty="0" err="1">
                          <a:effectLst/>
                        </a:rPr>
                        <a:t>December</a:t>
                      </a:r>
                      <a:r>
                        <a:rPr lang="pl-PL" sz="1800" u="none" strike="noStrike" dirty="0">
                          <a:effectLst/>
                        </a:rPr>
                        <a:t> 2015</a:t>
                      </a:r>
                      <a:endParaRPr lang="pl-PL" sz="1800" b="0" i="0" u="none" strike="noStrike" dirty="0">
                        <a:solidFill>
                          <a:srgbClr val="292C32"/>
                        </a:solidFill>
                        <a:effectLst/>
                        <a:latin typeface="Arial" panose="020B0604020202020204" pitchFamily="34" charset="0"/>
                      </a:endParaRPr>
                    </a:p>
                  </a:txBody>
                  <a:tcPr marL="3875" marR="3875" marT="3875" marB="0"/>
                </a:tc>
                <a:extLst>
                  <a:ext uri="{0D108BD9-81ED-4DB2-BD59-A6C34878D82A}">
                    <a16:rowId xmlns:a16="http://schemas.microsoft.com/office/drawing/2014/main" val="2857180658"/>
                  </a:ext>
                </a:extLst>
              </a:tr>
            </a:tbl>
          </a:graphicData>
        </a:graphic>
      </p:graphicFrame>
    </p:spTree>
    <p:extLst>
      <p:ext uri="{BB962C8B-B14F-4D97-AF65-F5344CB8AC3E}">
        <p14:creationId xmlns:p14="http://schemas.microsoft.com/office/powerpoint/2010/main" val="26669719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0D0174D-6582-4CF0-8FA8-1E8C79A5BFA9}"/>
              </a:ext>
            </a:extLst>
          </p:cNvPr>
          <p:cNvSpPr>
            <a:spLocks noGrp="1"/>
          </p:cNvSpPr>
          <p:nvPr>
            <p:ph type="title"/>
          </p:nvPr>
        </p:nvSpPr>
        <p:spPr>
          <a:xfrm>
            <a:off x="818975" y="287209"/>
            <a:ext cx="9720072" cy="329184"/>
          </a:xfrm>
        </p:spPr>
        <p:txBody>
          <a:bodyPr>
            <a:normAutofit fontScale="90000"/>
          </a:bodyPr>
          <a:lstStyle/>
          <a:p>
            <a:r>
              <a:rPr lang="pl-PL" dirty="0" err="1"/>
              <a:t>Segments</a:t>
            </a:r>
            <a:endParaRPr lang="pl-PL" dirty="0"/>
          </a:p>
        </p:txBody>
      </p:sp>
      <p:graphicFrame>
        <p:nvGraphicFramePr>
          <p:cNvPr id="5" name="Tabela 4">
            <a:extLst>
              <a:ext uri="{FF2B5EF4-FFF2-40B4-BE49-F238E27FC236}">
                <a16:creationId xmlns:a16="http://schemas.microsoft.com/office/drawing/2014/main" id="{530033CA-98A5-490B-AA04-18B8F5BFBFCD}"/>
              </a:ext>
            </a:extLst>
          </p:cNvPr>
          <p:cNvGraphicFramePr>
            <a:graphicFrameLocks noGrp="1"/>
          </p:cNvGraphicFramePr>
          <p:nvPr>
            <p:extLst>
              <p:ext uri="{D42A27DB-BD31-4B8C-83A1-F6EECF244321}">
                <p14:modId xmlns:p14="http://schemas.microsoft.com/office/powerpoint/2010/main" val="3500266271"/>
              </p:ext>
            </p:extLst>
          </p:nvPr>
        </p:nvGraphicFramePr>
        <p:xfrm>
          <a:off x="755575" y="677991"/>
          <a:ext cx="10938193" cy="5892800"/>
        </p:xfrm>
        <a:graphic>
          <a:graphicData uri="http://schemas.openxmlformats.org/drawingml/2006/table">
            <a:tbl>
              <a:tblPr firstRow="1" firstCol="1" bandRow="1">
                <a:tableStyleId>{BC89EF96-8CEA-46FF-86C4-4CE0E7609802}</a:tableStyleId>
              </a:tblPr>
              <a:tblGrid>
                <a:gridCol w="4955953">
                  <a:extLst>
                    <a:ext uri="{9D8B030D-6E8A-4147-A177-3AD203B41FA5}">
                      <a16:colId xmlns:a16="http://schemas.microsoft.com/office/drawing/2014/main" val="2423425827"/>
                    </a:ext>
                  </a:extLst>
                </a:gridCol>
                <a:gridCol w="697528">
                  <a:extLst>
                    <a:ext uri="{9D8B030D-6E8A-4147-A177-3AD203B41FA5}">
                      <a16:colId xmlns:a16="http://schemas.microsoft.com/office/drawing/2014/main" val="159794616"/>
                    </a:ext>
                  </a:extLst>
                </a:gridCol>
                <a:gridCol w="697528">
                  <a:extLst>
                    <a:ext uri="{9D8B030D-6E8A-4147-A177-3AD203B41FA5}">
                      <a16:colId xmlns:a16="http://schemas.microsoft.com/office/drawing/2014/main" val="3651776778"/>
                    </a:ext>
                  </a:extLst>
                </a:gridCol>
                <a:gridCol w="669448">
                  <a:extLst>
                    <a:ext uri="{9D8B030D-6E8A-4147-A177-3AD203B41FA5}">
                      <a16:colId xmlns:a16="http://schemas.microsoft.com/office/drawing/2014/main" val="2470531922"/>
                    </a:ext>
                  </a:extLst>
                </a:gridCol>
                <a:gridCol w="641371">
                  <a:extLst>
                    <a:ext uri="{9D8B030D-6E8A-4147-A177-3AD203B41FA5}">
                      <a16:colId xmlns:a16="http://schemas.microsoft.com/office/drawing/2014/main" val="729156022"/>
                    </a:ext>
                  </a:extLst>
                </a:gridCol>
                <a:gridCol w="669448">
                  <a:extLst>
                    <a:ext uri="{9D8B030D-6E8A-4147-A177-3AD203B41FA5}">
                      <a16:colId xmlns:a16="http://schemas.microsoft.com/office/drawing/2014/main" val="189268779"/>
                    </a:ext>
                  </a:extLst>
                </a:gridCol>
                <a:gridCol w="669448">
                  <a:extLst>
                    <a:ext uri="{9D8B030D-6E8A-4147-A177-3AD203B41FA5}">
                      <a16:colId xmlns:a16="http://schemas.microsoft.com/office/drawing/2014/main" val="1754133122"/>
                    </a:ext>
                  </a:extLst>
                </a:gridCol>
                <a:gridCol w="648759">
                  <a:extLst>
                    <a:ext uri="{9D8B030D-6E8A-4147-A177-3AD203B41FA5}">
                      <a16:colId xmlns:a16="http://schemas.microsoft.com/office/drawing/2014/main" val="1250837130"/>
                    </a:ext>
                  </a:extLst>
                </a:gridCol>
                <a:gridCol w="696872">
                  <a:extLst>
                    <a:ext uri="{9D8B030D-6E8A-4147-A177-3AD203B41FA5}">
                      <a16:colId xmlns:a16="http://schemas.microsoft.com/office/drawing/2014/main" val="1416351295"/>
                    </a:ext>
                  </a:extLst>
                </a:gridCol>
                <a:gridCol w="182675">
                  <a:extLst>
                    <a:ext uri="{9D8B030D-6E8A-4147-A177-3AD203B41FA5}">
                      <a16:colId xmlns:a16="http://schemas.microsoft.com/office/drawing/2014/main" val="831976138"/>
                    </a:ext>
                  </a:extLst>
                </a:gridCol>
                <a:gridCol w="409163">
                  <a:extLst>
                    <a:ext uri="{9D8B030D-6E8A-4147-A177-3AD203B41FA5}">
                      <a16:colId xmlns:a16="http://schemas.microsoft.com/office/drawing/2014/main" val="1143074723"/>
                    </a:ext>
                  </a:extLst>
                </a:gridCol>
              </a:tblGrid>
              <a:tr h="188580">
                <a:tc rowSpan="2">
                  <a:txBody>
                    <a:bodyPr/>
                    <a:lstStyle/>
                    <a:p>
                      <a:pPr>
                        <a:lnSpc>
                          <a:spcPts val="1600"/>
                        </a:lnSpc>
                        <a:spcAft>
                          <a:spcPts val="0"/>
                        </a:spcAft>
                      </a:pPr>
                      <a:r>
                        <a:rPr lang="pl-PL" sz="1400" dirty="0">
                          <a:effectLst/>
                        </a:rPr>
                        <a:t>CRA</a:t>
                      </a:r>
                      <a:endParaRPr lang="pl-PL"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tc gridSpan="10">
                  <a:txBody>
                    <a:bodyPr/>
                    <a:lstStyle/>
                    <a:p>
                      <a:pPr algn="ctr">
                        <a:lnSpc>
                          <a:spcPts val="1600"/>
                        </a:lnSpc>
                        <a:spcAft>
                          <a:spcPts val="0"/>
                        </a:spcAft>
                      </a:pPr>
                      <a:r>
                        <a:rPr lang="pl-PL" sz="1400" dirty="0">
                          <a:effectLst/>
                        </a:rPr>
                        <a:t>2015</a:t>
                      </a:r>
                      <a:endParaRPr lang="pl-PL"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extLst>
                  <a:ext uri="{0D108BD9-81ED-4DB2-BD59-A6C34878D82A}">
                    <a16:rowId xmlns:a16="http://schemas.microsoft.com/office/drawing/2014/main" val="724758150"/>
                  </a:ext>
                </a:extLst>
              </a:tr>
              <a:tr h="188580">
                <a:tc vMerge="1">
                  <a:txBody>
                    <a:bodyPr/>
                    <a:lstStyle/>
                    <a:p>
                      <a:endParaRPr lang="pl-PL"/>
                    </a:p>
                  </a:txBody>
                  <a:tcPr/>
                </a:tc>
                <a:tc>
                  <a:txBody>
                    <a:bodyPr/>
                    <a:lstStyle/>
                    <a:p>
                      <a:pPr>
                        <a:lnSpc>
                          <a:spcPts val="1600"/>
                        </a:lnSpc>
                        <a:spcAft>
                          <a:spcPts val="0"/>
                        </a:spcAft>
                      </a:pPr>
                      <a:r>
                        <a:rPr lang="pl-PL" sz="1400">
                          <a:effectLst/>
                        </a:rPr>
                        <a:t>IN</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tc>
                  <a:txBody>
                    <a:bodyPr/>
                    <a:lstStyle/>
                    <a:p>
                      <a:pPr>
                        <a:lnSpc>
                          <a:spcPts val="1600"/>
                        </a:lnSpc>
                        <a:spcAft>
                          <a:spcPts val="0"/>
                        </a:spcAft>
                      </a:pPr>
                      <a:r>
                        <a:rPr lang="pl-PL" sz="1400">
                          <a:effectLst/>
                        </a:rPr>
                        <a:t>CO</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tc>
                  <a:txBody>
                    <a:bodyPr/>
                    <a:lstStyle/>
                    <a:p>
                      <a:pPr>
                        <a:lnSpc>
                          <a:spcPts val="1600"/>
                        </a:lnSpc>
                        <a:spcAft>
                          <a:spcPts val="0"/>
                        </a:spcAft>
                      </a:pPr>
                      <a:r>
                        <a:rPr lang="pl-PL" sz="1400">
                          <a:effectLst/>
                        </a:rPr>
                        <a:t>SV</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tc>
                  <a:txBody>
                    <a:bodyPr/>
                    <a:lstStyle/>
                    <a:p>
                      <a:pPr>
                        <a:lnSpc>
                          <a:spcPts val="1600"/>
                        </a:lnSpc>
                        <a:spcAft>
                          <a:spcPts val="0"/>
                        </a:spcAft>
                      </a:pPr>
                      <a:r>
                        <a:rPr lang="pl-PL" sz="1400">
                          <a:effectLst/>
                        </a:rPr>
                        <a:t>SS</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tc>
                  <a:txBody>
                    <a:bodyPr/>
                    <a:lstStyle/>
                    <a:p>
                      <a:pPr>
                        <a:lnSpc>
                          <a:spcPts val="1600"/>
                        </a:lnSpc>
                        <a:spcAft>
                          <a:spcPts val="0"/>
                        </a:spcAft>
                      </a:pPr>
                      <a:r>
                        <a:rPr lang="pl-PL" sz="1400">
                          <a:effectLst/>
                        </a:rPr>
                        <a:t>PE</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tc>
                  <a:txBody>
                    <a:bodyPr/>
                    <a:lstStyle/>
                    <a:p>
                      <a:pPr>
                        <a:lnSpc>
                          <a:spcPts val="1600"/>
                        </a:lnSpc>
                        <a:spcAft>
                          <a:spcPts val="0"/>
                        </a:spcAft>
                      </a:pPr>
                      <a:r>
                        <a:rPr lang="pl-PL" sz="1400">
                          <a:effectLst/>
                        </a:rPr>
                        <a:t>SN</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tc>
                  <a:txBody>
                    <a:bodyPr/>
                    <a:lstStyle/>
                    <a:p>
                      <a:pPr>
                        <a:lnSpc>
                          <a:spcPts val="1600"/>
                        </a:lnSpc>
                        <a:spcAft>
                          <a:spcPts val="0"/>
                        </a:spcAft>
                      </a:pPr>
                      <a:r>
                        <a:rPr lang="pl-PL" sz="1400">
                          <a:effectLst/>
                        </a:rPr>
                        <a:t>SF</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tc>
                  <a:txBody>
                    <a:bodyPr/>
                    <a:lstStyle/>
                    <a:p>
                      <a:pPr>
                        <a:lnSpc>
                          <a:spcPts val="1600"/>
                        </a:lnSpc>
                        <a:spcAft>
                          <a:spcPts val="0"/>
                        </a:spcAft>
                      </a:pPr>
                      <a:r>
                        <a:rPr lang="pl-PL" sz="1400" dirty="0">
                          <a:effectLst/>
                        </a:rPr>
                        <a:t>CB</a:t>
                      </a:r>
                      <a:endParaRPr lang="pl-PL"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tc gridSpan="2">
                  <a:txBody>
                    <a:bodyPr/>
                    <a:lstStyle/>
                    <a:p>
                      <a:pPr>
                        <a:lnSpc>
                          <a:spcPts val="1600"/>
                        </a:lnSpc>
                        <a:spcAft>
                          <a:spcPts val="0"/>
                        </a:spcAft>
                      </a:pPr>
                      <a:r>
                        <a:rPr lang="pl-PL" sz="1400">
                          <a:effectLst/>
                        </a:rPr>
                        <a:t>FI</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tc hMerge="1">
                  <a:txBody>
                    <a:bodyPr/>
                    <a:lstStyle/>
                    <a:p>
                      <a:endParaRPr lang="pl-PL"/>
                    </a:p>
                  </a:txBody>
                  <a:tcPr/>
                </a:tc>
                <a:extLst>
                  <a:ext uri="{0D108BD9-81ED-4DB2-BD59-A6C34878D82A}">
                    <a16:rowId xmlns:a16="http://schemas.microsoft.com/office/drawing/2014/main" val="1076932475"/>
                  </a:ext>
                </a:extLst>
              </a:tr>
              <a:tr h="188580">
                <a:tc>
                  <a:txBody>
                    <a:bodyPr/>
                    <a:lstStyle/>
                    <a:p>
                      <a:pPr>
                        <a:lnSpc>
                          <a:spcPts val="1600"/>
                        </a:lnSpc>
                        <a:spcAft>
                          <a:spcPts val="0"/>
                        </a:spcAft>
                      </a:pPr>
                      <a:r>
                        <a:rPr lang="en-GB" sz="1400" dirty="0">
                          <a:effectLst/>
                        </a:rPr>
                        <a:t>AM Best </a:t>
                      </a:r>
                      <a:endParaRPr lang="pl-PL"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tc>
                  <a:txBody>
                    <a:bodyPr/>
                    <a:lstStyle/>
                    <a:p>
                      <a:pPr>
                        <a:lnSpc>
                          <a:spcPts val="1600"/>
                        </a:lnSpc>
                        <a:spcAft>
                          <a:spcPts val="0"/>
                        </a:spcAft>
                      </a:pPr>
                      <a:r>
                        <a:rPr lang="pl-PL" sz="1400">
                          <a:effectLst/>
                        </a:rPr>
                        <a:t>X</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tc>
                  <a:txBody>
                    <a:bodyPr/>
                    <a:lstStyle/>
                    <a:p>
                      <a:pPr>
                        <a:lnSpc>
                          <a:spcPts val="1600"/>
                        </a:lnSpc>
                        <a:spcAft>
                          <a:spcPts val="0"/>
                        </a:spcAft>
                      </a:pPr>
                      <a:r>
                        <a:rPr lang="pl-PL" sz="1400">
                          <a:effectLst/>
                        </a:rPr>
                        <a:t>X</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tc>
                  <a:txBody>
                    <a:bodyPr/>
                    <a:lstStyle/>
                    <a:p>
                      <a:pPr>
                        <a:lnSpc>
                          <a:spcPts val="1600"/>
                        </a:lnSpc>
                        <a:spcAft>
                          <a:spcPts val="0"/>
                        </a:spcAft>
                      </a:pPr>
                      <a:r>
                        <a:rPr lang="pl-PL" sz="1400">
                          <a:effectLst/>
                        </a:rPr>
                        <a:t> </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tc>
                  <a:txBody>
                    <a:bodyPr/>
                    <a:lstStyle/>
                    <a:p>
                      <a:pPr>
                        <a:lnSpc>
                          <a:spcPts val="1600"/>
                        </a:lnSpc>
                        <a:spcAft>
                          <a:spcPts val="0"/>
                        </a:spcAft>
                      </a:pPr>
                      <a:r>
                        <a:rPr lang="pl-PL" sz="1400">
                          <a:effectLst/>
                        </a:rPr>
                        <a:t> </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tc>
                  <a:txBody>
                    <a:bodyPr/>
                    <a:lstStyle/>
                    <a:p>
                      <a:pPr>
                        <a:lnSpc>
                          <a:spcPts val="1600"/>
                        </a:lnSpc>
                        <a:spcAft>
                          <a:spcPts val="0"/>
                        </a:spcAft>
                      </a:pPr>
                      <a:r>
                        <a:rPr lang="pl-PL" sz="1400">
                          <a:effectLst/>
                        </a:rPr>
                        <a:t> </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tc>
                  <a:txBody>
                    <a:bodyPr/>
                    <a:lstStyle/>
                    <a:p>
                      <a:pPr>
                        <a:lnSpc>
                          <a:spcPts val="1600"/>
                        </a:lnSpc>
                        <a:spcAft>
                          <a:spcPts val="0"/>
                        </a:spcAft>
                      </a:pPr>
                      <a:r>
                        <a:rPr lang="pl-PL" sz="1400">
                          <a:effectLst/>
                        </a:rPr>
                        <a:t> </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tc>
                  <a:txBody>
                    <a:bodyPr/>
                    <a:lstStyle/>
                    <a:p>
                      <a:pPr>
                        <a:lnSpc>
                          <a:spcPts val="1600"/>
                        </a:lnSpc>
                        <a:spcAft>
                          <a:spcPts val="0"/>
                        </a:spcAft>
                      </a:pPr>
                      <a:r>
                        <a:rPr lang="pl-PL" sz="1400">
                          <a:effectLst/>
                        </a:rPr>
                        <a:t> </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tc gridSpan="2">
                  <a:txBody>
                    <a:bodyPr/>
                    <a:lstStyle/>
                    <a:p>
                      <a:pPr>
                        <a:lnSpc>
                          <a:spcPts val="1600"/>
                        </a:lnSpc>
                        <a:spcAft>
                          <a:spcPts val="0"/>
                        </a:spcAft>
                      </a:pPr>
                      <a:r>
                        <a:rPr lang="pl-PL" sz="1400">
                          <a:effectLst/>
                        </a:rPr>
                        <a:t> </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tc hMerge="1">
                  <a:txBody>
                    <a:bodyPr/>
                    <a:lstStyle/>
                    <a:p>
                      <a:endParaRPr lang="pl-PL"/>
                    </a:p>
                  </a:txBody>
                  <a:tcPr/>
                </a:tc>
                <a:tc>
                  <a:txBody>
                    <a:bodyPr/>
                    <a:lstStyle/>
                    <a:p>
                      <a:pPr>
                        <a:lnSpc>
                          <a:spcPts val="1600"/>
                        </a:lnSpc>
                        <a:spcAft>
                          <a:spcPts val="0"/>
                        </a:spcAft>
                      </a:pPr>
                      <a:r>
                        <a:rPr lang="pl-PL" sz="1400" dirty="0">
                          <a:effectLst/>
                        </a:rPr>
                        <a:t> </a:t>
                      </a:r>
                      <a:endParaRPr lang="pl-PL"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extLst>
                  <a:ext uri="{0D108BD9-81ED-4DB2-BD59-A6C34878D82A}">
                    <a16:rowId xmlns:a16="http://schemas.microsoft.com/office/drawing/2014/main" val="1750375749"/>
                  </a:ext>
                </a:extLst>
              </a:tr>
              <a:tr h="188580">
                <a:tc>
                  <a:txBody>
                    <a:bodyPr/>
                    <a:lstStyle/>
                    <a:p>
                      <a:pPr>
                        <a:lnSpc>
                          <a:spcPts val="1600"/>
                        </a:lnSpc>
                        <a:spcAft>
                          <a:spcPts val="0"/>
                        </a:spcAft>
                      </a:pPr>
                      <a:r>
                        <a:rPr lang="en-GB" sz="1400">
                          <a:effectLst/>
                        </a:rPr>
                        <a:t>ARC Ratings, S.A. </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tc>
                  <a:txBody>
                    <a:bodyPr/>
                    <a:lstStyle/>
                    <a:p>
                      <a:pPr>
                        <a:lnSpc>
                          <a:spcPts val="1600"/>
                        </a:lnSpc>
                        <a:spcAft>
                          <a:spcPts val="0"/>
                        </a:spcAft>
                      </a:pPr>
                      <a:r>
                        <a:rPr lang="pl-PL" sz="1400">
                          <a:effectLst/>
                        </a:rPr>
                        <a:t> </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tc>
                  <a:txBody>
                    <a:bodyPr/>
                    <a:lstStyle/>
                    <a:p>
                      <a:pPr>
                        <a:lnSpc>
                          <a:spcPts val="1600"/>
                        </a:lnSpc>
                        <a:spcAft>
                          <a:spcPts val="0"/>
                        </a:spcAft>
                      </a:pPr>
                      <a:r>
                        <a:rPr lang="pl-PL" sz="1400">
                          <a:effectLst/>
                        </a:rPr>
                        <a:t>X</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tc>
                  <a:txBody>
                    <a:bodyPr/>
                    <a:lstStyle/>
                    <a:p>
                      <a:pPr>
                        <a:lnSpc>
                          <a:spcPts val="1600"/>
                        </a:lnSpc>
                        <a:spcAft>
                          <a:spcPts val="0"/>
                        </a:spcAft>
                      </a:pPr>
                      <a:r>
                        <a:rPr lang="pl-PL" sz="1400">
                          <a:effectLst/>
                        </a:rPr>
                        <a:t>X</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tc>
                  <a:txBody>
                    <a:bodyPr/>
                    <a:lstStyle/>
                    <a:p>
                      <a:pPr>
                        <a:lnSpc>
                          <a:spcPts val="1600"/>
                        </a:lnSpc>
                        <a:spcAft>
                          <a:spcPts val="0"/>
                        </a:spcAft>
                      </a:pPr>
                      <a:r>
                        <a:rPr lang="pl-PL" sz="1400">
                          <a:effectLst/>
                        </a:rPr>
                        <a:t> </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tc>
                  <a:txBody>
                    <a:bodyPr/>
                    <a:lstStyle/>
                    <a:p>
                      <a:pPr>
                        <a:lnSpc>
                          <a:spcPts val="1600"/>
                        </a:lnSpc>
                        <a:spcAft>
                          <a:spcPts val="0"/>
                        </a:spcAft>
                      </a:pPr>
                      <a:r>
                        <a:rPr lang="pl-PL" sz="1400">
                          <a:effectLst/>
                        </a:rPr>
                        <a:t> </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tc>
                  <a:txBody>
                    <a:bodyPr/>
                    <a:lstStyle/>
                    <a:p>
                      <a:pPr>
                        <a:lnSpc>
                          <a:spcPts val="1600"/>
                        </a:lnSpc>
                        <a:spcAft>
                          <a:spcPts val="0"/>
                        </a:spcAft>
                      </a:pPr>
                      <a:r>
                        <a:rPr lang="pl-PL" sz="1400">
                          <a:effectLst/>
                        </a:rPr>
                        <a:t> </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tc>
                  <a:txBody>
                    <a:bodyPr/>
                    <a:lstStyle/>
                    <a:p>
                      <a:pPr>
                        <a:lnSpc>
                          <a:spcPts val="1600"/>
                        </a:lnSpc>
                        <a:spcAft>
                          <a:spcPts val="0"/>
                        </a:spcAft>
                      </a:pPr>
                      <a:r>
                        <a:rPr lang="pl-PL" sz="1400">
                          <a:effectLst/>
                        </a:rPr>
                        <a:t>X</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tc gridSpan="2">
                  <a:txBody>
                    <a:bodyPr/>
                    <a:lstStyle/>
                    <a:p>
                      <a:pPr>
                        <a:lnSpc>
                          <a:spcPts val="1600"/>
                        </a:lnSpc>
                        <a:spcAft>
                          <a:spcPts val="0"/>
                        </a:spcAft>
                      </a:pPr>
                      <a:r>
                        <a:rPr lang="pl-PL" sz="1400">
                          <a:effectLst/>
                        </a:rPr>
                        <a:t> </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tc hMerge="1">
                  <a:txBody>
                    <a:bodyPr/>
                    <a:lstStyle/>
                    <a:p>
                      <a:endParaRPr lang="pl-PL"/>
                    </a:p>
                  </a:txBody>
                  <a:tcPr/>
                </a:tc>
                <a:tc>
                  <a:txBody>
                    <a:bodyPr/>
                    <a:lstStyle/>
                    <a:p>
                      <a:pPr>
                        <a:lnSpc>
                          <a:spcPts val="1600"/>
                        </a:lnSpc>
                        <a:spcAft>
                          <a:spcPts val="0"/>
                        </a:spcAft>
                      </a:pPr>
                      <a:r>
                        <a:rPr lang="pl-PL" sz="1400">
                          <a:effectLst/>
                        </a:rPr>
                        <a:t> </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extLst>
                  <a:ext uri="{0D108BD9-81ED-4DB2-BD59-A6C34878D82A}">
                    <a16:rowId xmlns:a16="http://schemas.microsoft.com/office/drawing/2014/main" val="344696136"/>
                  </a:ext>
                </a:extLst>
              </a:tr>
              <a:tr h="188580">
                <a:tc>
                  <a:txBody>
                    <a:bodyPr/>
                    <a:lstStyle/>
                    <a:p>
                      <a:pPr>
                        <a:lnSpc>
                          <a:spcPts val="1600"/>
                        </a:lnSpc>
                        <a:spcAft>
                          <a:spcPts val="0"/>
                        </a:spcAft>
                      </a:pPr>
                      <a:r>
                        <a:rPr lang="en-GB" sz="1400" dirty="0">
                          <a:effectLst/>
                        </a:rPr>
                        <a:t>ASSEKURATA </a:t>
                      </a:r>
                      <a:endParaRPr lang="pl-PL"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tc>
                  <a:txBody>
                    <a:bodyPr/>
                    <a:lstStyle/>
                    <a:p>
                      <a:pPr>
                        <a:lnSpc>
                          <a:spcPts val="1600"/>
                        </a:lnSpc>
                        <a:spcAft>
                          <a:spcPts val="0"/>
                        </a:spcAft>
                      </a:pPr>
                      <a:r>
                        <a:rPr lang="pl-PL" sz="1400" dirty="0">
                          <a:effectLst/>
                        </a:rPr>
                        <a:t>X</a:t>
                      </a:r>
                      <a:endParaRPr lang="pl-PL"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tc>
                  <a:txBody>
                    <a:bodyPr/>
                    <a:lstStyle/>
                    <a:p>
                      <a:pPr>
                        <a:lnSpc>
                          <a:spcPts val="1600"/>
                        </a:lnSpc>
                        <a:spcAft>
                          <a:spcPts val="0"/>
                        </a:spcAft>
                      </a:pPr>
                      <a:r>
                        <a:rPr lang="pl-PL" sz="1400">
                          <a:effectLst/>
                        </a:rPr>
                        <a:t> </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tc>
                  <a:txBody>
                    <a:bodyPr/>
                    <a:lstStyle/>
                    <a:p>
                      <a:pPr>
                        <a:lnSpc>
                          <a:spcPts val="1600"/>
                        </a:lnSpc>
                        <a:spcAft>
                          <a:spcPts val="0"/>
                        </a:spcAft>
                      </a:pPr>
                      <a:r>
                        <a:rPr lang="pl-PL" sz="1400" dirty="0">
                          <a:effectLst/>
                        </a:rPr>
                        <a:t> </a:t>
                      </a:r>
                      <a:endParaRPr lang="pl-PL"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tc>
                  <a:txBody>
                    <a:bodyPr/>
                    <a:lstStyle/>
                    <a:p>
                      <a:pPr>
                        <a:lnSpc>
                          <a:spcPts val="1600"/>
                        </a:lnSpc>
                        <a:spcAft>
                          <a:spcPts val="0"/>
                        </a:spcAft>
                      </a:pPr>
                      <a:r>
                        <a:rPr lang="pl-PL" sz="1400">
                          <a:effectLst/>
                        </a:rPr>
                        <a:t> </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tc>
                  <a:txBody>
                    <a:bodyPr/>
                    <a:lstStyle/>
                    <a:p>
                      <a:pPr>
                        <a:lnSpc>
                          <a:spcPts val="1600"/>
                        </a:lnSpc>
                        <a:spcAft>
                          <a:spcPts val="0"/>
                        </a:spcAft>
                      </a:pPr>
                      <a:r>
                        <a:rPr lang="pl-PL" sz="1400">
                          <a:effectLst/>
                        </a:rPr>
                        <a:t> </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tc>
                  <a:txBody>
                    <a:bodyPr/>
                    <a:lstStyle/>
                    <a:p>
                      <a:pPr>
                        <a:lnSpc>
                          <a:spcPts val="1600"/>
                        </a:lnSpc>
                        <a:spcAft>
                          <a:spcPts val="0"/>
                        </a:spcAft>
                      </a:pPr>
                      <a:r>
                        <a:rPr lang="pl-PL" sz="1400">
                          <a:effectLst/>
                        </a:rPr>
                        <a:t> </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tc>
                  <a:txBody>
                    <a:bodyPr/>
                    <a:lstStyle/>
                    <a:p>
                      <a:pPr>
                        <a:lnSpc>
                          <a:spcPts val="1600"/>
                        </a:lnSpc>
                        <a:spcAft>
                          <a:spcPts val="0"/>
                        </a:spcAft>
                      </a:pPr>
                      <a:r>
                        <a:rPr lang="pl-PL" sz="1400">
                          <a:effectLst/>
                        </a:rPr>
                        <a:t> </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tc gridSpan="2">
                  <a:txBody>
                    <a:bodyPr/>
                    <a:lstStyle/>
                    <a:p>
                      <a:pPr>
                        <a:lnSpc>
                          <a:spcPts val="1600"/>
                        </a:lnSpc>
                        <a:spcAft>
                          <a:spcPts val="0"/>
                        </a:spcAft>
                      </a:pPr>
                      <a:r>
                        <a:rPr lang="pl-PL" sz="1400">
                          <a:effectLst/>
                        </a:rPr>
                        <a:t> </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tc hMerge="1">
                  <a:txBody>
                    <a:bodyPr/>
                    <a:lstStyle/>
                    <a:p>
                      <a:endParaRPr lang="pl-PL"/>
                    </a:p>
                  </a:txBody>
                  <a:tcPr/>
                </a:tc>
                <a:tc>
                  <a:txBody>
                    <a:bodyPr/>
                    <a:lstStyle/>
                    <a:p>
                      <a:pPr>
                        <a:lnSpc>
                          <a:spcPts val="1600"/>
                        </a:lnSpc>
                        <a:spcAft>
                          <a:spcPts val="0"/>
                        </a:spcAft>
                      </a:pPr>
                      <a:r>
                        <a:rPr lang="pl-PL" sz="1400">
                          <a:effectLst/>
                        </a:rPr>
                        <a:t> </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extLst>
                  <a:ext uri="{0D108BD9-81ED-4DB2-BD59-A6C34878D82A}">
                    <a16:rowId xmlns:a16="http://schemas.microsoft.com/office/drawing/2014/main" val="2532988018"/>
                  </a:ext>
                </a:extLst>
              </a:tr>
              <a:tr h="188580">
                <a:tc>
                  <a:txBody>
                    <a:bodyPr/>
                    <a:lstStyle/>
                    <a:p>
                      <a:pPr>
                        <a:lnSpc>
                          <a:spcPts val="1600"/>
                        </a:lnSpc>
                        <a:spcAft>
                          <a:spcPts val="0"/>
                        </a:spcAft>
                      </a:pPr>
                      <a:r>
                        <a:rPr lang="en-GB" sz="1400">
                          <a:effectLst/>
                        </a:rPr>
                        <a:t>Axesor conocer para decidir SA</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tc>
                  <a:txBody>
                    <a:bodyPr/>
                    <a:lstStyle/>
                    <a:p>
                      <a:pPr>
                        <a:lnSpc>
                          <a:spcPts val="1600"/>
                        </a:lnSpc>
                        <a:spcAft>
                          <a:spcPts val="0"/>
                        </a:spcAft>
                      </a:pPr>
                      <a:r>
                        <a:rPr lang="pl-PL" sz="1400">
                          <a:effectLst/>
                        </a:rPr>
                        <a:t> </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tc>
                  <a:txBody>
                    <a:bodyPr/>
                    <a:lstStyle/>
                    <a:p>
                      <a:pPr>
                        <a:lnSpc>
                          <a:spcPts val="1600"/>
                        </a:lnSpc>
                        <a:spcAft>
                          <a:spcPts val="0"/>
                        </a:spcAft>
                      </a:pPr>
                      <a:r>
                        <a:rPr lang="pl-PL" sz="1400">
                          <a:effectLst/>
                        </a:rPr>
                        <a:t>X</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tc>
                  <a:txBody>
                    <a:bodyPr/>
                    <a:lstStyle/>
                    <a:p>
                      <a:pPr>
                        <a:lnSpc>
                          <a:spcPts val="1600"/>
                        </a:lnSpc>
                        <a:spcAft>
                          <a:spcPts val="0"/>
                        </a:spcAft>
                      </a:pPr>
                      <a:r>
                        <a:rPr lang="pl-PL" sz="1400">
                          <a:effectLst/>
                        </a:rPr>
                        <a:t> </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tc>
                  <a:txBody>
                    <a:bodyPr/>
                    <a:lstStyle/>
                    <a:p>
                      <a:pPr>
                        <a:lnSpc>
                          <a:spcPts val="1600"/>
                        </a:lnSpc>
                        <a:spcAft>
                          <a:spcPts val="0"/>
                        </a:spcAft>
                      </a:pPr>
                      <a:r>
                        <a:rPr lang="pl-PL" sz="1400">
                          <a:effectLst/>
                        </a:rPr>
                        <a:t> </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tc>
                  <a:txBody>
                    <a:bodyPr/>
                    <a:lstStyle/>
                    <a:p>
                      <a:pPr>
                        <a:lnSpc>
                          <a:spcPts val="1600"/>
                        </a:lnSpc>
                        <a:spcAft>
                          <a:spcPts val="0"/>
                        </a:spcAft>
                      </a:pPr>
                      <a:r>
                        <a:rPr lang="pl-PL" sz="1400">
                          <a:effectLst/>
                        </a:rPr>
                        <a:t> </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tc>
                  <a:txBody>
                    <a:bodyPr/>
                    <a:lstStyle/>
                    <a:p>
                      <a:pPr>
                        <a:lnSpc>
                          <a:spcPts val="1600"/>
                        </a:lnSpc>
                        <a:spcAft>
                          <a:spcPts val="0"/>
                        </a:spcAft>
                      </a:pPr>
                      <a:r>
                        <a:rPr lang="pl-PL" sz="1400">
                          <a:effectLst/>
                        </a:rPr>
                        <a:t> </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tc>
                  <a:txBody>
                    <a:bodyPr/>
                    <a:lstStyle/>
                    <a:p>
                      <a:pPr>
                        <a:lnSpc>
                          <a:spcPts val="1600"/>
                        </a:lnSpc>
                        <a:spcAft>
                          <a:spcPts val="0"/>
                        </a:spcAft>
                      </a:pPr>
                      <a:r>
                        <a:rPr lang="pl-PL" sz="1400">
                          <a:effectLst/>
                        </a:rPr>
                        <a:t>X</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tc gridSpan="2">
                  <a:txBody>
                    <a:bodyPr/>
                    <a:lstStyle/>
                    <a:p>
                      <a:pPr>
                        <a:lnSpc>
                          <a:spcPts val="1600"/>
                        </a:lnSpc>
                        <a:spcAft>
                          <a:spcPts val="0"/>
                        </a:spcAft>
                      </a:pPr>
                      <a:r>
                        <a:rPr lang="pl-PL" sz="1400">
                          <a:effectLst/>
                        </a:rPr>
                        <a:t> </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tc hMerge="1">
                  <a:txBody>
                    <a:bodyPr/>
                    <a:lstStyle/>
                    <a:p>
                      <a:endParaRPr lang="pl-PL"/>
                    </a:p>
                  </a:txBody>
                  <a:tcPr/>
                </a:tc>
                <a:tc>
                  <a:txBody>
                    <a:bodyPr/>
                    <a:lstStyle/>
                    <a:p>
                      <a:pPr>
                        <a:lnSpc>
                          <a:spcPts val="1600"/>
                        </a:lnSpc>
                        <a:spcAft>
                          <a:spcPts val="0"/>
                        </a:spcAft>
                      </a:pPr>
                      <a:r>
                        <a:rPr lang="pl-PL" sz="1400">
                          <a:effectLst/>
                        </a:rPr>
                        <a:t> </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extLst>
                  <a:ext uri="{0D108BD9-81ED-4DB2-BD59-A6C34878D82A}">
                    <a16:rowId xmlns:a16="http://schemas.microsoft.com/office/drawing/2014/main" val="1650173332"/>
                  </a:ext>
                </a:extLst>
              </a:tr>
              <a:tr h="188580">
                <a:tc>
                  <a:txBody>
                    <a:bodyPr/>
                    <a:lstStyle/>
                    <a:p>
                      <a:pPr>
                        <a:lnSpc>
                          <a:spcPts val="1600"/>
                        </a:lnSpc>
                        <a:spcAft>
                          <a:spcPts val="0"/>
                        </a:spcAft>
                      </a:pPr>
                      <a:r>
                        <a:rPr lang="en-GB" sz="1400">
                          <a:effectLst/>
                        </a:rPr>
                        <a:t>BCRA-Credit Rating Agency AD</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tc>
                  <a:txBody>
                    <a:bodyPr/>
                    <a:lstStyle/>
                    <a:p>
                      <a:pPr>
                        <a:lnSpc>
                          <a:spcPts val="1600"/>
                        </a:lnSpc>
                        <a:spcAft>
                          <a:spcPts val="0"/>
                        </a:spcAft>
                      </a:pPr>
                      <a:r>
                        <a:rPr lang="pl-PL" sz="1400">
                          <a:effectLst/>
                        </a:rPr>
                        <a:t>X</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tc>
                  <a:txBody>
                    <a:bodyPr/>
                    <a:lstStyle/>
                    <a:p>
                      <a:pPr>
                        <a:lnSpc>
                          <a:spcPts val="1600"/>
                        </a:lnSpc>
                        <a:spcAft>
                          <a:spcPts val="0"/>
                        </a:spcAft>
                      </a:pPr>
                      <a:r>
                        <a:rPr lang="pl-PL" sz="1400">
                          <a:effectLst/>
                        </a:rPr>
                        <a:t>X</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tc>
                  <a:txBody>
                    <a:bodyPr/>
                    <a:lstStyle/>
                    <a:p>
                      <a:pPr>
                        <a:lnSpc>
                          <a:spcPts val="1600"/>
                        </a:lnSpc>
                        <a:spcAft>
                          <a:spcPts val="0"/>
                        </a:spcAft>
                      </a:pPr>
                      <a:r>
                        <a:rPr lang="pl-PL" sz="1400">
                          <a:effectLst/>
                        </a:rPr>
                        <a:t>X</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tc>
                  <a:txBody>
                    <a:bodyPr/>
                    <a:lstStyle/>
                    <a:p>
                      <a:pPr>
                        <a:lnSpc>
                          <a:spcPts val="1600"/>
                        </a:lnSpc>
                        <a:spcAft>
                          <a:spcPts val="0"/>
                        </a:spcAft>
                      </a:pPr>
                      <a:r>
                        <a:rPr lang="pl-PL" sz="1400">
                          <a:effectLst/>
                        </a:rPr>
                        <a:t>X</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tc>
                  <a:txBody>
                    <a:bodyPr/>
                    <a:lstStyle/>
                    <a:p>
                      <a:pPr>
                        <a:lnSpc>
                          <a:spcPts val="1600"/>
                        </a:lnSpc>
                        <a:spcAft>
                          <a:spcPts val="0"/>
                        </a:spcAft>
                      </a:pPr>
                      <a:r>
                        <a:rPr lang="pl-PL" sz="1400">
                          <a:effectLst/>
                        </a:rPr>
                        <a:t> </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tc>
                  <a:txBody>
                    <a:bodyPr/>
                    <a:lstStyle/>
                    <a:p>
                      <a:pPr>
                        <a:lnSpc>
                          <a:spcPts val="1600"/>
                        </a:lnSpc>
                        <a:spcAft>
                          <a:spcPts val="0"/>
                        </a:spcAft>
                      </a:pPr>
                      <a:r>
                        <a:rPr lang="pl-PL" sz="1400">
                          <a:effectLst/>
                        </a:rPr>
                        <a:t> </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tc>
                  <a:txBody>
                    <a:bodyPr/>
                    <a:lstStyle/>
                    <a:p>
                      <a:pPr>
                        <a:lnSpc>
                          <a:spcPts val="1600"/>
                        </a:lnSpc>
                        <a:spcAft>
                          <a:spcPts val="0"/>
                        </a:spcAft>
                      </a:pPr>
                      <a:r>
                        <a:rPr lang="pl-PL" sz="1400">
                          <a:effectLst/>
                        </a:rPr>
                        <a:t> </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tc gridSpan="2">
                  <a:txBody>
                    <a:bodyPr/>
                    <a:lstStyle/>
                    <a:p>
                      <a:pPr>
                        <a:lnSpc>
                          <a:spcPts val="1600"/>
                        </a:lnSpc>
                        <a:spcAft>
                          <a:spcPts val="0"/>
                        </a:spcAft>
                      </a:pPr>
                      <a:r>
                        <a:rPr lang="pl-PL" sz="1400">
                          <a:effectLst/>
                        </a:rPr>
                        <a:t> </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tc hMerge="1">
                  <a:txBody>
                    <a:bodyPr/>
                    <a:lstStyle/>
                    <a:p>
                      <a:endParaRPr lang="pl-PL"/>
                    </a:p>
                  </a:txBody>
                  <a:tcPr/>
                </a:tc>
                <a:tc>
                  <a:txBody>
                    <a:bodyPr/>
                    <a:lstStyle/>
                    <a:p>
                      <a:pPr>
                        <a:lnSpc>
                          <a:spcPts val="1600"/>
                        </a:lnSpc>
                        <a:spcAft>
                          <a:spcPts val="0"/>
                        </a:spcAft>
                      </a:pPr>
                      <a:r>
                        <a:rPr lang="pl-PL" sz="1400">
                          <a:effectLst/>
                        </a:rPr>
                        <a:t>X</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extLst>
                  <a:ext uri="{0D108BD9-81ED-4DB2-BD59-A6C34878D82A}">
                    <a16:rowId xmlns:a16="http://schemas.microsoft.com/office/drawing/2014/main" val="3798247705"/>
                  </a:ext>
                </a:extLst>
              </a:tr>
              <a:tr h="188580">
                <a:tc>
                  <a:txBody>
                    <a:bodyPr/>
                    <a:lstStyle/>
                    <a:p>
                      <a:pPr>
                        <a:lnSpc>
                          <a:spcPts val="1600"/>
                        </a:lnSpc>
                        <a:spcAft>
                          <a:spcPts val="0"/>
                        </a:spcAft>
                      </a:pPr>
                      <a:r>
                        <a:rPr lang="pl-PL" sz="1400">
                          <a:effectLst/>
                        </a:rPr>
                        <a:t>Capital Intelligence (Cyprus) Ltd</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tc>
                  <a:txBody>
                    <a:bodyPr/>
                    <a:lstStyle/>
                    <a:p>
                      <a:pPr>
                        <a:lnSpc>
                          <a:spcPts val="1600"/>
                        </a:lnSpc>
                        <a:spcAft>
                          <a:spcPts val="0"/>
                        </a:spcAft>
                      </a:pPr>
                      <a:r>
                        <a:rPr lang="pl-PL" sz="1400">
                          <a:effectLst/>
                        </a:rPr>
                        <a:t> </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tc>
                  <a:txBody>
                    <a:bodyPr/>
                    <a:lstStyle/>
                    <a:p>
                      <a:pPr>
                        <a:lnSpc>
                          <a:spcPts val="1600"/>
                        </a:lnSpc>
                        <a:spcAft>
                          <a:spcPts val="0"/>
                        </a:spcAft>
                      </a:pPr>
                      <a:r>
                        <a:rPr lang="pl-PL" sz="1400">
                          <a:effectLst/>
                        </a:rPr>
                        <a:t>X</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tc>
                  <a:txBody>
                    <a:bodyPr/>
                    <a:lstStyle/>
                    <a:p>
                      <a:pPr>
                        <a:lnSpc>
                          <a:spcPts val="1600"/>
                        </a:lnSpc>
                        <a:spcAft>
                          <a:spcPts val="0"/>
                        </a:spcAft>
                      </a:pPr>
                      <a:r>
                        <a:rPr lang="pl-PL" sz="1400">
                          <a:effectLst/>
                        </a:rPr>
                        <a:t>X</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tc>
                  <a:txBody>
                    <a:bodyPr/>
                    <a:lstStyle/>
                    <a:p>
                      <a:pPr>
                        <a:lnSpc>
                          <a:spcPts val="1600"/>
                        </a:lnSpc>
                        <a:spcAft>
                          <a:spcPts val="0"/>
                        </a:spcAft>
                      </a:pPr>
                      <a:r>
                        <a:rPr lang="pl-PL" sz="1400">
                          <a:effectLst/>
                        </a:rPr>
                        <a:t> </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tc>
                  <a:txBody>
                    <a:bodyPr/>
                    <a:lstStyle/>
                    <a:p>
                      <a:pPr>
                        <a:lnSpc>
                          <a:spcPts val="1600"/>
                        </a:lnSpc>
                        <a:spcAft>
                          <a:spcPts val="0"/>
                        </a:spcAft>
                      </a:pPr>
                      <a:r>
                        <a:rPr lang="pl-PL" sz="1400">
                          <a:effectLst/>
                        </a:rPr>
                        <a:t> </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tc>
                  <a:txBody>
                    <a:bodyPr/>
                    <a:lstStyle/>
                    <a:p>
                      <a:pPr>
                        <a:lnSpc>
                          <a:spcPts val="1600"/>
                        </a:lnSpc>
                        <a:spcAft>
                          <a:spcPts val="0"/>
                        </a:spcAft>
                      </a:pPr>
                      <a:r>
                        <a:rPr lang="pl-PL" sz="1400">
                          <a:effectLst/>
                        </a:rPr>
                        <a:t> </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tc>
                  <a:txBody>
                    <a:bodyPr/>
                    <a:lstStyle/>
                    <a:p>
                      <a:pPr>
                        <a:lnSpc>
                          <a:spcPts val="1600"/>
                        </a:lnSpc>
                        <a:spcAft>
                          <a:spcPts val="0"/>
                        </a:spcAft>
                      </a:pPr>
                      <a:r>
                        <a:rPr lang="pl-PL" sz="1400">
                          <a:effectLst/>
                        </a:rPr>
                        <a:t> </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tc gridSpan="2">
                  <a:txBody>
                    <a:bodyPr/>
                    <a:lstStyle/>
                    <a:p>
                      <a:pPr>
                        <a:lnSpc>
                          <a:spcPts val="1600"/>
                        </a:lnSpc>
                        <a:spcAft>
                          <a:spcPts val="0"/>
                        </a:spcAft>
                      </a:pPr>
                      <a:r>
                        <a:rPr lang="pl-PL" sz="1400">
                          <a:effectLst/>
                        </a:rPr>
                        <a:t> </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tc hMerge="1">
                  <a:txBody>
                    <a:bodyPr/>
                    <a:lstStyle/>
                    <a:p>
                      <a:endParaRPr lang="pl-PL"/>
                    </a:p>
                  </a:txBody>
                  <a:tcPr/>
                </a:tc>
                <a:tc>
                  <a:txBody>
                    <a:bodyPr/>
                    <a:lstStyle/>
                    <a:p>
                      <a:pPr>
                        <a:lnSpc>
                          <a:spcPts val="1600"/>
                        </a:lnSpc>
                        <a:spcAft>
                          <a:spcPts val="0"/>
                        </a:spcAft>
                      </a:pPr>
                      <a:r>
                        <a:rPr lang="pl-PL" sz="1400">
                          <a:effectLst/>
                        </a:rPr>
                        <a:t>X</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extLst>
                  <a:ext uri="{0D108BD9-81ED-4DB2-BD59-A6C34878D82A}">
                    <a16:rowId xmlns:a16="http://schemas.microsoft.com/office/drawing/2014/main" val="1176917427"/>
                  </a:ext>
                </a:extLst>
              </a:tr>
              <a:tr h="188580">
                <a:tc>
                  <a:txBody>
                    <a:bodyPr/>
                    <a:lstStyle/>
                    <a:p>
                      <a:pPr>
                        <a:lnSpc>
                          <a:spcPts val="1600"/>
                        </a:lnSpc>
                        <a:spcAft>
                          <a:spcPts val="0"/>
                        </a:spcAft>
                      </a:pPr>
                      <a:r>
                        <a:rPr lang="en-GB" sz="1400">
                          <a:effectLst/>
                        </a:rPr>
                        <a:t>Cerved Rating Agency S.p.A. </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tc>
                  <a:txBody>
                    <a:bodyPr/>
                    <a:lstStyle/>
                    <a:p>
                      <a:pPr>
                        <a:lnSpc>
                          <a:spcPts val="1600"/>
                        </a:lnSpc>
                        <a:spcAft>
                          <a:spcPts val="0"/>
                        </a:spcAft>
                      </a:pPr>
                      <a:r>
                        <a:rPr lang="pl-PL" sz="1400">
                          <a:effectLst/>
                        </a:rPr>
                        <a:t> </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tc>
                  <a:txBody>
                    <a:bodyPr/>
                    <a:lstStyle/>
                    <a:p>
                      <a:pPr>
                        <a:lnSpc>
                          <a:spcPts val="1600"/>
                        </a:lnSpc>
                        <a:spcAft>
                          <a:spcPts val="0"/>
                        </a:spcAft>
                      </a:pPr>
                      <a:r>
                        <a:rPr lang="pl-PL" sz="1400">
                          <a:effectLst/>
                        </a:rPr>
                        <a:t>X</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tc>
                  <a:txBody>
                    <a:bodyPr/>
                    <a:lstStyle/>
                    <a:p>
                      <a:pPr>
                        <a:lnSpc>
                          <a:spcPts val="1600"/>
                        </a:lnSpc>
                        <a:spcAft>
                          <a:spcPts val="0"/>
                        </a:spcAft>
                      </a:pPr>
                      <a:r>
                        <a:rPr lang="pl-PL" sz="1400">
                          <a:effectLst/>
                        </a:rPr>
                        <a:t> </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tc>
                  <a:txBody>
                    <a:bodyPr/>
                    <a:lstStyle/>
                    <a:p>
                      <a:pPr>
                        <a:lnSpc>
                          <a:spcPts val="1600"/>
                        </a:lnSpc>
                        <a:spcAft>
                          <a:spcPts val="0"/>
                        </a:spcAft>
                      </a:pPr>
                      <a:r>
                        <a:rPr lang="pl-PL" sz="1400">
                          <a:effectLst/>
                        </a:rPr>
                        <a:t> </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tc>
                  <a:txBody>
                    <a:bodyPr/>
                    <a:lstStyle/>
                    <a:p>
                      <a:pPr>
                        <a:lnSpc>
                          <a:spcPts val="1600"/>
                        </a:lnSpc>
                        <a:spcAft>
                          <a:spcPts val="0"/>
                        </a:spcAft>
                      </a:pPr>
                      <a:r>
                        <a:rPr lang="pl-PL" sz="1400">
                          <a:effectLst/>
                        </a:rPr>
                        <a:t> </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tc>
                  <a:txBody>
                    <a:bodyPr/>
                    <a:lstStyle/>
                    <a:p>
                      <a:pPr>
                        <a:lnSpc>
                          <a:spcPts val="1600"/>
                        </a:lnSpc>
                        <a:spcAft>
                          <a:spcPts val="0"/>
                        </a:spcAft>
                      </a:pPr>
                      <a:r>
                        <a:rPr lang="pl-PL" sz="1400">
                          <a:effectLst/>
                        </a:rPr>
                        <a:t> </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tc>
                  <a:txBody>
                    <a:bodyPr/>
                    <a:lstStyle/>
                    <a:p>
                      <a:pPr>
                        <a:lnSpc>
                          <a:spcPts val="1600"/>
                        </a:lnSpc>
                        <a:spcAft>
                          <a:spcPts val="0"/>
                        </a:spcAft>
                      </a:pPr>
                      <a:r>
                        <a:rPr lang="pl-PL" sz="1400">
                          <a:effectLst/>
                        </a:rPr>
                        <a:t> </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tc gridSpan="2">
                  <a:txBody>
                    <a:bodyPr/>
                    <a:lstStyle/>
                    <a:p>
                      <a:pPr>
                        <a:lnSpc>
                          <a:spcPts val="1600"/>
                        </a:lnSpc>
                        <a:spcAft>
                          <a:spcPts val="0"/>
                        </a:spcAft>
                      </a:pPr>
                      <a:r>
                        <a:rPr lang="pl-PL" sz="1400">
                          <a:effectLst/>
                        </a:rPr>
                        <a:t> </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tc hMerge="1">
                  <a:txBody>
                    <a:bodyPr/>
                    <a:lstStyle/>
                    <a:p>
                      <a:endParaRPr lang="pl-PL"/>
                    </a:p>
                  </a:txBody>
                  <a:tcPr/>
                </a:tc>
                <a:tc>
                  <a:txBody>
                    <a:bodyPr/>
                    <a:lstStyle/>
                    <a:p>
                      <a:pPr>
                        <a:lnSpc>
                          <a:spcPts val="1600"/>
                        </a:lnSpc>
                        <a:spcAft>
                          <a:spcPts val="0"/>
                        </a:spcAft>
                      </a:pPr>
                      <a:r>
                        <a:rPr lang="pl-PL" sz="1400">
                          <a:effectLst/>
                        </a:rPr>
                        <a:t> </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extLst>
                  <a:ext uri="{0D108BD9-81ED-4DB2-BD59-A6C34878D82A}">
                    <a16:rowId xmlns:a16="http://schemas.microsoft.com/office/drawing/2014/main" val="2274162102"/>
                  </a:ext>
                </a:extLst>
              </a:tr>
              <a:tr h="188580">
                <a:tc>
                  <a:txBody>
                    <a:bodyPr/>
                    <a:lstStyle/>
                    <a:p>
                      <a:pPr>
                        <a:lnSpc>
                          <a:spcPts val="1600"/>
                        </a:lnSpc>
                        <a:spcAft>
                          <a:spcPts val="0"/>
                        </a:spcAft>
                      </a:pPr>
                      <a:r>
                        <a:rPr lang="pl-PL" sz="1400">
                          <a:effectLst/>
                        </a:rPr>
                        <a:t>Creditreform Rating AG</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tc>
                  <a:txBody>
                    <a:bodyPr/>
                    <a:lstStyle/>
                    <a:p>
                      <a:pPr>
                        <a:lnSpc>
                          <a:spcPts val="1600"/>
                        </a:lnSpc>
                        <a:spcAft>
                          <a:spcPts val="0"/>
                        </a:spcAft>
                      </a:pPr>
                      <a:r>
                        <a:rPr lang="pl-PL" sz="1400">
                          <a:effectLst/>
                        </a:rPr>
                        <a:t> </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tc>
                  <a:txBody>
                    <a:bodyPr/>
                    <a:lstStyle/>
                    <a:p>
                      <a:pPr>
                        <a:lnSpc>
                          <a:spcPts val="1600"/>
                        </a:lnSpc>
                        <a:spcAft>
                          <a:spcPts val="0"/>
                        </a:spcAft>
                      </a:pPr>
                      <a:r>
                        <a:rPr lang="pl-PL" sz="1400">
                          <a:effectLst/>
                        </a:rPr>
                        <a:t>X</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tc>
                  <a:txBody>
                    <a:bodyPr/>
                    <a:lstStyle/>
                    <a:p>
                      <a:pPr>
                        <a:lnSpc>
                          <a:spcPts val="1600"/>
                        </a:lnSpc>
                        <a:spcAft>
                          <a:spcPts val="0"/>
                        </a:spcAft>
                      </a:pPr>
                      <a:r>
                        <a:rPr lang="pl-PL" sz="1400">
                          <a:effectLst/>
                        </a:rPr>
                        <a:t> </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tc>
                  <a:txBody>
                    <a:bodyPr/>
                    <a:lstStyle/>
                    <a:p>
                      <a:pPr>
                        <a:lnSpc>
                          <a:spcPts val="1600"/>
                        </a:lnSpc>
                        <a:spcAft>
                          <a:spcPts val="0"/>
                        </a:spcAft>
                      </a:pPr>
                      <a:r>
                        <a:rPr lang="pl-PL" sz="1400">
                          <a:effectLst/>
                        </a:rPr>
                        <a:t> </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tc>
                  <a:txBody>
                    <a:bodyPr/>
                    <a:lstStyle/>
                    <a:p>
                      <a:pPr>
                        <a:lnSpc>
                          <a:spcPts val="1600"/>
                        </a:lnSpc>
                        <a:spcAft>
                          <a:spcPts val="0"/>
                        </a:spcAft>
                      </a:pPr>
                      <a:r>
                        <a:rPr lang="pl-PL" sz="1400">
                          <a:effectLst/>
                        </a:rPr>
                        <a:t> </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tc>
                  <a:txBody>
                    <a:bodyPr/>
                    <a:lstStyle/>
                    <a:p>
                      <a:pPr>
                        <a:lnSpc>
                          <a:spcPts val="1600"/>
                        </a:lnSpc>
                        <a:spcAft>
                          <a:spcPts val="0"/>
                        </a:spcAft>
                      </a:pPr>
                      <a:r>
                        <a:rPr lang="pl-PL" sz="1400">
                          <a:effectLst/>
                        </a:rPr>
                        <a:t> </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tc>
                  <a:txBody>
                    <a:bodyPr/>
                    <a:lstStyle/>
                    <a:p>
                      <a:pPr>
                        <a:lnSpc>
                          <a:spcPts val="1600"/>
                        </a:lnSpc>
                        <a:spcAft>
                          <a:spcPts val="0"/>
                        </a:spcAft>
                      </a:pPr>
                      <a:r>
                        <a:rPr lang="pl-PL" sz="1400">
                          <a:effectLst/>
                        </a:rPr>
                        <a:t>X</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tc gridSpan="2">
                  <a:txBody>
                    <a:bodyPr/>
                    <a:lstStyle/>
                    <a:p>
                      <a:pPr>
                        <a:lnSpc>
                          <a:spcPts val="1600"/>
                        </a:lnSpc>
                        <a:spcAft>
                          <a:spcPts val="0"/>
                        </a:spcAft>
                      </a:pPr>
                      <a:r>
                        <a:rPr lang="pl-PL" sz="1400">
                          <a:effectLst/>
                        </a:rPr>
                        <a:t>X</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tc hMerge="1">
                  <a:txBody>
                    <a:bodyPr/>
                    <a:lstStyle/>
                    <a:p>
                      <a:endParaRPr lang="pl-PL"/>
                    </a:p>
                  </a:txBody>
                  <a:tcPr/>
                </a:tc>
                <a:tc>
                  <a:txBody>
                    <a:bodyPr/>
                    <a:lstStyle/>
                    <a:p>
                      <a:pPr>
                        <a:lnSpc>
                          <a:spcPts val="1600"/>
                        </a:lnSpc>
                        <a:spcAft>
                          <a:spcPts val="0"/>
                        </a:spcAft>
                      </a:pPr>
                      <a:r>
                        <a:rPr lang="pl-PL" sz="1400">
                          <a:effectLst/>
                        </a:rPr>
                        <a:t> </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extLst>
                  <a:ext uri="{0D108BD9-81ED-4DB2-BD59-A6C34878D82A}">
                    <a16:rowId xmlns:a16="http://schemas.microsoft.com/office/drawing/2014/main" val="84578380"/>
                  </a:ext>
                </a:extLst>
              </a:tr>
              <a:tr h="188580">
                <a:tc>
                  <a:txBody>
                    <a:bodyPr/>
                    <a:lstStyle/>
                    <a:p>
                      <a:pPr>
                        <a:lnSpc>
                          <a:spcPts val="1600"/>
                        </a:lnSpc>
                        <a:spcAft>
                          <a:spcPts val="0"/>
                        </a:spcAft>
                      </a:pPr>
                      <a:r>
                        <a:rPr lang="pl-PL" sz="1400">
                          <a:effectLst/>
                        </a:rPr>
                        <a:t>CRIF S.p.A.       </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tc>
                  <a:txBody>
                    <a:bodyPr/>
                    <a:lstStyle/>
                    <a:p>
                      <a:pPr>
                        <a:lnSpc>
                          <a:spcPts val="1600"/>
                        </a:lnSpc>
                        <a:spcAft>
                          <a:spcPts val="0"/>
                        </a:spcAft>
                      </a:pPr>
                      <a:r>
                        <a:rPr lang="pl-PL" sz="1400">
                          <a:effectLst/>
                        </a:rPr>
                        <a:t> </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tc>
                  <a:txBody>
                    <a:bodyPr/>
                    <a:lstStyle/>
                    <a:p>
                      <a:pPr>
                        <a:lnSpc>
                          <a:spcPts val="1600"/>
                        </a:lnSpc>
                        <a:spcAft>
                          <a:spcPts val="0"/>
                        </a:spcAft>
                      </a:pPr>
                      <a:r>
                        <a:rPr lang="pl-PL" sz="1400">
                          <a:effectLst/>
                        </a:rPr>
                        <a:t>X</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tc>
                  <a:txBody>
                    <a:bodyPr/>
                    <a:lstStyle/>
                    <a:p>
                      <a:pPr>
                        <a:lnSpc>
                          <a:spcPts val="1600"/>
                        </a:lnSpc>
                        <a:spcAft>
                          <a:spcPts val="0"/>
                        </a:spcAft>
                      </a:pPr>
                      <a:r>
                        <a:rPr lang="pl-PL" sz="1400">
                          <a:effectLst/>
                        </a:rPr>
                        <a:t> </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tc>
                  <a:txBody>
                    <a:bodyPr/>
                    <a:lstStyle/>
                    <a:p>
                      <a:pPr>
                        <a:lnSpc>
                          <a:spcPts val="1600"/>
                        </a:lnSpc>
                        <a:spcAft>
                          <a:spcPts val="0"/>
                        </a:spcAft>
                      </a:pPr>
                      <a:r>
                        <a:rPr lang="pl-PL" sz="1400">
                          <a:effectLst/>
                        </a:rPr>
                        <a:t> </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tc>
                  <a:txBody>
                    <a:bodyPr/>
                    <a:lstStyle/>
                    <a:p>
                      <a:pPr>
                        <a:lnSpc>
                          <a:spcPts val="1600"/>
                        </a:lnSpc>
                        <a:spcAft>
                          <a:spcPts val="0"/>
                        </a:spcAft>
                      </a:pPr>
                      <a:r>
                        <a:rPr lang="pl-PL" sz="1400">
                          <a:effectLst/>
                        </a:rPr>
                        <a:t> </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tc>
                  <a:txBody>
                    <a:bodyPr/>
                    <a:lstStyle/>
                    <a:p>
                      <a:pPr>
                        <a:lnSpc>
                          <a:spcPts val="1600"/>
                        </a:lnSpc>
                        <a:spcAft>
                          <a:spcPts val="0"/>
                        </a:spcAft>
                      </a:pPr>
                      <a:r>
                        <a:rPr lang="pl-PL" sz="1400">
                          <a:effectLst/>
                        </a:rPr>
                        <a:t> </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tc>
                  <a:txBody>
                    <a:bodyPr/>
                    <a:lstStyle/>
                    <a:p>
                      <a:pPr>
                        <a:lnSpc>
                          <a:spcPts val="1600"/>
                        </a:lnSpc>
                        <a:spcAft>
                          <a:spcPts val="0"/>
                        </a:spcAft>
                      </a:pPr>
                      <a:r>
                        <a:rPr lang="pl-PL" sz="1400">
                          <a:effectLst/>
                        </a:rPr>
                        <a:t> </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tc gridSpan="2">
                  <a:txBody>
                    <a:bodyPr/>
                    <a:lstStyle/>
                    <a:p>
                      <a:pPr>
                        <a:lnSpc>
                          <a:spcPts val="1600"/>
                        </a:lnSpc>
                        <a:spcAft>
                          <a:spcPts val="0"/>
                        </a:spcAft>
                      </a:pPr>
                      <a:r>
                        <a:rPr lang="pl-PL" sz="1400">
                          <a:effectLst/>
                        </a:rPr>
                        <a:t> </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tc hMerge="1">
                  <a:txBody>
                    <a:bodyPr/>
                    <a:lstStyle/>
                    <a:p>
                      <a:endParaRPr lang="pl-PL"/>
                    </a:p>
                  </a:txBody>
                  <a:tcPr/>
                </a:tc>
                <a:tc>
                  <a:txBody>
                    <a:bodyPr/>
                    <a:lstStyle/>
                    <a:p>
                      <a:pPr>
                        <a:lnSpc>
                          <a:spcPts val="1600"/>
                        </a:lnSpc>
                        <a:spcAft>
                          <a:spcPts val="0"/>
                        </a:spcAft>
                      </a:pPr>
                      <a:r>
                        <a:rPr lang="pl-PL" sz="1400">
                          <a:effectLst/>
                        </a:rPr>
                        <a:t> </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extLst>
                  <a:ext uri="{0D108BD9-81ED-4DB2-BD59-A6C34878D82A}">
                    <a16:rowId xmlns:a16="http://schemas.microsoft.com/office/drawing/2014/main" val="3629856706"/>
                  </a:ext>
                </a:extLst>
              </a:tr>
              <a:tr h="188580">
                <a:tc>
                  <a:txBody>
                    <a:bodyPr/>
                    <a:lstStyle/>
                    <a:p>
                      <a:pPr>
                        <a:lnSpc>
                          <a:spcPts val="1600"/>
                        </a:lnSpc>
                        <a:spcAft>
                          <a:spcPts val="0"/>
                        </a:spcAft>
                      </a:pPr>
                      <a:r>
                        <a:rPr lang="en-GB" sz="1400">
                          <a:effectLst/>
                        </a:rPr>
                        <a:t>Dagong Europe Credit Rating Srl </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tc>
                  <a:txBody>
                    <a:bodyPr/>
                    <a:lstStyle/>
                    <a:p>
                      <a:pPr>
                        <a:lnSpc>
                          <a:spcPts val="1600"/>
                        </a:lnSpc>
                        <a:spcAft>
                          <a:spcPts val="0"/>
                        </a:spcAft>
                      </a:pPr>
                      <a:r>
                        <a:rPr lang="pl-PL" sz="1400">
                          <a:effectLst/>
                        </a:rPr>
                        <a:t>X</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tc>
                  <a:txBody>
                    <a:bodyPr/>
                    <a:lstStyle/>
                    <a:p>
                      <a:pPr>
                        <a:lnSpc>
                          <a:spcPts val="1600"/>
                        </a:lnSpc>
                        <a:spcAft>
                          <a:spcPts val="0"/>
                        </a:spcAft>
                      </a:pPr>
                      <a:r>
                        <a:rPr lang="pl-PL" sz="1400">
                          <a:effectLst/>
                        </a:rPr>
                        <a:t>X</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tc>
                  <a:txBody>
                    <a:bodyPr/>
                    <a:lstStyle/>
                    <a:p>
                      <a:pPr>
                        <a:lnSpc>
                          <a:spcPts val="1600"/>
                        </a:lnSpc>
                        <a:spcAft>
                          <a:spcPts val="0"/>
                        </a:spcAft>
                      </a:pPr>
                      <a:r>
                        <a:rPr lang="pl-PL" sz="1400">
                          <a:effectLst/>
                        </a:rPr>
                        <a:t> </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tc>
                  <a:txBody>
                    <a:bodyPr/>
                    <a:lstStyle/>
                    <a:p>
                      <a:pPr>
                        <a:lnSpc>
                          <a:spcPts val="1600"/>
                        </a:lnSpc>
                        <a:spcAft>
                          <a:spcPts val="0"/>
                        </a:spcAft>
                      </a:pPr>
                      <a:r>
                        <a:rPr lang="pl-PL" sz="1400">
                          <a:effectLst/>
                        </a:rPr>
                        <a:t> </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tc>
                  <a:txBody>
                    <a:bodyPr/>
                    <a:lstStyle/>
                    <a:p>
                      <a:pPr>
                        <a:lnSpc>
                          <a:spcPts val="1600"/>
                        </a:lnSpc>
                        <a:spcAft>
                          <a:spcPts val="0"/>
                        </a:spcAft>
                      </a:pPr>
                      <a:r>
                        <a:rPr lang="pl-PL" sz="1400">
                          <a:effectLst/>
                        </a:rPr>
                        <a:t> </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tc>
                  <a:txBody>
                    <a:bodyPr/>
                    <a:lstStyle/>
                    <a:p>
                      <a:pPr>
                        <a:lnSpc>
                          <a:spcPts val="1600"/>
                        </a:lnSpc>
                        <a:spcAft>
                          <a:spcPts val="0"/>
                        </a:spcAft>
                      </a:pPr>
                      <a:r>
                        <a:rPr lang="pl-PL" sz="1400">
                          <a:effectLst/>
                        </a:rPr>
                        <a:t> </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tc>
                  <a:txBody>
                    <a:bodyPr/>
                    <a:lstStyle/>
                    <a:p>
                      <a:pPr>
                        <a:lnSpc>
                          <a:spcPts val="1600"/>
                        </a:lnSpc>
                        <a:spcAft>
                          <a:spcPts val="0"/>
                        </a:spcAft>
                      </a:pPr>
                      <a:r>
                        <a:rPr lang="pl-PL" sz="1400">
                          <a:effectLst/>
                        </a:rPr>
                        <a:t> </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tc gridSpan="2">
                  <a:txBody>
                    <a:bodyPr/>
                    <a:lstStyle/>
                    <a:p>
                      <a:pPr>
                        <a:lnSpc>
                          <a:spcPts val="1600"/>
                        </a:lnSpc>
                        <a:spcAft>
                          <a:spcPts val="0"/>
                        </a:spcAft>
                      </a:pPr>
                      <a:r>
                        <a:rPr lang="pl-PL" sz="1400">
                          <a:effectLst/>
                        </a:rPr>
                        <a:t> </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tc hMerge="1">
                  <a:txBody>
                    <a:bodyPr/>
                    <a:lstStyle/>
                    <a:p>
                      <a:endParaRPr lang="pl-PL"/>
                    </a:p>
                  </a:txBody>
                  <a:tcPr/>
                </a:tc>
                <a:tc>
                  <a:txBody>
                    <a:bodyPr/>
                    <a:lstStyle/>
                    <a:p>
                      <a:pPr>
                        <a:lnSpc>
                          <a:spcPts val="1600"/>
                        </a:lnSpc>
                        <a:spcAft>
                          <a:spcPts val="0"/>
                        </a:spcAft>
                      </a:pPr>
                      <a:r>
                        <a:rPr lang="pl-PL" sz="1400">
                          <a:effectLst/>
                        </a:rPr>
                        <a:t>X</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extLst>
                  <a:ext uri="{0D108BD9-81ED-4DB2-BD59-A6C34878D82A}">
                    <a16:rowId xmlns:a16="http://schemas.microsoft.com/office/drawing/2014/main" val="1411761018"/>
                  </a:ext>
                </a:extLst>
              </a:tr>
              <a:tr h="188580">
                <a:tc>
                  <a:txBody>
                    <a:bodyPr/>
                    <a:lstStyle/>
                    <a:p>
                      <a:pPr>
                        <a:lnSpc>
                          <a:spcPts val="1600"/>
                        </a:lnSpc>
                        <a:spcAft>
                          <a:spcPts val="0"/>
                        </a:spcAft>
                      </a:pPr>
                      <a:r>
                        <a:rPr lang="pl-PL" sz="1400">
                          <a:effectLst/>
                        </a:rPr>
                        <a:t>DBRS Ratings Limited</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tc>
                  <a:txBody>
                    <a:bodyPr/>
                    <a:lstStyle/>
                    <a:p>
                      <a:pPr>
                        <a:lnSpc>
                          <a:spcPts val="1600"/>
                        </a:lnSpc>
                        <a:spcAft>
                          <a:spcPts val="0"/>
                        </a:spcAft>
                      </a:pPr>
                      <a:r>
                        <a:rPr lang="pl-PL" sz="1400">
                          <a:effectLst/>
                        </a:rPr>
                        <a:t>X</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tc>
                  <a:txBody>
                    <a:bodyPr/>
                    <a:lstStyle/>
                    <a:p>
                      <a:pPr>
                        <a:lnSpc>
                          <a:spcPts val="1600"/>
                        </a:lnSpc>
                        <a:spcAft>
                          <a:spcPts val="0"/>
                        </a:spcAft>
                      </a:pPr>
                      <a:r>
                        <a:rPr lang="pl-PL" sz="1400">
                          <a:effectLst/>
                        </a:rPr>
                        <a:t>X</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tc>
                  <a:txBody>
                    <a:bodyPr/>
                    <a:lstStyle/>
                    <a:p>
                      <a:pPr>
                        <a:lnSpc>
                          <a:spcPts val="1600"/>
                        </a:lnSpc>
                        <a:spcAft>
                          <a:spcPts val="0"/>
                        </a:spcAft>
                      </a:pPr>
                      <a:r>
                        <a:rPr lang="pl-PL" sz="1400">
                          <a:effectLst/>
                        </a:rPr>
                        <a:t>X</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tc>
                  <a:txBody>
                    <a:bodyPr/>
                    <a:lstStyle/>
                    <a:p>
                      <a:pPr>
                        <a:lnSpc>
                          <a:spcPts val="1600"/>
                        </a:lnSpc>
                        <a:spcAft>
                          <a:spcPts val="0"/>
                        </a:spcAft>
                      </a:pPr>
                      <a:r>
                        <a:rPr lang="pl-PL" sz="1400">
                          <a:effectLst/>
                        </a:rPr>
                        <a:t>X</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tc>
                  <a:txBody>
                    <a:bodyPr/>
                    <a:lstStyle/>
                    <a:p>
                      <a:pPr>
                        <a:lnSpc>
                          <a:spcPts val="1600"/>
                        </a:lnSpc>
                        <a:spcAft>
                          <a:spcPts val="0"/>
                        </a:spcAft>
                      </a:pPr>
                      <a:r>
                        <a:rPr lang="pl-PL" sz="1400">
                          <a:effectLst/>
                        </a:rPr>
                        <a:t>X</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tc>
                  <a:txBody>
                    <a:bodyPr/>
                    <a:lstStyle/>
                    <a:p>
                      <a:pPr>
                        <a:lnSpc>
                          <a:spcPts val="1600"/>
                        </a:lnSpc>
                        <a:spcAft>
                          <a:spcPts val="0"/>
                        </a:spcAft>
                      </a:pPr>
                      <a:r>
                        <a:rPr lang="pl-PL" sz="1400">
                          <a:effectLst/>
                        </a:rPr>
                        <a:t>X</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tc>
                  <a:txBody>
                    <a:bodyPr/>
                    <a:lstStyle/>
                    <a:p>
                      <a:pPr>
                        <a:lnSpc>
                          <a:spcPts val="1600"/>
                        </a:lnSpc>
                        <a:spcAft>
                          <a:spcPts val="0"/>
                        </a:spcAft>
                      </a:pPr>
                      <a:r>
                        <a:rPr lang="pl-PL" sz="1400">
                          <a:effectLst/>
                        </a:rPr>
                        <a:t>X</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tc gridSpan="2">
                  <a:txBody>
                    <a:bodyPr/>
                    <a:lstStyle/>
                    <a:p>
                      <a:pPr>
                        <a:lnSpc>
                          <a:spcPts val="1600"/>
                        </a:lnSpc>
                        <a:spcAft>
                          <a:spcPts val="0"/>
                        </a:spcAft>
                      </a:pPr>
                      <a:r>
                        <a:rPr lang="pl-PL" sz="1400">
                          <a:effectLst/>
                        </a:rPr>
                        <a:t>X</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tc hMerge="1">
                  <a:txBody>
                    <a:bodyPr/>
                    <a:lstStyle/>
                    <a:p>
                      <a:endParaRPr lang="pl-PL"/>
                    </a:p>
                  </a:txBody>
                  <a:tcPr/>
                </a:tc>
                <a:tc>
                  <a:txBody>
                    <a:bodyPr/>
                    <a:lstStyle/>
                    <a:p>
                      <a:pPr>
                        <a:lnSpc>
                          <a:spcPts val="1600"/>
                        </a:lnSpc>
                        <a:spcAft>
                          <a:spcPts val="0"/>
                        </a:spcAft>
                      </a:pPr>
                      <a:r>
                        <a:rPr lang="pl-PL" sz="1400">
                          <a:effectLst/>
                        </a:rPr>
                        <a:t>X</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extLst>
                  <a:ext uri="{0D108BD9-81ED-4DB2-BD59-A6C34878D82A}">
                    <a16:rowId xmlns:a16="http://schemas.microsoft.com/office/drawing/2014/main" val="4160616955"/>
                  </a:ext>
                </a:extLst>
              </a:tr>
              <a:tr h="188580">
                <a:tc>
                  <a:txBody>
                    <a:bodyPr/>
                    <a:lstStyle/>
                    <a:p>
                      <a:pPr>
                        <a:lnSpc>
                          <a:spcPts val="1600"/>
                        </a:lnSpc>
                        <a:spcAft>
                          <a:spcPts val="0"/>
                        </a:spcAft>
                      </a:pPr>
                      <a:r>
                        <a:rPr lang="en-GB" sz="1400">
                          <a:effectLst/>
                        </a:rPr>
                        <a:t>Egan-Jones Ratings Co. (EJR)</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tc>
                  <a:txBody>
                    <a:bodyPr/>
                    <a:lstStyle/>
                    <a:p>
                      <a:pPr>
                        <a:lnSpc>
                          <a:spcPts val="1600"/>
                        </a:lnSpc>
                        <a:spcAft>
                          <a:spcPts val="0"/>
                        </a:spcAft>
                      </a:pPr>
                      <a:r>
                        <a:rPr lang="pl-PL" sz="1400">
                          <a:effectLst/>
                        </a:rPr>
                        <a:t> </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tc>
                  <a:txBody>
                    <a:bodyPr/>
                    <a:lstStyle/>
                    <a:p>
                      <a:pPr>
                        <a:lnSpc>
                          <a:spcPts val="1600"/>
                        </a:lnSpc>
                        <a:spcAft>
                          <a:spcPts val="0"/>
                        </a:spcAft>
                      </a:pPr>
                      <a:r>
                        <a:rPr lang="pl-PL" sz="1400">
                          <a:effectLst/>
                        </a:rPr>
                        <a:t> </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tc>
                  <a:txBody>
                    <a:bodyPr/>
                    <a:lstStyle/>
                    <a:p>
                      <a:pPr>
                        <a:lnSpc>
                          <a:spcPts val="1600"/>
                        </a:lnSpc>
                        <a:spcAft>
                          <a:spcPts val="0"/>
                        </a:spcAft>
                      </a:pPr>
                      <a:r>
                        <a:rPr lang="pl-PL" sz="1400">
                          <a:effectLst/>
                        </a:rPr>
                        <a:t>X</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tc>
                  <a:txBody>
                    <a:bodyPr/>
                    <a:lstStyle/>
                    <a:p>
                      <a:pPr>
                        <a:lnSpc>
                          <a:spcPts val="1600"/>
                        </a:lnSpc>
                        <a:spcAft>
                          <a:spcPts val="0"/>
                        </a:spcAft>
                      </a:pPr>
                      <a:r>
                        <a:rPr lang="pl-PL" sz="1400">
                          <a:effectLst/>
                        </a:rPr>
                        <a:t> </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tc>
                  <a:txBody>
                    <a:bodyPr/>
                    <a:lstStyle/>
                    <a:p>
                      <a:pPr>
                        <a:lnSpc>
                          <a:spcPts val="1600"/>
                        </a:lnSpc>
                        <a:spcAft>
                          <a:spcPts val="0"/>
                        </a:spcAft>
                      </a:pPr>
                      <a:r>
                        <a:rPr lang="pl-PL" sz="1400">
                          <a:effectLst/>
                        </a:rPr>
                        <a:t> </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tc>
                  <a:txBody>
                    <a:bodyPr/>
                    <a:lstStyle/>
                    <a:p>
                      <a:pPr>
                        <a:lnSpc>
                          <a:spcPts val="1600"/>
                        </a:lnSpc>
                        <a:spcAft>
                          <a:spcPts val="0"/>
                        </a:spcAft>
                      </a:pPr>
                      <a:r>
                        <a:rPr lang="pl-PL" sz="1400">
                          <a:effectLst/>
                        </a:rPr>
                        <a:t> </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tc>
                  <a:txBody>
                    <a:bodyPr/>
                    <a:lstStyle/>
                    <a:p>
                      <a:pPr>
                        <a:lnSpc>
                          <a:spcPts val="1600"/>
                        </a:lnSpc>
                        <a:spcAft>
                          <a:spcPts val="0"/>
                        </a:spcAft>
                      </a:pPr>
                      <a:r>
                        <a:rPr lang="pl-PL" sz="1400">
                          <a:effectLst/>
                        </a:rPr>
                        <a:t> </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tc gridSpan="2">
                  <a:txBody>
                    <a:bodyPr/>
                    <a:lstStyle/>
                    <a:p>
                      <a:pPr>
                        <a:lnSpc>
                          <a:spcPts val="1600"/>
                        </a:lnSpc>
                        <a:spcAft>
                          <a:spcPts val="0"/>
                        </a:spcAft>
                      </a:pPr>
                      <a:r>
                        <a:rPr lang="pl-PL" sz="1400">
                          <a:effectLst/>
                        </a:rPr>
                        <a:t> </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tc hMerge="1">
                  <a:txBody>
                    <a:bodyPr/>
                    <a:lstStyle/>
                    <a:p>
                      <a:endParaRPr lang="pl-PL"/>
                    </a:p>
                  </a:txBody>
                  <a:tcPr/>
                </a:tc>
                <a:tc>
                  <a:txBody>
                    <a:bodyPr/>
                    <a:lstStyle/>
                    <a:p>
                      <a:pPr>
                        <a:lnSpc>
                          <a:spcPts val="1600"/>
                        </a:lnSpc>
                        <a:spcAft>
                          <a:spcPts val="0"/>
                        </a:spcAft>
                      </a:pPr>
                      <a:r>
                        <a:rPr lang="pl-PL" sz="1400">
                          <a:effectLst/>
                        </a:rPr>
                        <a:t> </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extLst>
                  <a:ext uri="{0D108BD9-81ED-4DB2-BD59-A6C34878D82A}">
                    <a16:rowId xmlns:a16="http://schemas.microsoft.com/office/drawing/2014/main" val="3622864771"/>
                  </a:ext>
                </a:extLst>
              </a:tr>
              <a:tr h="188580">
                <a:tc>
                  <a:txBody>
                    <a:bodyPr/>
                    <a:lstStyle/>
                    <a:p>
                      <a:pPr>
                        <a:lnSpc>
                          <a:spcPts val="1600"/>
                        </a:lnSpc>
                        <a:spcAft>
                          <a:spcPts val="0"/>
                        </a:spcAft>
                      </a:pPr>
                      <a:r>
                        <a:rPr lang="pl-PL" sz="1400">
                          <a:effectLst/>
                        </a:rPr>
                        <a:t>Euler Hermes Rating GmbH</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tc>
                  <a:txBody>
                    <a:bodyPr/>
                    <a:lstStyle/>
                    <a:p>
                      <a:pPr>
                        <a:lnSpc>
                          <a:spcPts val="1600"/>
                        </a:lnSpc>
                        <a:spcAft>
                          <a:spcPts val="0"/>
                        </a:spcAft>
                      </a:pPr>
                      <a:r>
                        <a:rPr lang="pl-PL" sz="1400">
                          <a:effectLst/>
                        </a:rPr>
                        <a:t> </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tc>
                  <a:txBody>
                    <a:bodyPr/>
                    <a:lstStyle/>
                    <a:p>
                      <a:pPr>
                        <a:lnSpc>
                          <a:spcPts val="1600"/>
                        </a:lnSpc>
                        <a:spcAft>
                          <a:spcPts val="0"/>
                        </a:spcAft>
                      </a:pPr>
                      <a:r>
                        <a:rPr lang="pl-PL" sz="1400">
                          <a:effectLst/>
                        </a:rPr>
                        <a:t>X</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tc>
                  <a:txBody>
                    <a:bodyPr/>
                    <a:lstStyle/>
                    <a:p>
                      <a:pPr>
                        <a:lnSpc>
                          <a:spcPts val="1600"/>
                        </a:lnSpc>
                        <a:spcAft>
                          <a:spcPts val="0"/>
                        </a:spcAft>
                      </a:pPr>
                      <a:r>
                        <a:rPr lang="pl-PL" sz="1400">
                          <a:effectLst/>
                        </a:rPr>
                        <a:t> </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tc>
                  <a:txBody>
                    <a:bodyPr/>
                    <a:lstStyle/>
                    <a:p>
                      <a:pPr>
                        <a:lnSpc>
                          <a:spcPts val="1600"/>
                        </a:lnSpc>
                        <a:spcAft>
                          <a:spcPts val="0"/>
                        </a:spcAft>
                      </a:pPr>
                      <a:r>
                        <a:rPr lang="pl-PL" sz="1400">
                          <a:effectLst/>
                        </a:rPr>
                        <a:t> </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tc>
                  <a:txBody>
                    <a:bodyPr/>
                    <a:lstStyle/>
                    <a:p>
                      <a:pPr>
                        <a:lnSpc>
                          <a:spcPts val="1600"/>
                        </a:lnSpc>
                        <a:spcAft>
                          <a:spcPts val="0"/>
                        </a:spcAft>
                      </a:pPr>
                      <a:r>
                        <a:rPr lang="pl-PL" sz="1400">
                          <a:effectLst/>
                        </a:rPr>
                        <a:t> </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tc>
                  <a:txBody>
                    <a:bodyPr/>
                    <a:lstStyle/>
                    <a:p>
                      <a:pPr>
                        <a:lnSpc>
                          <a:spcPts val="1600"/>
                        </a:lnSpc>
                        <a:spcAft>
                          <a:spcPts val="0"/>
                        </a:spcAft>
                      </a:pPr>
                      <a:r>
                        <a:rPr lang="pl-PL" sz="1400">
                          <a:effectLst/>
                        </a:rPr>
                        <a:t> </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tc>
                  <a:txBody>
                    <a:bodyPr/>
                    <a:lstStyle/>
                    <a:p>
                      <a:pPr>
                        <a:lnSpc>
                          <a:spcPts val="1600"/>
                        </a:lnSpc>
                        <a:spcAft>
                          <a:spcPts val="0"/>
                        </a:spcAft>
                      </a:pPr>
                      <a:r>
                        <a:rPr lang="pl-PL" sz="1400">
                          <a:effectLst/>
                        </a:rPr>
                        <a:t> </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tc gridSpan="2">
                  <a:txBody>
                    <a:bodyPr/>
                    <a:lstStyle/>
                    <a:p>
                      <a:pPr>
                        <a:lnSpc>
                          <a:spcPts val="1600"/>
                        </a:lnSpc>
                        <a:spcAft>
                          <a:spcPts val="0"/>
                        </a:spcAft>
                      </a:pPr>
                      <a:r>
                        <a:rPr lang="pl-PL" sz="1400">
                          <a:effectLst/>
                        </a:rPr>
                        <a:t> </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tc hMerge="1">
                  <a:txBody>
                    <a:bodyPr/>
                    <a:lstStyle/>
                    <a:p>
                      <a:endParaRPr lang="pl-PL"/>
                    </a:p>
                  </a:txBody>
                  <a:tcPr/>
                </a:tc>
                <a:tc>
                  <a:txBody>
                    <a:bodyPr/>
                    <a:lstStyle/>
                    <a:p>
                      <a:pPr>
                        <a:lnSpc>
                          <a:spcPts val="1600"/>
                        </a:lnSpc>
                        <a:spcAft>
                          <a:spcPts val="0"/>
                        </a:spcAft>
                      </a:pPr>
                      <a:r>
                        <a:rPr lang="pl-PL" sz="1400">
                          <a:effectLst/>
                        </a:rPr>
                        <a:t>X</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extLst>
                  <a:ext uri="{0D108BD9-81ED-4DB2-BD59-A6C34878D82A}">
                    <a16:rowId xmlns:a16="http://schemas.microsoft.com/office/drawing/2014/main" val="788164950"/>
                  </a:ext>
                </a:extLst>
              </a:tr>
              <a:tr h="188580">
                <a:tc>
                  <a:txBody>
                    <a:bodyPr/>
                    <a:lstStyle/>
                    <a:p>
                      <a:pPr>
                        <a:lnSpc>
                          <a:spcPts val="1600"/>
                        </a:lnSpc>
                        <a:spcAft>
                          <a:spcPts val="0"/>
                        </a:spcAft>
                      </a:pPr>
                      <a:r>
                        <a:rPr lang="en-GB" sz="1400">
                          <a:effectLst/>
                        </a:rPr>
                        <a:t>European Rating Agency, a.s.</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tc>
                  <a:txBody>
                    <a:bodyPr/>
                    <a:lstStyle/>
                    <a:p>
                      <a:pPr>
                        <a:lnSpc>
                          <a:spcPts val="1600"/>
                        </a:lnSpc>
                        <a:spcAft>
                          <a:spcPts val="0"/>
                        </a:spcAft>
                      </a:pPr>
                      <a:r>
                        <a:rPr lang="pl-PL" sz="1400">
                          <a:effectLst/>
                        </a:rPr>
                        <a:t> </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tc>
                  <a:txBody>
                    <a:bodyPr/>
                    <a:lstStyle/>
                    <a:p>
                      <a:pPr>
                        <a:lnSpc>
                          <a:spcPts val="1600"/>
                        </a:lnSpc>
                        <a:spcAft>
                          <a:spcPts val="0"/>
                        </a:spcAft>
                      </a:pPr>
                      <a:r>
                        <a:rPr lang="pl-PL" sz="1400">
                          <a:effectLst/>
                        </a:rPr>
                        <a:t> </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tc>
                  <a:txBody>
                    <a:bodyPr/>
                    <a:lstStyle/>
                    <a:p>
                      <a:pPr>
                        <a:lnSpc>
                          <a:spcPts val="1600"/>
                        </a:lnSpc>
                        <a:spcAft>
                          <a:spcPts val="0"/>
                        </a:spcAft>
                      </a:pPr>
                      <a:r>
                        <a:rPr lang="pl-PL" sz="1400">
                          <a:effectLst/>
                        </a:rPr>
                        <a:t> </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tc>
                  <a:txBody>
                    <a:bodyPr/>
                    <a:lstStyle/>
                    <a:p>
                      <a:pPr>
                        <a:lnSpc>
                          <a:spcPts val="1600"/>
                        </a:lnSpc>
                        <a:spcAft>
                          <a:spcPts val="0"/>
                        </a:spcAft>
                      </a:pPr>
                      <a:r>
                        <a:rPr lang="pl-PL" sz="1400">
                          <a:effectLst/>
                        </a:rPr>
                        <a:t>X</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tc>
                  <a:txBody>
                    <a:bodyPr/>
                    <a:lstStyle/>
                    <a:p>
                      <a:pPr>
                        <a:lnSpc>
                          <a:spcPts val="1600"/>
                        </a:lnSpc>
                        <a:spcAft>
                          <a:spcPts val="0"/>
                        </a:spcAft>
                      </a:pPr>
                      <a:r>
                        <a:rPr lang="pl-PL" sz="1400">
                          <a:effectLst/>
                        </a:rPr>
                        <a:t> </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tc>
                  <a:txBody>
                    <a:bodyPr/>
                    <a:lstStyle/>
                    <a:p>
                      <a:pPr>
                        <a:lnSpc>
                          <a:spcPts val="1600"/>
                        </a:lnSpc>
                        <a:spcAft>
                          <a:spcPts val="0"/>
                        </a:spcAft>
                      </a:pPr>
                      <a:r>
                        <a:rPr lang="pl-PL" sz="1400">
                          <a:effectLst/>
                        </a:rPr>
                        <a:t> </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tc>
                  <a:txBody>
                    <a:bodyPr/>
                    <a:lstStyle/>
                    <a:p>
                      <a:pPr>
                        <a:lnSpc>
                          <a:spcPts val="1600"/>
                        </a:lnSpc>
                        <a:spcAft>
                          <a:spcPts val="0"/>
                        </a:spcAft>
                      </a:pPr>
                      <a:r>
                        <a:rPr lang="pl-PL" sz="1400">
                          <a:effectLst/>
                        </a:rPr>
                        <a:t> </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tc gridSpan="2">
                  <a:txBody>
                    <a:bodyPr/>
                    <a:lstStyle/>
                    <a:p>
                      <a:pPr>
                        <a:lnSpc>
                          <a:spcPts val="1600"/>
                        </a:lnSpc>
                        <a:spcAft>
                          <a:spcPts val="0"/>
                        </a:spcAft>
                      </a:pPr>
                      <a:r>
                        <a:rPr lang="pl-PL" sz="1400">
                          <a:effectLst/>
                        </a:rPr>
                        <a:t> </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tc hMerge="1">
                  <a:txBody>
                    <a:bodyPr/>
                    <a:lstStyle/>
                    <a:p>
                      <a:endParaRPr lang="pl-PL"/>
                    </a:p>
                  </a:txBody>
                  <a:tcPr/>
                </a:tc>
                <a:tc>
                  <a:txBody>
                    <a:bodyPr/>
                    <a:lstStyle/>
                    <a:p>
                      <a:pPr>
                        <a:lnSpc>
                          <a:spcPts val="1600"/>
                        </a:lnSpc>
                        <a:spcAft>
                          <a:spcPts val="0"/>
                        </a:spcAft>
                      </a:pPr>
                      <a:r>
                        <a:rPr lang="pl-PL" sz="1400">
                          <a:effectLst/>
                        </a:rPr>
                        <a:t> </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extLst>
                  <a:ext uri="{0D108BD9-81ED-4DB2-BD59-A6C34878D82A}">
                    <a16:rowId xmlns:a16="http://schemas.microsoft.com/office/drawing/2014/main" val="3097435868"/>
                  </a:ext>
                </a:extLst>
              </a:tr>
              <a:tr h="188580">
                <a:tc>
                  <a:txBody>
                    <a:bodyPr/>
                    <a:lstStyle/>
                    <a:p>
                      <a:pPr>
                        <a:lnSpc>
                          <a:spcPts val="1600"/>
                        </a:lnSpc>
                        <a:spcAft>
                          <a:spcPts val="0"/>
                        </a:spcAft>
                      </a:pPr>
                      <a:r>
                        <a:rPr lang="en-GB" sz="1400">
                          <a:effectLst/>
                        </a:rPr>
                        <a:t>EuroRating Sp. z o.o.</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tc>
                  <a:txBody>
                    <a:bodyPr/>
                    <a:lstStyle/>
                    <a:p>
                      <a:pPr>
                        <a:lnSpc>
                          <a:spcPts val="1600"/>
                        </a:lnSpc>
                        <a:spcAft>
                          <a:spcPts val="0"/>
                        </a:spcAft>
                      </a:pPr>
                      <a:r>
                        <a:rPr lang="pl-PL" sz="1400">
                          <a:effectLst/>
                        </a:rPr>
                        <a:t> </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tc>
                  <a:txBody>
                    <a:bodyPr/>
                    <a:lstStyle/>
                    <a:p>
                      <a:pPr>
                        <a:lnSpc>
                          <a:spcPts val="1600"/>
                        </a:lnSpc>
                        <a:spcAft>
                          <a:spcPts val="0"/>
                        </a:spcAft>
                      </a:pPr>
                      <a:r>
                        <a:rPr lang="pl-PL" sz="1400">
                          <a:effectLst/>
                        </a:rPr>
                        <a:t>X</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tc>
                  <a:txBody>
                    <a:bodyPr/>
                    <a:lstStyle/>
                    <a:p>
                      <a:pPr>
                        <a:lnSpc>
                          <a:spcPts val="1600"/>
                        </a:lnSpc>
                        <a:spcAft>
                          <a:spcPts val="0"/>
                        </a:spcAft>
                      </a:pPr>
                      <a:r>
                        <a:rPr lang="pl-PL" sz="1400">
                          <a:effectLst/>
                        </a:rPr>
                        <a:t> </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tc>
                  <a:txBody>
                    <a:bodyPr/>
                    <a:lstStyle/>
                    <a:p>
                      <a:pPr>
                        <a:lnSpc>
                          <a:spcPts val="1600"/>
                        </a:lnSpc>
                        <a:spcAft>
                          <a:spcPts val="0"/>
                        </a:spcAft>
                      </a:pPr>
                      <a:r>
                        <a:rPr lang="pl-PL" sz="1400">
                          <a:effectLst/>
                        </a:rPr>
                        <a:t> </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tc>
                  <a:txBody>
                    <a:bodyPr/>
                    <a:lstStyle/>
                    <a:p>
                      <a:pPr>
                        <a:lnSpc>
                          <a:spcPts val="1600"/>
                        </a:lnSpc>
                        <a:spcAft>
                          <a:spcPts val="0"/>
                        </a:spcAft>
                      </a:pPr>
                      <a:r>
                        <a:rPr lang="pl-PL" sz="1400">
                          <a:effectLst/>
                        </a:rPr>
                        <a:t> </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tc>
                  <a:txBody>
                    <a:bodyPr/>
                    <a:lstStyle/>
                    <a:p>
                      <a:pPr>
                        <a:lnSpc>
                          <a:spcPts val="1600"/>
                        </a:lnSpc>
                        <a:spcAft>
                          <a:spcPts val="0"/>
                        </a:spcAft>
                      </a:pPr>
                      <a:r>
                        <a:rPr lang="pl-PL" sz="1400">
                          <a:effectLst/>
                        </a:rPr>
                        <a:t> </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tc>
                  <a:txBody>
                    <a:bodyPr/>
                    <a:lstStyle/>
                    <a:p>
                      <a:pPr>
                        <a:lnSpc>
                          <a:spcPts val="1600"/>
                        </a:lnSpc>
                        <a:spcAft>
                          <a:spcPts val="0"/>
                        </a:spcAft>
                      </a:pPr>
                      <a:r>
                        <a:rPr lang="pl-PL" sz="1400">
                          <a:effectLst/>
                        </a:rPr>
                        <a:t> </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tc gridSpan="2">
                  <a:txBody>
                    <a:bodyPr/>
                    <a:lstStyle/>
                    <a:p>
                      <a:pPr>
                        <a:lnSpc>
                          <a:spcPts val="1600"/>
                        </a:lnSpc>
                        <a:spcAft>
                          <a:spcPts val="0"/>
                        </a:spcAft>
                      </a:pPr>
                      <a:r>
                        <a:rPr lang="pl-PL" sz="1400">
                          <a:effectLst/>
                        </a:rPr>
                        <a:t> </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tc hMerge="1">
                  <a:txBody>
                    <a:bodyPr/>
                    <a:lstStyle/>
                    <a:p>
                      <a:endParaRPr lang="pl-PL"/>
                    </a:p>
                  </a:txBody>
                  <a:tcPr/>
                </a:tc>
                <a:tc>
                  <a:txBody>
                    <a:bodyPr/>
                    <a:lstStyle/>
                    <a:p>
                      <a:pPr>
                        <a:lnSpc>
                          <a:spcPts val="1600"/>
                        </a:lnSpc>
                        <a:spcAft>
                          <a:spcPts val="0"/>
                        </a:spcAft>
                      </a:pPr>
                      <a:r>
                        <a:rPr lang="pl-PL" sz="1400">
                          <a:effectLst/>
                        </a:rPr>
                        <a:t>X</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extLst>
                  <a:ext uri="{0D108BD9-81ED-4DB2-BD59-A6C34878D82A}">
                    <a16:rowId xmlns:a16="http://schemas.microsoft.com/office/drawing/2014/main" val="702058078"/>
                  </a:ext>
                </a:extLst>
              </a:tr>
              <a:tr h="188580">
                <a:tc>
                  <a:txBody>
                    <a:bodyPr/>
                    <a:lstStyle/>
                    <a:p>
                      <a:pPr>
                        <a:lnSpc>
                          <a:spcPts val="1600"/>
                        </a:lnSpc>
                        <a:spcAft>
                          <a:spcPts val="0"/>
                        </a:spcAft>
                      </a:pPr>
                      <a:r>
                        <a:rPr lang="pl-PL" sz="1400">
                          <a:effectLst/>
                        </a:rPr>
                        <a:t>Feri EuroRating Services AG</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tc>
                  <a:txBody>
                    <a:bodyPr/>
                    <a:lstStyle/>
                    <a:p>
                      <a:pPr>
                        <a:lnSpc>
                          <a:spcPts val="1600"/>
                        </a:lnSpc>
                        <a:spcAft>
                          <a:spcPts val="0"/>
                        </a:spcAft>
                      </a:pPr>
                      <a:r>
                        <a:rPr lang="pl-PL" sz="1400">
                          <a:effectLst/>
                        </a:rPr>
                        <a:t> </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tc>
                  <a:txBody>
                    <a:bodyPr/>
                    <a:lstStyle/>
                    <a:p>
                      <a:pPr>
                        <a:lnSpc>
                          <a:spcPts val="1600"/>
                        </a:lnSpc>
                        <a:spcAft>
                          <a:spcPts val="0"/>
                        </a:spcAft>
                      </a:pPr>
                      <a:r>
                        <a:rPr lang="pl-PL" sz="1400">
                          <a:effectLst/>
                        </a:rPr>
                        <a:t>X</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tc>
                  <a:txBody>
                    <a:bodyPr/>
                    <a:lstStyle/>
                    <a:p>
                      <a:pPr>
                        <a:lnSpc>
                          <a:spcPts val="1600"/>
                        </a:lnSpc>
                        <a:spcAft>
                          <a:spcPts val="0"/>
                        </a:spcAft>
                      </a:pPr>
                      <a:r>
                        <a:rPr lang="pl-PL" sz="1400">
                          <a:effectLst/>
                        </a:rPr>
                        <a:t>X</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tc>
                  <a:txBody>
                    <a:bodyPr/>
                    <a:lstStyle/>
                    <a:p>
                      <a:pPr>
                        <a:lnSpc>
                          <a:spcPts val="1600"/>
                        </a:lnSpc>
                        <a:spcAft>
                          <a:spcPts val="0"/>
                        </a:spcAft>
                      </a:pPr>
                      <a:r>
                        <a:rPr lang="pl-PL" sz="1400">
                          <a:effectLst/>
                        </a:rPr>
                        <a:t> </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tc>
                  <a:txBody>
                    <a:bodyPr/>
                    <a:lstStyle/>
                    <a:p>
                      <a:pPr>
                        <a:lnSpc>
                          <a:spcPts val="1600"/>
                        </a:lnSpc>
                        <a:spcAft>
                          <a:spcPts val="0"/>
                        </a:spcAft>
                      </a:pPr>
                      <a:r>
                        <a:rPr lang="pl-PL" sz="1400">
                          <a:effectLst/>
                        </a:rPr>
                        <a:t> </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tc>
                  <a:txBody>
                    <a:bodyPr/>
                    <a:lstStyle/>
                    <a:p>
                      <a:pPr>
                        <a:lnSpc>
                          <a:spcPts val="1600"/>
                        </a:lnSpc>
                        <a:spcAft>
                          <a:spcPts val="0"/>
                        </a:spcAft>
                      </a:pPr>
                      <a:r>
                        <a:rPr lang="pl-PL" sz="1400">
                          <a:effectLst/>
                        </a:rPr>
                        <a:t> </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tc>
                  <a:txBody>
                    <a:bodyPr/>
                    <a:lstStyle/>
                    <a:p>
                      <a:pPr>
                        <a:lnSpc>
                          <a:spcPts val="1600"/>
                        </a:lnSpc>
                        <a:spcAft>
                          <a:spcPts val="0"/>
                        </a:spcAft>
                      </a:pPr>
                      <a:r>
                        <a:rPr lang="pl-PL" sz="1400">
                          <a:effectLst/>
                        </a:rPr>
                        <a:t>X</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tc gridSpan="2">
                  <a:txBody>
                    <a:bodyPr/>
                    <a:lstStyle/>
                    <a:p>
                      <a:pPr>
                        <a:lnSpc>
                          <a:spcPts val="1600"/>
                        </a:lnSpc>
                        <a:spcAft>
                          <a:spcPts val="0"/>
                        </a:spcAft>
                      </a:pPr>
                      <a:r>
                        <a:rPr lang="pl-PL" sz="1400">
                          <a:effectLst/>
                        </a:rPr>
                        <a:t> </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tc hMerge="1">
                  <a:txBody>
                    <a:bodyPr/>
                    <a:lstStyle/>
                    <a:p>
                      <a:endParaRPr lang="pl-PL"/>
                    </a:p>
                  </a:txBody>
                  <a:tcPr/>
                </a:tc>
                <a:tc>
                  <a:txBody>
                    <a:bodyPr/>
                    <a:lstStyle/>
                    <a:p>
                      <a:pPr>
                        <a:lnSpc>
                          <a:spcPts val="1600"/>
                        </a:lnSpc>
                        <a:spcAft>
                          <a:spcPts val="0"/>
                        </a:spcAft>
                      </a:pPr>
                      <a:r>
                        <a:rPr lang="pl-PL" sz="1400">
                          <a:effectLst/>
                        </a:rPr>
                        <a:t>X</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extLst>
                  <a:ext uri="{0D108BD9-81ED-4DB2-BD59-A6C34878D82A}">
                    <a16:rowId xmlns:a16="http://schemas.microsoft.com/office/drawing/2014/main" val="2382271780"/>
                  </a:ext>
                </a:extLst>
              </a:tr>
              <a:tr h="188580">
                <a:tc>
                  <a:txBody>
                    <a:bodyPr/>
                    <a:lstStyle/>
                    <a:p>
                      <a:pPr>
                        <a:lnSpc>
                          <a:spcPts val="1600"/>
                        </a:lnSpc>
                        <a:spcAft>
                          <a:spcPts val="0"/>
                        </a:spcAft>
                      </a:pPr>
                      <a:r>
                        <a:rPr lang="pl-PL" sz="1400">
                          <a:effectLst/>
                        </a:rPr>
                        <a:t>Fitch Ratings Limited</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tc>
                  <a:txBody>
                    <a:bodyPr/>
                    <a:lstStyle/>
                    <a:p>
                      <a:pPr>
                        <a:lnSpc>
                          <a:spcPts val="1600"/>
                        </a:lnSpc>
                        <a:spcAft>
                          <a:spcPts val="0"/>
                        </a:spcAft>
                      </a:pPr>
                      <a:r>
                        <a:rPr lang="pl-PL" sz="1400">
                          <a:effectLst/>
                        </a:rPr>
                        <a:t>X</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tc>
                  <a:txBody>
                    <a:bodyPr/>
                    <a:lstStyle/>
                    <a:p>
                      <a:pPr>
                        <a:lnSpc>
                          <a:spcPts val="1600"/>
                        </a:lnSpc>
                        <a:spcAft>
                          <a:spcPts val="0"/>
                        </a:spcAft>
                      </a:pPr>
                      <a:r>
                        <a:rPr lang="pl-PL" sz="1400">
                          <a:effectLst/>
                        </a:rPr>
                        <a:t>X</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tc>
                  <a:txBody>
                    <a:bodyPr/>
                    <a:lstStyle/>
                    <a:p>
                      <a:pPr>
                        <a:lnSpc>
                          <a:spcPts val="1600"/>
                        </a:lnSpc>
                        <a:spcAft>
                          <a:spcPts val="0"/>
                        </a:spcAft>
                      </a:pPr>
                      <a:r>
                        <a:rPr lang="pl-PL" sz="1400">
                          <a:effectLst/>
                        </a:rPr>
                        <a:t>X</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tc>
                  <a:txBody>
                    <a:bodyPr/>
                    <a:lstStyle/>
                    <a:p>
                      <a:pPr>
                        <a:lnSpc>
                          <a:spcPts val="1600"/>
                        </a:lnSpc>
                        <a:spcAft>
                          <a:spcPts val="0"/>
                        </a:spcAft>
                      </a:pPr>
                      <a:r>
                        <a:rPr lang="pl-PL" sz="1400">
                          <a:effectLst/>
                        </a:rPr>
                        <a:t>X</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tc>
                  <a:txBody>
                    <a:bodyPr/>
                    <a:lstStyle/>
                    <a:p>
                      <a:pPr>
                        <a:lnSpc>
                          <a:spcPts val="1600"/>
                        </a:lnSpc>
                        <a:spcAft>
                          <a:spcPts val="0"/>
                        </a:spcAft>
                      </a:pPr>
                      <a:r>
                        <a:rPr lang="pl-PL" sz="1400">
                          <a:effectLst/>
                        </a:rPr>
                        <a:t>X</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tc>
                  <a:txBody>
                    <a:bodyPr/>
                    <a:lstStyle/>
                    <a:p>
                      <a:pPr>
                        <a:lnSpc>
                          <a:spcPts val="1600"/>
                        </a:lnSpc>
                        <a:spcAft>
                          <a:spcPts val="0"/>
                        </a:spcAft>
                      </a:pPr>
                      <a:r>
                        <a:rPr lang="pl-PL" sz="1400">
                          <a:effectLst/>
                        </a:rPr>
                        <a:t>X</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tc>
                  <a:txBody>
                    <a:bodyPr/>
                    <a:lstStyle/>
                    <a:p>
                      <a:pPr>
                        <a:lnSpc>
                          <a:spcPts val="1600"/>
                        </a:lnSpc>
                        <a:spcAft>
                          <a:spcPts val="0"/>
                        </a:spcAft>
                      </a:pPr>
                      <a:r>
                        <a:rPr lang="pl-PL" sz="1400">
                          <a:effectLst/>
                        </a:rPr>
                        <a:t>X</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tc gridSpan="2">
                  <a:txBody>
                    <a:bodyPr/>
                    <a:lstStyle/>
                    <a:p>
                      <a:pPr>
                        <a:lnSpc>
                          <a:spcPts val="1600"/>
                        </a:lnSpc>
                        <a:spcAft>
                          <a:spcPts val="0"/>
                        </a:spcAft>
                      </a:pPr>
                      <a:r>
                        <a:rPr lang="pl-PL" sz="1400">
                          <a:effectLst/>
                        </a:rPr>
                        <a:t>X</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tc hMerge="1">
                  <a:txBody>
                    <a:bodyPr/>
                    <a:lstStyle/>
                    <a:p>
                      <a:endParaRPr lang="pl-PL"/>
                    </a:p>
                  </a:txBody>
                  <a:tcPr/>
                </a:tc>
                <a:tc>
                  <a:txBody>
                    <a:bodyPr/>
                    <a:lstStyle/>
                    <a:p>
                      <a:pPr>
                        <a:lnSpc>
                          <a:spcPts val="1600"/>
                        </a:lnSpc>
                        <a:spcAft>
                          <a:spcPts val="0"/>
                        </a:spcAft>
                      </a:pPr>
                      <a:r>
                        <a:rPr lang="pl-PL" sz="1400">
                          <a:effectLst/>
                        </a:rPr>
                        <a:t>X</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extLst>
                  <a:ext uri="{0D108BD9-81ED-4DB2-BD59-A6C34878D82A}">
                    <a16:rowId xmlns:a16="http://schemas.microsoft.com/office/drawing/2014/main" val="2628779873"/>
                  </a:ext>
                </a:extLst>
              </a:tr>
              <a:tr h="188580">
                <a:tc>
                  <a:txBody>
                    <a:bodyPr/>
                    <a:lstStyle/>
                    <a:p>
                      <a:pPr>
                        <a:lnSpc>
                          <a:spcPts val="1600"/>
                        </a:lnSpc>
                        <a:spcAft>
                          <a:spcPts val="0"/>
                        </a:spcAft>
                      </a:pPr>
                      <a:r>
                        <a:rPr lang="en-GB" sz="1400">
                          <a:effectLst/>
                        </a:rPr>
                        <a:t>GBB-Rating </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tc>
                  <a:txBody>
                    <a:bodyPr/>
                    <a:lstStyle/>
                    <a:p>
                      <a:pPr>
                        <a:lnSpc>
                          <a:spcPts val="1600"/>
                        </a:lnSpc>
                        <a:spcAft>
                          <a:spcPts val="0"/>
                        </a:spcAft>
                      </a:pPr>
                      <a:r>
                        <a:rPr lang="pl-PL" sz="1400">
                          <a:effectLst/>
                        </a:rPr>
                        <a:t> </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tc>
                  <a:txBody>
                    <a:bodyPr/>
                    <a:lstStyle/>
                    <a:p>
                      <a:pPr>
                        <a:lnSpc>
                          <a:spcPts val="1600"/>
                        </a:lnSpc>
                        <a:spcAft>
                          <a:spcPts val="0"/>
                        </a:spcAft>
                      </a:pPr>
                      <a:r>
                        <a:rPr lang="pl-PL" sz="1400">
                          <a:effectLst/>
                        </a:rPr>
                        <a:t>X</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tc>
                  <a:txBody>
                    <a:bodyPr/>
                    <a:lstStyle/>
                    <a:p>
                      <a:pPr>
                        <a:lnSpc>
                          <a:spcPts val="1600"/>
                        </a:lnSpc>
                        <a:spcAft>
                          <a:spcPts val="0"/>
                        </a:spcAft>
                      </a:pPr>
                      <a:r>
                        <a:rPr lang="pl-PL" sz="1400">
                          <a:effectLst/>
                        </a:rPr>
                        <a:t> </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tc>
                  <a:txBody>
                    <a:bodyPr/>
                    <a:lstStyle/>
                    <a:p>
                      <a:pPr>
                        <a:lnSpc>
                          <a:spcPts val="1600"/>
                        </a:lnSpc>
                        <a:spcAft>
                          <a:spcPts val="0"/>
                        </a:spcAft>
                      </a:pPr>
                      <a:r>
                        <a:rPr lang="pl-PL" sz="1400">
                          <a:effectLst/>
                        </a:rPr>
                        <a:t> </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tc>
                  <a:txBody>
                    <a:bodyPr/>
                    <a:lstStyle/>
                    <a:p>
                      <a:pPr>
                        <a:lnSpc>
                          <a:spcPts val="1600"/>
                        </a:lnSpc>
                        <a:spcAft>
                          <a:spcPts val="0"/>
                        </a:spcAft>
                      </a:pPr>
                      <a:r>
                        <a:rPr lang="pl-PL" sz="1400">
                          <a:effectLst/>
                        </a:rPr>
                        <a:t> </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tc>
                  <a:txBody>
                    <a:bodyPr/>
                    <a:lstStyle/>
                    <a:p>
                      <a:pPr>
                        <a:lnSpc>
                          <a:spcPts val="1600"/>
                        </a:lnSpc>
                        <a:spcAft>
                          <a:spcPts val="0"/>
                        </a:spcAft>
                      </a:pPr>
                      <a:r>
                        <a:rPr lang="pl-PL" sz="1400">
                          <a:effectLst/>
                        </a:rPr>
                        <a:t> </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tc>
                  <a:txBody>
                    <a:bodyPr/>
                    <a:lstStyle/>
                    <a:p>
                      <a:pPr>
                        <a:lnSpc>
                          <a:spcPts val="1600"/>
                        </a:lnSpc>
                        <a:spcAft>
                          <a:spcPts val="0"/>
                        </a:spcAft>
                      </a:pPr>
                      <a:r>
                        <a:rPr lang="pl-PL" sz="1400">
                          <a:effectLst/>
                        </a:rPr>
                        <a:t> </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tc gridSpan="2">
                  <a:txBody>
                    <a:bodyPr/>
                    <a:lstStyle/>
                    <a:p>
                      <a:pPr>
                        <a:lnSpc>
                          <a:spcPts val="1600"/>
                        </a:lnSpc>
                        <a:spcAft>
                          <a:spcPts val="0"/>
                        </a:spcAft>
                      </a:pPr>
                      <a:r>
                        <a:rPr lang="pl-PL" sz="1400">
                          <a:effectLst/>
                        </a:rPr>
                        <a:t> </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tc hMerge="1">
                  <a:txBody>
                    <a:bodyPr/>
                    <a:lstStyle/>
                    <a:p>
                      <a:endParaRPr lang="pl-PL"/>
                    </a:p>
                  </a:txBody>
                  <a:tcPr/>
                </a:tc>
                <a:tc>
                  <a:txBody>
                    <a:bodyPr/>
                    <a:lstStyle/>
                    <a:p>
                      <a:pPr>
                        <a:lnSpc>
                          <a:spcPts val="1600"/>
                        </a:lnSpc>
                        <a:spcAft>
                          <a:spcPts val="0"/>
                        </a:spcAft>
                      </a:pPr>
                      <a:r>
                        <a:rPr lang="pl-PL" sz="1400">
                          <a:effectLst/>
                        </a:rPr>
                        <a:t>X</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extLst>
                  <a:ext uri="{0D108BD9-81ED-4DB2-BD59-A6C34878D82A}">
                    <a16:rowId xmlns:a16="http://schemas.microsoft.com/office/drawing/2014/main" val="3463186888"/>
                  </a:ext>
                </a:extLst>
              </a:tr>
              <a:tr h="188580">
                <a:tc>
                  <a:txBody>
                    <a:bodyPr/>
                    <a:lstStyle/>
                    <a:p>
                      <a:pPr>
                        <a:lnSpc>
                          <a:spcPts val="1600"/>
                        </a:lnSpc>
                        <a:spcAft>
                          <a:spcPts val="0"/>
                        </a:spcAft>
                      </a:pPr>
                      <a:r>
                        <a:rPr lang="pl-PL" sz="1400">
                          <a:effectLst/>
                        </a:rPr>
                        <a:t>ICAP Group SA</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tc>
                  <a:txBody>
                    <a:bodyPr/>
                    <a:lstStyle/>
                    <a:p>
                      <a:pPr>
                        <a:lnSpc>
                          <a:spcPts val="1600"/>
                        </a:lnSpc>
                        <a:spcAft>
                          <a:spcPts val="0"/>
                        </a:spcAft>
                      </a:pPr>
                      <a:r>
                        <a:rPr lang="pl-PL" sz="1400">
                          <a:effectLst/>
                        </a:rPr>
                        <a:t> </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tc>
                  <a:txBody>
                    <a:bodyPr/>
                    <a:lstStyle/>
                    <a:p>
                      <a:pPr>
                        <a:lnSpc>
                          <a:spcPts val="1600"/>
                        </a:lnSpc>
                        <a:spcAft>
                          <a:spcPts val="0"/>
                        </a:spcAft>
                      </a:pPr>
                      <a:r>
                        <a:rPr lang="pl-PL" sz="1400">
                          <a:effectLst/>
                        </a:rPr>
                        <a:t>X</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tc>
                  <a:txBody>
                    <a:bodyPr/>
                    <a:lstStyle/>
                    <a:p>
                      <a:pPr>
                        <a:lnSpc>
                          <a:spcPts val="1600"/>
                        </a:lnSpc>
                        <a:spcAft>
                          <a:spcPts val="0"/>
                        </a:spcAft>
                      </a:pPr>
                      <a:r>
                        <a:rPr lang="pl-PL" sz="1400">
                          <a:effectLst/>
                        </a:rPr>
                        <a:t> </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tc>
                  <a:txBody>
                    <a:bodyPr/>
                    <a:lstStyle/>
                    <a:p>
                      <a:pPr>
                        <a:lnSpc>
                          <a:spcPts val="1600"/>
                        </a:lnSpc>
                        <a:spcAft>
                          <a:spcPts val="0"/>
                        </a:spcAft>
                      </a:pPr>
                      <a:r>
                        <a:rPr lang="pl-PL" sz="1400">
                          <a:effectLst/>
                        </a:rPr>
                        <a:t> </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tc>
                  <a:txBody>
                    <a:bodyPr/>
                    <a:lstStyle/>
                    <a:p>
                      <a:pPr>
                        <a:lnSpc>
                          <a:spcPts val="1600"/>
                        </a:lnSpc>
                        <a:spcAft>
                          <a:spcPts val="0"/>
                        </a:spcAft>
                      </a:pPr>
                      <a:r>
                        <a:rPr lang="pl-PL" sz="1400">
                          <a:effectLst/>
                        </a:rPr>
                        <a:t> </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tc>
                  <a:txBody>
                    <a:bodyPr/>
                    <a:lstStyle/>
                    <a:p>
                      <a:pPr>
                        <a:lnSpc>
                          <a:spcPts val="1600"/>
                        </a:lnSpc>
                        <a:spcAft>
                          <a:spcPts val="0"/>
                        </a:spcAft>
                      </a:pPr>
                      <a:r>
                        <a:rPr lang="pl-PL" sz="1400">
                          <a:effectLst/>
                        </a:rPr>
                        <a:t> </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tc>
                  <a:txBody>
                    <a:bodyPr/>
                    <a:lstStyle/>
                    <a:p>
                      <a:pPr>
                        <a:lnSpc>
                          <a:spcPts val="1600"/>
                        </a:lnSpc>
                        <a:spcAft>
                          <a:spcPts val="0"/>
                        </a:spcAft>
                      </a:pPr>
                      <a:r>
                        <a:rPr lang="pl-PL" sz="1400">
                          <a:effectLst/>
                        </a:rPr>
                        <a:t> </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tc gridSpan="2">
                  <a:txBody>
                    <a:bodyPr/>
                    <a:lstStyle/>
                    <a:p>
                      <a:pPr>
                        <a:lnSpc>
                          <a:spcPts val="1600"/>
                        </a:lnSpc>
                        <a:spcAft>
                          <a:spcPts val="0"/>
                        </a:spcAft>
                      </a:pPr>
                      <a:r>
                        <a:rPr lang="pl-PL" sz="1400">
                          <a:effectLst/>
                        </a:rPr>
                        <a:t> </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tc hMerge="1">
                  <a:txBody>
                    <a:bodyPr/>
                    <a:lstStyle/>
                    <a:p>
                      <a:endParaRPr lang="pl-PL"/>
                    </a:p>
                  </a:txBody>
                  <a:tcPr/>
                </a:tc>
                <a:tc>
                  <a:txBody>
                    <a:bodyPr/>
                    <a:lstStyle/>
                    <a:p>
                      <a:pPr>
                        <a:lnSpc>
                          <a:spcPts val="1600"/>
                        </a:lnSpc>
                        <a:spcAft>
                          <a:spcPts val="0"/>
                        </a:spcAft>
                      </a:pPr>
                      <a:r>
                        <a:rPr lang="pl-PL" sz="1400">
                          <a:effectLst/>
                        </a:rPr>
                        <a:t> </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extLst>
                  <a:ext uri="{0D108BD9-81ED-4DB2-BD59-A6C34878D82A}">
                    <a16:rowId xmlns:a16="http://schemas.microsoft.com/office/drawing/2014/main" val="3459147579"/>
                  </a:ext>
                </a:extLst>
              </a:tr>
              <a:tr h="188580">
                <a:tc>
                  <a:txBody>
                    <a:bodyPr/>
                    <a:lstStyle/>
                    <a:p>
                      <a:pPr>
                        <a:lnSpc>
                          <a:spcPts val="1600"/>
                        </a:lnSpc>
                        <a:spcAft>
                          <a:spcPts val="0"/>
                        </a:spcAft>
                      </a:pPr>
                      <a:r>
                        <a:rPr lang="en-GB" sz="1400">
                          <a:effectLst/>
                        </a:rPr>
                        <a:t>INC Rating Sp. z o.o.</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tc>
                  <a:txBody>
                    <a:bodyPr/>
                    <a:lstStyle/>
                    <a:p>
                      <a:pPr>
                        <a:lnSpc>
                          <a:spcPts val="1600"/>
                        </a:lnSpc>
                        <a:spcAft>
                          <a:spcPts val="0"/>
                        </a:spcAft>
                      </a:pPr>
                      <a:r>
                        <a:rPr lang="en-GB" sz="1400">
                          <a:effectLst/>
                        </a:rPr>
                        <a:t> </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tc>
                  <a:txBody>
                    <a:bodyPr/>
                    <a:lstStyle/>
                    <a:p>
                      <a:pPr>
                        <a:lnSpc>
                          <a:spcPts val="1600"/>
                        </a:lnSpc>
                        <a:spcAft>
                          <a:spcPts val="0"/>
                        </a:spcAft>
                      </a:pPr>
                      <a:r>
                        <a:rPr lang="en-GB" sz="1400">
                          <a:effectLst/>
                        </a:rPr>
                        <a:t> </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tc>
                  <a:txBody>
                    <a:bodyPr/>
                    <a:lstStyle/>
                    <a:p>
                      <a:pPr>
                        <a:lnSpc>
                          <a:spcPts val="1600"/>
                        </a:lnSpc>
                        <a:spcAft>
                          <a:spcPts val="0"/>
                        </a:spcAft>
                      </a:pPr>
                      <a:r>
                        <a:rPr lang="en-GB" sz="1400">
                          <a:effectLst/>
                        </a:rPr>
                        <a:t> </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tc>
                  <a:txBody>
                    <a:bodyPr/>
                    <a:lstStyle/>
                    <a:p>
                      <a:pPr>
                        <a:lnSpc>
                          <a:spcPts val="1600"/>
                        </a:lnSpc>
                        <a:spcAft>
                          <a:spcPts val="0"/>
                        </a:spcAft>
                      </a:pPr>
                      <a:r>
                        <a:rPr lang="pl-PL" sz="1400">
                          <a:effectLst/>
                        </a:rPr>
                        <a:t>X</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tc>
                  <a:txBody>
                    <a:bodyPr/>
                    <a:lstStyle/>
                    <a:p>
                      <a:pPr>
                        <a:lnSpc>
                          <a:spcPts val="1600"/>
                        </a:lnSpc>
                        <a:spcAft>
                          <a:spcPts val="0"/>
                        </a:spcAft>
                      </a:pPr>
                      <a:r>
                        <a:rPr lang="pl-PL" sz="1400">
                          <a:effectLst/>
                        </a:rPr>
                        <a:t> </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tc>
                  <a:txBody>
                    <a:bodyPr/>
                    <a:lstStyle/>
                    <a:p>
                      <a:pPr>
                        <a:lnSpc>
                          <a:spcPts val="1600"/>
                        </a:lnSpc>
                        <a:spcAft>
                          <a:spcPts val="0"/>
                        </a:spcAft>
                      </a:pPr>
                      <a:r>
                        <a:rPr lang="pl-PL" sz="1400">
                          <a:effectLst/>
                        </a:rPr>
                        <a:t> </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tc>
                  <a:txBody>
                    <a:bodyPr/>
                    <a:lstStyle/>
                    <a:p>
                      <a:pPr>
                        <a:lnSpc>
                          <a:spcPts val="1600"/>
                        </a:lnSpc>
                        <a:spcAft>
                          <a:spcPts val="0"/>
                        </a:spcAft>
                      </a:pPr>
                      <a:r>
                        <a:rPr lang="pl-PL" sz="1400">
                          <a:effectLst/>
                        </a:rPr>
                        <a:t> </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tc gridSpan="2">
                  <a:txBody>
                    <a:bodyPr/>
                    <a:lstStyle/>
                    <a:p>
                      <a:pPr>
                        <a:lnSpc>
                          <a:spcPts val="1600"/>
                        </a:lnSpc>
                        <a:spcAft>
                          <a:spcPts val="0"/>
                        </a:spcAft>
                      </a:pPr>
                      <a:r>
                        <a:rPr lang="pl-PL" sz="1400">
                          <a:effectLst/>
                        </a:rPr>
                        <a:t> </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tc hMerge="1">
                  <a:txBody>
                    <a:bodyPr/>
                    <a:lstStyle/>
                    <a:p>
                      <a:endParaRPr lang="pl-PL"/>
                    </a:p>
                  </a:txBody>
                  <a:tcPr/>
                </a:tc>
                <a:tc>
                  <a:txBody>
                    <a:bodyPr/>
                    <a:lstStyle/>
                    <a:p>
                      <a:pPr>
                        <a:lnSpc>
                          <a:spcPts val="1600"/>
                        </a:lnSpc>
                        <a:spcAft>
                          <a:spcPts val="0"/>
                        </a:spcAft>
                      </a:pPr>
                      <a:r>
                        <a:rPr lang="en-GB" sz="1400">
                          <a:effectLst/>
                        </a:rPr>
                        <a:t> </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extLst>
                  <a:ext uri="{0D108BD9-81ED-4DB2-BD59-A6C34878D82A}">
                    <a16:rowId xmlns:a16="http://schemas.microsoft.com/office/drawing/2014/main" val="1316040078"/>
                  </a:ext>
                </a:extLst>
              </a:tr>
              <a:tr h="188580">
                <a:tc>
                  <a:txBody>
                    <a:bodyPr/>
                    <a:lstStyle/>
                    <a:p>
                      <a:pPr>
                        <a:lnSpc>
                          <a:spcPts val="1600"/>
                        </a:lnSpc>
                        <a:spcAft>
                          <a:spcPts val="0"/>
                        </a:spcAft>
                      </a:pPr>
                      <a:r>
                        <a:rPr lang="en-GB" sz="1400">
                          <a:effectLst/>
                        </a:rPr>
                        <a:t>Japan Credit Rating Agency Ltd</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tc>
                  <a:txBody>
                    <a:bodyPr/>
                    <a:lstStyle/>
                    <a:p>
                      <a:pPr>
                        <a:lnSpc>
                          <a:spcPts val="1600"/>
                        </a:lnSpc>
                        <a:spcAft>
                          <a:spcPts val="0"/>
                        </a:spcAft>
                      </a:pPr>
                      <a:r>
                        <a:rPr lang="en-GB" sz="1400">
                          <a:effectLst/>
                        </a:rPr>
                        <a:t> </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tc>
                  <a:txBody>
                    <a:bodyPr/>
                    <a:lstStyle/>
                    <a:p>
                      <a:pPr>
                        <a:lnSpc>
                          <a:spcPts val="1600"/>
                        </a:lnSpc>
                        <a:spcAft>
                          <a:spcPts val="0"/>
                        </a:spcAft>
                      </a:pPr>
                      <a:r>
                        <a:rPr lang="en-GB" sz="1400">
                          <a:effectLst/>
                        </a:rPr>
                        <a:t> </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tc>
                  <a:txBody>
                    <a:bodyPr/>
                    <a:lstStyle/>
                    <a:p>
                      <a:pPr>
                        <a:lnSpc>
                          <a:spcPts val="1600"/>
                        </a:lnSpc>
                        <a:spcAft>
                          <a:spcPts val="0"/>
                        </a:spcAft>
                      </a:pPr>
                      <a:r>
                        <a:rPr lang="en-GB" sz="1400">
                          <a:effectLst/>
                        </a:rPr>
                        <a:t> </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tc>
                  <a:txBody>
                    <a:bodyPr/>
                    <a:lstStyle/>
                    <a:p>
                      <a:pPr>
                        <a:lnSpc>
                          <a:spcPts val="1600"/>
                        </a:lnSpc>
                        <a:spcAft>
                          <a:spcPts val="0"/>
                        </a:spcAft>
                      </a:pPr>
                      <a:r>
                        <a:rPr lang="pl-PL" sz="1400">
                          <a:effectLst/>
                        </a:rPr>
                        <a:t>X</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tc>
                  <a:txBody>
                    <a:bodyPr/>
                    <a:lstStyle/>
                    <a:p>
                      <a:pPr>
                        <a:lnSpc>
                          <a:spcPts val="1600"/>
                        </a:lnSpc>
                        <a:spcAft>
                          <a:spcPts val="0"/>
                        </a:spcAft>
                      </a:pPr>
                      <a:r>
                        <a:rPr lang="pl-PL" sz="1400">
                          <a:effectLst/>
                        </a:rPr>
                        <a:t> </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tc>
                  <a:txBody>
                    <a:bodyPr/>
                    <a:lstStyle/>
                    <a:p>
                      <a:pPr>
                        <a:lnSpc>
                          <a:spcPts val="1600"/>
                        </a:lnSpc>
                        <a:spcAft>
                          <a:spcPts val="0"/>
                        </a:spcAft>
                      </a:pPr>
                      <a:r>
                        <a:rPr lang="pl-PL" sz="1400">
                          <a:effectLst/>
                        </a:rPr>
                        <a:t> </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tc>
                  <a:txBody>
                    <a:bodyPr/>
                    <a:lstStyle/>
                    <a:p>
                      <a:pPr>
                        <a:lnSpc>
                          <a:spcPts val="1600"/>
                        </a:lnSpc>
                        <a:spcAft>
                          <a:spcPts val="0"/>
                        </a:spcAft>
                      </a:pPr>
                      <a:r>
                        <a:rPr lang="pl-PL" sz="1400">
                          <a:effectLst/>
                        </a:rPr>
                        <a:t> </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tc gridSpan="2">
                  <a:txBody>
                    <a:bodyPr/>
                    <a:lstStyle/>
                    <a:p>
                      <a:pPr>
                        <a:lnSpc>
                          <a:spcPts val="1600"/>
                        </a:lnSpc>
                        <a:spcAft>
                          <a:spcPts val="0"/>
                        </a:spcAft>
                      </a:pPr>
                      <a:r>
                        <a:rPr lang="pl-PL" sz="1400">
                          <a:effectLst/>
                        </a:rPr>
                        <a:t> </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tc hMerge="1">
                  <a:txBody>
                    <a:bodyPr/>
                    <a:lstStyle/>
                    <a:p>
                      <a:endParaRPr lang="pl-PL"/>
                    </a:p>
                  </a:txBody>
                  <a:tcPr/>
                </a:tc>
                <a:tc>
                  <a:txBody>
                    <a:bodyPr/>
                    <a:lstStyle/>
                    <a:p>
                      <a:pPr>
                        <a:lnSpc>
                          <a:spcPts val="1600"/>
                        </a:lnSpc>
                        <a:spcAft>
                          <a:spcPts val="0"/>
                        </a:spcAft>
                      </a:pPr>
                      <a:r>
                        <a:rPr lang="en-GB" sz="1400">
                          <a:effectLst/>
                        </a:rPr>
                        <a:t> </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extLst>
                  <a:ext uri="{0D108BD9-81ED-4DB2-BD59-A6C34878D82A}">
                    <a16:rowId xmlns:a16="http://schemas.microsoft.com/office/drawing/2014/main" val="1384549573"/>
                  </a:ext>
                </a:extLst>
              </a:tr>
              <a:tr h="188580">
                <a:tc>
                  <a:txBody>
                    <a:bodyPr/>
                    <a:lstStyle/>
                    <a:p>
                      <a:pPr>
                        <a:lnSpc>
                          <a:spcPts val="1600"/>
                        </a:lnSpc>
                        <a:spcAft>
                          <a:spcPts val="0"/>
                        </a:spcAft>
                      </a:pPr>
                      <a:r>
                        <a:rPr lang="pl-PL" sz="1400">
                          <a:effectLst/>
                        </a:rPr>
                        <a:t>modeFinance S.r.l.</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tc>
                  <a:txBody>
                    <a:bodyPr/>
                    <a:lstStyle/>
                    <a:p>
                      <a:pPr>
                        <a:lnSpc>
                          <a:spcPts val="1600"/>
                        </a:lnSpc>
                        <a:spcAft>
                          <a:spcPts val="0"/>
                        </a:spcAft>
                      </a:pPr>
                      <a:r>
                        <a:rPr lang="pl-PL" sz="1400">
                          <a:effectLst/>
                        </a:rPr>
                        <a:t> </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tc>
                  <a:txBody>
                    <a:bodyPr/>
                    <a:lstStyle/>
                    <a:p>
                      <a:pPr>
                        <a:lnSpc>
                          <a:spcPts val="1600"/>
                        </a:lnSpc>
                        <a:spcAft>
                          <a:spcPts val="0"/>
                        </a:spcAft>
                      </a:pPr>
                      <a:r>
                        <a:rPr lang="pl-PL" sz="1400">
                          <a:effectLst/>
                        </a:rPr>
                        <a:t>X</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tc>
                  <a:txBody>
                    <a:bodyPr/>
                    <a:lstStyle/>
                    <a:p>
                      <a:pPr>
                        <a:lnSpc>
                          <a:spcPts val="1600"/>
                        </a:lnSpc>
                        <a:spcAft>
                          <a:spcPts val="0"/>
                        </a:spcAft>
                      </a:pPr>
                      <a:r>
                        <a:rPr lang="pl-PL" sz="1400">
                          <a:effectLst/>
                        </a:rPr>
                        <a:t> </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tc>
                  <a:txBody>
                    <a:bodyPr/>
                    <a:lstStyle/>
                    <a:p>
                      <a:pPr>
                        <a:lnSpc>
                          <a:spcPts val="1600"/>
                        </a:lnSpc>
                        <a:spcAft>
                          <a:spcPts val="0"/>
                        </a:spcAft>
                      </a:pPr>
                      <a:r>
                        <a:rPr lang="pl-PL" sz="1400">
                          <a:effectLst/>
                        </a:rPr>
                        <a:t> </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tc>
                  <a:txBody>
                    <a:bodyPr/>
                    <a:lstStyle/>
                    <a:p>
                      <a:pPr>
                        <a:lnSpc>
                          <a:spcPts val="1600"/>
                        </a:lnSpc>
                        <a:spcAft>
                          <a:spcPts val="0"/>
                        </a:spcAft>
                      </a:pPr>
                      <a:r>
                        <a:rPr lang="pl-PL" sz="1400">
                          <a:effectLst/>
                        </a:rPr>
                        <a:t> </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tc>
                  <a:txBody>
                    <a:bodyPr/>
                    <a:lstStyle/>
                    <a:p>
                      <a:pPr>
                        <a:lnSpc>
                          <a:spcPts val="1600"/>
                        </a:lnSpc>
                        <a:spcAft>
                          <a:spcPts val="0"/>
                        </a:spcAft>
                      </a:pPr>
                      <a:r>
                        <a:rPr lang="pl-PL" sz="1400">
                          <a:effectLst/>
                        </a:rPr>
                        <a:t> </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tc>
                  <a:txBody>
                    <a:bodyPr/>
                    <a:lstStyle/>
                    <a:p>
                      <a:pPr>
                        <a:lnSpc>
                          <a:spcPts val="1600"/>
                        </a:lnSpc>
                        <a:spcAft>
                          <a:spcPts val="0"/>
                        </a:spcAft>
                      </a:pPr>
                      <a:r>
                        <a:rPr lang="pl-PL" sz="1400">
                          <a:effectLst/>
                        </a:rPr>
                        <a:t> </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tc gridSpan="2">
                  <a:txBody>
                    <a:bodyPr/>
                    <a:lstStyle/>
                    <a:p>
                      <a:pPr>
                        <a:lnSpc>
                          <a:spcPts val="1600"/>
                        </a:lnSpc>
                        <a:spcAft>
                          <a:spcPts val="0"/>
                        </a:spcAft>
                      </a:pPr>
                      <a:r>
                        <a:rPr lang="pl-PL" sz="1400">
                          <a:effectLst/>
                        </a:rPr>
                        <a:t> </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tc hMerge="1">
                  <a:txBody>
                    <a:bodyPr/>
                    <a:lstStyle/>
                    <a:p>
                      <a:endParaRPr lang="pl-PL"/>
                    </a:p>
                  </a:txBody>
                  <a:tcPr/>
                </a:tc>
                <a:tc>
                  <a:txBody>
                    <a:bodyPr/>
                    <a:lstStyle/>
                    <a:p>
                      <a:pPr>
                        <a:lnSpc>
                          <a:spcPts val="1600"/>
                        </a:lnSpc>
                        <a:spcAft>
                          <a:spcPts val="0"/>
                        </a:spcAft>
                      </a:pPr>
                      <a:r>
                        <a:rPr lang="pl-PL" sz="1400">
                          <a:effectLst/>
                        </a:rPr>
                        <a:t> </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extLst>
                  <a:ext uri="{0D108BD9-81ED-4DB2-BD59-A6C34878D82A}">
                    <a16:rowId xmlns:a16="http://schemas.microsoft.com/office/drawing/2014/main" val="408911227"/>
                  </a:ext>
                </a:extLst>
              </a:tr>
              <a:tr h="188580">
                <a:tc>
                  <a:txBody>
                    <a:bodyPr/>
                    <a:lstStyle/>
                    <a:p>
                      <a:pPr>
                        <a:lnSpc>
                          <a:spcPts val="1600"/>
                        </a:lnSpc>
                        <a:spcAft>
                          <a:spcPts val="0"/>
                        </a:spcAft>
                      </a:pPr>
                      <a:r>
                        <a:rPr lang="pl-PL" sz="1400">
                          <a:effectLst/>
                        </a:rPr>
                        <a:t>Moody’s Investors Service Ltd</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tc>
                  <a:txBody>
                    <a:bodyPr/>
                    <a:lstStyle/>
                    <a:p>
                      <a:pPr>
                        <a:lnSpc>
                          <a:spcPts val="1600"/>
                        </a:lnSpc>
                        <a:spcAft>
                          <a:spcPts val="0"/>
                        </a:spcAft>
                      </a:pPr>
                      <a:r>
                        <a:rPr lang="pl-PL" sz="1400">
                          <a:effectLst/>
                        </a:rPr>
                        <a:t>X</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tc>
                  <a:txBody>
                    <a:bodyPr/>
                    <a:lstStyle/>
                    <a:p>
                      <a:pPr>
                        <a:lnSpc>
                          <a:spcPts val="1600"/>
                        </a:lnSpc>
                        <a:spcAft>
                          <a:spcPts val="0"/>
                        </a:spcAft>
                      </a:pPr>
                      <a:r>
                        <a:rPr lang="pl-PL" sz="1400">
                          <a:effectLst/>
                        </a:rPr>
                        <a:t>X</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tc>
                  <a:txBody>
                    <a:bodyPr/>
                    <a:lstStyle/>
                    <a:p>
                      <a:pPr>
                        <a:lnSpc>
                          <a:spcPts val="1600"/>
                        </a:lnSpc>
                        <a:spcAft>
                          <a:spcPts val="0"/>
                        </a:spcAft>
                      </a:pPr>
                      <a:r>
                        <a:rPr lang="pl-PL" sz="1400">
                          <a:effectLst/>
                        </a:rPr>
                        <a:t>X</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tc>
                  <a:txBody>
                    <a:bodyPr/>
                    <a:lstStyle/>
                    <a:p>
                      <a:pPr>
                        <a:lnSpc>
                          <a:spcPts val="1600"/>
                        </a:lnSpc>
                        <a:spcAft>
                          <a:spcPts val="0"/>
                        </a:spcAft>
                      </a:pPr>
                      <a:r>
                        <a:rPr lang="pl-PL" sz="1400">
                          <a:effectLst/>
                        </a:rPr>
                        <a:t>X</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tc>
                  <a:txBody>
                    <a:bodyPr/>
                    <a:lstStyle/>
                    <a:p>
                      <a:pPr>
                        <a:lnSpc>
                          <a:spcPts val="1600"/>
                        </a:lnSpc>
                        <a:spcAft>
                          <a:spcPts val="0"/>
                        </a:spcAft>
                      </a:pPr>
                      <a:r>
                        <a:rPr lang="pl-PL" sz="1400">
                          <a:effectLst/>
                        </a:rPr>
                        <a:t>X</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tc>
                  <a:txBody>
                    <a:bodyPr/>
                    <a:lstStyle/>
                    <a:p>
                      <a:pPr>
                        <a:lnSpc>
                          <a:spcPts val="1600"/>
                        </a:lnSpc>
                        <a:spcAft>
                          <a:spcPts val="0"/>
                        </a:spcAft>
                      </a:pPr>
                      <a:r>
                        <a:rPr lang="pl-PL" sz="1400">
                          <a:effectLst/>
                        </a:rPr>
                        <a:t>X</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tc>
                  <a:txBody>
                    <a:bodyPr/>
                    <a:lstStyle/>
                    <a:p>
                      <a:pPr>
                        <a:lnSpc>
                          <a:spcPts val="1600"/>
                        </a:lnSpc>
                        <a:spcAft>
                          <a:spcPts val="0"/>
                        </a:spcAft>
                      </a:pPr>
                      <a:r>
                        <a:rPr lang="pl-PL" sz="1400">
                          <a:effectLst/>
                        </a:rPr>
                        <a:t>X</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tc gridSpan="2">
                  <a:txBody>
                    <a:bodyPr/>
                    <a:lstStyle/>
                    <a:p>
                      <a:pPr>
                        <a:lnSpc>
                          <a:spcPts val="1600"/>
                        </a:lnSpc>
                        <a:spcAft>
                          <a:spcPts val="0"/>
                        </a:spcAft>
                      </a:pPr>
                      <a:r>
                        <a:rPr lang="pl-PL" sz="1400">
                          <a:effectLst/>
                        </a:rPr>
                        <a:t>X</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tc hMerge="1">
                  <a:txBody>
                    <a:bodyPr/>
                    <a:lstStyle/>
                    <a:p>
                      <a:endParaRPr lang="pl-PL"/>
                    </a:p>
                  </a:txBody>
                  <a:tcPr/>
                </a:tc>
                <a:tc>
                  <a:txBody>
                    <a:bodyPr/>
                    <a:lstStyle/>
                    <a:p>
                      <a:pPr>
                        <a:lnSpc>
                          <a:spcPts val="1600"/>
                        </a:lnSpc>
                        <a:spcAft>
                          <a:spcPts val="0"/>
                        </a:spcAft>
                      </a:pPr>
                      <a:r>
                        <a:rPr lang="pl-PL" sz="1400">
                          <a:effectLst/>
                        </a:rPr>
                        <a:t>X</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extLst>
                  <a:ext uri="{0D108BD9-81ED-4DB2-BD59-A6C34878D82A}">
                    <a16:rowId xmlns:a16="http://schemas.microsoft.com/office/drawing/2014/main" val="1046171520"/>
                  </a:ext>
                </a:extLst>
              </a:tr>
              <a:tr h="188580">
                <a:tc>
                  <a:txBody>
                    <a:bodyPr/>
                    <a:lstStyle/>
                    <a:p>
                      <a:pPr>
                        <a:lnSpc>
                          <a:spcPts val="1600"/>
                        </a:lnSpc>
                        <a:spcAft>
                          <a:spcPts val="0"/>
                        </a:spcAft>
                      </a:pPr>
                      <a:r>
                        <a:rPr lang="en-GB" sz="1400">
                          <a:effectLst/>
                        </a:rPr>
                        <a:t>Rating-Agentur Expert RA GmbH</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tc>
                  <a:txBody>
                    <a:bodyPr/>
                    <a:lstStyle/>
                    <a:p>
                      <a:pPr>
                        <a:lnSpc>
                          <a:spcPts val="1600"/>
                        </a:lnSpc>
                        <a:spcAft>
                          <a:spcPts val="0"/>
                        </a:spcAft>
                      </a:pPr>
                      <a:r>
                        <a:rPr lang="pl-PL" sz="1400">
                          <a:effectLst/>
                        </a:rPr>
                        <a:t>X</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tc>
                  <a:txBody>
                    <a:bodyPr/>
                    <a:lstStyle/>
                    <a:p>
                      <a:pPr>
                        <a:lnSpc>
                          <a:spcPts val="1600"/>
                        </a:lnSpc>
                        <a:spcAft>
                          <a:spcPts val="0"/>
                        </a:spcAft>
                      </a:pPr>
                      <a:r>
                        <a:rPr lang="pl-PL" sz="1400">
                          <a:effectLst/>
                        </a:rPr>
                        <a:t>X</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tc>
                  <a:txBody>
                    <a:bodyPr/>
                    <a:lstStyle/>
                    <a:p>
                      <a:pPr>
                        <a:lnSpc>
                          <a:spcPts val="1600"/>
                        </a:lnSpc>
                        <a:spcAft>
                          <a:spcPts val="0"/>
                        </a:spcAft>
                      </a:pPr>
                      <a:r>
                        <a:rPr lang="pl-PL" sz="1400">
                          <a:effectLst/>
                        </a:rPr>
                        <a:t>X</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tc>
                  <a:txBody>
                    <a:bodyPr/>
                    <a:lstStyle/>
                    <a:p>
                      <a:pPr>
                        <a:lnSpc>
                          <a:spcPts val="1600"/>
                        </a:lnSpc>
                        <a:spcAft>
                          <a:spcPts val="0"/>
                        </a:spcAft>
                      </a:pPr>
                      <a:r>
                        <a:rPr lang="pl-PL" sz="1400">
                          <a:effectLst/>
                        </a:rPr>
                        <a:t> </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tc>
                  <a:txBody>
                    <a:bodyPr/>
                    <a:lstStyle/>
                    <a:p>
                      <a:pPr>
                        <a:lnSpc>
                          <a:spcPts val="1600"/>
                        </a:lnSpc>
                        <a:spcAft>
                          <a:spcPts val="0"/>
                        </a:spcAft>
                      </a:pPr>
                      <a:r>
                        <a:rPr lang="pl-PL" sz="1400">
                          <a:effectLst/>
                        </a:rPr>
                        <a:t>X</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tc>
                  <a:txBody>
                    <a:bodyPr/>
                    <a:lstStyle/>
                    <a:p>
                      <a:pPr>
                        <a:lnSpc>
                          <a:spcPts val="1600"/>
                        </a:lnSpc>
                        <a:spcAft>
                          <a:spcPts val="0"/>
                        </a:spcAft>
                      </a:pPr>
                      <a:r>
                        <a:rPr lang="pl-PL" sz="1400">
                          <a:effectLst/>
                        </a:rPr>
                        <a:t> </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tc>
                  <a:txBody>
                    <a:bodyPr/>
                    <a:lstStyle/>
                    <a:p>
                      <a:pPr>
                        <a:lnSpc>
                          <a:spcPts val="1600"/>
                        </a:lnSpc>
                        <a:spcAft>
                          <a:spcPts val="0"/>
                        </a:spcAft>
                      </a:pPr>
                      <a:r>
                        <a:rPr lang="pl-PL" sz="1400">
                          <a:effectLst/>
                        </a:rPr>
                        <a:t> </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tc gridSpan="2">
                  <a:txBody>
                    <a:bodyPr/>
                    <a:lstStyle/>
                    <a:p>
                      <a:pPr>
                        <a:lnSpc>
                          <a:spcPts val="1600"/>
                        </a:lnSpc>
                        <a:spcAft>
                          <a:spcPts val="0"/>
                        </a:spcAft>
                      </a:pPr>
                      <a:r>
                        <a:rPr lang="pl-PL" sz="1400">
                          <a:effectLst/>
                        </a:rPr>
                        <a:t> </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tc hMerge="1">
                  <a:txBody>
                    <a:bodyPr/>
                    <a:lstStyle/>
                    <a:p>
                      <a:endParaRPr lang="pl-PL"/>
                    </a:p>
                  </a:txBody>
                  <a:tcPr/>
                </a:tc>
                <a:tc>
                  <a:txBody>
                    <a:bodyPr/>
                    <a:lstStyle/>
                    <a:p>
                      <a:pPr>
                        <a:lnSpc>
                          <a:spcPts val="1600"/>
                        </a:lnSpc>
                        <a:spcAft>
                          <a:spcPts val="0"/>
                        </a:spcAft>
                      </a:pPr>
                      <a:r>
                        <a:rPr lang="pl-PL" sz="1400">
                          <a:effectLst/>
                        </a:rPr>
                        <a:t>X</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extLst>
                  <a:ext uri="{0D108BD9-81ED-4DB2-BD59-A6C34878D82A}">
                    <a16:rowId xmlns:a16="http://schemas.microsoft.com/office/drawing/2014/main" val="381714585"/>
                  </a:ext>
                </a:extLst>
              </a:tr>
              <a:tr h="188580">
                <a:tc>
                  <a:txBody>
                    <a:bodyPr/>
                    <a:lstStyle/>
                    <a:p>
                      <a:pPr>
                        <a:lnSpc>
                          <a:spcPts val="1600"/>
                        </a:lnSpc>
                        <a:spcAft>
                          <a:spcPts val="0"/>
                        </a:spcAft>
                      </a:pPr>
                      <a:r>
                        <a:rPr lang="en-GB" sz="1400">
                          <a:effectLst/>
                        </a:rPr>
                        <a:t>Scope Ratings AG </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tc>
                  <a:txBody>
                    <a:bodyPr/>
                    <a:lstStyle/>
                    <a:p>
                      <a:pPr>
                        <a:lnSpc>
                          <a:spcPts val="1600"/>
                        </a:lnSpc>
                        <a:spcAft>
                          <a:spcPts val="0"/>
                        </a:spcAft>
                      </a:pPr>
                      <a:r>
                        <a:rPr lang="pl-PL" sz="1400">
                          <a:effectLst/>
                        </a:rPr>
                        <a:t> </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tc>
                  <a:txBody>
                    <a:bodyPr/>
                    <a:lstStyle/>
                    <a:p>
                      <a:pPr>
                        <a:lnSpc>
                          <a:spcPts val="1600"/>
                        </a:lnSpc>
                        <a:spcAft>
                          <a:spcPts val="0"/>
                        </a:spcAft>
                      </a:pPr>
                      <a:r>
                        <a:rPr lang="pl-PL" sz="1400">
                          <a:effectLst/>
                        </a:rPr>
                        <a:t>X</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tc>
                  <a:txBody>
                    <a:bodyPr/>
                    <a:lstStyle/>
                    <a:p>
                      <a:pPr>
                        <a:lnSpc>
                          <a:spcPts val="1600"/>
                        </a:lnSpc>
                        <a:spcAft>
                          <a:spcPts val="0"/>
                        </a:spcAft>
                      </a:pPr>
                      <a:r>
                        <a:rPr lang="pl-PL" sz="1400">
                          <a:effectLst/>
                        </a:rPr>
                        <a:t> </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tc>
                  <a:txBody>
                    <a:bodyPr/>
                    <a:lstStyle/>
                    <a:p>
                      <a:pPr>
                        <a:lnSpc>
                          <a:spcPts val="1600"/>
                        </a:lnSpc>
                        <a:spcAft>
                          <a:spcPts val="0"/>
                        </a:spcAft>
                      </a:pPr>
                      <a:r>
                        <a:rPr lang="pl-PL" sz="1400">
                          <a:effectLst/>
                        </a:rPr>
                        <a:t> </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tc>
                  <a:txBody>
                    <a:bodyPr/>
                    <a:lstStyle/>
                    <a:p>
                      <a:pPr>
                        <a:lnSpc>
                          <a:spcPts val="1600"/>
                        </a:lnSpc>
                        <a:spcAft>
                          <a:spcPts val="0"/>
                        </a:spcAft>
                      </a:pPr>
                      <a:r>
                        <a:rPr lang="pl-PL" sz="1400">
                          <a:effectLst/>
                        </a:rPr>
                        <a:t> </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tc>
                  <a:txBody>
                    <a:bodyPr/>
                    <a:lstStyle/>
                    <a:p>
                      <a:pPr>
                        <a:lnSpc>
                          <a:spcPts val="1600"/>
                        </a:lnSpc>
                        <a:spcAft>
                          <a:spcPts val="0"/>
                        </a:spcAft>
                      </a:pPr>
                      <a:r>
                        <a:rPr lang="pl-PL" sz="1400">
                          <a:effectLst/>
                        </a:rPr>
                        <a:t> </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tc>
                  <a:txBody>
                    <a:bodyPr/>
                    <a:lstStyle/>
                    <a:p>
                      <a:pPr>
                        <a:lnSpc>
                          <a:spcPts val="1600"/>
                        </a:lnSpc>
                        <a:spcAft>
                          <a:spcPts val="0"/>
                        </a:spcAft>
                      </a:pPr>
                      <a:r>
                        <a:rPr lang="pl-PL" sz="1400">
                          <a:effectLst/>
                        </a:rPr>
                        <a:t>X</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tc gridSpan="2">
                  <a:txBody>
                    <a:bodyPr/>
                    <a:lstStyle/>
                    <a:p>
                      <a:pPr>
                        <a:lnSpc>
                          <a:spcPts val="1600"/>
                        </a:lnSpc>
                        <a:spcAft>
                          <a:spcPts val="0"/>
                        </a:spcAft>
                      </a:pPr>
                      <a:r>
                        <a:rPr lang="pl-PL" sz="1400">
                          <a:effectLst/>
                        </a:rPr>
                        <a:t> </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tc hMerge="1">
                  <a:txBody>
                    <a:bodyPr/>
                    <a:lstStyle/>
                    <a:p>
                      <a:endParaRPr lang="pl-PL"/>
                    </a:p>
                  </a:txBody>
                  <a:tcPr/>
                </a:tc>
                <a:tc>
                  <a:txBody>
                    <a:bodyPr/>
                    <a:lstStyle/>
                    <a:p>
                      <a:pPr>
                        <a:lnSpc>
                          <a:spcPts val="1600"/>
                        </a:lnSpc>
                        <a:spcAft>
                          <a:spcPts val="0"/>
                        </a:spcAft>
                      </a:pPr>
                      <a:r>
                        <a:rPr lang="pl-PL" sz="1400">
                          <a:effectLst/>
                        </a:rPr>
                        <a:t>X</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extLst>
                  <a:ext uri="{0D108BD9-81ED-4DB2-BD59-A6C34878D82A}">
                    <a16:rowId xmlns:a16="http://schemas.microsoft.com/office/drawing/2014/main" val="1201842992"/>
                  </a:ext>
                </a:extLst>
              </a:tr>
              <a:tr h="188580">
                <a:tc>
                  <a:txBody>
                    <a:bodyPr/>
                    <a:lstStyle/>
                    <a:p>
                      <a:pPr>
                        <a:lnSpc>
                          <a:spcPts val="1600"/>
                        </a:lnSpc>
                        <a:spcAft>
                          <a:spcPts val="0"/>
                        </a:spcAft>
                      </a:pPr>
                      <a:r>
                        <a:rPr lang="pl-PL" sz="1400">
                          <a:effectLst/>
                        </a:rPr>
                        <a:t>Spread Research</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tc>
                  <a:txBody>
                    <a:bodyPr/>
                    <a:lstStyle/>
                    <a:p>
                      <a:pPr>
                        <a:lnSpc>
                          <a:spcPts val="1600"/>
                        </a:lnSpc>
                        <a:spcAft>
                          <a:spcPts val="0"/>
                        </a:spcAft>
                      </a:pPr>
                      <a:r>
                        <a:rPr lang="pl-PL" sz="1400">
                          <a:effectLst/>
                        </a:rPr>
                        <a:t> </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tc>
                  <a:txBody>
                    <a:bodyPr/>
                    <a:lstStyle/>
                    <a:p>
                      <a:pPr>
                        <a:lnSpc>
                          <a:spcPts val="1600"/>
                        </a:lnSpc>
                        <a:spcAft>
                          <a:spcPts val="0"/>
                        </a:spcAft>
                      </a:pPr>
                      <a:r>
                        <a:rPr lang="pl-PL" sz="1400">
                          <a:effectLst/>
                        </a:rPr>
                        <a:t>X</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tc>
                  <a:txBody>
                    <a:bodyPr/>
                    <a:lstStyle/>
                    <a:p>
                      <a:pPr>
                        <a:lnSpc>
                          <a:spcPts val="1600"/>
                        </a:lnSpc>
                        <a:spcAft>
                          <a:spcPts val="0"/>
                        </a:spcAft>
                      </a:pPr>
                      <a:r>
                        <a:rPr lang="pl-PL" sz="1400">
                          <a:effectLst/>
                        </a:rPr>
                        <a:t> </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tc>
                  <a:txBody>
                    <a:bodyPr/>
                    <a:lstStyle/>
                    <a:p>
                      <a:pPr>
                        <a:lnSpc>
                          <a:spcPts val="1600"/>
                        </a:lnSpc>
                        <a:spcAft>
                          <a:spcPts val="0"/>
                        </a:spcAft>
                      </a:pPr>
                      <a:r>
                        <a:rPr lang="pl-PL" sz="1400">
                          <a:effectLst/>
                        </a:rPr>
                        <a:t> </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tc>
                  <a:txBody>
                    <a:bodyPr/>
                    <a:lstStyle/>
                    <a:p>
                      <a:pPr>
                        <a:lnSpc>
                          <a:spcPts val="1600"/>
                        </a:lnSpc>
                        <a:spcAft>
                          <a:spcPts val="0"/>
                        </a:spcAft>
                      </a:pPr>
                      <a:r>
                        <a:rPr lang="pl-PL" sz="1400">
                          <a:effectLst/>
                        </a:rPr>
                        <a:t> </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tc>
                  <a:txBody>
                    <a:bodyPr/>
                    <a:lstStyle/>
                    <a:p>
                      <a:pPr>
                        <a:lnSpc>
                          <a:spcPts val="1600"/>
                        </a:lnSpc>
                        <a:spcAft>
                          <a:spcPts val="0"/>
                        </a:spcAft>
                      </a:pPr>
                      <a:r>
                        <a:rPr lang="pl-PL" sz="1400">
                          <a:effectLst/>
                        </a:rPr>
                        <a:t> </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tc>
                  <a:txBody>
                    <a:bodyPr/>
                    <a:lstStyle/>
                    <a:p>
                      <a:pPr>
                        <a:lnSpc>
                          <a:spcPts val="1600"/>
                        </a:lnSpc>
                        <a:spcAft>
                          <a:spcPts val="0"/>
                        </a:spcAft>
                      </a:pPr>
                      <a:r>
                        <a:rPr lang="pl-PL" sz="1400">
                          <a:effectLst/>
                        </a:rPr>
                        <a:t> </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tc gridSpan="2">
                  <a:txBody>
                    <a:bodyPr/>
                    <a:lstStyle/>
                    <a:p>
                      <a:pPr>
                        <a:lnSpc>
                          <a:spcPts val="1600"/>
                        </a:lnSpc>
                        <a:spcAft>
                          <a:spcPts val="0"/>
                        </a:spcAft>
                      </a:pPr>
                      <a:r>
                        <a:rPr lang="pl-PL" sz="1400">
                          <a:effectLst/>
                        </a:rPr>
                        <a:t> </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tc hMerge="1">
                  <a:txBody>
                    <a:bodyPr/>
                    <a:lstStyle/>
                    <a:p>
                      <a:endParaRPr lang="pl-PL"/>
                    </a:p>
                  </a:txBody>
                  <a:tcPr/>
                </a:tc>
                <a:tc>
                  <a:txBody>
                    <a:bodyPr/>
                    <a:lstStyle/>
                    <a:p>
                      <a:pPr>
                        <a:lnSpc>
                          <a:spcPts val="1600"/>
                        </a:lnSpc>
                        <a:spcAft>
                          <a:spcPts val="0"/>
                        </a:spcAft>
                      </a:pPr>
                      <a:r>
                        <a:rPr lang="pl-PL" sz="1400">
                          <a:effectLst/>
                        </a:rPr>
                        <a:t> </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extLst>
                  <a:ext uri="{0D108BD9-81ED-4DB2-BD59-A6C34878D82A}">
                    <a16:rowId xmlns:a16="http://schemas.microsoft.com/office/drawing/2014/main" val="390630597"/>
                  </a:ext>
                </a:extLst>
              </a:tr>
              <a:tr h="188580">
                <a:tc>
                  <a:txBody>
                    <a:bodyPr/>
                    <a:lstStyle/>
                    <a:p>
                      <a:pPr>
                        <a:lnSpc>
                          <a:spcPts val="1600"/>
                        </a:lnSpc>
                        <a:spcAft>
                          <a:spcPts val="0"/>
                        </a:spcAft>
                      </a:pPr>
                      <a:r>
                        <a:rPr lang="en-GB" sz="1400" dirty="0">
                          <a:effectLst/>
                        </a:rPr>
                        <a:t>Standard &amp; Poor’s </a:t>
                      </a:r>
                      <a:endParaRPr lang="pl-PL"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tc>
                  <a:txBody>
                    <a:bodyPr/>
                    <a:lstStyle/>
                    <a:p>
                      <a:pPr>
                        <a:lnSpc>
                          <a:spcPts val="1600"/>
                        </a:lnSpc>
                        <a:spcAft>
                          <a:spcPts val="0"/>
                        </a:spcAft>
                      </a:pPr>
                      <a:r>
                        <a:rPr lang="pl-PL" sz="1400">
                          <a:effectLst/>
                        </a:rPr>
                        <a:t>X</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tc>
                  <a:txBody>
                    <a:bodyPr/>
                    <a:lstStyle/>
                    <a:p>
                      <a:pPr>
                        <a:lnSpc>
                          <a:spcPts val="1600"/>
                        </a:lnSpc>
                        <a:spcAft>
                          <a:spcPts val="0"/>
                        </a:spcAft>
                      </a:pPr>
                      <a:r>
                        <a:rPr lang="pl-PL" sz="1400">
                          <a:effectLst/>
                        </a:rPr>
                        <a:t>X</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tc>
                  <a:txBody>
                    <a:bodyPr/>
                    <a:lstStyle/>
                    <a:p>
                      <a:pPr>
                        <a:lnSpc>
                          <a:spcPts val="1600"/>
                        </a:lnSpc>
                        <a:spcAft>
                          <a:spcPts val="0"/>
                        </a:spcAft>
                      </a:pPr>
                      <a:r>
                        <a:rPr lang="pl-PL" sz="1400">
                          <a:effectLst/>
                        </a:rPr>
                        <a:t>X</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tc>
                  <a:txBody>
                    <a:bodyPr/>
                    <a:lstStyle/>
                    <a:p>
                      <a:pPr>
                        <a:lnSpc>
                          <a:spcPts val="1600"/>
                        </a:lnSpc>
                        <a:spcAft>
                          <a:spcPts val="0"/>
                        </a:spcAft>
                      </a:pPr>
                      <a:r>
                        <a:rPr lang="pl-PL" sz="1400" dirty="0">
                          <a:effectLst/>
                        </a:rPr>
                        <a:t>X</a:t>
                      </a:r>
                      <a:endParaRPr lang="pl-PL"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tc>
                  <a:txBody>
                    <a:bodyPr/>
                    <a:lstStyle/>
                    <a:p>
                      <a:pPr>
                        <a:lnSpc>
                          <a:spcPts val="1600"/>
                        </a:lnSpc>
                        <a:spcAft>
                          <a:spcPts val="0"/>
                        </a:spcAft>
                      </a:pPr>
                      <a:r>
                        <a:rPr lang="pl-PL" sz="1400">
                          <a:effectLst/>
                        </a:rPr>
                        <a:t>X</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tc>
                  <a:txBody>
                    <a:bodyPr/>
                    <a:lstStyle/>
                    <a:p>
                      <a:pPr>
                        <a:lnSpc>
                          <a:spcPts val="1600"/>
                        </a:lnSpc>
                        <a:spcAft>
                          <a:spcPts val="0"/>
                        </a:spcAft>
                      </a:pPr>
                      <a:r>
                        <a:rPr lang="pl-PL" sz="1400">
                          <a:effectLst/>
                        </a:rPr>
                        <a:t>X</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tc>
                  <a:txBody>
                    <a:bodyPr/>
                    <a:lstStyle/>
                    <a:p>
                      <a:pPr>
                        <a:lnSpc>
                          <a:spcPts val="1600"/>
                        </a:lnSpc>
                        <a:spcAft>
                          <a:spcPts val="0"/>
                        </a:spcAft>
                      </a:pPr>
                      <a:r>
                        <a:rPr lang="pl-PL" sz="1400">
                          <a:effectLst/>
                        </a:rPr>
                        <a:t>X</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tc gridSpan="2">
                  <a:txBody>
                    <a:bodyPr/>
                    <a:lstStyle/>
                    <a:p>
                      <a:pPr>
                        <a:lnSpc>
                          <a:spcPts val="1600"/>
                        </a:lnSpc>
                        <a:spcAft>
                          <a:spcPts val="0"/>
                        </a:spcAft>
                      </a:pPr>
                      <a:r>
                        <a:rPr lang="pl-PL" sz="1400">
                          <a:effectLst/>
                        </a:rPr>
                        <a:t>X</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tc hMerge="1">
                  <a:txBody>
                    <a:bodyPr/>
                    <a:lstStyle/>
                    <a:p>
                      <a:endParaRPr lang="pl-PL" dirty="0"/>
                    </a:p>
                  </a:txBody>
                  <a:tcPr/>
                </a:tc>
                <a:tc>
                  <a:txBody>
                    <a:bodyPr/>
                    <a:lstStyle/>
                    <a:p>
                      <a:pPr>
                        <a:lnSpc>
                          <a:spcPts val="1600"/>
                        </a:lnSpc>
                        <a:spcAft>
                          <a:spcPts val="0"/>
                        </a:spcAft>
                      </a:pPr>
                      <a:r>
                        <a:rPr lang="pl-PL" sz="1400" dirty="0">
                          <a:effectLst/>
                        </a:rPr>
                        <a:t>X</a:t>
                      </a:r>
                      <a:endParaRPr lang="pl-PL"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53" marR="48953" marT="0" marB="0"/>
                </a:tc>
                <a:extLst>
                  <a:ext uri="{0D108BD9-81ED-4DB2-BD59-A6C34878D82A}">
                    <a16:rowId xmlns:a16="http://schemas.microsoft.com/office/drawing/2014/main" val="1812679009"/>
                  </a:ext>
                </a:extLst>
              </a:tr>
            </a:tbl>
          </a:graphicData>
        </a:graphic>
      </p:graphicFrame>
    </p:spTree>
    <p:extLst>
      <p:ext uri="{BB962C8B-B14F-4D97-AF65-F5344CB8AC3E}">
        <p14:creationId xmlns:p14="http://schemas.microsoft.com/office/powerpoint/2010/main" val="37597584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7235D29-D2D3-4284-B0A6-5F97BEC3C5EA}"/>
              </a:ext>
            </a:extLst>
          </p:cNvPr>
          <p:cNvSpPr>
            <a:spLocks noGrp="1"/>
          </p:cNvSpPr>
          <p:nvPr>
            <p:ph type="title"/>
          </p:nvPr>
        </p:nvSpPr>
        <p:spPr>
          <a:xfrm>
            <a:off x="980020" y="403509"/>
            <a:ext cx="9720072" cy="266165"/>
          </a:xfrm>
        </p:spPr>
        <p:txBody>
          <a:bodyPr>
            <a:normAutofit fontScale="90000"/>
          </a:bodyPr>
          <a:lstStyle/>
          <a:p>
            <a:r>
              <a:rPr lang="pl-PL" dirty="0"/>
              <a:t>MARKET SHARE</a:t>
            </a:r>
          </a:p>
        </p:txBody>
      </p:sp>
      <p:graphicFrame>
        <p:nvGraphicFramePr>
          <p:cNvPr id="7" name="Symbol zastępczy zawartości 3">
            <a:extLst>
              <a:ext uri="{FF2B5EF4-FFF2-40B4-BE49-F238E27FC236}">
                <a16:creationId xmlns:a16="http://schemas.microsoft.com/office/drawing/2014/main" id="{56035C87-1F42-4172-B716-0002717FECC7}"/>
              </a:ext>
            </a:extLst>
          </p:cNvPr>
          <p:cNvGraphicFramePr>
            <a:graphicFrameLocks/>
          </p:cNvGraphicFramePr>
          <p:nvPr>
            <p:extLst>
              <p:ext uri="{D42A27DB-BD31-4B8C-83A1-F6EECF244321}">
                <p14:modId xmlns:p14="http://schemas.microsoft.com/office/powerpoint/2010/main" val="2947608119"/>
              </p:ext>
            </p:extLst>
          </p:nvPr>
        </p:nvGraphicFramePr>
        <p:xfrm>
          <a:off x="901036" y="805413"/>
          <a:ext cx="10693088" cy="5486400"/>
        </p:xfrm>
        <a:graphic>
          <a:graphicData uri="http://schemas.openxmlformats.org/drawingml/2006/table">
            <a:tbl>
              <a:tblPr firstRow="1" firstCol="1" bandRow="1">
                <a:tableStyleId>{BC89EF96-8CEA-46FF-86C4-4CE0E7609802}</a:tableStyleId>
              </a:tblPr>
              <a:tblGrid>
                <a:gridCol w="6699790">
                  <a:extLst>
                    <a:ext uri="{9D8B030D-6E8A-4147-A177-3AD203B41FA5}">
                      <a16:colId xmlns:a16="http://schemas.microsoft.com/office/drawing/2014/main" val="1621184074"/>
                    </a:ext>
                  </a:extLst>
                </a:gridCol>
                <a:gridCol w="1207276">
                  <a:extLst>
                    <a:ext uri="{9D8B030D-6E8A-4147-A177-3AD203B41FA5}">
                      <a16:colId xmlns:a16="http://schemas.microsoft.com/office/drawing/2014/main" val="2038261854"/>
                    </a:ext>
                  </a:extLst>
                </a:gridCol>
                <a:gridCol w="1393010">
                  <a:extLst>
                    <a:ext uri="{9D8B030D-6E8A-4147-A177-3AD203B41FA5}">
                      <a16:colId xmlns:a16="http://schemas.microsoft.com/office/drawing/2014/main" val="364334699"/>
                    </a:ext>
                  </a:extLst>
                </a:gridCol>
                <a:gridCol w="1393012">
                  <a:extLst>
                    <a:ext uri="{9D8B030D-6E8A-4147-A177-3AD203B41FA5}">
                      <a16:colId xmlns:a16="http://schemas.microsoft.com/office/drawing/2014/main" val="3334164037"/>
                    </a:ext>
                  </a:extLst>
                </a:gridCol>
              </a:tblGrid>
              <a:tr h="156068">
                <a:tc>
                  <a:txBody>
                    <a:bodyPr/>
                    <a:lstStyle/>
                    <a:p>
                      <a:pPr>
                        <a:lnSpc>
                          <a:spcPts val="1600"/>
                        </a:lnSpc>
                        <a:spcAft>
                          <a:spcPts val="0"/>
                        </a:spcAft>
                      </a:pPr>
                      <a:r>
                        <a:rPr lang="pl-PL" sz="1400" dirty="0">
                          <a:effectLst/>
                        </a:rPr>
                        <a:t>CRA</a:t>
                      </a:r>
                      <a:endParaRPr lang="pl-PL"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673" marR="52673" marT="0" marB="0"/>
                </a:tc>
                <a:tc>
                  <a:txBody>
                    <a:bodyPr/>
                    <a:lstStyle/>
                    <a:p>
                      <a:pPr algn="r">
                        <a:lnSpc>
                          <a:spcPts val="1600"/>
                        </a:lnSpc>
                        <a:spcAft>
                          <a:spcPts val="0"/>
                        </a:spcAft>
                      </a:pPr>
                      <a:r>
                        <a:rPr lang="pl-PL" sz="1400">
                          <a:effectLst/>
                        </a:rPr>
                        <a:t>2015</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673" marR="52673" marT="0" marB="0"/>
                </a:tc>
                <a:tc>
                  <a:txBody>
                    <a:bodyPr/>
                    <a:lstStyle/>
                    <a:p>
                      <a:pPr algn="r">
                        <a:lnSpc>
                          <a:spcPts val="1600"/>
                        </a:lnSpc>
                        <a:spcAft>
                          <a:spcPts val="0"/>
                        </a:spcAft>
                      </a:pPr>
                      <a:r>
                        <a:rPr lang="pl-PL" sz="1400">
                          <a:effectLst/>
                        </a:rPr>
                        <a:t>2014</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673" marR="52673" marT="0" marB="0"/>
                </a:tc>
                <a:tc>
                  <a:txBody>
                    <a:bodyPr/>
                    <a:lstStyle/>
                    <a:p>
                      <a:pPr algn="r">
                        <a:lnSpc>
                          <a:spcPts val="1600"/>
                        </a:lnSpc>
                        <a:spcAft>
                          <a:spcPts val="0"/>
                        </a:spcAft>
                      </a:pPr>
                      <a:r>
                        <a:rPr lang="pl-PL" sz="1400">
                          <a:effectLst/>
                        </a:rPr>
                        <a:t>2013</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673" marR="52673" marT="0" marB="0"/>
                </a:tc>
                <a:extLst>
                  <a:ext uri="{0D108BD9-81ED-4DB2-BD59-A6C34878D82A}">
                    <a16:rowId xmlns:a16="http://schemas.microsoft.com/office/drawing/2014/main" val="3474393362"/>
                  </a:ext>
                </a:extLst>
              </a:tr>
              <a:tr h="156068">
                <a:tc>
                  <a:txBody>
                    <a:bodyPr/>
                    <a:lstStyle/>
                    <a:p>
                      <a:pPr>
                        <a:lnSpc>
                          <a:spcPts val="1600"/>
                        </a:lnSpc>
                        <a:spcAft>
                          <a:spcPts val="0"/>
                        </a:spcAft>
                      </a:pPr>
                      <a:r>
                        <a:rPr lang="en-GB" sz="1400">
                          <a:effectLst/>
                        </a:rPr>
                        <a:t>AM Best Europe-Rating Services Ltd. (AMBERS)</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673" marR="52673" marT="0" marB="0"/>
                </a:tc>
                <a:tc>
                  <a:txBody>
                    <a:bodyPr/>
                    <a:lstStyle/>
                    <a:p>
                      <a:pPr algn="r">
                        <a:lnSpc>
                          <a:spcPts val="1600"/>
                        </a:lnSpc>
                        <a:spcAft>
                          <a:spcPts val="0"/>
                        </a:spcAft>
                      </a:pPr>
                      <a:r>
                        <a:rPr lang="pl-PL" sz="1400">
                          <a:effectLst/>
                        </a:rPr>
                        <a:t>0.79%</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673" marR="52673" marT="0" marB="0"/>
                </a:tc>
                <a:tc>
                  <a:txBody>
                    <a:bodyPr/>
                    <a:lstStyle/>
                    <a:p>
                      <a:pPr algn="r">
                        <a:lnSpc>
                          <a:spcPts val="1600"/>
                        </a:lnSpc>
                        <a:spcAft>
                          <a:spcPts val="0"/>
                        </a:spcAft>
                      </a:pPr>
                      <a:r>
                        <a:rPr lang="pl-PL" sz="1400">
                          <a:effectLst/>
                        </a:rPr>
                        <a:t>0.72%</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673" marR="52673" marT="0" marB="0"/>
                </a:tc>
                <a:tc>
                  <a:txBody>
                    <a:bodyPr/>
                    <a:lstStyle/>
                    <a:p>
                      <a:pPr algn="r">
                        <a:lnSpc>
                          <a:spcPts val="1600"/>
                        </a:lnSpc>
                        <a:spcAft>
                          <a:spcPts val="0"/>
                        </a:spcAft>
                      </a:pPr>
                      <a:r>
                        <a:rPr lang="pl-PL" sz="1400">
                          <a:effectLst/>
                        </a:rPr>
                        <a:t>0.72%</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673" marR="52673" marT="0" marB="0"/>
                </a:tc>
                <a:extLst>
                  <a:ext uri="{0D108BD9-81ED-4DB2-BD59-A6C34878D82A}">
                    <a16:rowId xmlns:a16="http://schemas.microsoft.com/office/drawing/2014/main" val="2050368920"/>
                  </a:ext>
                </a:extLst>
              </a:tr>
              <a:tr h="0">
                <a:tc>
                  <a:txBody>
                    <a:bodyPr/>
                    <a:lstStyle/>
                    <a:p>
                      <a:pPr>
                        <a:lnSpc>
                          <a:spcPts val="1600"/>
                        </a:lnSpc>
                        <a:spcAft>
                          <a:spcPts val="0"/>
                        </a:spcAft>
                      </a:pPr>
                      <a:r>
                        <a:rPr lang="en-GB" sz="1400">
                          <a:effectLst/>
                        </a:rPr>
                        <a:t>ARC Ratings, S.A. (previously Companhia Portuguesa de Rating, S.A)</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673" marR="52673" marT="0" marB="0"/>
                </a:tc>
                <a:tc>
                  <a:txBody>
                    <a:bodyPr/>
                    <a:lstStyle/>
                    <a:p>
                      <a:pPr algn="r">
                        <a:lnSpc>
                          <a:spcPts val="1600"/>
                        </a:lnSpc>
                        <a:spcAft>
                          <a:spcPts val="0"/>
                        </a:spcAft>
                      </a:pPr>
                      <a:r>
                        <a:rPr lang="pl-PL" sz="1400">
                          <a:effectLst/>
                        </a:rPr>
                        <a:t>0.02%</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673" marR="52673" marT="0" marB="0"/>
                </a:tc>
                <a:tc>
                  <a:txBody>
                    <a:bodyPr/>
                    <a:lstStyle/>
                    <a:p>
                      <a:pPr algn="r">
                        <a:lnSpc>
                          <a:spcPts val="1600"/>
                        </a:lnSpc>
                        <a:spcAft>
                          <a:spcPts val="0"/>
                        </a:spcAft>
                      </a:pPr>
                      <a:r>
                        <a:rPr lang="pl-PL" sz="1400">
                          <a:effectLst/>
                        </a:rPr>
                        <a:t>0.03%</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673" marR="52673" marT="0" marB="0"/>
                </a:tc>
                <a:tc>
                  <a:txBody>
                    <a:bodyPr/>
                    <a:lstStyle/>
                    <a:p>
                      <a:pPr algn="r">
                        <a:lnSpc>
                          <a:spcPts val="1600"/>
                        </a:lnSpc>
                        <a:spcAft>
                          <a:spcPts val="0"/>
                        </a:spcAft>
                      </a:pPr>
                      <a:r>
                        <a:rPr lang="pl-PL" sz="1400">
                          <a:effectLst/>
                        </a:rPr>
                        <a:t>0.04%</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673" marR="52673" marT="0" marB="0"/>
                </a:tc>
                <a:extLst>
                  <a:ext uri="{0D108BD9-81ED-4DB2-BD59-A6C34878D82A}">
                    <a16:rowId xmlns:a16="http://schemas.microsoft.com/office/drawing/2014/main" val="1923879453"/>
                  </a:ext>
                </a:extLst>
              </a:tr>
              <a:tr h="156068">
                <a:tc>
                  <a:txBody>
                    <a:bodyPr/>
                    <a:lstStyle/>
                    <a:p>
                      <a:pPr>
                        <a:lnSpc>
                          <a:spcPts val="1600"/>
                        </a:lnSpc>
                        <a:spcAft>
                          <a:spcPts val="0"/>
                        </a:spcAft>
                      </a:pPr>
                      <a:r>
                        <a:rPr lang="en-GB" sz="1400">
                          <a:effectLst/>
                        </a:rPr>
                        <a:t>ASSEKURATA Assekuranz Rating-Agentur GmbH</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673" marR="52673" marT="0" marB="0"/>
                </a:tc>
                <a:tc>
                  <a:txBody>
                    <a:bodyPr/>
                    <a:lstStyle/>
                    <a:p>
                      <a:pPr algn="r">
                        <a:lnSpc>
                          <a:spcPts val="1600"/>
                        </a:lnSpc>
                        <a:spcAft>
                          <a:spcPts val="0"/>
                        </a:spcAft>
                      </a:pPr>
                      <a:r>
                        <a:rPr lang="pl-PL" sz="1400">
                          <a:effectLst/>
                        </a:rPr>
                        <a:t>0.21%</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673" marR="52673" marT="0" marB="0"/>
                </a:tc>
                <a:tc>
                  <a:txBody>
                    <a:bodyPr/>
                    <a:lstStyle/>
                    <a:p>
                      <a:pPr algn="r">
                        <a:lnSpc>
                          <a:spcPts val="1600"/>
                        </a:lnSpc>
                        <a:spcAft>
                          <a:spcPts val="0"/>
                        </a:spcAft>
                      </a:pPr>
                      <a:r>
                        <a:rPr lang="pl-PL" sz="1400">
                          <a:effectLst/>
                        </a:rPr>
                        <a:t>0.26%</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673" marR="52673" marT="0" marB="0"/>
                </a:tc>
                <a:tc>
                  <a:txBody>
                    <a:bodyPr/>
                    <a:lstStyle/>
                    <a:p>
                      <a:pPr algn="r">
                        <a:lnSpc>
                          <a:spcPts val="1600"/>
                        </a:lnSpc>
                        <a:spcAft>
                          <a:spcPts val="0"/>
                        </a:spcAft>
                      </a:pPr>
                      <a:r>
                        <a:rPr lang="pl-PL" sz="1400">
                          <a:effectLst/>
                        </a:rPr>
                        <a:t>0.30%</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673" marR="52673" marT="0" marB="0"/>
                </a:tc>
                <a:extLst>
                  <a:ext uri="{0D108BD9-81ED-4DB2-BD59-A6C34878D82A}">
                    <a16:rowId xmlns:a16="http://schemas.microsoft.com/office/drawing/2014/main" val="2542662839"/>
                  </a:ext>
                </a:extLst>
              </a:tr>
              <a:tr h="156068">
                <a:tc>
                  <a:txBody>
                    <a:bodyPr/>
                    <a:lstStyle/>
                    <a:p>
                      <a:pPr>
                        <a:lnSpc>
                          <a:spcPts val="1600"/>
                        </a:lnSpc>
                        <a:spcAft>
                          <a:spcPts val="0"/>
                        </a:spcAft>
                      </a:pPr>
                      <a:r>
                        <a:rPr lang="en-GB" sz="1400">
                          <a:effectLst/>
                        </a:rPr>
                        <a:t>Axesor conocer para decidir SA</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673" marR="52673" marT="0" marB="0"/>
                </a:tc>
                <a:tc>
                  <a:txBody>
                    <a:bodyPr/>
                    <a:lstStyle/>
                    <a:p>
                      <a:pPr algn="r">
                        <a:lnSpc>
                          <a:spcPts val="1600"/>
                        </a:lnSpc>
                        <a:spcAft>
                          <a:spcPts val="0"/>
                        </a:spcAft>
                      </a:pPr>
                      <a:r>
                        <a:rPr lang="pl-PL" sz="1400">
                          <a:effectLst/>
                        </a:rPr>
                        <a:t>0.61%</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673" marR="52673" marT="0" marB="0"/>
                </a:tc>
                <a:tc>
                  <a:txBody>
                    <a:bodyPr/>
                    <a:lstStyle/>
                    <a:p>
                      <a:pPr algn="r">
                        <a:lnSpc>
                          <a:spcPts val="1600"/>
                        </a:lnSpc>
                        <a:spcAft>
                          <a:spcPts val="0"/>
                        </a:spcAft>
                      </a:pPr>
                      <a:r>
                        <a:rPr lang="pl-PL" sz="1400">
                          <a:effectLst/>
                        </a:rPr>
                        <a:t>0.58%</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673" marR="52673" marT="0" marB="0"/>
                </a:tc>
                <a:tc>
                  <a:txBody>
                    <a:bodyPr/>
                    <a:lstStyle/>
                    <a:p>
                      <a:pPr algn="r">
                        <a:lnSpc>
                          <a:spcPts val="1600"/>
                        </a:lnSpc>
                        <a:spcAft>
                          <a:spcPts val="0"/>
                        </a:spcAft>
                      </a:pPr>
                      <a:r>
                        <a:rPr lang="pl-PL" sz="1400">
                          <a:effectLst/>
                        </a:rPr>
                        <a:t>0.39%</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673" marR="52673" marT="0" marB="0"/>
                </a:tc>
                <a:extLst>
                  <a:ext uri="{0D108BD9-81ED-4DB2-BD59-A6C34878D82A}">
                    <a16:rowId xmlns:a16="http://schemas.microsoft.com/office/drawing/2014/main" val="1491620369"/>
                  </a:ext>
                </a:extLst>
              </a:tr>
              <a:tr h="156068">
                <a:tc>
                  <a:txBody>
                    <a:bodyPr/>
                    <a:lstStyle/>
                    <a:p>
                      <a:pPr>
                        <a:lnSpc>
                          <a:spcPts val="1600"/>
                        </a:lnSpc>
                        <a:spcAft>
                          <a:spcPts val="0"/>
                        </a:spcAft>
                      </a:pPr>
                      <a:r>
                        <a:rPr lang="en-GB" sz="1400">
                          <a:effectLst/>
                        </a:rPr>
                        <a:t>BCRA-Credit Rating Agency AD</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673" marR="52673" marT="0" marB="0"/>
                </a:tc>
                <a:tc>
                  <a:txBody>
                    <a:bodyPr/>
                    <a:lstStyle/>
                    <a:p>
                      <a:pPr algn="r">
                        <a:lnSpc>
                          <a:spcPts val="1600"/>
                        </a:lnSpc>
                        <a:spcAft>
                          <a:spcPts val="0"/>
                        </a:spcAft>
                      </a:pPr>
                      <a:r>
                        <a:rPr lang="pl-PL" sz="1400">
                          <a:effectLst/>
                        </a:rPr>
                        <a:t>0.02%</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673" marR="52673" marT="0" marB="0"/>
                </a:tc>
                <a:tc>
                  <a:txBody>
                    <a:bodyPr/>
                    <a:lstStyle/>
                    <a:p>
                      <a:pPr algn="r">
                        <a:lnSpc>
                          <a:spcPts val="1600"/>
                        </a:lnSpc>
                        <a:spcAft>
                          <a:spcPts val="0"/>
                        </a:spcAft>
                      </a:pPr>
                      <a:r>
                        <a:rPr lang="pl-PL" sz="1400">
                          <a:effectLst/>
                        </a:rPr>
                        <a:t>0.03%</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673" marR="52673" marT="0" marB="0"/>
                </a:tc>
                <a:tc>
                  <a:txBody>
                    <a:bodyPr/>
                    <a:lstStyle/>
                    <a:p>
                      <a:pPr algn="r">
                        <a:lnSpc>
                          <a:spcPts val="1600"/>
                        </a:lnSpc>
                        <a:spcAft>
                          <a:spcPts val="0"/>
                        </a:spcAft>
                      </a:pPr>
                      <a:r>
                        <a:rPr lang="pl-PL" sz="1400">
                          <a:effectLst/>
                        </a:rPr>
                        <a:t>0.02%</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673" marR="52673" marT="0" marB="0"/>
                </a:tc>
                <a:extLst>
                  <a:ext uri="{0D108BD9-81ED-4DB2-BD59-A6C34878D82A}">
                    <a16:rowId xmlns:a16="http://schemas.microsoft.com/office/drawing/2014/main" val="827169882"/>
                  </a:ext>
                </a:extLst>
              </a:tr>
              <a:tr h="156068">
                <a:tc>
                  <a:txBody>
                    <a:bodyPr/>
                    <a:lstStyle/>
                    <a:p>
                      <a:pPr>
                        <a:lnSpc>
                          <a:spcPts val="1600"/>
                        </a:lnSpc>
                        <a:spcAft>
                          <a:spcPts val="0"/>
                        </a:spcAft>
                      </a:pPr>
                      <a:r>
                        <a:rPr lang="pl-PL" sz="1400" dirty="0">
                          <a:effectLst/>
                        </a:rPr>
                        <a:t>Capital </a:t>
                      </a:r>
                      <a:r>
                        <a:rPr lang="pl-PL" sz="1400" dirty="0" err="1">
                          <a:effectLst/>
                        </a:rPr>
                        <a:t>Intelligence</a:t>
                      </a:r>
                      <a:r>
                        <a:rPr lang="pl-PL" sz="1400" dirty="0">
                          <a:effectLst/>
                        </a:rPr>
                        <a:t> (</a:t>
                      </a:r>
                      <a:r>
                        <a:rPr lang="pl-PL" sz="1400" dirty="0" err="1">
                          <a:effectLst/>
                        </a:rPr>
                        <a:t>Cyprus</a:t>
                      </a:r>
                      <a:r>
                        <a:rPr lang="pl-PL" sz="1400" dirty="0">
                          <a:effectLst/>
                        </a:rPr>
                        <a:t>) </a:t>
                      </a:r>
                      <a:r>
                        <a:rPr lang="pl-PL" sz="1400" dirty="0" err="1">
                          <a:effectLst/>
                        </a:rPr>
                        <a:t>Ltd</a:t>
                      </a:r>
                      <a:endParaRPr lang="pl-PL"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673" marR="52673" marT="0" marB="0"/>
                </a:tc>
                <a:tc>
                  <a:txBody>
                    <a:bodyPr/>
                    <a:lstStyle/>
                    <a:p>
                      <a:pPr algn="r">
                        <a:lnSpc>
                          <a:spcPts val="1600"/>
                        </a:lnSpc>
                        <a:spcAft>
                          <a:spcPts val="0"/>
                        </a:spcAft>
                      </a:pPr>
                      <a:r>
                        <a:rPr lang="pl-PL" sz="1400">
                          <a:effectLst/>
                        </a:rPr>
                        <a:t>0.12%</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673" marR="52673" marT="0" marB="0"/>
                </a:tc>
                <a:tc>
                  <a:txBody>
                    <a:bodyPr/>
                    <a:lstStyle/>
                    <a:p>
                      <a:pPr algn="r">
                        <a:lnSpc>
                          <a:spcPts val="1600"/>
                        </a:lnSpc>
                        <a:spcAft>
                          <a:spcPts val="0"/>
                        </a:spcAft>
                      </a:pPr>
                      <a:r>
                        <a:rPr lang="pl-PL" sz="1400">
                          <a:effectLst/>
                        </a:rPr>
                        <a:t>0.13%</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673" marR="52673" marT="0" marB="0"/>
                </a:tc>
                <a:tc>
                  <a:txBody>
                    <a:bodyPr/>
                    <a:lstStyle/>
                    <a:p>
                      <a:pPr algn="r">
                        <a:lnSpc>
                          <a:spcPts val="1600"/>
                        </a:lnSpc>
                        <a:spcAft>
                          <a:spcPts val="0"/>
                        </a:spcAft>
                      </a:pPr>
                      <a:r>
                        <a:rPr lang="pl-PL" sz="1400">
                          <a:effectLst/>
                        </a:rPr>
                        <a:t>0.16%</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673" marR="52673" marT="0" marB="0"/>
                </a:tc>
                <a:extLst>
                  <a:ext uri="{0D108BD9-81ED-4DB2-BD59-A6C34878D82A}">
                    <a16:rowId xmlns:a16="http://schemas.microsoft.com/office/drawing/2014/main" val="1300694102"/>
                  </a:ext>
                </a:extLst>
              </a:tr>
              <a:tr h="166538">
                <a:tc>
                  <a:txBody>
                    <a:bodyPr/>
                    <a:lstStyle/>
                    <a:p>
                      <a:pPr>
                        <a:lnSpc>
                          <a:spcPts val="1600"/>
                        </a:lnSpc>
                        <a:spcAft>
                          <a:spcPts val="0"/>
                        </a:spcAft>
                      </a:pPr>
                      <a:r>
                        <a:rPr lang="en-GB" sz="1400">
                          <a:effectLst/>
                        </a:rPr>
                        <a:t>Cerved Rating Agency S.p.A. (previoulsy CERVED Group S.p.A. )</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673" marR="52673" marT="0" marB="0"/>
                </a:tc>
                <a:tc>
                  <a:txBody>
                    <a:bodyPr/>
                    <a:lstStyle/>
                    <a:p>
                      <a:pPr algn="r">
                        <a:lnSpc>
                          <a:spcPts val="1600"/>
                        </a:lnSpc>
                        <a:spcAft>
                          <a:spcPts val="0"/>
                        </a:spcAft>
                      </a:pPr>
                      <a:r>
                        <a:rPr lang="pl-PL" sz="1400">
                          <a:effectLst/>
                        </a:rPr>
                        <a:t>1.20%</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673" marR="52673" marT="0" marB="0"/>
                </a:tc>
                <a:tc>
                  <a:txBody>
                    <a:bodyPr/>
                    <a:lstStyle/>
                    <a:p>
                      <a:pPr algn="r">
                        <a:lnSpc>
                          <a:spcPts val="1600"/>
                        </a:lnSpc>
                        <a:spcAft>
                          <a:spcPts val="0"/>
                        </a:spcAft>
                      </a:pPr>
                      <a:r>
                        <a:rPr lang="pl-PL" sz="1400">
                          <a:effectLst/>
                        </a:rPr>
                        <a:t>2.19%</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673" marR="52673" marT="0" marB="0"/>
                </a:tc>
                <a:tc>
                  <a:txBody>
                    <a:bodyPr/>
                    <a:lstStyle/>
                    <a:p>
                      <a:pPr algn="r">
                        <a:lnSpc>
                          <a:spcPts val="1600"/>
                        </a:lnSpc>
                        <a:spcAft>
                          <a:spcPts val="0"/>
                        </a:spcAft>
                      </a:pPr>
                      <a:r>
                        <a:rPr lang="pl-PL" sz="1400">
                          <a:effectLst/>
                        </a:rPr>
                        <a:t>2.60%</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673" marR="52673" marT="0" marB="0"/>
                </a:tc>
                <a:extLst>
                  <a:ext uri="{0D108BD9-81ED-4DB2-BD59-A6C34878D82A}">
                    <a16:rowId xmlns:a16="http://schemas.microsoft.com/office/drawing/2014/main" val="2844764977"/>
                  </a:ext>
                </a:extLst>
              </a:tr>
              <a:tr h="156068">
                <a:tc>
                  <a:txBody>
                    <a:bodyPr/>
                    <a:lstStyle/>
                    <a:p>
                      <a:pPr>
                        <a:lnSpc>
                          <a:spcPts val="1600"/>
                        </a:lnSpc>
                        <a:spcAft>
                          <a:spcPts val="0"/>
                        </a:spcAft>
                      </a:pPr>
                      <a:r>
                        <a:rPr lang="pl-PL" sz="1400">
                          <a:effectLst/>
                        </a:rPr>
                        <a:t>Creditreform Rating AG</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673" marR="52673" marT="0" marB="0"/>
                </a:tc>
                <a:tc>
                  <a:txBody>
                    <a:bodyPr/>
                    <a:lstStyle/>
                    <a:p>
                      <a:pPr algn="r">
                        <a:lnSpc>
                          <a:spcPts val="1600"/>
                        </a:lnSpc>
                        <a:spcAft>
                          <a:spcPts val="0"/>
                        </a:spcAft>
                      </a:pPr>
                      <a:r>
                        <a:rPr lang="pl-PL" sz="1400">
                          <a:effectLst/>
                        </a:rPr>
                        <a:t>0.50%</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673" marR="52673" marT="0" marB="0"/>
                </a:tc>
                <a:tc>
                  <a:txBody>
                    <a:bodyPr/>
                    <a:lstStyle/>
                    <a:p>
                      <a:pPr algn="r">
                        <a:lnSpc>
                          <a:spcPts val="1600"/>
                        </a:lnSpc>
                        <a:spcAft>
                          <a:spcPts val="0"/>
                        </a:spcAft>
                      </a:pPr>
                      <a:r>
                        <a:rPr lang="pl-PL" sz="1400">
                          <a:effectLst/>
                        </a:rPr>
                        <a:t>0.53%</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673" marR="52673" marT="0" marB="0"/>
                </a:tc>
                <a:tc>
                  <a:txBody>
                    <a:bodyPr/>
                    <a:lstStyle/>
                    <a:p>
                      <a:pPr algn="r">
                        <a:lnSpc>
                          <a:spcPts val="1600"/>
                        </a:lnSpc>
                        <a:spcAft>
                          <a:spcPts val="0"/>
                        </a:spcAft>
                      </a:pPr>
                      <a:r>
                        <a:rPr lang="pl-PL" sz="1400">
                          <a:effectLst/>
                        </a:rPr>
                        <a:t>0.49%</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673" marR="52673" marT="0" marB="0"/>
                </a:tc>
                <a:extLst>
                  <a:ext uri="{0D108BD9-81ED-4DB2-BD59-A6C34878D82A}">
                    <a16:rowId xmlns:a16="http://schemas.microsoft.com/office/drawing/2014/main" val="3081987975"/>
                  </a:ext>
                </a:extLst>
              </a:tr>
              <a:tr h="156068">
                <a:tc>
                  <a:txBody>
                    <a:bodyPr/>
                    <a:lstStyle/>
                    <a:p>
                      <a:pPr>
                        <a:lnSpc>
                          <a:spcPts val="1600"/>
                        </a:lnSpc>
                        <a:spcAft>
                          <a:spcPts val="0"/>
                        </a:spcAft>
                      </a:pPr>
                      <a:r>
                        <a:rPr lang="pl-PL" sz="1400">
                          <a:effectLst/>
                        </a:rPr>
                        <a:t>CRIF S.p.A.       </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673" marR="52673" marT="0" marB="0"/>
                </a:tc>
                <a:tc>
                  <a:txBody>
                    <a:bodyPr/>
                    <a:lstStyle/>
                    <a:p>
                      <a:pPr algn="r">
                        <a:lnSpc>
                          <a:spcPts val="1600"/>
                        </a:lnSpc>
                        <a:spcAft>
                          <a:spcPts val="0"/>
                        </a:spcAft>
                      </a:pPr>
                      <a:r>
                        <a:rPr lang="pl-PL" sz="1400">
                          <a:effectLst/>
                        </a:rPr>
                        <a:t>0.33%</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673" marR="52673" marT="0" marB="0"/>
                </a:tc>
                <a:tc>
                  <a:txBody>
                    <a:bodyPr/>
                    <a:lstStyle/>
                    <a:p>
                      <a:pPr algn="r">
                        <a:lnSpc>
                          <a:spcPts val="1600"/>
                        </a:lnSpc>
                        <a:spcAft>
                          <a:spcPts val="0"/>
                        </a:spcAft>
                      </a:pPr>
                      <a:r>
                        <a:rPr lang="pl-PL" sz="1400">
                          <a:effectLst/>
                        </a:rPr>
                        <a:t>0.76%</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673" marR="52673" marT="0" marB="0"/>
                </a:tc>
                <a:tc>
                  <a:txBody>
                    <a:bodyPr/>
                    <a:lstStyle/>
                    <a:p>
                      <a:pPr algn="r">
                        <a:lnSpc>
                          <a:spcPts val="1600"/>
                        </a:lnSpc>
                        <a:spcAft>
                          <a:spcPts val="0"/>
                        </a:spcAft>
                      </a:pPr>
                      <a:r>
                        <a:rPr lang="pl-PL" sz="1400" dirty="0">
                          <a:effectLst/>
                        </a:rPr>
                        <a:t>0.34%</a:t>
                      </a:r>
                      <a:endParaRPr lang="pl-PL"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673" marR="52673" marT="0" marB="0"/>
                </a:tc>
                <a:extLst>
                  <a:ext uri="{0D108BD9-81ED-4DB2-BD59-A6C34878D82A}">
                    <a16:rowId xmlns:a16="http://schemas.microsoft.com/office/drawing/2014/main" val="1176664775"/>
                  </a:ext>
                </a:extLst>
              </a:tr>
              <a:tr h="156068">
                <a:tc>
                  <a:txBody>
                    <a:bodyPr/>
                    <a:lstStyle/>
                    <a:p>
                      <a:pPr>
                        <a:lnSpc>
                          <a:spcPts val="1600"/>
                        </a:lnSpc>
                        <a:spcAft>
                          <a:spcPts val="0"/>
                        </a:spcAft>
                      </a:pPr>
                      <a:r>
                        <a:rPr lang="en-GB" sz="1400">
                          <a:effectLst/>
                        </a:rPr>
                        <a:t>Dagong Europe Credit Rating Srl (Dagong Europe)</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673" marR="52673" marT="0" marB="0"/>
                </a:tc>
                <a:tc>
                  <a:txBody>
                    <a:bodyPr/>
                    <a:lstStyle/>
                    <a:p>
                      <a:pPr algn="r">
                        <a:lnSpc>
                          <a:spcPts val="1600"/>
                        </a:lnSpc>
                        <a:spcAft>
                          <a:spcPts val="0"/>
                        </a:spcAft>
                      </a:pPr>
                      <a:r>
                        <a:rPr lang="pl-PL" sz="1400">
                          <a:effectLst/>
                        </a:rPr>
                        <a:t>0.02%</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673" marR="52673" marT="0" marB="0"/>
                </a:tc>
                <a:tc>
                  <a:txBody>
                    <a:bodyPr/>
                    <a:lstStyle/>
                    <a:p>
                      <a:pPr algn="r">
                        <a:lnSpc>
                          <a:spcPts val="1600"/>
                        </a:lnSpc>
                        <a:spcAft>
                          <a:spcPts val="0"/>
                        </a:spcAft>
                      </a:pPr>
                      <a:r>
                        <a:rPr lang="pl-PL" sz="1400">
                          <a:effectLst/>
                        </a:rPr>
                        <a:t>&lt;0.01%</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673" marR="52673" marT="0" marB="0"/>
                </a:tc>
                <a:tc>
                  <a:txBody>
                    <a:bodyPr/>
                    <a:lstStyle/>
                    <a:p>
                      <a:pPr algn="r">
                        <a:lnSpc>
                          <a:spcPts val="1600"/>
                        </a:lnSpc>
                        <a:spcAft>
                          <a:spcPts val="0"/>
                        </a:spcAft>
                      </a:pPr>
                      <a:r>
                        <a:rPr lang="pl-PL" sz="1400">
                          <a:effectLst/>
                        </a:rPr>
                        <a:t>&lt;0.01%</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673" marR="52673" marT="0" marB="0"/>
                </a:tc>
                <a:extLst>
                  <a:ext uri="{0D108BD9-81ED-4DB2-BD59-A6C34878D82A}">
                    <a16:rowId xmlns:a16="http://schemas.microsoft.com/office/drawing/2014/main" val="721486394"/>
                  </a:ext>
                </a:extLst>
              </a:tr>
              <a:tr h="156068">
                <a:tc>
                  <a:txBody>
                    <a:bodyPr/>
                    <a:lstStyle/>
                    <a:p>
                      <a:pPr>
                        <a:lnSpc>
                          <a:spcPts val="1600"/>
                        </a:lnSpc>
                        <a:spcAft>
                          <a:spcPts val="0"/>
                        </a:spcAft>
                      </a:pPr>
                      <a:r>
                        <a:rPr lang="pl-PL" sz="1400">
                          <a:effectLst/>
                        </a:rPr>
                        <a:t>DBRS Ratings Limited</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673" marR="52673" marT="0" marB="0"/>
                </a:tc>
                <a:tc>
                  <a:txBody>
                    <a:bodyPr/>
                    <a:lstStyle/>
                    <a:p>
                      <a:pPr algn="r">
                        <a:lnSpc>
                          <a:spcPts val="1600"/>
                        </a:lnSpc>
                        <a:spcAft>
                          <a:spcPts val="0"/>
                        </a:spcAft>
                      </a:pPr>
                      <a:r>
                        <a:rPr lang="pl-PL" sz="1400">
                          <a:effectLst/>
                        </a:rPr>
                        <a:t>1.47%</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673" marR="52673" marT="0" marB="0"/>
                </a:tc>
                <a:tc>
                  <a:txBody>
                    <a:bodyPr/>
                    <a:lstStyle/>
                    <a:p>
                      <a:pPr algn="r">
                        <a:lnSpc>
                          <a:spcPts val="1600"/>
                        </a:lnSpc>
                        <a:spcAft>
                          <a:spcPts val="0"/>
                        </a:spcAft>
                      </a:pPr>
                      <a:r>
                        <a:rPr lang="pl-PL" sz="1400">
                          <a:effectLst/>
                        </a:rPr>
                        <a:t>1.27%</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673" marR="52673" marT="0" marB="0"/>
                </a:tc>
                <a:tc>
                  <a:txBody>
                    <a:bodyPr/>
                    <a:lstStyle/>
                    <a:p>
                      <a:pPr algn="r">
                        <a:lnSpc>
                          <a:spcPts val="1600"/>
                        </a:lnSpc>
                        <a:spcAft>
                          <a:spcPts val="0"/>
                        </a:spcAft>
                      </a:pPr>
                      <a:r>
                        <a:rPr lang="pl-PL" sz="1400">
                          <a:effectLst/>
                        </a:rPr>
                        <a:t>0.97%</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673" marR="52673" marT="0" marB="0"/>
                </a:tc>
                <a:extLst>
                  <a:ext uri="{0D108BD9-81ED-4DB2-BD59-A6C34878D82A}">
                    <a16:rowId xmlns:a16="http://schemas.microsoft.com/office/drawing/2014/main" val="3143823303"/>
                  </a:ext>
                </a:extLst>
              </a:tr>
              <a:tr h="156068">
                <a:tc>
                  <a:txBody>
                    <a:bodyPr/>
                    <a:lstStyle/>
                    <a:p>
                      <a:pPr>
                        <a:lnSpc>
                          <a:spcPts val="1600"/>
                        </a:lnSpc>
                        <a:spcAft>
                          <a:spcPts val="0"/>
                        </a:spcAft>
                      </a:pPr>
                      <a:r>
                        <a:rPr lang="pl-PL" sz="1400">
                          <a:effectLst/>
                        </a:rPr>
                        <a:t>Euler Hermes Rating GmbH</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673" marR="52673" marT="0" marB="0"/>
                </a:tc>
                <a:tc>
                  <a:txBody>
                    <a:bodyPr/>
                    <a:lstStyle/>
                    <a:p>
                      <a:pPr algn="r">
                        <a:lnSpc>
                          <a:spcPts val="1600"/>
                        </a:lnSpc>
                        <a:spcAft>
                          <a:spcPts val="0"/>
                        </a:spcAft>
                      </a:pPr>
                      <a:r>
                        <a:rPr lang="pl-PL" sz="1400">
                          <a:effectLst/>
                        </a:rPr>
                        <a:t>0.20%</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673" marR="52673" marT="0" marB="0"/>
                </a:tc>
                <a:tc>
                  <a:txBody>
                    <a:bodyPr/>
                    <a:lstStyle/>
                    <a:p>
                      <a:pPr algn="r">
                        <a:lnSpc>
                          <a:spcPts val="1600"/>
                        </a:lnSpc>
                        <a:spcAft>
                          <a:spcPts val="0"/>
                        </a:spcAft>
                      </a:pPr>
                      <a:r>
                        <a:rPr lang="pl-PL" sz="1400">
                          <a:effectLst/>
                        </a:rPr>
                        <a:t>0.24%</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673" marR="52673" marT="0" marB="0"/>
                </a:tc>
                <a:tc>
                  <a:txBody>
                    <a:bodyPr/>
                    <a:lstStyle/>
                    <a:p>
                      <a:pPr algn="r">
                        <a:lnSpc>
                          <a:spcPts val="1600"/>
                        </a:lnSpc>
                        <a:spcAft>
                          <a:spcPts val="0"/>
                        </a:spcAft>
                      </a:pPr>
                      <a:r>
                        <a:rPr lang="pl-PL" sz="1400">
                          <a:effectLst/>
                        </a:rPr>
                        <a:t>0.20%</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673" marR="52673" marT="0" marB="0"/>
                </a:tc>
                <a:extLst>
                  <a:ext uri="{0D108BD9-81ED-4DB2-BD59-A6C34878D82A}">
                    <a16:rowId xmlns:a16="http://schemas.microsoft.com/office/drawing/2014/main" val="207824646"/>
                  </a:ext>
                </a:extLst>
              </a:tr>
              <a:tr h="156068">
                <a:tc>
                  <a:txBody>
                    <a:bodyPr/>
                    <a:lstStyle/>
                    <a:p>
                      <a:pPr>
                        <a:lnSpc>
                          <a:spcPts val="1600"/>
                        </a:lnSpc>
                        <a:spcAft>
                          <a:spcPts val="0"/>
                        </a:spcAft>
                      </a:pPr>
                      <a:r>
                        <a:rPr lang="en-GB" sz="1400">
                          <a:effectLst/>
                        </a:rPr>
                        <a:t>European Rating Agency, a.s.</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673" marR="52673" marT="0" marB="0"/>
                </a:tc>
                <a:tc>
                  <a:txBody>
                    <a:bodyPr/>
                    <a:lstStyle/>
                    <a:p>
                      <a:pPr algn="r">
                        <a:lnSpc>
                          <a:spcPts val="1600"/>
                        </a:lnSpc>
                        <a:spcAft>
                          <a:spcPts val="0"/>
                        </a:spcAft>
                      </a:pPr>
                      <a:r>
                        <a:rPr lang="pl-PL" sz="1400">
                          <a:effectLst/>
                        </a:rPr>
                        <a:t>0.00%</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673" marR="52673" marT="0" marB="0"/>
                </a:tc>
                <a:tc>
                  <a:txBody>
                    <a:bodyPr/>
                    <a:lstStyle/>
                    <a:p>
                      <a:pPr algn="r">
                        <a:lnSpc>
                          <a:spcPts val="1600"/>
                        </a:lnSpc>
                        <a:spcAft>
                          <a:spcPts val="0"/>
                        </a:spcAft>
                      </a:pPr>
                      <a:r>
                        <a:rPr lang="pl-PL" sz="1400">
                          <a:effectLst/>
                        </a:rPr>
                        <a:t>&lt;0.01%</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673" marR="52673" marT="0" marB="0"/>
                </a:tc>
                <a:tc>
                  <a:txBody>
                    <a:bodyPr/>
                    <a:lstStyle/>
                    <a:p>
                      <a:pPr algn="r">
                        <a:lnSpc>
                          <a:spcPts val="1600"/>
                        </a:lnSpc>
                        <a:spcAft>
                          <a:spcPts val="0"/>
                        </a:spcAft>
                      </a:pPr>
                      <a:r>
                        <a:rPr lang="pl-PL" sz="1400">
                          <a:effectLst/>
                        </a:rPr>
                        <a:t>&lt;0.01%</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673" marR="52673" marT="0" marB="0"/>
                </a:tc>
                <a:extLst>
                  <a:ext uri="{0D108BD9-81ED-4DB2-BD59-A6C34878D82A}">
                    <a16:rowId xmlns:a16="http://schemas.microsoft.com/office/drawing/2014/main" val="3427620529"/>
                  </a:ext>
                </a:extLst>
              </a:tr>
              <a:tr h="156068">
                <a:tc>
                  <a:txBody>
                    <a:bodyPr/>
                    <a:lstStyle/>
                    <a:p>
                      <a:pPr>
                        <a:lnSpc>
                          <a:spcPts val="1600"/>
                        </a:lnSpc>
                        <a:spcAft>
                          <a:spcPts val="0"/>
                        </a:spcAft>
                      </a:pPr>
                      <a:r>
                        <a:rPr lang="en-GB" sz="1400">
                          <a:effectLst/>
                        </a:rPr>
                        <a:t>EuroRating Sp. z o.o.</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673" marR="52673" marT="0" marB="0"/>
                </a:tc>
                <a:tc>
                  <a:txBody>
                    <a:bodyPr/>
                    <a:lstStyle/>
                    <a:p>
                      <a:pPr algn="r">
                        <a:lnSpc>
                          <a:spcPts val="1600"/>
                        </a:lnSpc>
                        <a:spcAft>
                          <a:spcPts val="0"/>
                        </a:spcAft>
                      </a:pPr>
                      <a:r>
                        <a:rPr lang="pl-PL" sz="1400">
                          <a:effectLst/>
                        </a:rPr>
                        <a:t>0.00%</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673" marR="52673" marT="0" marB="0"/>
                </a:tc>
                <a:tc>
                  <a:txBody>
                    <a:bodyPr/>
                    <a:lstStyle/>
                    <a:p>
                      <a:pPr algn="r">
                        <a:lnSpc>
                          <a:spcPts val="1600"/>
                        </a:lnSpc>
                        <a:spcAft>
                          <a:spcPts val="0"/>
                        </a:spcAft>
                      </a:pPr>
                      <a:r>
                        <a:rPr lang="pl-PL" sz="1400">
                          <a:effectLst/>
                        </a:rPr>
                        <a:t>&lt;0.01%</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673" marR="52673" marT="0" marB="0"/>
                </a:tc>
                <a:tc>
                  <a:txBody>
                    <a:bodyPr/>
                    <a:lstStyle/>
                    <a:p>
                      <a:pPr algn="r">
                        <a:lnSpc>
                          <a:spcPts val="1600"/>
                        </a:lnSpc>
                        <a:spcAft>
                          <a:spcPts val="0"/>
                        </a:spcAft>
                      </a:pPr>
                      <a:r>
                        <a:rPr lang="pl-PL" sz="1400">
                          <a:effectLst/>
                        </a:rPr>
                        <a:t>0.00%</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673" marR="52673" marT="0" marB="0"/>
                </a:tc>
                <a:extLst>
                  <a:ext uri="{0D108BD9-81ED-4DB2-BD59-A6C34878D82A}">
                    <a16:rowId xmlns:a16="http://schemas.microsoft.com/office/drawing/2014/main" val="221814132"/>
                  </a:ext>
                </a:extLst>
              </a:tr>
              <a:tr h="156068">
                <a:tc>
                  <a:txBody>
                    <a:bodyPr/>
                    <a:lstStyle/>
                    <a:p>
                      <a:pPr>
                        <a:lnSpc>
                          <a:spcPts val="1600"/>
                        </a:lnSpc>
                        <a:spcAft>
                          <a:spcPts val="0"/>
                        </a:spcAft>
                      </a:pPr>
                      <a:r>
                        <a:rPr lang="pl-PL" sz="1400">
                          <a:effectLst/>
                        </a:rPr>
                        <a:t>Feri EuroRating Services AG</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673" marR="52673" marT="0" marB="0"/>
                </a:tc>
                <a:tc>
                  <a:txBody>
                    <a:bodyPr/>
                    <a:lstStyle/>
                    <a:p>
                      <a:pPr algn="r">
                        <a:lnSpc>
                          <a:spcPts val="1600"/>
                        </a:lnSpc>
                        <a:spcAft>
                          <a:spcPts val="0"/>
                        </a:spcAft>
                      </a:pPr>
                      <a:r>
                        <a:rPr lang="pl-PL" sz="1400">
                          <a:effectLst/>
                        </a:rPr>
                        <a:t>0.64%</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673" marR="52673" marT="0" marB="0"/>
                </a:tc>
                <a:tc>
                  <a:txBody>
                    <a:bodyPr/>
                    <a:lstStyle/>
                    <a:p>
                      <a:pPr algn="r">
                        <a:lnSpc>
                          <a:spcPts val="1600"/>
                        </a:lnSpc>
                        <a:spcAft>
                          <a:spcPts val="0"/>
                        </a:spcAft>
                      </a:pPr>
                      <a:r>
                        <a:rPr lang="pl-PL" sz="1400">
                          <a:effectLst/>
                        </a:rPr>
                        <a:t>0.67%</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673" marR="52673" marT="0" marB="0"/>
                </a:tc>
                <a:tc>
                  <a:txBody>
                    <a:bodyPr/>
                    <a:lstStyle/>
                    <a:p>
                      <a:pPr algn="r">
                        <a:lnSpc>
                          <a:spcPts val="1600"/>
                        </a:lnSpc>
                        <a:spcAft>
                          <a:spcPts val="0"/>
                        </a:spcAft>
                      </a:pPr>
                      <a:r>
                        <a:rPr lang="pl-PL" sz="1400">
                          <a:effectLst/>
                        </a:rPr>
                        <a:t>0.81%</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673" marR="52673" marT="0" marB="0"/>
                </a:tc>
                <a:extLst>
                  <a:ext uri="{0D108BD9-81ED-4DB2-BD59-A6C34878D82A}">
                    <a16:rowId xmlns:a16="http://schemas.microsoft.com/office/drawing/2014/main" val="3168940092"/>
                  </a:ext>
                </a:extLst>
              </a:tr>
              <a:tr h="156068">
                <a:tc>
                  <a:txBody>
                    <a:bodyPr/>
                    <a:lstStyle/>
                    <a:p>
                      <a:pPr>
                        <a:lnSpc>
                          <a:spcPts val="1600"/>
                        </a:lnSpc>
                        <a:spcAft>
                          <a:spcPts val="0"/>
                        </a:spcAft>
                      </a:pPr>
                      <a:r>
                        <a:rPr lang="pl-PL" sz="1400">
                          <a:effectLst/>
                        </a:rPr>
                        <a:t>Fitch Group</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673" marR="52673" marT="0" marB="0"/>
                </a:tc>
                <a:tc>
                  <a:txBody>
                    <a:bodyPr/>
                    <a:lstStyle/>
                    <a:p>
                      <a:pPr algn="r">
                        <a:lnSpc>
                          <a:spcPts val="1600"/>
                        </a:lnSpc>
                        <a:spcAft>
                          <a:spcPts val="0"/>
                        </a:spcAft>
                      </a:pPr>
                      <a:r>
                        <a:rPr lang="pl-PL" sz="1400">
                          <a:effectLst/>
                        </a:rPr>
                        <a:t>16.80%</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673" marR="52673" marT="0" marB="0"/>
                </a:tc>
                <a:tc>
                  <a:txBody>
                    <a:bodyPr/>
                    <a:lstStyle/>
                    <a:p>
                      <a:pPr algn="r">
                        <a:lnSpc>
                          <a:spcPts val="1600"/>
                        </a:lnSpc>
                        <a:spcAft>
                          <a:spcPts val="0"/>
                        </a:spcAft>
                      </a:pPr>
                      <a:r>
                        <a:rPr lang="pl-PL" sz="1400">
                          <a:effectLst/>
                        </a:rPr>
                        <a:t>16.22%</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673" marR="52673" marT="0" marB="0"/>
                </a:tc>
                <a:tc>
                  <a:txBody>
                    <a:bodyPr/>
                    <a:lstStyle/>
                    <a:p>
                      <a:pPr algn="r">
                        <a:lnSpc>
                          <a:spcPts val="1600"/>
                        </a:lnSpc>
                        <a:spcAft>
                          <a:spcPts val="0"/>
                        </a:spcAft>
                      </a:pPr>
                      <a:r>
                        <a:rPr lang="pl-PL" sz="1400">
                          <a:effectLst/>
                        </a:rPr>
                        <a:t>17.66%</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673" marR="52673" marT="0" marB="0"/>
                </a:tc>
                <a:extLst>
                  <a:ext uri="{0D108BD9-81ED-4DB2-BD59-A6C34878D82A}">
                    <a16:rowId xmlns:a16="http://schemas.microsoft.com/office/drawing/2014/main" val="1687277003"/>
                  </a:ext>
                </a:extLst>
              </a:tr>
              <a:tr h="156068">
                <a:tc>
                  <a:txBody>
                    <a:bodyPr/>
                    <a:lstStyle/>
                    <a:p>
                      <a:pPr>
                        <a:lnSpc>
                          <a:spcPts val="1600"/>
                        </a:lnSpc>
                        <a:spcAft>
                          <a:spcPts val="0"/>
                        </a:spcAft>
                      </a:pPr>
                      <a:r>
                        <a:rPr lang="en-GB" sz="1400">
                          <a:effectLst/>
                        </a:rPr>
                        <a:t>GBB-Rating Gesellschaft für Bonitätsbeurteilung GmbH</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673" marR="52673" marT="0" marB="0"/>
                </a:tc>
                <a:tc>
                  <a:txBody>
                    <a:bodyPr/>
                    <a:lstStyle/>
                    <a:p>
                      <a:pPr algn="r">
                        <a:lnSpc>
                          <a:spcPts val="1600"/>
                        </a:lnSpc>
                        <a:spcAft>
                          <a:spcPts val="0"/>
                        </a:spcAft>
                      </a:pPr>
                      <a:r>
                        <a:rPr lang="pl-PL" sz="1400">
                          <a:effectLst/>
                        </a:rPr>
                        <a:t>0.32%</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673" marR="52673" marT="0" marB="0"/>
                </a:tc>
                <a:tc>
                  <a:txBody>
                    <a:bodyPr/>
                    <a:lstStyle/>
                    <a:p>
                      <a:pPr algn="r">
                        <a:lnSpc>
                          <a:spcPts val="1600"/>
                        </a:lnSpc>
                        <a:spcAft>
                          <a:spcPts val="0"/>
                        </a:spcAft>
                      </a:pPr>
                      <a:r>
                        <a:rPr lang="pl-PL" sz="1400">
                          <a:effectLst/>
                        </a:rPr>
                        <a:t>0.33%</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673" marR="52673" marT="0" marB="0"/>
                </a:tc>
                <a:tc>
                  <a:txBody>
                    <a:bodyPr/>
                    <a:lstStyle/>
                    <a:p>
                      <a:pPr algn="r">
                        <a:lnSpc>
                          <a:spcPts val="1600"/>
                        </a:lnSpc>
                        <a:spcAft>
                          <a:spcPts val="0"/>
                        </a:spcAft>
                      </a:pPr>
                      <a:r>
                        <a:rPr lang="pl-PL" sz="1400">
                          <a:effectLst/>
                        </a:rPr>
                        <a:t>0.33%</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673" marR="52673" marT="0" marB="0"/>
                </a:tc>
                <a:extLst>
                  <a:ext uri="{0D108BD9-81ED-4DB2-BD59-A6C34878D82A}">
                    <a16:rowId xmlns:a16="http://schemas.microsoft.com/office/drawing/2014/main" val="238668632"/>
                  </a:ext>
                </a:extLst>
              </a:tr>
              <a:tr h="156068">
                <a:tc>
                  <a:txBody>
                    <a:bodyPr/>
                    <a:lstStyle/>
                    <a:p>
                      <a:pPr>
                        <a:lnSpc>
                          <a:spcPts val="1600"/>
                        </a:lnSpc>
                        <a:spcAft>
                          <a:spcPts val="0"/>
                        </a:spcAft>
                      </a:pPr>
                      <a:r>
                        <a:rPr lang="pl-PL" sz="1400">
                          <a:effectLst/>
                        </a:rPr>
                        <a:t>ICAP Group SA</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673" marR="52673" marT="0" marB="0"/>
                </a:tc>
                <a:tc>
                  <a:txBody>
                    <a:bodyPr/>
                    <a:lstStyle/>
                    <a:p>
                      <a:pPr algn="r">
                        <a:lnSpc>
                          <a:spcPts val="1600"/>
                        </a:lnSpc>
                        <a:spcAft>
                          <a:spcPts val="0"/>
                        </a:spcAft>
                      </a:pPr>
                      <a:r>
                        <a:rPr lang="pl-PL" sz="1400">
                          <a:effectLst/>
                        </a:rPr>
                        <a:t>0.55%</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673" marR="52673" marT="0" marB="0"/>
                </a:tc>
                <a:tc>
                  <a:txBody>
                    <a:bodyPr/>
                    <a:lstStyle/>
                    <a:p>
                      <a:pPr algn="r">
                        <a:lnSpc>
                          <a:spcPts val="1600"/>
                        </a:lnSpc>
                        <a:spcAft>
                          <a:spcPts val="0"/>
                        </a:spcAft>
                      </a:pPr>
                      <a:r>
                        <a:rPr lang="pl-PL" sz="1400">
                          <a:effectLst/>
                        </a:rPr>
                        <a:t>0.75%</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673" marR="52673" marT="0" marB="0"/>
                </a:tc>
                <a:tc>
                  <a:txBody>
                    <a:bodyPr/>
                    <a:lstStyle/>
                    <a:p>
                      <a:pPr algn="r">
                        <a:lnSpc>
                          <a:spcPts val="1600"/>
                        </a:lnSpc>
                        <a:spcAft>
                          <a:spcPts val="0"/>
                        </a:spcAft>
                      </a:pPr>
                      <a:r>
                        <a:rPr lang="pl-PL" sz="1400">
                          <a:effectLst/>
                        </a:rPr>
                        <a:t>0.77%</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673" marR="52673" marT="0" marB="0"/>
                </a:tc>
                <a:extLst>
                  <a:ext uri="{0D108BD9-81ED-4DB2-BD59-A6C34878D82A}">
                    <a16:rowId xmlns:a16="http://schemas.microsoft.com/office/drawing/2014/main" val="4268490501"/>
                  </a:ext>
                </a:extLst>
              </a:tr>
              <a:tr h="156068">
                <a:tc>
                  <a:txBody>
                    <a:bodyPr/>
                    <a:lstStyle/>
                    <a:p>
                      <a:pPr>
                        <a:lnSpc>
                          <a:spcPts val="1600"/>
                        </a:lnSpc>
                        <a:spcAft>
                          <a:spcPts val="0"/>
                        </a:spcAft>
                      </a:pPr>
                      <a:r>
                        <a:rPr lang="en-GB" sz="1400">
                          <a:effectLst/>
                        </a:rPr>
                        <a:t>INC Rating Sp. z o.o.</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673" marR="52673" marT="0" marB="0"/>
                </a:tc>
                <a:tc>
                  <a:txBody>
                    <a:bodyPr/>
                    <a:lstStyle/>
                    <a:p>
                      <a:pPr algn="r">
                        <a:lnSpc>
                          <a:spcPts val="1600"/>
                        </a:lnSpc>
                        <a:spcAft>
                          <a:spcPts val="0"/>
                        </a:spcAft>
                      </a:pPr>
                      <a:r>
                        <a:rPr lang="pl-PL" sz="1400">
                          <a:effectLst/>
                        </a:rPr>
                        <a:t>0.00%</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673" marR="52673" marT="0" marB="0"/>
                </a:tc>
                <a:tc>
                  <a:txBody>
                    <a:bodyPr/>
                    <a:lstStyle/>
                    <a:p>
                      <a:pPr algn="r">
                        <a:lnSpc>
                          <a:spcPts val="1600"/>
                        </a:lnSpc>
                        <a:spcAft>
                          <a:spcPts val="0"/>
                        </a:spcAft>
                      </a:pPr>
                      <a:r>
                        <a:rPr lang="pl-PL" sz="1400">
                          <a:effectLst/>
                        </a:rPr>
                        <a:t>0.00%</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673" marR="52673" marT="0" marB="0"/>
                </a:tc>
                <a:tc>
                  <a:txBody>
                    <a:bodyPr/>
                    <a:lstStyle/>
                    <a:p>
                      <a:pPr algn="r">
                        <a:lnSpc>
                          <a:spcPts val="1600"/>
                        </a:lnSpc>
                        <a:spcAft>
                          <a:spcPts val="0"/>
                        </a:spcAft>
                      </a:pPr>
                      <a:r>
                        <a:rPr lang="pl-PL" sz="1400">
                          <a:effectLst/>
                        </a:rPr>
                        <a:t>0.00%</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673" marR="52673" marT="0" marB="0"/>
                </a:tc>
                <a:extLst>
                  <a:ext uri="{0D108BD9-81ED-4DB2-BD59-A6C34878D82A}">
                    <a16:rowId xmlns:a16="http://schemas.microsoft.com/office/drawing/2014/main" val="3738501572"/>
                  </a:ext>
                </a:extLst>
              </a:tr>
              <a:tr h="156068">
                <a:tc>
                  <a:txBody>
                    <a:bodyPr/>
                    <a:lstStyle/>
                    <a:p>
                      <a:pPr>
                        <a:lnSpc>
                          <a:spcPts val="1600"/>
                        </a:lnSpc>
                        <a:spcAft>
                          <a:spcPts val="0"/>
                        </a:spcAft>
                      </a:pPr>
                      <a:r>
                        <a:rPr lang="pl-PL" sz="1400">
                          <a:effectLst/>
                        </a:rPr>
                        <a:t>modeFinance S.r.l.</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673" marR="52673" marT="0" marB="0"/>
                </a:tc>
                <a:tc>
                  <a:txBody>
                    <a:bodyPr/>
                    <a:lstStyle/>
                    <a:p>
                      <a:pPr algn="r">
                        <a:lnSpc>
                          <a:spcPts val="1600"/>
                        </a:lnSpc>
                        <a:spcAft>
                          <a:spcPts val="0"/>
                        </a:spcAft>
                      </a:pPr>
                      <a:r>
                        <a:rPr lang="pl-PL" sz="1400">
                          <a:effectLst/>
                        </a:rPr>
                        <a:t>0.00%</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673" marR="52673" marT="0" marB="0"/>
                </a:tc>
                <a:tc>
                  <a:txBody>
                    <a:bodyPr/>
                    <a:lstStyle/>
                    <a:p>
                      <a:pPr algn="r">
                        <a:lnSpc>
                          <a:spcPts val="1600"/>
                        </a:lnSpc>
                        <a:spcAft>
                          <a:spcPts val="0"/>
                        </a:spcAft>
                      </a:pPr>
                      <a:r>
                        <a:rPr lang="pl-PL" sz="1400">
                          <a:effectLst/>
                        </a:rPr>
                        <a:t>0.00%</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673" marR="52673" marT="0" marB="0"/>
                </a:tc>
                <a:tc>
                  <a:txBody>
                    <a:bodyPr/>
                    <a:lstStyle/>
                    <a:p>
                      <a:pPr algn="r">
                        <a:lnSpc>
                          <a:spcPts val="1600"/>
                        </a:lnSpc>
                        <a:spcAft>
                          <a:spcPts val="0"/>
                        </a:spcAft>
                      </a:pPr>
                      <a:r>
                        <a:rPr lang="pl-PL" sz="1400">
                          <a:effectLst/>
                        </a:rPr>
                        <a:t>0.00%</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673" marR="52673" marT="0" marB="0"/>
                </a:tc>
                <a:extLst>
                  <a:ext uri="{0D108BD9-81ED-4DB2-BD59-A6C34878D82A}">
                    <a16:rowId xmlns:a16="http://schemas.microsoft.com/office/drawing/2014/main" val="156760943"/>
                  </a:ext>
                </a:extLst>
              </a:tr>
              <a:tr h="156068">
                <a:tc>
                  <a:txBody>
                    <a:bodyPr/>
                    <a:lstStyle/>
                    <a:p>
                      <a:pPr>
                        <a:lnSpc>
                          <a:spcPts val="1600"/>
                        </a:lnSpc>
                        <a:spcAft>
                          <a:spcPts val="0"/>
                        </a:spcAft>
                      </a:pPr>
                      <a:r>
                        <a:rPr lang="pl-PL" sz="1400">
                          <a:effectLst/>
                        </a:rPr>
                        <a:t>Moody’s Group</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673" marR="52673" marT="0" marB="0"/>
                </a:tc>
                <a:tc>
                  <a:txBody>
                    <a:bodyPr/>
                    <a:lstStyle/>
                    <a:p>
                      <a:pPr algn="r">
                        <a:lnSpc>
                          <a:spcPts val="1600"/>
                        </a:lnSpc>
                        <a:spcAft>
                          <a:spcPts val="0"/>
                        </a:spcAft>
                      </a:pPr>
                      <a:r>
                        <a:rPr lang="pl-PL" sz="1400">
                          <a:effectLst/>
                        </a:rPr>
                        <a:t>34.67%</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673" marR="52673" marT="0" marB="0"/>
                </a:tc>
                <a:tc>
                  <a:txBody>
                    <a:bodyPr/>
                    <a:lstStyle/>
                    <a:p>
                      <a:pPr algn="r">
                        <a:lnSpc>
                          <a:spcPts val="1600"/>
                        </a:lnSpc>
                        <a:spcAft>
                          <a:spcPts val="0"/>
                        </a:spcAft>
                      </a:pPr>
                      <a:r>
                        <a:rPr lang="pl-PL" sz="1400">
                          <a:effectLst/>
                        </a:rPr>
                        <a:t>34.53%</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673" marR="52673" marT="0" marB="0"/>
                </a:tc>
                <a:tc>
                  <a:txBody>
                    <a:bodyPr/>
                    <a:lstStyle/>
                    <a:p>
                      <a:pPr algn="r">
                        <a:lnSpc>
                          <a:spcPts val="1600"/>
                        </a:lnSpc>
                        <a:spcAft>
                          <a:spcPts val="0"/>
                        </a:spcAft>
                      </a:pPr>
                      <a:r>
                        <a:rPr lang="pl-PL" sz="1400">
                          <a:effectLst/>
                        </a:rPr>
                        <a:t>34.75%</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673" marR="52673" marT="0" marB="0"/>
                </a:tc>
                <a:extLst>
                  <a:ext uri="{0D108BD9-81ED-4DB2-BD59-A6C34878D82A}">
                    <a16:rowId xmlns:a16="http://schemas.microsoft.com/office/drawing/2014/main" val="4002729387"/>
                  </a:ext>
                </a:extLst>
              </a:tr>
              <a:tr h="156068">
                <a:tc>
                  <a:txBody>
                    <a:bodyPr/>
                    <a:lstStyle/>
                    <a:p>
                      <a:pPr>
                        <a:lnSpc>
                          <a:spcPts val="1600"/>
                        </a:lnSpc>
                        <a:spcAft>
                          <a:spcPts val="0"/>
                        </a:spcAft>
                      </a:pPr>
                      <a:r>
                        <a:rPr lang="en-GB" sz="1400">
                          <a:effectLst/>
                        </a:rPr>
                        <a:t>Rating-Agentur Expert RA GmbH</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673" marR="52673" marT="0" marB="0"/>
                </a:tc>
                <a:tc>
                  <a:txBody>
                    <a:bodyPr/>
                    <a:lstStyle/>
                    <a:p>
                      <a:pPr algn="r">
                        <a:lnSpc>
                          <a:spcPts val="1600"/>
                        </a:lnSpc>
                        <a:spcAft>
                          <a:spcPts val="0"/>
                        </a:spcAft>
                      </a:pPr>
                      <a:r>
                        <a:rPr lang="pl-PL" sz="1400">
                          <a:effectLst/>
                        </a:rPr>
                        <a:t>0.00%</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673" marR="52673" marT="0" marB="0"/>
                </a:tc>
                <a:tc>
                  <a:txBody>
                    <a:bodyPr/>
                    <a:lstStyle/>
                    <a:p>
                      <a:pPr algn="r">
                        <a:lnSpc>
                          <a:spcPts val="1600"/>
                        </a:lnSpc>
                        <a:spcAft>
                          <a:spcPts val="0"/>
                        </a:spcAft>
                      </a:pPr>
                      <a:r>
                        <a:rPr lang="pl-PL" sz="1400">
                          <a:effectLst/>
                        </a:rPr>
                        <a:t>0.00%</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673" marR="52673" marT="0" marB="0"/>
                </a:tc>
                <a:tc>
                  <a:txBody>
                    <a:bodyPr/>
                    <a:lstStyle/>
                    <a:p>
                      <a:pPr algn="r">
                        <a:lnSpc>
                          <a:spcPts val="1600"/>
                        </a:lnSpc>
                        <a:spcAft>
                          <a:spcPts val="0"/>
                        </a:spcAft>
                      </a:pPr>
                      <a:r>
                        <a:rPr lang="pl-PL" sz="1400">
                          <a:effectLst/>
                        </a:rPr>
                        <a:t>0.00%</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673" marR="52673" marT="0" marB="0"/>
                </a:tc>
                <a:extLst>
                  <a:ext uri="{0D108BD9-81ED-4DB2-BD59-A6C34878D82A}">
                    <a16:rowId xmlns:a16="http://schemas.microsoft.com/office/drawing/2014/main" val="408236085"/>
                  </a:ext>
                </a:extLst>
              </a:tr>
              <a:tr h="156068">
                <a:tc>
                  <a:txBody>
                    <a:bodyPr/>
                    <a:lstStyle/>
                    <a:p>
                      <a:pPr>
                        <a:lnSpc>
                          <a:spcPts val="1600"/>
                        </a:lnSpc>
                        <a:spcAft>
                          <a:spcPts val="0"/>
                        </a:spcAft>
                      </a:pPr>
                      <a:r>
                        <a:rPr lang="en-GB" sz="1400">
                          <a:effectLst/>
                        </a:rPr>
                        <a:t>Scope Ratings AG (previously PSR Rating GmbH)</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673" marR="52673" marT="0" marB="0"/>
                </a:tc>
                <a:tc>
                  <a:txBody>
                    <a:bodyPr/>
                    <a:lstStyle/>
                    <a:p>
                      <a:pPr algn="r">
                        <a:lnSpc>
                          <a:spcPts val="1600"/>
                        </a:lnSpc>
                        <a:spcAft>
                          <a:spcPts val="0"/>
                        </a:spcAft>
                      </a:pPr>
                      <a:r>
                        <a:rPr lang="pl-PL" sz="1400">
                          <a:effectLst/>
                        </a:rPr>
                        <a:t>0.14%</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673" marR="52673" marT="0" marB="0"/>
                </a:tc>
                <a:tc>
                  <a:txBody>
                    <a:bodyPr/>
                    <a:lstStyle/>
                    <a:p>
                      <a:pPr algn="r">
                        <a:lnSpc>
                          <a:spcPts val="1600"/>
                        </a:lnSpc>
                        <a:spcAft>
                          <a:spcPts val="0"/>
                        </a:spcAft>
                      </a:pPr>
                      <a:r>
                        <a:rPr lang="pl-PL" sz="1400">
                          <a:effectLst/>
                        </a:rPr>
                        <a:t>0.14%</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673" marR="52673" marT="0" marB="0"/>
                </a:tc>
                <a:tc>
                  <a:txBody>
                    <a:bodyPr/>
                    <a:lstStyle/>
                    <a:p>
                      <a:pPr algn="r">
                        <a:lnSpc>
                          <a:spcPts val="1600"/>
                        </a:lnSpc>
                        <a:spcAft>
                          <a:spcPts val="0"/>
                        </a:spcAft>
                      </a:pPr>
                      <a:r>
                        <a:rPr lang="pl-PL" sz="1400">
                          <a:effectLst/>
                        </a:rPr>
                        <a:t>0.10%</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673" marR="52673" marT="0" marB="0"/>
                </a:tc>
                <a:extLst>
                  <a:ext uri="{0D108BD9-81ED-4DB2-BD59-A6C34878D82A}">
                    <a16:rowId xmlns:a16="http://schemas.microsoft.com/office/drawing/2014/main" val="2106321742"/>
                  </a:ext>
                </a:extLst>
              </a:tr>
              <a:tr h="156068">
                <a:tc>
                  <a:txBody>
                    <a:bodyPr/>
                    <a:lstStyle/>
                    <a:p>
                      <a:pPr>
                        <a:lnSpc>
                          <a:spcPts val="1600"/>
                        </a:lnSpc>
                        <a:spcAft>
                          <a:spcPts val="0"/>
                        </a:spcAft>
                      </a:pPr>
                      <a:r>
                        <a:rPr lang="pl-PL" sz="1400">
                          <a:effectLst/>
                        </a:rPr>
                        <a:t>Spread Research</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673" marR="52673" marT="0" marB="0"/>
                </a:tc>
                <a:tc>
                  <a:txBody>
                    <a:bodyPr/>
                    <a:lstStyle/>
                    <a:p>
                      <a:pPr algn="r">
                        <a:lnSpc>
                          <a:spcPts val="1600"/>
                        </a:lnSpc>
                        <a:spcAft>
                          <a:spcPts val="0"/>
                        </a:spcAft>
                      </a:pPr>
                      <a:r>
                        <a:rPr lang="pl-PL" sz="1400">
                          <a:effectLst/>
                        </a:rPr>
                        <a:t>0.11%</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673" marR="52673" marT="0" marB="0"/>
                </a:tc>
                <a:tc>
                  <a:txBody>
                    <a:bodyPr/>
                    <a:lstStyle/>
                    <a:p>
                      <a:pPr algn="r">
                        <a:lnSpc>
                          <a:spcPts val="1600"/>
                        </a:lnSpc>
                        <a:spcAft>
                          <a:spcPts val="0"/>
                        </a:spcAft>
                      </a:pPr>
                      <a:r>
                        <a:rPr lang="pl-PL" sz="1400">
                          <a:effectLst/>
                        </a:rPr>
                        <a:t>0.09%</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673" marR="52673" marT="0" marB="0"/>
                </a:tc>
                <a:tc>
                  <a:txBody>
                    <a:bodyPr/>
                    <a:lstStyle/>
                    <a:p>
                      <a:pPr algn="r">
                        <a:lnSpc>
                          <a:spcPts val="1600"/>
                        </a:lnSpc>
                        <a:spcAft>
                          <a:spcPts val="0"/>
                        </a:spcAft>
                      </a:pPr>
                      <a:r>
                        <a:rPr lang="pl-PL" sz="1400">
                          <a:effectLst/>
                        </a:rPr>
                        <a:t>0.09%</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673" marR="52673" marT="0" marB="0"/>
                </a:tc>
                <a:extLst>
                  <a:ext uri="{0D108BD9-81ED-4DB2-BD59-A6C34878D82A}">
                    <a16:rowId xmlns:a16="http://schemas.microsoft.com/office/drawing/2014/main" val="2544281474"/>
                  </a:ext>
                </a:extLst>
              </a:tr>
              <a:tr h="156068">
                <a:tc>
                  <a:txBody>
                    <a:bodyPr/>
                    <a:lstStyle/>
                    <a:p>
                      <a:pPr>
                        <a:lnSpc>
                          <a:spcPts val="1600"/>
                        </a:lnSpc>
                        <a:spcAft>
                          <a:spcPts val="0"/>
                        </a:spcAft>
                      </a:pPr>
                      <a:r>
                        <a:rPr lang="pl-PL" sz="1400">
                          <a:effectLst/>
                        </a:rPr>
                        <a:t>Standard &amp; Poor’s Group</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673" marR="52673" marT="0" marB="0"/>
                </a:tc>
                <a:tc>
                  <a:txBody>
                    <a:bodyPr/>
                    <a:lstStyle/>
                    <a:p>
                      <a:pPr algn="r">
                        <a:lnSpc>
                          <a:spcPts val="1600"/>
                        </a:lnSpc>
                        <a:spcAft>
                          <a:spcPts val="0"/>
                        </a:spcAft>
                      </a:pPr>
                      <a:r>
                        <a:rPr lang="pl-PL" sz="1400">
                          <a:effectLst/>
                        </a:rPr>
                        <a:t>40.42%</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673" marR="52673" marT="0" marB="0"/>
                </a:tc>
                <a:tc>
                  <a:txBody>
                    <a:bodyPr/>
                    <a:lstStyle/>
                    <a:p>
                      <a:pPr algn="r">
                        <a:lnSpc>
                          <a:spcPts val="1600"/>
                        </a:lnSpc>
                        <a:spcAft>
                          <a:spcPts val="0"/>
                        </a:spcAft>
                      </a:pPr>
                      <a:r>
                        <a:rPr lang="pl-PL" sz="1400">
                          <a:effectLst/>
                        </a:rPr>
                        <a:t>39.69%</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673" marR="52673" marT="0" marB="0"/>
                </a:tc>
                <a:tc>
                  <a:txBody>
                    <a:bodyPr/>
                    <a:lstStyle/>
                    <a:p>
                      <a:pPr algn="r">
                        <a:lnSpc>
                          <a:spcPts val="1600"/>
                        </a:lnSpc>
                        <a:spcAft>
                          <a:spcPts val="0"/>
                        </a:spcAft>
                      </a:pPr>
                      <a:r>
                        <a:rPr lang="pl-PL" sz="1400">
                          <a:effectLst/>
                        </a:rPr>
                        <a:t>34.61%</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673" marR="52673" marT="0" marB="0"/>
                </a:tc>
                <a:extLst>
                  <a:ext uri="{0D108BD9-81ED-4DB2-BD59-A6C34878D82A}">
                    <a16:rowId xmlns:a16="http://schemas.microsoft.com/office/drawing/2014/main" val="3489720154"/>
                  </a:ext>
                </a:extLst>
              </a:tr>
              <a:tr h="156068">
                <a:tc>
                  <a:txBody>
                    <a:bodyPr/>
                    <a:lstStyle/>
                    <a:p>
                      <a:pPr>
                        <a:lnSpc>
                          <a:spcPts val="1600"/>
                        </a:lnSpc>
                        <a:spcAft>
                          <a:spcPts val="0"/>
                        </a:spcAft>
                      </a:pPr>
                      <a:r>
                        <a:rPr lang="en-GB" sz="1400">
                          <a:effectLst/>
                        </a:rPr>
                        <a:t>The Economist Intelligence Unit Ltd</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673" marR="52673" marT="0" marB="0"/>
                </a:tc>
                <a:tc>
                  <a:txBody>
                    <a:bodyPr/>
                    <a:lstStyle/>
                    <a:p>
                      <a:pPr algn="r">
                        <a:lnSpc>
                          <a:spcPts val="1600"/>
                        </a:lnSpc>
                        <a:spcAft>
                          <a:spcPts val="0"/>
                        </a:spcAft>
                      </a:pPr>
                      <a:r>
                        <a:rPr lang="pl-PL" sz="1400">
                          <a:effectLst/>
                        </a:rPr>
                        <a:t>0.87%</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673" marR="52673" marT="0" marB="0"/>
                </a:tc>
                <a:tc>
                  <a:txBody>
                    <a:bodyPr/>
                    <a:lstStyle/>
                    <a:p>
                      <a:pPr algn="r">
                        <a:lnSpc>
                          <a:spcPts val="1600"/>
                        </a:lnSpc>
                        <a:spcAft>
                          <a:spcPts val="0"/>
                        </a:spcAft>
                      </a:pPr>
                      <a:r>
                        <a:rPr lang="pl-PL" sz="1400">
                          <a:effectLst/>
                        </a:rPr>
                        <a:t>0.83%</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673" marR="52673" marT="0" marB="0"/>
                </a:tc>
                <a:tc>
                  <a:txBody>
                    <a:bodyPr/>
                    <a:lstStyle/>
                    <a:p>
                      <a:pPr algn="r">
                        <a:lnSpc>
                          <a:spcPts val="1600"/>
                        </a:lnSpc>
                        <a:spcAft>
                          <a:spcPts val="0"/>
                        </a:spcAft>
                      </a:pPr>
                      <a:r>
                        <a:rPr lang="pl-PL" sz="1400" dirty="0">
                          <a:effectLst/>
                        </a:rPr>
                        <a:t>4.65%</a:t>
                      </a:r>
                      <a:endParaRPr lang="pl-PL"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673" marR="52673" marT="0" marB="0"/>
                </a:tc>
                <a:extLst>
                  <a:ext uri="{0D108BD9-81ED-4DB2-BD59-A6C34878D82A}">
                    <a16:rowId xmlns:a16="http://schemas.microsoft.com/office/drawing/2014/main" val="1745426425"/>
                  </a:ext>
                </a:extLst>
              </a:tr>
            </a:tbl>
          </a:graphicData>
        </a:graphic>
      </p:graphicFrame>
    </p:spTree>
    <p:extLst>
      <p:ext uri="{BB962C8B-B14F-4D97-AF65-F5344CB8AC3E}">
        <p14:creationId xmlns:p14="http://schemas.microsoft.com/office/powerpoint/2010/main" val="28493425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854CE42-0DA9-4EAB-AF6A-3CB0163F1F68}"/>
              </a:ext>
            </a:extLst>
          </p:cNvPr>
          <p:cNvSpPr>
            <a:spLocks noGrp="1"/>
          </p:cNvSpPr>
          <p:nvPr>
            <p:ph type="title"/>
          </p:nvPr>
        </p:nvSpPr>
        <p:spPr/>
        <p:txBody>
          <a:bodyPr/>
          <a:lstStyle/>
          <a:p>
            <a:r>
              <a:rPr lang="pl-PL" dirty="0" err="1">
                <a:effectLst>
                  <a:outerShdw blurRad="38100" dist="38100" dir="2700000" algn="tl">
                    <a:srgbClr val="000000">
                      <a:alpha val="43137"/>
                    </a:srgbClr>
                  </a:outerShdw>
                </a:effectLst>
              </a:rPr>
              <a:t>Credit</a:t>
            </a:r>
            <a:r>
              <a:rPr lang="pl-PL" dirty="0">
                <a:effectLst>
                  <a:outerShdw blurRad="38100" dist="38100" dir="2700000" algn="tl">
                    <a:srgbClr val="000000">
                      <a:alpha val="43137"/>
                    </a:srgbClr>
                  </a:outerShdw>
                </a:effectLst>
              </a:rPr>
              <a:t> </a:t>
            </a:r>
            <a:r>
              <a:rPr lang="pl-PL" dirty="0" err="1">
                <a:effectLst>
                  <a:outerShdw blurRad="38100" dist="38100" dir="2700000" algn="tl">
                    <a:srgbClr val="000000">
                      <a:alpha val="43137"/>
                    </a:srgbClr>
                  </a:outerShdw>
                </a:effectLst>
              </a:rPr>
              <a:t>ratings</a:t>
            </a:r>
            <a:r>
              <a:rPr lang="pl-PL" dirty="0">
                <a:effectLst>
                  <a:outerShdw blurRad="38100" dist="38100" dir="2700000" algn="tl">
                    <a:srgbClr val="000000">
                      <a:alpha val="43137"/>
                    </a:srgbClr>
                  </a:outerShdw>
                </a:effectLst>
              </a:rPr>
              <a:t>’ </a:t>
            </a:r>
            <a:r>
              <a:rPr lang="pl-PL" dirty="0" err="1">
                <a:effectLst>
                  <a:outerShdw blurRad="38100" dist="38100" dir="2700000" algn="tl">
                    <a:srgbClr val="000000">
                      <a:alpha val="43137"/>
                    </a:srgbClr>
                  </a:outerShdw>
                </a:effectLst>
              </a:rPr>
              <a:t>categories</a:t>
            </a:r>
            <a:endParaRPr lang="pl-PL" dirty="0"/>
          </a:p>
        </p:txBody>
      </p:sp>
      <p:graphicFrame>
        <p:nvGraphicFramePr>
          <p:cNvPr id="4" name="Symbol zastępczy zawartości 3">
            <a:extLst>
              <a:ext uri="{FF2B5EF4-FFF2-40B4-BE49-F238E27FC236}">
                <a16:creationId xmlns:a16="http://schemas.microsoft.com/office/drawing/2014/main" id="{43B1D58A-5C00-4BA5-A08B-637574B60C29}"/>
              </a:ext>
            </a:extLst>
          </p:cNvPr>
          <p:cNvGraphicFramePr>
            <a:graphicFrameLocks noGrp="1"/>
          </p:cNvGraphicFramePr>
          <p:nvPr>
            <p:ph idx="1"/>
            <p:extLst>
              <p:ext uri="{D42A27DB-BD31-4B8C-83A1-F6EECF244321}">
                <p14:modId xmlns:p14="http://schemas.microsoft.com/office/powerpoint/2010/main" val="1502917489"/>
              </p:ext>
            </p:extLst>
          </p:nvPr>
        </p:nvGraphicFramePr>
        <p:xfrm>
          <a:off x="1839108" y="2810308"/>
          <a:ext cx="8823029" cy="5486400"/>
        </p:xfrm>
        <a:graphic>
          <a:graphicData uri="http://schemas.openxmlformats.org/drawingml/2006/table">
            <a:tbl>
              <a:tblPr firstRow="1" firstCol="1" bandRow="1">
                <a:tableStyleId>{BC89EF96-8CEA-46FF-86C4-4CE0E7609802}</a:tableStyleId>
              </a:tblPr>
              <a:tblGrid>
                <a:gridCol w="4577987">
                  <a:extLst>
                    <a:ext uri="{9D8B030D-6E8A-4147-A177-3AD203B41FA5}">
                      <a16:colId xmlns:a16="http://schemas.microsoft.com/office/drawing/2014/main" val="1752558803"/>
                    </a:ext>
                  </a:extLst>
                </a:gridCol>
                <a:gridCol w="1415014">
                  <a:extLst>
                    <a:ext uri="{9D8B030D-6E8A-4147-A177-3AD203B41FA5}">
                      <a16:colId xmlns:a16="http://schemas.microsoft.com/office/drawing/2014/main" val="4178973371"/>
                    </a:ext>
                  </a:extLst>
                </a:gridCol>
                <a:gridCol w="1415014">
                  <a:extLst>
                    <a:ext uri="{9D8B030D-6E8A-4147-A177-3AD203B41FA5}">
                      <a16:colId xmlns:a16="http://schemas.microsoft.com/office/drawing/2014/main" val="3415654378"/>
                    </a:ext>
                  </a:extLst>
                </a:gridCol>
                <a:gridCol w="1415014">
                  <a:extLst>
                    <a:ext uri="{9D8B030D-6E8A-4147-A177-3AD203B41FA5}">
                      <a16:colId xmlns:a16="http://schemas.microsoft.com/office/drawing/2014/main" val="3330673587"/>
                    </a:ext>
                  </a:extLst>
                </a:gridCol>
              </a:tblGrid>
              <a:tr h="365347">
                <a:tc>
                  <a:txBody>
                    <a:bodyPr/>
                    <a:lstStyle/>
                    <a:p>
                      <a:pPr algn="ctr">
                        <a:lnSpc>
                          <a:spcPct val="100000"/>
                        </a:lnSpc>
                        <a:spcAft>
                          <a:spcPts val="0"/>
                        </a:spcAft>
                      </a:pPr>
                      <a:r>
                        <a:rPr lang="pl-PL" sz="2400" dirty="0" err="1">
                          <a:effectLst/>
                        </a:rPr>
                        <a:t>Credit</a:t>
                      </a:r>
                      <a:r>
                        <a:rPr lang="pl-PL" sz="2400" dirty="0">
                          <a:effectLst/>
                        </a:rPr>
                        <a:t> rating </a:t>
                      </a:r>
                      <a:r>
                        <a:rPr lang="pl-PL" sz="2400" dirty="0" err="1">
                          <a:effectLst/>
                        </a:rPr>
                        <a:t>category</a:t>
                      </a:r>
                      <a:endParaRPr lang="pl-PL" sz="24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0000"/>
                        </a:lnSpc>
                        <a:spcAft>
                          <a:spcPts val="0"/>
                        </a:spcAft>
                      </a:pPr>
                      <a:r>
                        <a:rPr lang="pl-PL" sz="2400">
                          <a:effectLst/>
                        </a:rPr>
                        <a:t>2013</a:t>
                      </a:r>
                      <a:endParaRPr lang="pl-PL" sz="240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0000"/>
                        </a:lnSpc>
                        <a:spcAft>
                          <a:spcPts val="0"/>
                        </a:spcAft>
                      </a:pPr>
                      <a:r>
                        <a:rPr lang="pl-PL" sz="2400">
                          <a:effectLst/>
                        </a:rPr>
                        <a:t>2014</a:t>
                      </a:r>
                      <a:endParaRPr lang="pl-PL" sz="240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0000"/>
                        </a:lnSpc>
                        <a:spcAft>
                          <a:spcPts val="0"/>
                        </a:spcAft>
                      </a:pPr>
                      <a:r>
                        <a:rPr lang="pl-PL" sz="2400">
                          <a:effectLst/>
                        </a:rPr>
                        <a:t>2015</a:t>
                      </a:r>
                      <a:endParaRPr lang="pl-PL" sz="240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236986769"/>
                  </a:ext>
                </a:extLst>
              </a:tr>
              <a:tr h="365347">
                <a:tc>
                  <a:txBody>
                    <a:bodyPr/>
                    <a:lstStyle/>
                    <a:p>
                      <a:pPr algn="ctr">
                        <a:lnSpc>
                          <a:spcPct val="100000"/>
                        </a:lnSpc>
                        <a:spcAft>
                          <a:spcPts val="0"/>
                        </a:spcAft>
                      </a:pPr>
                      <a:r>
                        <a:rPr lang="pl-PL" sz="2400" dirty="0">
                          <a:effectLst/>
                        </a:rPr>
                        <a:t>Financial </a:t>
                      </a:r>
                      <a:r>
                        <a:rPr lang="pl-PL" sz="2400" dirty="0" err="1">
                          <a:effectLst/>
                        </a:rPr>
                        <a:t>institutions</a:t>
                      </a:r>
                      <a:endParaRPr lang="pl-PL" sz="24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0000"/>
                        </a:lnSpc>
                        <a:spcAft>
                          <a:spcPts val="0"/>
                        </a:spcAft>
                      </a:pPr>
                      <a:r>
                        <a:rPr lang="pl-PL" sz="2400">
                          <a:effectLst/>
                        </a:rPr>
                        <a:t>     1 239    </a:t>
                      </a:r>
                      <a:endParaRPr lang="pl-PL" sz="240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0000"/>
                        </a:lnSpc>
                        <a:spcAft>
                          <a:spcPts val="0"/>
                        </a:spcAft>
                      </a:pPr>
                      <a:r>
                        <a:rPr lang="pl-PL" sz="2400">
                          <a:effectLst/>
                        </a:rPr>
                        <a:t>     1 283    </a:t>
                      </a:r>
                      <a:endParaRPr lang="pl-PL" sz="240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0000"/>
                        </a:lnSpc>
                        <a:spcAft>
                          <a:spcPts val="0"/>
                        </a:spcAft>
                      </a:pPr>
                      <a:r>
                        <a:rPr lang="pl-PL" sz="2400">
                          <a:effectLst/>
                        </a:rPr>
                        <a:t>     1 277    </a:t>
                      </a:r>
                      <a:endParaRPr lang="pl-PL" sz="240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167077232"/>
                  </a:ext>
                </a:extLst>
              </a:tr>
              <a:tr h="365347">
                <a:tc>
                  <a:txBody>
                    <a:bodyPr/>
                    <a:lstStyle/>
                    <a:p>
                      <a:pPr algn="ctr">
                        <a:lnSpc>
                          <a:spcPct val="100000"/>
                        </a:lnSpc>
                        <a:spcAft>
                          <a:spcPts val="0"/>
                        </a:spcAft>
                      </a:pPr>
                      <a:r>
                        <a:rPr lang="pl-PL" sz="2400" dirty="0" err="1">
                          <a:effectLst/>
                        </a:rPr>
                        <a:t>Insurance</a:t>
                      </a:r>
                      <a:r>
                        <a:rPr lang="pl-PL" sz="2400" dirty="0">
                          <a:effectLst/>
                        </a:rPr>
                        <a:t> </a:t>
                      </a:r>
                      <a:r>
                        <a:rPr lang="pl-PL" sz="2400" dirty="0" err="1">
                          <a:effectLst/>
                        </a:rPr>
                        <a:t>institutions</a:t>
                      </a:r>
                      <a:endParaRPr lang="pl-PL" sz="24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0000"/>
                        </a:lnSpc>
                        <a:spcAft>
                          <a:spcPts val="0"/>
                        </a:spcAft>
                      </a:pPr>
                      <a:r>
                        <a:rPr lang="pl-PL" sz="2400" dirty="0">
                          <a:effectLst/>
                        </a:rPr>
                        <a:t>        556    </a:t>
                      </a:r>
                      <a:endParaRPr lang="pl-PL" sz="24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0000"/>
                        </a:lnSpc>
                        <a:spcAft>
                          <a:spcPts val="0"/>
                        </a:spcAft>
                      </a:pPr>
                      <a:r>
                        <a:rPr lang="pl-PL" sz="2400">
                          <a:effectLst/>
                        </a:rPr>
                        <a:t>        519    </a:t>
                      </a:r>
                      <a:endParaRPr lang="pl-PL" sz="240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0000"/>
                        </a:lnSpc>
                        <a:spcAft>
                          <a:spcPts val="0"/>
                        </a:spcAft>
                      </a:pPr>
                      <a:r>
                        <a:rPr lang="pl-PL" sz="2400">
                          <a:effectLst/>
                        </a:rPr>
                        <a:t>        495    </a:t>
                      </a:r>
                      <a:endParaRPr lang="pl-PL" sz="240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684554044"/>
                  </a:ext>
                </a:extLst>
              </a:tr>
              <a:tr h="321163">
                <a:tc>
                  <a:txBody>
                    <a:bodyPr/>
                    <a:lstStyle/>
                    <a:p>
                      <a:pPr algn="ctr">
                        <a:lnSpc>
                          <a:spcPct val="100000"/>
                        </a:lnSpc>
                        <a:spcAft>
                          <a:spcPts val="0"/>
                        </a:spcAft>
                      </a:pPr>
                      <a:r>
                        <a:rPr lang="pl-PL" sz="2400" dirty="0">
                          <a:effectLst/>
                        </a:rPr>
                        <a:t>Non-</a:t>
                      </a:r>
                      <a:r>
                        <a:rPr lang="pl-PL" sz="2400" dirty="0" err="1">
                          <a:effectLst/>
                        </a:rPr>
                        <a:t>financial</a:t>
                      </a:r>
                      <a:r>
                        <a:rPr lang="pl-PL" sz="2400" dirty="0">
                          <a:effectLst/>
                        </a:rPr>
                        <a:t> </a:t>
                      </a:r>
                      <a:r>
                        <a:rPr lang="pl-PL" sz="2400" dirty="0" err="1">
                          <a:effectLst/>
                        </a:rPr>
                        <a:t>institutions</a:t>
                      </a:r>
                      <a:endParaRPr lang="pl-PL" sz="24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0000"/>
                        </a:lnSpc>
                        <a:spcAft>
                          <a:spcPts val="0"/>
                        </a:spcAft>
                      </a:pPr>
                      <a:r>
                        <a:rPr lang="pl-PL" sz="2400">
                          <a:effectLst/>
                        </a:rPr>
                        <a:t>   33 195    </a:t>
                      </a:r>
                      <a:endParaRPr lang="pl-PL" sz="240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0000"/>
                        </a:lnSpc>
                        <a:spcAft>
                          <a:spcPts val="0"/>
                        </a:spcAft>
                      </a:pPr>
                      <a:r>
                        <a:rPr lang="pl-PL" sz="2400">
                          <a:effectLst/>
                        </a:rPr>
                        <a:t>   32 844    </a:t>
                      </a:r>
                      <a:endParaRPr lang="pl-PL" sz="240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0000"/>
                        </a:lnSpc>
                        <a:spcAft>
                          <a:spcPts val="0"/>
                        </a:spcAft>
                      </a:pPr>
                      <a:r>
                        <a:rPr lang="pl-PL" sz="2400">
                          <a:effectLst/>
                        </a:rPr>
                        <a:t>   28 098    </a:t>
                      </a:r>
                      <a:endParaRPr lang="pl-PL" sz="240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663908485"/>
                  </a:ext>
                </a:extLst>
              </a:tr>
              <a:tr h="365347">
                <a:tc>
                  <a:txBody>
                    <a:bodyPr/>
                    <a:lstStyle/>
                    <a:p>
                      <a:pPr algn="ctr">
                        <a:lnSpc>
                          <a:spcPct val="100000"/>
                        </a:lnSpc>
                        <a:spcAft>
                          <a:spcPts val="0"/>
                        </a:spcAft>
                      </a:pPr>
                      <a:r>
                        <a:rPr lang="pl-PL" sz="2400">
                          <a:effectLst/>
                        </a:rPr>
                        <a:t>Sovereign</a:t>
                      </a:r>
                      <a:endParaRPr lang="pl-PL" sz="240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0000"/>
                        </a:lnSpc>
                        <a:spcAft>
                          <a:spcPts val="0"/>
                        </a:spcAft>
                      </a:pPr>
                      <a:r>
                        <a:rPr lang="pl-PL" sz="2400">
                          <a:effectLst/>
                        </a:rPr>
                        <a:t>        893    </a:t>
                      </a:r>
                      <a:endParaRPr lang="pl-PL" sz="240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0000"/>
                        </a:lnSpc>
                        <a:spcAft>
                          <a:spcPts val="0"/>
                        </a:spcAft>
                      </a:pPr>
                      <a:r>
                        <a:rPr lang="pl-PL" sz="2400">
                          <a:effectLst/>
                        </a:rPr>
                        <a:t>        896    </a:t>
                      </a:r>
                      <a:endParaRPr lang="pl-PL" sz="240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0000"/>
                        </a:lnSpc>
                        <a:spcAft>
                          <a:spcPts val="0"/>
                        </a:spcAft>
                      </a:pPr>
                      <a:r>
                        <a:rPr lang="pl-PL" sz="2400">
                          <a:effectLst/>
                        </a:rPr>
                        <a:t>        904    </a:t>
                      </a:r>
                      <a:endParaRPr lang="pl-PL" sz="240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765836157"/>
                  </a:ext>
                </a:extLst>
              </a:tr>
              <a:tr h="365347">
                <a:tc>
                  <a:txBody>
                    <a:bodyPr/>
                    <a:lstStyle/>
                    <a:p>
                      <a:pPr algn="ctr">
                        <a:lnSpc>
                          <a:spcPct val="100000"/>
                        </a:lnSpc>
                        <a:spcAft>
                          <a:spcPts val="0"/>
                        </a:spcAft>
                      </a:pPr>
                      <a:r>
                        <a:rPr lang="pl-PL" sz="2400" dirty="0">
                          <a:effectLst/>
                        </a:rPr>
                        <a:t>Securities</a:t>
                      </a:r>
                      <a:endParaRPr lang="pl-PL" sz="24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0000"/>
                        </a:lnSpc>
                        <a:spcAft>
                          <a:spcPts val="0"/>
                        </a:spcAft>
                      </a:pPr>
                      <a:r>
                        <a:rPr lang="pl-PL" sz="2400">
                          <a:effectLst/>
                        </a:rPr>
                        <a:t>   13 140    </a:t>
                      </a:r>
                      <a:endParaRPr lang="pl-PL" sz="240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0000"/>
                        </a:lnSpc>
                        <a:spcAft>
                          <a:spcPts val="0"/>
                        </a:spcAft>
                      </a:pPr>
                      <a:r>
                        <a:rPr lang="pl-PL" sz="2400">
                          <a:effectLst/>
                        </a:rPr>
                        <a:t>   12 580    </a:t>
                      </a:r>
                      <a:endParaRPr lang="pl-PL" sz="240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0000"/>
                        </a:lnSpc>
                        <a:spcAft>
                          <a:spcPts val="0"/>
                        </a:spcAft>
                      </a:pPr>
                      <a:r>
                        <a:rPr lang="pl-PL" sz="2400">
                          <a:effectLst/>
                        </a:rPr>
                        <a:t>   12 173    </a:t>
                      </a:r>
                      <a:endParaRPr lang="pl-PL" sz="240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037377005"/>
                  </a:ext>
                </a:extLst>
              </a:tr>
              <a:tr h="365347">
                <a:tc>
                  <a:txBody>
                    <a:bodyPr/>
                    <a:lstStyle/>
                    <a:p>
                      <a:pPr algn="ctr">
                        <a:lnSpc>
                          <a:spcPct val="100000"/>
                        </a:lnSpc>
                        <a:spcAft>
                          <a:spcPts val="0"/>
                        </a:spcAft>
                      </a:pPr>
                      <a:r>
                        <a:rPr lang="pl-PL" sz="2400" dirty="0" err="1">
                          <a:effectLst/>
                        </a:rPr>
                        <a:t>Secured</a:t>
                      </a:r>
                      <a:r>
                        <a:rPr lang="pl-PL" sz="2400" dirty="0">
                          <a:effectLst/>
                        </a:rPr>
                        <a:t> </a:t>
                      </a:r>
                      <a:r>
                        <a:rPr lang="pl-PL" sz="2400" dirty="0" err="1">
                          <a:effectLst/>
                        </a:rPr>
                        <a:t>bonds</a:t>
                      </a:r>
                      <a:endParaRPr lang="pl-PL" sz="24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0000"/>
                        </a:lnSpc>
                        <a:spcAft>
                          <a:spcPts val="0"/>
                        </a:spcAft>
                      </a:pPr>
                      <a:r>
                        <a:rPr lang="pl-PL" sz="2400">
                          <a:effectLst/>
                        </a:rPr>
                        <a:t>   14 290    </a:t>
                      </a:r>
                      <a:endParaRPr lang="pl-PL" sz="240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0000"/>
                        </a:lnSpc>
                        <a:spcAft>
                          <a:spcPts val="0"/>
                        </a:spcAft>
                      </a:pPr>
                      <a:r>
                        <a:rPr lang="pl-PL" sz="2400">
                          <a:effectLst/>
                        </a:rPr>
                        <a:t>   13 729    </a:t>
                      </a:r>
                      <a:endParaRPr lang="pl-PL" sz="240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0000"/>
                        </a:lnSpc>
                        <a:spcAft>
                          <a:spcPts val="0"/>
                        </a:spcAft>
                      </a:pPr>
                      <a:r>
                        <a:rPr lang="pl-PL" sz="2400">
                          <a:effectLst/>
                        </a:rPr>
                        <a:t>   13 236    </a:t>
                      </a:r>
                      <a:endParaRPr lang="pl-PL" sz="240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93658490"/>
                  </a:ext>
                </a:extLst>
              </a:tr>
              <a:tr h="365347">
                <a:tc>
                  <a:txBody>
                    <a:bodyPr/>
                    <a:lstStyle/>
                    <a:p>
                      <a:pPr algn="ctr">
                        <a:lnSpc>
                          <a:spcPct val="100000"/>
                        </a:lnSpc>
                        <a:spcAft>
                          <a:spcPts val="0"/>
                        </a:spcAft>
                      </a:pPr>
                      <a:r>
                        <a:rPr lang="pl-PL" sz="2400" dirty="0" err="1">
                          <a:effectLst/>
                        </a:rPr>
                        <a:t>Overall</a:t>
                      </a:r>
                      <a:endParaRPr lang="pl-PL" sz="24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0000"/>
                        </a:lnSpc>
                        <a:spcAft>
                          <a:spcPts val="0"/>
                        </a:spcAft>
                      </a:pPr>
                      <a:r>
                        <a:rPr lang="pl-PL" sz="2400">
                          <a:effectLst/>
                        </a:rPr>
                        <a:t>   63 313    </a:t>
                      </a:r>
                      <a:endParaRPr lang="pl-PL" sz="240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0000"/>
                        </a:lnSpc>
                        <a:spcAft>
                          <a:spcPts val="0"/>
                        </a:spcAft>
                      </a:pPr>
                      <a:r>
                        <a:rPr lang="pl-PL" sz="2400">
                          <a:effectLst/>
                        </a:rPr>
                        <a:t>   61 851    </a:t>
                      </a:r>
                      <a:endParaRPr lang="pl-PL" sz="240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0000"/>
                        </a:lnSpc>
                        <a:spcAft>
                          <a:spcPts val="0"/>
                        </a:spcAft>
                      </a:pPr>
                      <a:r>
                        <a:rPr lang="pl-PL" sz="2400" dirty="0">
                          <a:effectLst/>
                        </a:rPr>
                        <a:t>   56 183    </a:t>
                      </a:r>
                      <a:endParaRPr lang="pl-PL" sz="2400" dirty="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860787967"/>
                  </a:ext>
                </a:extLst>
              </a:tr>
            </a:tbl>
          </a:graphicData>
        </a:graphic>
      </p:graphicFrame>
    </p:spTree>
    <p:extLst>
      <p:ext uri="{BB962C8B-B14F-4D97-AF65-F5344CB8AC3E}">
        <p14:creationId xmlns:p14="http://schemas.microsoft.com/office/powerpoint/2010/main" val="1849305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629DE26-9153-4858-830B-17B7E40B1060}"/>
              </a:ext>
            </a:extLst>
          </p:cNvPr>
          <p:cNvSpPr>
            <a:spLocks noGrp="1"/>
          </p:cNvSpPr>
          <p:nvPr>
            <p:ph type="title"/>
          </p:nvPr>
        </p:nvSpPr>
        <p:spPr>
          <a:xfrm>
            <a:off x="1024128" y="585216"/>
            <a:ext cx="9720072" cy="299876"/>
          </a:xfrm>
        </p:spPr>
        <p:txBody>
          <a:bodyPr>
            <a:normAutofit fontScale="90000"/>
          </a:bodyPr>
          <a:lstStyle/>
          <a:p>
            <a:r>
              <a:rPr lang="pl-PL" dirty="0">
                <a:effectLst>
                  <a:outerShdw blurRad="38100" dist="38100" dir="2700000" algn="tl">
                    <a:srgbClr val="000000">
                      <a:alpha val="43137"/>
                    </a:srgbClr>
                  </a:outerShdw>
                </a:effectLst>
              </a:rPr>
              <a:t>Source of </a:t>
            </a:r>
            <a:r>
              <a:rPr lang="pl-PL" dirty="0" err="1">
                <a:effectLst>
                  <a:outerShdw blurRad="38100" dist="38100" dir="2700000" algn="tl">
                    <a:srgbClr val="000000">
                      <a:alpha val="43137"/>
                    </a:srgbClr>
                  </a:outerShdw>
                </a:effectLst>
              </a:rPr>
              <a:t>profits</a:t>
            </a:r>
            <a:r>
              <a:rPr lang="pl-PL" dirty="0">
                <a:effectLst>
                  <a:outerShdw blurRad="38100" dist="38100" dir="2700000" algn="tl">
                    <a:srgbClr val="000000">
                      <a:alpha val="43137"/>
                    </a:srgbClr>
                  </a:outerShdw>
                </a:effectLst>
              </a:rPr>
              <a:t> of </a:t>
            </a:r>
            <a:r>
              <a:rPr lang="pl-PL" dirty="0" err="1">
                <a:effectLst>
                  <a:outerShdw blurRad="38100" dist="38100" dir="2700000" algn="tl">
                    <a:srgbClr val="000000">
                      <a:alpha val="43137"/>
                    </a:srgbClr>
                  </a:outerShdw>
                </a:effectLst>
              </a:rPr>
              <a:t>credit</a:t>
            </a:r>
            <a:r>
              <a:rPr lang="pl-PL" dirty="0">
                <a:effectLst>
                  <a:outerShdw blurRad="38100" dist="38100" dir="2700000" algn="tl">
                    <a:srgbClr val="000000">
                      <a:alpha val="43137"/>
                    </a:srgbClr>
                  </a:outerShdw>
                </a:effectLst>
              </a:rPr>
              <a:t> rating </a:t>
            </a:r>
            <a:r>
              <a:rPr lang="pl-PL" dirty="0" err="1">
                <a:effectLst>
                  <a:outerShdw blurRad="38100" dist="38100" dir="2700000" algn="tl">
                    <a:srgbClr val="000000">
                      <a:alpha val="43137"/>
                    </a:srgbClr>
                  </a:outerShdw>
                </a:effectLst>
              </a:rPr>
              <a:t>agencies</a:t>
            </a:r>
            <a:endParaRPr lang="pl-PL" dirty="0"/>
          </a:p>
        </p:txBody>
      </p:sp>
      <p:graphicFrame>
        <p:nvGraphicFramePr>
          <p:cNvPr id="4" name="Symbol zastępczy zawartości 3">
            <a:extLst>
              <a:ext uri="{FF2B5EF4-FFF2-40B4-BE49-F238E27FC236}">
                <a16:creationId xmlns:a16="http://schemas.microsoft.com/office/drawing/2014/main" id="{3DAE7900-20F0-4542-BAA7-DABBBB3A4344}"/>
              </a:ext>
            </a:extLst>
          </p:cNvPr>
          <p:cNvGraphicFramePr>
            <a:graphicFrameLocks noGrp="1"/>
          </p:cNvGraphicFramePr>
          <p:nvPr>
            <p:ph idx="1"/>
            <p:extLst>
              <p:ext uri="{D42A27DB-BD31-4B8C-83A1-F6EECF244321}">
                <p14:modId xmlns:p14="http://schemas.microsoft.com/office/powerpoint/2010/main" val="2383796526"/>
              </p:ext>
            </p:extLst>
          </p:nvPr>
        </p:nvGraphicFramePr>
        <p:xfrm>
          <a:off x="216875" y="1124745"/>
          <a:ext cx="11177955" cy="5608320"/>
        </p:xfrm>
        <a:graphic>
          <a:graphicData uri="http://schemas.openxmlformats.org/drawingml/2006/table">
            <a:tbl>
              <a:tblPr firstRow="1" firstCol="1" bandRow="1" bandCol="1">
                <a:tableStyleId>{BC89EF96-8CEA-46FF-86C4-4CE0E7609802}</a:tableStyleId>
              </a:tblPr>
              <a:tblGrid>
                <a:gridCol w="5729335">
                  <a:extLst>
                    <a:ext uri="{9D8B030D-6E8A-4147-A177-3AD203B41FA5}">
                      <a16:colId xmlns:a16="http://schemas.microsoft.com/office/drawing/2014/main" val="3753666772"/>
                    </a:ext>
                  </a:extLst>
                </a:gridCol>
                <a:gridCol w="1060955">
                  <a:extLst>
                    <a:ext uri="{9D8B030D-6E8A-4147-A177-3AD203B41FA5}">
                      <a16:colId xmlns:a16="http://schemas.microsoft.com/office/drawing/2014/main" val="1586200437"/>
                    </a:ext>
                  </a:extLst>
                </a:gridCol>
                <a:gridCol w="1064443">
                  <a:extLst>
                    <a:ext uri="{9D8B030D-6E8A-4147-A177-3AD203B41FA5}">
                      <a16:colId xmlns:a16="http://schemas.microsoft.com/office/drawing/2014/main" val="3327526541"/>
                    </a:ext>
                  </a:extLst>
                </a:gridCol>
                <a:gridCol w="831678">
                  <a:extLst>
                    <a:ext uri="{9D8B030D-6E8A-4147-A177-3AD203B41FA5}">
                      <a16:colId xmlns:a16="http://schemas.microsoft.com/office/drawing/2014/main" val="2288761748"/>
                    </a:ext>
                  </a:extLst>
                </a:gridCol>
                <a:gridCol w="806404">
                  <a:extLst>
                    <a:ext uri="{9D8B030D-6E8A-4147-A177-3AD203B41FA5}">
                      <a16:colId xmlns:a16="http://schemas.microsoft.com/office/drawing/2014/main" val="2621632947"/>
                    </a:ext>
                  </a:extLst>
                </a:gridCol>
                <a:gridCol w="842570">
                  <a:extLst>
                    <a:ext uri="{9D8B030D-6E8A-4147-A177-3AD203B41FA5}">
                      <a16:colId xmlns:a16="http://schemas.microsoft.com/office/drawing/2014/main" val="1826686787"/>
                    </a:ext>
                  </a:extLst>
                </a:gridCol>
                <a:gridCol w="842570">
                  <a:extLst>
                    <a:ext uri="{9D8B030D-6E8A-4147-A177-3AD203B41FA5}">
                      <a16:colId xmlns:a16="http://schemas.microsoft.com/office/drawing/2014/main" val="1618958029"/>
                    </a:ext>
                  </a:extLst>
                </a:gridCol>
              </a:tblGrid>
              <a:tr h="0">
                <a:tc rowSpan="2">
                  <a:txBody>
                    <a:bodyPr/>
                    <a:lstStyle/>
                    <a:p>
                      <a:pPr algn="ctr">
                        <a:lnSpc>
                          <a:spcPct val="100000"/>
                        </a:lnSpc>
                        <a:spcAft>
                          <a:spcPts val="0"/>
                        </a:spcAft>
                      </a:pPr>
                      <a:r>
                        <a:rPr lang="pl-PL" sz="1600" spc="-10" dirty="0" err="1">
                          <a:effectLst/>
                        </a:rPr>
                        <a:t>Credit</a:t>
                      </a:r>
                      <a:r>
                        <a:rPr lang="pl-PL" sz="1600" spc="-10" dirty="0">
                          <a:effectLst/>
                        </a:rPr>
                        <a:t> rating </a:t>
                      </a:r>
                      <a:r>
                        <a:rPr lang="pl-PL" sz="1600" spc="-10" dirty="0" err="1">
                          <a:effectLst/>
                        </a:rPr>
                        <a:t>agency</a:t>
                      </a:r>
                      <a:endParaRPr lang="pl-PL" sz="1600" spc="-1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800" marR="43800" marT="0" marB="0" anchor="ctr"/>
                </a:tc>
                <a:tc gridSpan="3">
                  <a:txBody>
                    <a:bodyPr/>
                    <a:lstStyle/>
                    <a:p>
                      <a:pPr algn="ctr">
                        <a:lnSpc>
                          <a:spcPct val="100000"/>
                        </a:lnSpc>
                        <a:spcAft>
                          <a:spcPts val="0"/>
                        </a:spcAft>
                      </a:pPr>
                      <a:r>
                        <a:rPr lang="pl-PL" sz="1600" spc="-10" dirty="0">
                          <a:effectLst/>
                        </a:rPr>
                        <a:t>Service and </a:t>
                      </a:r>
                      <a:r>
                        <a:rPr lang="pl-PL" sz="1600" spc="-10" dirty="0" err="1">
                          <a:effectLst/>
                        </a:rPr>
                        <a:t>additional</a:t>
                      </a:r>
                      <a:r>
                        <a:rPr lang="pl-PL" sz="1600" spc="-10" dirty="0">
                          <a:effectLst/>
                        </a:rPr>
                        <a:t> </a:t>
                      </a:r>
                      <a:r>
                        <a:rPr lang="pl-PL" sz="1600" spc="-10" dirty="0" err="1">
                          <a:effectLst/>
                        </a:rPr>
                        <a:t>activity</a:t>
                      </a:r>
                      <a:endParaRPr lang="pl-PL" sz="1600" spc="-1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800" marR="43800" marT="0" marB="0" anchor="ctr"/>
                </a:tc>
                <a:tc hMerge="1">
                  <a:txBody>
                    <a:bodyPr/>
                    <a:lstStyle/>
                    <a:p>
                      <a:endParaRPr lang="pl-PL"/>
                    </a:p>
                  </a:txBody>
                  <a:tcPr/>
                </a:tc>
                <a:tc hMerge="1">
                  <a:txBody>
                    <a:bodyPr/>
                    <a:lstStyle/>
                    <a:p>
                      <a:endParaRPr lang="pl-PL"/>
                    </a:p>
                  </a:txBody>
                  <a:tcPr/>
                </a:tc>
                <a:tc gridSpan="3">
                  <a:txBody>
                    <a:bodyPr/>
                    <a:lstStyle/>
                    <a:p>
                      <a:pPr algn="ctr">
                        <a:lnSpc>
                          <a:spcPct val="100000"/>
                        </a:lnSpc>
                        <a:spcAft>
                          <a:spcPts val="0"/>
                        </a:spcAft>
                      </a:pPr>
                      <a:r>
                        <a:rPr lang="pl-PL" sz="1600" spc="-10" dirty="0" err="1">
                          <a:effectLst/>
                        </a:rPr>
                        <a:t>Credit</a:t>
                      </a:r>
                      <a:r>
                        <a:rPr lang="pl-PL" sz="1600" spc="-10" dirty="0">
                          <a:effectLst/>
                        </a:rPr>
                        <a:t> rating </a:t>
                      </a:r>
                      <a:r>
                        <a:rPr lang="pl-PL" sz="1600" spc="-10" dirty="0" err="1">
                          <a:effectLst/>
                        </a:rPr>
                        <a:t>activity</a:t>
                      </a:r>
                      <a:endParaRPr lang="pl-PL" sz="1600" spc="-1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800" marR="43800" marT="0" marB="0" anchor="ctr"/>
                </a:tc>
                <a:tc hMerge="1">
                  <a:txBody>
                    <a:bodyPr/>
                    <a:lstStyle/>
                    <a:p>
                      <a:endParaRPr lang="pl-PL"/>
                    </a:p>
                  </a:txBody>
                  <a:tcPr/>
                </a:tc>
                <a:tc hMerge="1">
                  <a:txBody>
                    <a:bodyPr/>
                    <a:lstStyle/>
                    <a:p>
                      <a:endParaRPr lang="pl-PL"/>
                    </a:p>
                  </a:txBody>
                  <a:tcPr/>
                </a:tc>
                <a:extLst>
                  <a:ext uri="{0D108BD9-81ED-4DB2-BD59-A6C34878D82A}">
                    <a16:rowId xmlns:a16="http://schemas.microsoft.com/office/drawing/2014/main" val="543679151"/>
                  </a:ext>
                </a:extLst>
              </a:tr>
              <a:tr h="0">
                <a:tc vMerge="1">
                  <a:txBody>
                    <a:bodyPr/>
                    <a:lstStyle/>
                    <a:p>
                      <a:endParaRPr lang="pl-PL"/>
                    </a:p>
                  </a:txBody>
                  <a:tcPr/>
                </a:tc>
                <a:tc>
                  <a:txBody>
                    <a:bodyPr/>
                    <a:lstStyle/>
                    <a:p>
                      <a:pPr algn="just">
                        <a:lnSpc>
                          <a:spcPct val="100000"/>
                        </a:lnSpc>
                        <a:spcAft>
                          <a:spcPts val="0"/>
                        </a:spcAft>
                      </a:pPr>
                      <a:r>
                        <a:rPr lang="en-GB" sz="1600" spc="-10" dirty="0">
                          <a:effectLst/>
                        </a:rPr>
                        <a:t>2012</a:t>
                      </a:r>
                      <a:endParaRPr lang="pl-PL" sz="1600" spc="-1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800" marR="43800" marT="0" marB="0"/>
                </a:tc>
                <a:tc>
                  <a:txBody>
                    <a:bodyPr/>
                    <a:lstStyle/>
                    <a:p>
                      <a:pPr algn="just">
                        <a:lnSpc>
                          <a:spcPct val="100000"/>
                        </a:lnSpc>
                        <a:spcAft>
                          <a:spcPts val="0"/>
                        </a:spcAft>
                      </a:pPr>
                      <a:r>
                        <a:rPr lang="en-GB" sz="1600" spc="-10" dirty="0">
                          <a:effectLst/>
                        </a:rPr>
                        <a:t>2013</a:t>
                      </a:r>
                      <a:endParaRPr lang="pl-PL" sz="1600" spc="-1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800" marR="43800" marT="0" marB="0"/>
                </a:tc>
                <a:tc>
                  <a:txBody>
                    <a:bodyPr/>
                    <a:lstStyle/>
                    <a:p>
                      <a:pPr algn="just">
                        <a:lnSpc>
                          <a:spcPct val="100000"/>
                        </a:lnSpc>
                        <a:spcAft>
                          <a:spcPts val="0"/>
                        </a:spcAft>
                      </a:pPr>
                      <a:r>
                        <a:rPr lang="en-GB" sz="1600" spc="-10" dirty="0">
                          <a:effectLst/>
                        </a:rPr>
                        <a:t>2014</a:t>
                      </a:r>
                      <a:endParaRPr lang="pl-PL" sz="1600" spc="-1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800" marR="43800" marT="0" marB="0"/>
                </a:tc>
                <a:tc>
                  <a:txBody>
                    <a:bodyPr/>
                    <a:lstStyle/>
                    <a:p>
                      <a:pPr algn="just">
                        <a:lnSpc>
                          <a:spcPct val="100000"/>
                        </a:lnSpc>
                        <a:spcAft>
                          <a:spcPts val="0"/>
                        </a:spcAft>
                      </a:pPr>
                      <a:r>
                        <a:rPr lang="en-GB" sz="1600" spc="-10">
                          <a:effectLst/>
                        </a:rPr>
                        <a:t>2012</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800" marR="43800" marT="0" marB="0"/>
                </a:tc>
                <a:tc>
                  <a:txBody>
                    <a:bodyPr/>
                    <a:lstStyle/>
                    <a:p>
                      <a:pPr algn="just">
                        <a:lnSpc>
                          <a:spcPct val="100000"/>
                        </a:lnSpc>
                        <a:spcAft>
                          <a:spcPts val="0"/>
                        </a:spcAft>
                      </a:pPr>
                      <a:r>
                        <a:rPr lang="en-GB" sz="1600" spc="-10" dirty="0">
                          <a:effectLst/>
                        </a:rPr>
                        <a:t>2013</a:t>
                      </a:r>
                      <a:endParaRPr lang="pl-PL" sz="1600" spc="-1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800" marR="43800" marT="0" marB="0"/>
                </a:tc>
                <a:tc>
                  <a:txBody>
                    <a:bodyPr/>
                    <a:lstStyle/>
                    <a:p>
                      <a:pPr algn="just">
                        <a:lnSpc>
                          <a:spcPct val="100000"/>
                        </a:lnSpc>
                        <a:spcAft>
                          <a:spcPts val="0"/>
                        </a:spcAft>
                      </a:pPr>
                      <a:r>
                        <a:rPr lang="en-GB" sz="1600" spc="-10" dirty="0">
                          <a:effectLst/>
                        </a:rPr>
                        <a:t>2014</a:t>
                      </a:r>
                      <a:endParaRPr lang="pl-PL" sz="1600" spc="-1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800" marR="43800" marT="0" marB="0"/>
                </a:tc>
                <a:extLst>
                  <a:ext uri="{0D108BD9-81ED-4DB2-BD59-A6C34878D82A}">
                    <a16:rowId xmlns:a16="http://schemas.microsoft.com/office/drawing/2014/main" val="11108540"/>
                  </a:ext>
                </a:extLst>
              </a:tr>
              <a:tr h="27673">
                <a:tc>
                  <a:txBody>
                    <a:bodyPr/>
                    <a:lstStyle/>
                    <a:p>
                      <a:pPr algn="just">
                        <a:lnSpc>
                          <a:spcPct val="100000"/>
                        </a:lnSpc>
                        <a:spcAft>
                          <a:spcPts val="0"/>
                        </a:spcAft>
                      </a:pPr>
                      <a:r>
                        <a:rPr lang="en-GB" sz="1600" spc="-10" dirty="0">
                          <a:effectLst/>
                        </a:rPr>
                        <a:t>Moody</a:t>
                      </a:r>
                      <a:endParaRPr lang="pl-PL" sz="1600" spc="-1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800" marR="43800" marT="0" marB="0"/>
                </a:tc>
                <a:tc>
                  <a:txBody>
                    <a:bodyPr/>
                    <a:lstStyle/>
                    <a:p>
                      <a:pPr algn="r">
                        <a:lnSpc>
                          <a:spcPct val="100000"/>
                        </a:lnSpc>
                        <a:spcAft>
                          <a:spcPts val="0"/>
                        </a:spcAft>
                      </a:pPr>
                      <a:r>
                        <a:rPr lang="en-GB" sz="1600" spc="-10" dirty="0">
                          <a:effectLst/>
                        </a:rPr>
                        <a:t>36.69%</a:t>
                      </a:r>
                      <a:endParaRPr lang="pl-PL" sz="1600" spc="-1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800" marR="43800" marT="0" marB="0"/>
                </a:tc>
                <a:tc>
                  <a:txBody>
                    <a:bodyPr/>
                    <a:lstStyle/>
                    <a:p>
                      <a:pPr algn="r">
                        <a:lnSpc>
                          <a:spcPct val="100000"/>
                        </a:lnSpc>
                        <a:spcAft>
                          <a:spcPts val="0"/>
                        </a:spcAft>
                      </a:pPr>
                      <a:r>
                        <a:rPr lang="en-GB" sz="1600" spc="-10" dirty="0">
                          <a:effectLst/>
                        </a:rPr>
                        <a:t>36.38%</a:t>
                      </a:r>
                      <a:endParaRPr lang="pl-PL" sz="1600" spc="-1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800" marR="43800" marT="0" marB="0"/>
                </a:tc>
                <a:tc>
                  <a:txBody>
                    <a:bodyPr/>
                    <a:lstStyle/>
                    <a:p>
                      <a:pPr algn="r">
                        <a:lnSpc>
                          <a:spcPct val="100000"/>
                        </a:lnSpc>
                        <a:spcAft>
                          <a:spcPts val="0"/>
                        </a:spcAft>
                      </a:pPr>
                      <a:r>
                        <a:rPr lang="en-GB" sz="1600" spc="-10" dirty="0">
                          <a:effectLst/>
                        </a:rPr>
                        <a:t>36.99%</a:t>
                      </a:r>
                      <a:endParaRPr lang="pl-PL" sz="1600" spc="-1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800" marR="43800" marT="0" marB="0"/>
                </a:tc>
                <a:tc>
                  <a:txBody>
                    <a:bodyPr/>
                    <a:lstStyle/>
                    <a:p>
                      <a:pPr algn="r">
                        <a:lnSpc>
                          <a:spcPct val="100000"/>
                        </a:lnSpc>
                        <a:spcAft>
                          <a:spcPts val="0"/>
                        </a:spcAft>
                      </a:pPr>
                      <a:r>
                        <a:rPr lang="en-GB" sz="1600" spc="-10" dirty="0">
                          <a:effectLst/>
                        </a:rPr>
                        <a:t>39.18%</a:t>
                      </a:r>
                      <a:endParaRPr lang="pl-PL" sz="1600" spc="-1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800" marR="43800" marT="0" marB="0"/>
                </a:tc>
                <a:tc>
                  <a:txBody>
                    <a:bodyPr/>
                    <a:lstStyle/>
                    <a:p>
                      <a:pPr algn="r">
                        <a:lnSpc>
                          <a:spcPct val="100000"/>
                        </a:lnSpc>
                        <a:spcAft>
                          <a:spcPts val="0"/>
                        </a:spcAft>
                      </a:pPr>
                      <a:r>
                        <a:rPr lang="en-GB" sz="1600" spc="-10">
                          <a:effectLst/>
                        </a:rPr>
                        <a:t>37.51%</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800" marR="43800" marT="0" marB="0"/>
                </a:tc>
                <a:tc>
                  <a:txBody>
                    <a:bodyPr/>
                    <a:lstStyle/>
                    <a:p>
                      <a:pPr algn="r">
                        <a:lnSpc>
                          <a:spcPct val="100000"/>
                        </a:lnSpc>
                        <a:spcAft>
                          <a:spcPts val="0"/>
                        </a:spcAft>
                      </a:pPr>
                      <a:r>
                        <a:rPr lang="en-GB" sz="1600" spc="-10">
                          <a:effectLst/>
                        </a:rPr>
                        <a:t>36.50%</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800" marR="43800" marT="0" marB="0"/>
                </a:tc>
                <a:extLst>
                  <a:ext uri="{0D108BD9-81ED-4DB2-BD59-A6C34878D82A}">
                    <a16:rowId xmlns:a16="http://schemas.microsoft.com/office/drawing/2014/main" val="3477650337"/>
                  </a:ext>
                </a:extLst>
              </a:tr>
              <a:tr h="0">
                <a:tc>
                  <a:txBody>
                    <a:bodyPr/>
                    <a:lstStyle/>
                    <a:p>
                      <a:pPr algn="just">
                        <a:lnSpc>
                          <a:spcPct val="100000"/>
                        </a:lnSpc>
                        <a:spcAft>
                          <a:spcPts val="0"/>
                        </a:spcAft>
                      </a:pPr>
                      <a:r>
                        <a:rPr lang="en-GB" sz="1600" spc="-10">
                          <a:effectLst/>
                        </a:rPr>
                        <a:t>Fitch</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800" marR="43800" marT="0" marB="0"/>
                </a:tc>
                <a:tc>
                  <a:txBody>
                    <a:bodyPr/>
                    <a:lstStyle/>
                    <a:p>
                      <a:pPr algn="r">
                        <a:lnSpc>
                          <a:spcPct val="100000"/>
                        </a:lnSpc>
                        <a:spcAft>
                          <a:spcPts val="0"/>
                        </a:spcAft>
                      </a:pPr>
                      <a:r>
                        <a:rPr lang="en-GB" sz="1600" spc="-10">
                          <a:effectLst/>
                        </a:rPr>
                        <a:t>17.67%</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800" marR="43800" marT="0" marB="0"/>
                </a:tc>
                <a:tc>
                  <a:txBody>
                    <a:bodyPr/>
                    <a:lstStyle/>
                    <a:p>
                      <a:pPr algn="r">
                        <a:lnSpc>
                          <a:spcPct val="100000"/>
                        </a:lnSpc>
                        <a:spcAft>
                          <a:spcPts val="0"/>
                        </a:spcAft>
                      </a:pPr>
                      <a:r>
                        <a:rPr lang="en-GB" sz="1600" spc="-10" dirty="0">
                          <a:effectLst/>
                        </a:rPr>
                        <a:t>16.47%</a:t>
                      </a:r>
                      <a:endParaRPr lang="pl-PL" sz="1600" spc="-1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800" marR="43800" marT="0" marB="0"/>
                </a:tc>
                <a:tc>
                  <a:txBody>
                    <a:bodyPr/>
                    <a:lstStyle/>
                    <a:p>
                      <a:pPr algn="r">
                        <a:lnSpc>
                          <a:spcPct val="100000"/>
                        </a:lnSpc>
                        <a:spcAft>
                          <a:spcPts val="0"/>
                        </a:spcAft>
                      </a:pPr>
                      <a:r>
                        <a:rPr lang="en-GB" sz="1600" spc="-10" dirty="0">
                          <a:effectLst/>
                        </a:rPr>
                        <a:t>18.40%</a:t>
                      </a:r>
                      <a:endParaRPr lang="pl-PL" sz="1600" spc="-1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800" marR="43800" marT="0" marB="0"/>
                </a:tc>
                <a:tc>
                  <a:txBody>
                    <a:bodyPr/>
                    <a:lstStyle/>
                    <a:p>
                      <a:pPr algn="r">
                        <a:lnSpc>
                          <a:spcPct val="100000"/>
                        </a:lnSpc>
                        <a:spcAft>
                          <a:spcPts val="0"/>
                        </a:spcAft>
                      </a:pPr>
                      <a:r>
                        <a:rPr lang="en-GB" sz="1600" spc="-10">
                          <a:effectLst/>
                        </a:rPr>
                        <a:t>20.37%</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800" marR="43800" marT="0" marB="0"/>
                </a:tc>
                <a:tc>
                  <a:txBody>
                    <a:bodyPr/>
                    <a:lstStyle/>
                    <a:p>
                      <a:pPr algn="r">
                        <a:lnSpc>
                          <a:spcPct val="100000"/>
                        </a:lnSpc>
                        <a:spcAft>
                          <a:spcPts val="0"/>
                        </a:spcAft>
                      </a:pPr>
                      <a:r>
                        <a:rPr lang="en-GB" sz="1600" spc="-10">
                          <a:effectLst/>
                        </a:rPr>
                        <a:t>18.44%</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800" marR="43800" marT="0" marB="0"/>
                </a:tc>
                <a:tc>
                  <a:txBody>
                    <a:bodyPr/>
                    <a:lstStyle/>
                    <a:p>
                      <a:pPr algn="r">
                        <a:lnSpc>
                          <a:spcPct val="100000"/>
                        </a:lnSpc>
                        <a:spcAft>
                          <a:spcPts val="0"/>
                        </a:spcAft>
                      </a:pPr>
                      <a:r>
                        <a:rPr lang="en-GB" sz="1600" spc="-10">
                          <a:effectLst/>
                        </a:rPr>
                        <a:t>19.47%</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800" marR="43800" marT="0" marB="0"/>
                </a:tc>
                <a:extLst>
                  <a:ext uri="{0D108BD9-81ED-4DB2-BD59-A6C34878D82A}">
                    <a16:rowId xmlns:a16="http://schemas.microsoft.com/office/drawing/2014/main" val="17001511"/>
                  </a:ext>
                </a:extLst>
              </a:tr>
              <a:tr h="41635">
                <a:tc>
                  <a:txBody>
                    <a:bodyPr/>
                    <a:lstStyle/>
                    <a:p>
                      <a:pPr algn="just">
                        <a:lnSpc>
                          <a:spcPct val="100000"/>
                        </a:lnSpc>
                        <a:spcAft>
                          <a:spcPts val="0"/>
                        </a:spcAft>
                      </a:pPr>
                      <a:r>
                        <a:rPr lang="en-GB" sz="1600" spc="-10">
                          <a:effectLst/>
                        </a:rPr>
                        <a:t>S&amp;P</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800" marR="43800" marT="0" marB="0"/>
                </a:tc>
                <a:tc>
                  <a:txBody>
                    <a:bodyPr/>
                    <a:lstStyle/>
                    <a:p>
                      <a:pPr algn="r">
                        <a:lnSpc>
                          <a:spcPct val="100000"/>
                        </a:lnSpc>
                        <a:spcAft>
                          <a:spcPts val="0"/>
                        </a:spcAft>
                      </a:pPr>
                      <a:r>
                        <a:rPr lang="en-GB" sz="1600" spc="-10">
                          <a:effectLst/>
                        </a:rPr>
                        <a:t>32.88%</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800" marR="43800" marT="0" marB="0"/>
                </a:tc>
                <a:tc>
                  <a:txBody>
                    <a:bodyPr/>
                    <a:lstStyle/>
                    <a:p>
                      <a:pPr algn="r">
                        <a:lnSpc>
                          <a:spcPct val="100000"/>
                        </a:lnSpc>
                        <a:spcAft>
                          <a:spcPts val="0"/>
                        </a:spcAft>
                      </a:pPr>
                      <a:r>
                        <a:rPr lang="en-GB" sz="1600" spc="-10">
                          <a:effectLst/>
                        </a:rPr>
                        <a:t>36.00%</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800" marR="43800" marT="0" marB="0"/>
                </a:tc>
                <a:tc>
                  <a:txBody>
                    <a:bodyPr/>
                    <a:lstStyle/>
                    <a:p>
                      <a:pPr algn="r">
                        <a:lnSpc>
                          <a:spcPct val="100000"/>
                        </a:lnSpc>
                        <a:spcAft>
                          <a:spcPts val="0"/>
                        </a:spcAft>
                      </a:pPr>
                      <a:r>
                        <a:rPr lang="en-GB" sz="1600" spc="-10" dirty="0">
                          <a:effectLst/>
                        </a:rPr>
                        <a:t>38.43%</a:t>
                      </a:r>
                      <a:endParaRPr lang="pl-PL" sz="1600" spc="-1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800" marR="43800" marT="0" marB="0"/>
                </a:tc>
                <a:tc>
                  <a:txBody>
                    <a:bodyPr/>
                    <a:lstStyle/>
                    <a:p>
                      <a:pPr algn="r">
                        <a:lnSpc>
                          <a:spcPct val="100000"/>
                        </a:lnSpc>
                        <a:spcAft>
                          <a:spcPts val="0"/>
                        </a:spcAft>
                      </a:pPr>
                      <a:r>
                        <a:rPr lang="en-GB" sz="1600" spc="-10">
                          <a:effectLst/>
                        </a:rPr>
                        <a:t>36.80%</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800" marR="43800" marT="0" marB="0"/>
                </a:tc>
                <a:tc>
                  <a:txBody>
                    <a:bodyPr/>
                    <a:lstStyle/>
                    <a:p>
                      <a:pPr algn="r">
                        <a:lnSpc>
                          <a:spcPct val="100000"/>
                        </a:lnSpc>
                        <a:spcAft>
                          <a:spcPts val="0"/>
                        </a:spcAft>
                      </a:pPr>
                      <a:r>
                        <a:rPr lang="en-GB" sz="1600" spc="-10">
                          <a:effectLst/>
                        </a:rPr>
                        <a:t>39.58%</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800" marR="43800" marT="0" marB="0"/>
                </a:tc>
                <a:tc>
                  <a:txBody>
                    <a:bodyPr/>
                    <a:lstStyle/>
                    <a:p>
                      <a:pPr algn="r">
                        <a:lnSpc>
                          <a:spcPct val="100000"/>
                        </a:lnSpc>
                        <a:spcAft>
                          <a:spcPts val="0"/>
                        </a:spcAft>
                      </a:pPr>
                      <a:r>
                        <a:rPr lang="en-GB" sz="1600" spc="-10">
                          <a:effectLst/>
                        </a:rPr>
                        <a:t>40.17%</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800" marR="43800" marT="0" marB="0"/>
                </a:tc>
                <a:extLst>
                  <a:ext uri="{0D108BD9-81ED-4DB2-BD59-A6C34878D82A}">
                    <a16:rowId xmlns:a16="http://schemas.microsoft.com/office/drawing/2014/main" val="3431944928"/>
                  </a:ext>
                </a:extLst>
              </a:tr>
              <a:tr h="161336">
                <a:tc>
                  <a:txBody>
                    <a:bodyPr/>
                    <a:lstStyle/>
                    <a:p>
                      <a:pPr algn="just">
                        <a:lnSpc>
                          <a:spcPct val="100000"/>
                        </a:lnSpc>
                        <a:spcAft>
                          <a:spcPts val="0"/>
                        </a:spcAft>
                      </a:pPr>
                      <a:r>
                        <a:rPr lang="en-GB" sz="1600" spc="-10">
                          <a:effectLst/>
                        </a:rPr>
                        <a:t>Euler Hermes Rating GmbH</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800" marR="43800" marT="0" marB="0"/>
                </a:tc>
                <a:tc>
                  <a:txBody>
                    <a:bodyPr/>
                    <a:lstStyle/>
                    <a:p>
                      <a:pPr algn="r">
                        <a:lnSpc>
                          <a:spcPct val="100000"/>
                        </a:lnSpc>
                        <a:spcAft>
                          <a:spcPts val="0"/>
                        </a:spcAft>
                      </a:pPr>
                      <a:r>
                        <a:rPr lang="en-GB" sz="1600" spc="-10">
                          <a:effectLst/>
                        </a:rPr>
                        <a:t>0.24%</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800" marR="43800" marT="0" marB="0"/>
                </a:tc>
                <a:tc>
                  <a:txBody>
                    <a:bodyPr/>
                    <a:lstStyle/>
                    <a:p>
                      <a:pPr algn="r">
                        <a:lnSpc>
                          <a:spcPct val="100000"/>
                        </a:lnSpc>
                        <a:spcAft>
                          <a:spcPts val="0"/>
                        </a:spcAft>
                      </a:pPr>
                      <a:r>
                        <a:rPr lang="en-GB" sz="1600" spc="-10">
                          <a:effectLst/>
                        </a:rPr>
                        <a:t>0.26%</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800" marR="43800" marT="0" marB="0"/>
                </a:tc>
                <a:tc>
                  <a:txBody>
                    <a:bodyPr/>
                    <a:lstStyle/>
                    <a:p>
                      <a:pPr algn="r">
                        <a:lnSpc>
                          <a:spcPct val="100000"/>
                        </a:lnSpc>
                        <a:spcAft>
                          <a:spcPts val="0"/>
                        </a:spcAft>
                      </a:pPr>
                      <a:r>
                        <a:rPr lang="en-GB" sz="1600" spc="-10">
                          <a:effectLst/>
                        </a:rPr>
                        <a:t>0.25%</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800" marR="43800" marT="0" marB="0"/>
                </a:tc>
                <a:tc>
                  <a:txBody>
                    <a:bodyPr/>
                    <a:lstStyle/>
                    <a:p>
                      <a:pPr algn="r">
                        <a:lnSpc>
                          <a:spcPct val="100000"/>
                        </a:lnSpc>
                        <a:spcAft>
                          <a:spcPts val="0"/>
                        </a:spcAft>
                      </a:pPr>
                      <a:r>
                        <a:rPr lang="en-GB" sz="1600" spc="-10" dirty="0">
                          <a:effectLst/>
                        </a:rPr>
                        <a:t>0.26%</a:t>
                      </a:r>
                      <a:endParaRPr lang="pl-PL" sz="1600" spc="-1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800" marR="43800" marT="0" marB="0"/>
                </a:tc>
                <a:tc>
                  <a:txBody>
                    <a:bodyPr/>
                    <a:lstStyle/>
                    <a:p>
                      <a:pPr algn="r">
                        <a:lnSpc>
                          <a:spcPct val="100000"/>
                        </a:lnSpc>
                        <a:spcAft>
                          <a:spcPts val="0"/>
                        </a:spcAft>
                      </a:pPr>
                      <a:r>
                        <a:rPr lang="en-GB" sz="1600" spc="-10">
                          <a:effectLst/>
                        </a:rPr>
                        <a:t>0.28%</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800" marR="43800" marT="0" marB="0"/>
                </a:tc>
                <a:tc>
                  <a:txBody>
                    <a:bodyPr/>
                    <a:lstStyle/>
                    <a:p>
                      <a:pPr algn="r">
                        <a:lnSpc>
                          <a:spcPct val="100000"/>
                        </a:lnSpc>
                        <a:spcAft>
                          <a:spcPts val="0"/>
                        </a:spcAft>
                      </a:pPr>
                      <a:r>
                        <a:rPr lang="en-GB" sz="1600" spc="-10">
                          <a:effectLst/>
                        </a:rPr>
                        <a:t>0.25%</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800" marR="43800" marT="0" marB="0"/>
                </a:tc>
                <a:extLst>
                  <a:ext uri="{0D108BD9-81ED-4DB2-BD59-A6C34878D82A}">
                    <a16:rowId xmlns:a16="http://schemas.microsoft.com/office/drawing/2014/main" val="868111580"/>
                  </a:ext>
                </a:extLst>
              </a:tr>
              <a:tr h="161336">
                <a:tc>
                  <a:txBody>
                    <a:bodyPr/>
                    <a:lstStyle/>
                    <a:p>
                      <a:pPr algn="just">
                        <a:lnSpc>
                          <a:spcPct val="100000"/>
                        </a:lnSpc>
                        <a:spcAft>
                          <a:spcPts val="0"/>
                        </a:spcAft>
                      </a:pPr>
                      <a:r>
                        <a:rPr lang="en-GB" sz="1600" spc="-10">
                          <a:effectLst/>
                        </a:rPr>
                        <a:t>Feri EuroRating Services AG</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800" marR="43800" marT="0" marB="0"/>
                </a:tc>
                <a:tc>
                  <a:txBody>
                    <a:bodyPr/>
                    <a:lstStyle/>
                    <a:p>
                      <a:pPr algn="r">
                        <a:lnSpc>
                          <a:spcPct val="100000"/>
                        </a:lnSpc>
                        <a:spcAft>
                          <a:spcPts val="0"/>
                        </a:spcAft>
                      </a:pPr>
                      <a:r>
                        <a:rPr lang="en-GB" sz="1600" spc="-10">
                          <a:effectLst/>
                        </a:rPr>
                        <a:t>0.84%</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800" marR="43800" marT="0" marB="0"/>
                </a:tc>
                <a:tc>
                  <a:txBody>
                    <a:bodyPr/>
                    <a:lstStyle/>
                    <a:p>
                      <a:pPr algn="r">
                        <a:lnSpc>
                          <a:spcPct val="100000"/>
                        </a:lnSpc>
                        <a:spcAft>
                          <a:spcPts val="0"/>
                        </a:spcAft>
                      </a:pPr>
                      <a:r>
                        <a:rPr lang="en-GB" sz="1600" spc="-10">
                          <a:effectLst/>
                        </a:rPr>
                        <a:t>0.78%</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800" marR="43800" marT="0" marB="0"/>
                </a:tc>
                <a:tc>
                  <a:txBody>
                    <a:bodyPr/>
                    <a:lstStyle/>
                    <a:p>
                      <a:pPr algn="r">
                        <a:lnSpc>
                          <a:spcPct val="100000"/>
                        </a:lnSpc>
                        <a:spcAft>
                          <a:spcPts val="0"/>
                        </a:spcAft>
                      </a:pPr>
                      <a:r>
                        <a:rPr lang="en-GB" sz="1600" spc="-10" dirty="0">
                          <a:effectLst/>
                        </a:rPr>
                        <a:t>0.76%</a:t>
                      </a:r>
                      <a:endParaRPr lang="pl-PL" sz="1600" spc="-1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800" marR="43800" marT="0" marB="0"/>
                </a:tc>
                <a:tc>
                  <a:txBody>
                    <a:bodyPr/>
                    <a:lstStyle/>
                    <a:p>
                      <a:pPr algn="r">
                        <a:lnSpc>
                          <a:spcPct val="100000"/>
                        </a:lnSpc>
                        <a:spcAft>
                          <a:spcPts val="0"/>
                        </a:spcAft>
                      </a:pPr>
                      <a:r>
                        <a:rPr lang="en-GB" sz="1600" spc="-10" dirty="0">
                          <a:effectLst/>
                        </a:rPr>
                        <a:t>0.02%</a:t>
                      </a:r>
                      <a:endParaRPr lang="pl-PL" sz="1600" spc="-1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800" marR="43800" marT="0" marB="0"/>
                </a:tc>
                <a:tc>
                  <a:txBody>
                    <a:bodyPr/>
                    <a:lstStyle/>
                    <a:p>
                      <a:pPr algn="r">
                        <a:lnSpc>
                          <a:spcPct val="100000"/>
                        </a:lnSpc>
                        <a:spcAft>
                          <a:spcPts val="0"/>
                        </a:spcAft>
                      </a:pPr>
                      <a:r>
                        <a:rPr lang="en-GB" sz="1600" spc="-10">
                          <a:effectLst/>
                        </a:rPr>
                        <a:t>0.04%</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800" marR="43800" marT="0" marB="0"/>
                </a:tc>
                <a:tc>
                  <a:txBody>
                    <a:bodyPr/>
                    <a:lstStyle/>
                    <a:p>
                      <a:pPr algn="r">
                        <a:lnSpc>
                          <a:spcPct val="100000"/>
                        </a:lnSpc>
                        <a:spcAft>
                          <a:spcPts val="0"/>
                        </a:spcAft>
                      </a:pPr>
                      <a:r>
                        <a:rPr lang="en-GB" sz="1600" spc="-10">
                          <a:effectLst/>
                        </a:rPr>
                        <a:t>0.05%</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800" marR="43800" marT="0" marB="0"/>
                </a:tc>
                <a:extLst>
                  <a:ext uri="{0D108BD9-81ED-4DB2-BD59-A6C34878D82A}">
                    <a16:rowId xmlns:a16="http://schemas.microsoft.com/office/drawing/2014/main" val="2588104785"/>
                  </a:ext>
                </a:extLst>
              </a:tr>
              <a:tr h="161336">
                <a:tc>
                  <a:txBody>
                    <a:bodyPr/>
                    <a:lstStyle/>
                    <a:p>
                      <a:pPr algn="just">
                        <a:lnSpc>
                          <a:spcPct val="100000"/>
                        </a:lnSpc>
                        <a:spcAft>
                          <a:spcPts val="0"/>
                        </a:spcAft>
                      </a:pPr>
                      <a:r>
                        <a:rPr lang="en-GB" sz="1600" spc="-10">
                          <a:effectLst/>
                        </a:rPr>
                        <a:t>BCRA-Credit Rating Agency AD</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800" marR="43800" marT="0" marB="0"/>
                </a:tc>
                <a:tc>
                  <a:txBody>
                    <a:bodyPr/>
                    <a:lstStyle/>
                    <a:p>
                      <a:pPr algn="r">
                        <a:lnSpc>
                          <a:spcPct val="100000"/>
                        </a:lnSpc>
                        <a:spcAft>
                          <a:spcPts val="0"/>
                        </a:spcAft>
                      </a:pPr>
                      <a:r>
                        <a:rPr lang="en-GB" sz="1600" spc="-10">
                          <a:effectLst/>
                        </a:rPr>
                        <a:t>0.02%</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800" marR="43800" marT="0" marB="0"/>
                </a:tc>
                <a:tc>
                  <a:txBody>
                    <a:bodyPr/>
                    <a:lstStyle/>
                    <a:p>
                      <a:pPr algn="r">
                        <a:lnSpc>
                          <a:spcPct val="100000"/>
                        </a:lnSpc>
                        <a:spcAft>
                          <a:spcPts val="0"/>
                        </a:spcAft>
                      </a:pPr>
                      <a:r>
                        <a:rPr lang="en-GB" sz="1600" spc="-10">
                          <a:effectLst/>
                        </a:rPr>
                        <a:t>0.03%</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800" marR="43800" marT="0" marB="0"/>
                </a:tc>
                <a:tc>
                  <a:txBody>
                    <a:bodyPr/>
                    <a:lstStyle/>
                    <a:p>
                      <a:pPr algn="r">
                        <a:lnSpc>
                          <a:spcPct val="100000"/>
                        </a:lnSpc>
                        <a:spcAft>
                          <a:spcPts val="0"/>
                        </a:spcAft>
                      </a:pPr>
                      <a:r>
                        <a:rPr lang="en-GB" sz="1600" spc="-10">
                          <a:effectLst/>
                        </a:rPr>
                        <a:t>0.00%</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800" marR="43800" marT="0" marB="0"/>
                </a:tc>
                <a:tc>
                  <a:txBody>
                    <a:bodyPr/>
                    <a:lstStyle/>
                    <a:p>
                      <a:pPr algn="r">
                        <a:lnSpc>
                          <a:spcPct val="100000"/>
                        </a:lnSpc>
                        <a:spcAft>
                          <a:spcPts val="0"/>
                        </a:spcAft>
                      </a:pPr>
                      <a:r>
                        <a:rPr lang="en-GB" sz="1600" spc="-10" dirty="0">
                          <a:effectLst/>
                        </a:rPr>
                        <a:t>0.02%</a:t>
                      </a:r>
                      <a:endParaRPr lang="pl-PL" sz="1600" spc="-1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800" marR="43800" marT="0" marB="0"/>
                </a:tc>
                <a:tc>
                  <a:txBody>
                    <a:bodyPr/>
                    <a:lstStyle/>
                    <a:p>
                      <a:pPr algn="r">
                        <a:lnSpc>
                          <a:spcPct val="100000"/>
                        </a:lnSpc>
                        <a:spcAft>
                          <a:spcPts val="0"/>
                        </a:spcAft>
                      </a:pPr>
                      <a:r>
                        <a:rPr lang="en-GB" sz="1600" spc="-10" dirty="0">
                          <a:effectLst/>
                        </a:rPr>
                        <a:t>0.04%</a:t>
                      </a:r>
                      <a:endParaRPr lang="pl-PL" sz="1600" spc="-1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800" marR="43800" marT="0" marB="0"/>
                </a:tc>
                <a:tc>
                  <a:txBody>
                    <a:bodyPr/>
                    <a:lstStyle/>
                    <a:p>
                      <a:pPr algn="r">
                        <a:lnSpc>
                          <a:spcPct val="100000"/>
                        </a:lnSpc>
                        <a:spcAft>
                          <a:spcPts val="0"/>
                        </a:spcAft>
                      </a:pPr>
                      <a:r>
                        <a:rPr lang="en-GB" sz="1600" spc="-10">
                          <a:effectLst/>
                        </a:rPr>
                        <a:t>0.00%</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800" marR="43800" marT="0" marB="0"/>
                </a:tc>
                <a:extLst>
                  <a:ext uri="{0D108BD9-81ED-4DB2-BD59-A6C34878D82A}">
                    <a16:rowId xmlns:a16="http://schemas.microsoft.com/office/drawing/2014/main" val="1013122137"/>
                  </a:ext>
                </a:extLst>
              </a:tr>
              <a:tr h="0">
                <a:tc>
                  <a:txBody>
                    <a:bodyPr/>
                    <a:lstStyle/>
                    <a:p>
                      <a:pPr algn="just">
                        <a:lnSpc>
                          <a:spcPct val="100000"/>
                        </a:lnSpc>
                        <a:spcAft>
                          <a:spcPts val="0"/>
                        </a:spcAft>
                      </a:pPr>
                      <a:r>
                        <a:rPr lang="en-GB" sz="1600" spc="-10">
                          <a:effectLst/>
                        </a:rPr>
                        <a:t>Creditreform Rating AG</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800" marR="43800" marT="0" marB="0"/>
                </a:tc>
                <a:tc>
                  <a:txBody>
                    <a:bodyPr/>
                    <a:lstStyle/>
                    <a:p>
                      <a:pPr algn="r">
                        <a:lnSpc>
                          <a:spcPct val="100000"/>
                        </a:lnSpc>
                        <a:spcAft>
                          <a:spcPts val="0"/>
                        </a:spcAft>
                      </a:pPr>
                      <a:r>
                        <a:rPr lang="en-GB" sz="1600" spc="-10">
                          <a:effectLst/>
                        </a:rPr>
                        <a:t>0.51%</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800" marR="43800" marT="0" marB="0"/>
                </a:tc>
                <a:tc>
                  <a:txBody>
                    <a:bodyPr/>
                    <a:lstStyle/>
                    <a:p>
                      <a:pPr algn="r">
                        <a:lnSpc>
                          <a:spcPct val="100000"/>
                        </a:lnSpc>
                        <a:spcAft>
                          <a:spcPts val="0"/>
                        </a:spcAft>
                      </a:pPr>
                      <a:r>
                        <a:rPr lang="en-GB" sz="1600" spc="-10">
                          <a:effectLst/>
                        </a:rPr>
                        <a:t>0.54%</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800" marR="43800" marT="0" marB="0"/>
                </a:tc>
                <a:tc>
                  <a:txBody>
                    <a:bodyPr/>
                    <a:lstStyle/>
                    <a:p>
                      <a:pPr algn="r">
                        <a:lnSpc>
                          <a:spcPct val="100000"/>
                        </a:lnSpc>
                        <a:spcAft>
                          <a:spcPts val="0"/>
                        </a:spcAft>
                      </a:pPr>
                      <a:r>
                        <a:rPr lang="en-GB" sz="1600" spc="-10">
                          <a:effectLst/>
                        </a:rPr>
                        <a:t>0.51%</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800" marR="43800" marT="0" marB="0"/>
                </a:tc>
                <a:tc>
                  <a:txBody>
                    <a:bodyPr/>
                    <a:lstStyle/>
                    <a:p>
                      <a:pPr algn="r">
                        <a:lnSpc>
                          <a:spcPct val="100000"/>
                        </a:lnSpc>
                        <a:spcAft>
                          <a:spcPts val="0"/>
                        </a:spcAft>
                      </a:pPr>
                      <a:r>
                        <a:rPr lang="en-GB" sz="1600" spc="-10" dirty="0">
                          <a:effectLst/>
                        </a:rPr>
                        <a:t>0.31%</a:t>
                      </a:r>
                      <a:endParaRPr lang="pl-PL" sz="1600" spc="-1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800" marR="43800" marT="0" marB="0"/>
                </a:tc>
                <a:tc>
                  <a:txBody>
                    <a:bodyPr/>
                    <a:lstStyle/>
                    <a:p>
                      <a:pPr algn="r">
                        <a:lnSpc>
                          <a:spcPct val="100000"/>
                        </a:lnSpc>
                        <a:spcAft>
                          <a:spcPts val="0"/>
                        </a:spcAft>
                      </a:pPr>
                      <a:r>
                        <a:rPr lang="en-GB" sz="1600" spc="-10" dirty="0">
                          <a:effectLst/>
                        </a:rPr>
                        <a:t>0.32%</a:t>
                      </a:r>
                      <a:endParaRPr lang="pl-PL" sz="1600" spc="-1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800" marR="43800" marT="0" marB="0"/>
                </a:tc>
                <a:tc>
                  <a:txBody>
                    <a:bodyPr/>
                    <a:lstStyle/>
                    <a:p>
                      <a:pPr algn="r">
                        <a:lnSpc>
                          <a:spcPct val="100000"/>
                        </a:lnSpc>
                        <a:spcAft>
                          <a:spcPts val="0"/>
                        </a:spcAft>
                      </a:pPr>
                      <a:r>
                        <a:rPr lang="en-GB" sz="1600" spc="-10">
                          <a:effectLst/>
                        </a:rPr>
                        <a:t>0.30%</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800" marR="43800" marT="0" marB="0"/>
                </a:tc>
                <a:extLst>
                  <a:ext uri="{0D108BD9-81ED-4DB2-BD59-A6C34878D82A}">
                    <a16:rowId xmlns:a16="http://schemas.microsoft.com/office/drawing/2014/main" val="2147928750"/>
                  </a:ext>
                </a:extLst>
              </a:tr>
              <a:tr h="161336">
                <a:tc>
                  <a:txBody>
                    <a:bodyPr/>
                    <a:lstStyle/>
                    <a:p>
                      <a:pPr algn="just">
                        <a:lnSpc>
                          <a:spcPct val="100000"/>
                        </a:lnSpc>
                        <a:spcAft>
                          <a:spcPts val="0"/>
                        </a:spcAft>
                      </a:pPr>
                      <a:r>
                        <a:rPr lang="en-GB" sz="1600" spc="-10">
                          <a:effectLst/>
                        </a:rPr>
                        <a:t>Scope Ratings AG (PSR Rating GmbH)</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800" marR="43800" marT="0" marB="0"/>
                </a:tc>
                <a:tc>
                  <a:txBody>
                    <a:bodyPr/>
                    <a:lstStyle/>
                    <a:p>
                      <a:pPr algn="r">
                        <a:lnSpc>
                          <a:spcPct val="100000"/>
                        </a:lnSpc>
                        <a:spcAft>
                          <a:spcPts val="0"/>
                        </a:spcAft>
                      </a:pPr>
                      <a:r>
                        <a:rPr lang="en-GB" sz="1600" spc="-10">
                          <a:effectLst/>
                        </a:rPr>
                        <a:t>0.10% </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800" marR="43800" marT="0" marB="0"/>
                </a:tc>
                <a:tc>
                  <a:txBody>
                    <a:bodyPr/>
                    <a:lstStyle/>
                    <a:p>
                      <a:pPr algn="r">
                        <a:lnSpc>
                          <a:spcPct val="100000"/>
                        </a:lnSpc>
                        <a:spcAft>
                          <a:spcPts val="0"/>
                        </a:spcAft>
                      </a:pPr>
                      <a:r>
                        <a:rPr lang="en-GB" sz="1600" spc="-10">
                          <a:effectLst/>
                        </a:rPr>
                        <a:t>0.20%</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800" marR="43800" marT="0" marB="0"/>
                </a:tc>
                <a:tc>
                  <a:txBody>
                    <a:bodyPr/>
                    <a:lstStyle/>
                    <a:p>
                      <a:pPr algn="r">
                        <a:lnSpc>
                          <a:spcPct val="100000"/>
                        </a:lnSpc>
                        <a:spcAft>
                          <a:spcPts val="0"/>
                        </a:spcAft>
                      </a:pPr>
                      <a:r>
                        <a:rPr lang="en-GB" sz="1600" spc="-10">
                          <a:effectLst/>
                        </a:rPr>
                        <a:t>0.17%</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800" marR="43800" marT="0" marB="0"/>
                </a:tc>
                <a:tc>
                  <a:txBody>
                    <a:bodyPr/>
                    <a:lstStyle/>
                    <a:p>
                      <a:pPr algn="r">
                        <a:lnSpc>
                          <a:spcPct val="100000"/>
                        </a:lnSpc>
                        <a:spcAft>
                          <a:spcPts val="0"/>
                        </a:spcAft>
                      </a:pPr>
                      <a:r>
                        <a:rPr lang="en-GB" sz="1600" spc="-10" dirty="0">
                          <a:effectLst/>
                        </a:rPr>
                        <a:t>0.11%</a:t>
                      </a:r>
                      <a:endParaRPr lang="pl-PL" sz="1600" spc="-1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800" marR="43800" marT="0" marB="0"/>
                </a:tc>
                <a:tc>
                  <a:txBody>
                    <a:bodyPr/>
                    <a:lstStyle/>
                    <a:p>
                      <a:pPr algn="r">
                        <a:lnSpc>
                          <a:spcPct val="100000"/>
                        </a:lnSpc>
                        <a:spcAft>
                          <a:spcPts val="0"/>
                        </a:spcAft>
                      </a:pPr>
                      <a:r>
                        <a:rPr lang="en-GB" sz="1600" spc="-10" dirty="0">
                          <a:effectLst/>
                        </a:rPr>
                        <a:t>0.21%</a:t>
                      </a:r>
                      <a:endParaRPr lang="pl-PL" sz="1600" spc="-1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800" marR="43800" marT="0" marB="0"/>
                </a:tc>
                <a:tc>
                  <a:txBody>
                    <a:bodyPr/>
                    <a:lstStyle/>
                    <a:p>
                      <a:pPr algn="r">
                        <a:lnSpc>
                          <a:spcPct val="100000"/>
                        </a:lnSpc>
                        <a:spcAft>
                          <a:spcPts val="0"/>
                        </a:spcAft>
                      </a:pPr>
                      <a:r>
                        <a:rPr lang="en-GB" sz="1600" spc="-10">
                          <a:effectLst/>
                        </a:rPr>
                        <a:t>0.16%</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800" marR="43800" marT="0" marB="0"/>
                </a:tc>
                <a:extLst>
                  <a:ext uri="{0D108BD9-81ED-4DB2-BD59-A6C34878D82A}">
                    <a16:rowId xmlns:a16="http://schemas.microsoft.com/office/drawing/2014/main" val="4026092143"/>
                  </a:ext>
                </a:extLst>
              </a:tr>
              <a:tr h="0">
                <a:tc>
                  <a:txBody>
                    <a:bodyPr/>
                    <a:lstStyle/>
                    <a:p>
                      <a:pPr algn="just">
                        <a:lnSpc>
                          <a:spcPct val="100000"/>
                        </a:lnSpc>
                        <a:spcAft>
                          <a:spcPts val="0"/>
                        </a:spcAft>
                      </a:pPr>
                      <a:r>
                        <a:rPr lang="en-GB" sz="1600" spc="-10">
                          <a:effectLst/>
                        </a:rPr>
                        <a:t>GBB-Rating Gesellschaft für Bonitätsbeurteilung GmbH</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800" marR="43800" marT="0" marB="0"/>
                </a:tc>
                <a:tc>
                  <a:txBody>
                    <a:bodyPr/>
                    <a:lstStyle/>
                    <a:p>
                      <a:pPr algn="r">
                        <a:lnSpc>
                          <a:spcPct val="100000"/>
                        </a:lnSpc>
                        <a:spcAft>
                          <a:spcPts val="0"/>
                        </a:spcAft>
                      </a:pPr>
                      <a:r>
                        <a:rPr lang="en-GB" sz="1600" spc="-10">
                          <a:effectLst/>
                        </a:rPr>
                        <a:t>0.34%</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800" marR="43800" marT="0" marB="0"/>
                </a:tc>
                <a:tc>
                  <a:txBody>
                    <a:bodyPr/>
                    <a:lstStyle/>
                    <a:p>
                      <a:pPr algn="r">
                        <a:lnSpc>
                          <a:spcPct val="100000"/>
                        </a:lnSpc>
                        <a:spcAft>
                          <a:spcPts val="0"/>
                        </a:spcAft>
                      </a:pPr>
                      <a:r>
                        <a:rPr lang="en-GB" sz="1600" spc="-10">
                          <a:effectLst/>
                        </a:rPr>
                        <a:t>0.34%</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800" marR="43800" marT="0" marB="0"/>
                </a:tc>
                <a:tc>
                  <a:txBody>
                    <a:bodyPr/>
                    <a:lstStyle/>
                    <a:p>
                      <a:pPr algn="r">
                        <a:lnSpc>
                          <a:spcPct val="100000"/>
                        </a:lnSpc>
                        <a:spcAft>
                          <a:spcPts val="0"/>
                        </a:spcAft>
                      </a:pPr>
                      <a:r>
                        <a:rPr lang="en-GB" sz="1600" spc="-10">
                          <a:effectLst/>
                        </a:rPr>
                        <a:t>0.33%</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800" marR="43800" marT="0" marB="0"/>
                </a:tc>
                <a:tc>
                  <a:txBody>
                    <a:bodyPr/>
                    <a:lstStyle/>
                    <a:p>
                      <a:pPr algn="r">
                        <a:lnSpc>
                          <a:spcPct val="100000"/>
                        </a:lnSpc>
                        <a:spcAft>
                          <a:spcPts val="0"/>
                        </a:spcAft>
                      </a:pPr>
                      <a:r>
                        <a:rPr lang="en-GB" sz="1600" spc="-10" dirty="0">
                          <a:effectLst/>
                        </a:rPr>
                        <a:t>0.34%</a:t>
                      </a:r>
                      <a:endParaRPr lang="pl-PL" sz="1600" spc="-1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800" marR="43800" marT="0" marB="0"/>
                </a:tc>
                <a:tc>
                  <a:txBody>
                    <a:bodyPr/>
                    <a:lstStyle/>
                    <a:p>
                      <a:pPr algn="r">
                        <a:lnSpc>
                          <a:spcPct val="100000"/>
                        </a:lnSpc>
                        <a:spcAft>
                          <a:spcPts val="0"/>
                        </a:spcAft>
                      </a:pPr>
                      <a:r>
                        <a:rPr lang="en-GB" sz="1600" spc="-10" dirty="0">
                          <a:effectLst/>
                        </a:rPr>
                        <a:t>0.34%</a:t>
                      </a:r>
                      <a:endParaRPr lang="pl-PL" sz="1600" spc="-1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800" marR="43800" marT="0" marB="0"/>
                </a:tc>
                <a:tc>
                  <a:txBody>
                    <a:bodyPr/>
                    <a:lstStyle/>
                    <a:p>
                      <a:pPr algn="r">
                        <a:lnSpc>
                          <a:spcPct val="100000"/>
                        </a:lnSpc>
                        <a:spcAft>
                          <a:spcPts val="0"/>
                        </a:spcAft>
                      </a:pPr>
                      <a:r>
                        <a:rPr lang="en-GB" sz="1600" spc="-10">
                          <a:effectLst/>
                        </a:rPr>
                        <a:t>0.31%</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800" marR="43800" marT="0" marB="0"/>
                </a:tc>
                <a:extLst>
                  <a:ext uri="{0D108BD9-81ED-4DB2-BD59-A6C34878D82A}">
                    <a16:rowId xmlns:a16="http://schemas.microsoft.com/office/drawing/2014/main" val="3003179273"/>
                  </a:ext>
                </a:extLst>
              </a:tr>
              <a:tr h="54498">
                <a:tc>
                  <a:txBody>
                    <a:bodyPr/>
                    <a:lstStyle/>
                    <a:p>
                      <a:pPr algn="just">
                        <a:lnSpc>
                          <a:spcPct val="100000"/>
                        </a:lnSpc>
                        <a:spcAft>
                          <a:spcPts val="0"/>
                        </a:spcAft>
                      </a:pPr>
                      <a:r>
                        <a:rPr lang="en-GB" sz="1600" spc="-10" dirty="0">
                          <a:effectLst/>
                        </a:rPr>
                        <a:t>ASSEKURATA (</a:t>
                      </a:r>
                      <a:r>
                        <a:rPr lang="en-GB" sz="1600" spc="-10" dirty="0" err="1">
                          <a:effectLst/>
                        </a:rPr>
                        <a:t>Assekuranz</a:t>
                      </a:r>
                      <a:r>
                        <a:rPr lang="en-GB" sz="1600" spc="-10" dirty="0">
                          <a:effectLst/>
                        </a:rPr>
                        <a:t> Rating-</a:t>
                      </a:r>
                      <a:r>
                        <a:rPr lang="en-GB" sz="1600" spc="-10" dirty="0" err="1">
                          <a:effectLst/>
                        </a:rPr>
                        <a:t>Agentur</a:t>
                      </a:r>
                      <a:r>
                        <a:rPr lang="en-GB" sz="1600" spc="-10" dirty="0">
                          <a:effectLst/>
                        </a:rPr>
                        <a:t> GmbH)</a:t>
                      </a:r>
                      <a:endParaRPr lang="pl-PL" sz="1600" spc="-1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800" marR="43800" marT="0" marB="0"/>
                </a:tc>
                <a:tc>
                  <a:txBody>
                    <a:bodyPr/>
                    <a:lstStyle/>
                    <a:p>
                      <a:pPr algn="r">
                        <a:lnSpc>
                          <a:spcPct val="100000"/>
                        </a:lnSpc>
                        <a:spcAft>
                          <a:spcPts val="0"/>
                        </a:spcAft>
                      </a:pPr>
                      <a:r>
                        <a:rPr lang="en-GB" sz="1600" spc="-10">
                          <a:effectLst/>
                        </a:rPr>
                        <a:t>0.30%</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800" marR="43800" marT="0" marB="0"/>
                </a:tc>
                <a:tc>
                  <a:txBody>
                    <a:bodyPr/>
                    <a:lstStyle/>
                    <a:p>
                      <a:pPr algn="r">
                        <a:lnSpc>
                          <a:spcPct val="100000"/>
                        </a:lnSpc>
                        <a:spcAft>
                          <a:spcPts val="0"/>
                        </a:spcAft>
                      </a:pPr>
                      <a:r>
                        <a:rPr lang="en-GB" sz="1600" spc="-10">
                          <a:effectLst/>
                        </a:rPr>
                        <a:t>0.31%</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800" marR="43800" marT="0" marB="0"/>
                </a:tc>
                <a:tc>
                  <a:txBody>
                    <a:bodyPr/>
                    <a:lstStyle/>
                    <a:p>
                      <a:pPr algn="r">
                        <a:lnSpc>
                          <a:spcPct val="100000"/>
                        </a:lnSpc>
                        <a:spcAft>
                          <a:spcPts val="0"/>
                        </a:spcAft>
                      </a:pPr>
                      <a:r>
                        <a:rPr lang="en-GB" sz="1600" spc="-10">
                          <a:effectLst/>
                        </a:rPr>
                        <a:t>0.27%</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800" marR="43800" marT="0" marB="0"/>
                </a:tc>
                <a:tc>
                  <a:txBody>
                    <a:bodyPr/>
                    <a:lstStyle/>
                    <a:p>
                      <a:pPr algn="r">
                        <a:lnSpc>
                          <a:spcPct val="100000"/>
                        </a:lnSpc>
                        <a:spcAft>
                          <a:spcPts val="0"/>
                        </a:spcAft>
                      </a:pPr>
                      <a:r>
                        <a:rPr lang="en-GB" sz="1600" spc="-10" dirty="0">
                          <a:effectLst/>
                        </a:rPr>
                        <a:t>0.29%</a:t>
                      </a:r>
                      <a:endParaRPr lang="pl-PL" sz="1600" spc="-1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800" marR="43800" marT="0" marB="0"/>
                </a:tc>
                <a:tc>
                  <a:txBody>
                    <a:bodyPr/>
                    <a:lstStyle/>
                    <a:p>
                      <a:pPr algn="r">
                        <a:lnSpc>
                          <a:spcPct val="100000"/>
                        </a:lnSpc>
                        <a:spcAft>
                          <a:spcPts val="0"/>
                        </a:spcAft>
                      </a:pPr>
                      <a:r>
                        <a:rPr lang="en-GB" sz="1600" spc="-10" dirty="0">
                          <a:effectLst/>
                        </a:rPr>
                        <a:t>0.29%</a:t>
                      </a:r>
                      <a:endParaRPr lang="pl-PL" sz="1600" spc="-1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800" marR="43800" marT="0" marB="0"/>
                </a:tc>
                <a:tc>
                  <a:txBody>
                    <a:bodyPr/>
                    <a:lstStyle/>
                    <a:p>
                      <a:pPr algn="r">
                        <a:lnSpc>
                          <a:spcPct val="100000"/>
                        </a:lnSpc>
                        <a:spcAft>
                          <a:spcPts val="0"/>
                        </a:spcAft>
                      </a:pPr>
                      <a:r>
                        <a:rPr lang="en-GB" sz="1600" spc="-10">
                          <a:effectLst/>
                        </a:rPr>
                        <a:t>0.22%</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800" marR="43800" marT="0" marB="0"/>
                </a:tc>
                <a:extLst>
                  <a:ext uri="{0D108BD9-81ED-4DB2-BD59-A6C34878D82A}">
                    <a16:rowId xmlns:a16="http://schemas.microsoft.com/office/drawing/2014/main" val="1475988046"/>
                  </a:ext>
                </a:extLst>
              </a:tr>
              <a:tr h="25475">
                <a:tc>
                  <a:txBody>
                    <a:bodyPr/>
                    <a:lstStyle/>
                    <a:p>
                      <a:pPr algn="just">
                        <a:lnSpc>
                          <a:spcPct val="100000"/>
                        </a:lnSpc>
                        <a:spcAft>
                          <a:spcPts val="0"/>
                        </a:spcAft>
                      </a:pPr>
                      <a:r>
                        <a:rPr lang="en-GB" sz="1600" spc="-10" dirty="0">
                          <a:effectLst/>
                        </a:rPr>
                        <a:t>ARC Ratings, S.A. (</a:t>
                      </a:r>
                      <a:r>
                        <a:rPr lang="en-GB" sz="1600" spc="-10" dirty="0" err="1">
                          <a:effectLst/>
                        </a:rPr>
                        <a:t>Companhia</a:t>
                      </a:r>
                      <a:r>
                        <a:rPr lang="en-GB" sz="1600" spc="-10" dirty="0">
                          <a:effectLst/>
                        </a:rPr>
                        <a:t> Portuguesa de Rating, S.A)</a:t>
                      </a:r>
                      <a:endParaRPr lang="pl-PL" sz="1600" spc="-1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800" marR="43800" marT="0" marB="0"/>
                </a:tc>
                <a:tc>
                  <a:txBody>
                    <a:bodyPr/>
                    <a:lstStyle/>
                    <a:p>
                      <a:pPr algn="r">
                        <a:lnSpc>
                          <a:spcPct val="100000"/>
                        </a:lnSpc>
                        <a:spcAft>
                          <a:spcPts val="0"/>
                        </a:spcAft>
                      </a:pPr>
                      <a:r>
                        <a:rPr lang="en-GB" sz="1600" spc="-10">
                          <a:effectLst/>
                        </a:rPr>
                        <a:t>0.04%</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800" marR="43800" marT="0" marB="0"/>
                </a:tc>
                <a:tc>
                  <a:txBody>
                    <a:bodyPr/>
                    <a:lstStyle/>
                    <a:p>
                      <a:pPr algn="r">
                        <a:lnSpc>
                          <a:spcPct val="100000"/>
                        </a:lnSpc>
                        <a:spcAft>
                          <a:spcPts val="0"/>
                        </a:spcAft>
                      </a:pPr>
                      <a:r>
                        <a:rPr lang="en-GB" sz="1600" spc="-10">
                          <a:effectLst/>
                        </a:rPr>
                        <a:t>0.03%</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800" marR="43800" marT="0" marB="0"/>
                </a:tc>
                <a:tc>
                  <a:txBody>
                    <a:bodyPr/>
                    <a:lstStyle/>
                    <a:p>
                      <a:pPr algn="r">
                        <a:lnSpc>
                          <a:spcPct val="100000"/>
                        </a:lnSpc>
                        <a:spcAft>
                          <a:spcPts val="0"/>
                        </a:spcAft>
                      </a:pPr>
                      <a:r>
                        <a:rPr lang="en-GB" sz="1600" spc="-10">
                          <a:effectLst/>
                        </a:rPr>
                        <a:t>0.02%</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800" marR="43800" marT="0" marB="0"/>
                </a:tc>
                <a:tc>
                  <a:txBody>
                    <a:bodyPr/>
                    <a:lstStyle/>
                    <a:p>
                      <a:pPr algn="r">
                        <a:lnSpc>
                          <a:spcPct val="100000"/>
                        </a:lnSpc>
                        <a:spcAft>
                          <a:spcPts val="0"/>
                        </a:spcAft>
                      </a:pPr>
                      <a:r>
                        <a:rPr lang="en-GB" sz="1600" spc="-10" dirty="0">
                          <a:effectLst/>
                        </a:rPr>
                        <a:t>0.05%</a:t>
                      </a:r>
                      <a:endParaRPr lang="pl-PL" sz="1600" spc="-1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800" marR="43800" marT="0" marB="0"/>
                </a:tc>
                <a:tc>
                  <a:txBody>
                    <a:bodyPr/>
                    <a:lstStyle/>
                    <a:p>
                      <a:pPr algn="r">
                        <a:lnSpc>
                          <a:spcPct val="100000"/>
                        </a:lnSpc>
                        <a:spcAft>
                          <a:spcPts val="0"/>
                        </a:spcAft>
                      </a:pPr>
                      <a:r>
                        <a:rPr lang="en-GB" sz="1600" spc="-10" dirty="0">
                          <a:effectLst/>
                        </a:rPr>
                        <a:t>0.03%</a:t>
                      </a:r>
                      <a:endParaRPr lang="pl-PL" sz="1600" spc="-1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800" marR="43800" marT="0" marB="0"/>
                </a:tc>
                <a:tc>
                  <a:txBody>
                    <a:bodyPr/>
                    <a:lstStyle/>
                    <a:p>
                      <a:pPr algn="r">
                        <a:lnSpc>
                          <a:spcPct val="100000"/>
                        </a:lnSpc>
                        <a:spcAft>
                          <a:spcPts val="0"/>
                        </a:spcAft>
                      </a:pPr>
                      <a:r>
                        <a:rPr lang="en-GB" sz="1600" spc="-10">
                          <a:effectLst/>
                        </a:rPr>
                        <a:t>0.02%</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800" marR="43800" marT="0" marB="0"/>
                </a:tc>
                <a:extLst>
                  <a:ext uri="{0D108BD9-81ED-4DB2-BD59-A6C34878D82A}">
                    <a16:rowId xmlns:a16="http://schemas.microsoft.com/office/drawing/2014/main" val="2487786475"/>
                  </a:ext>
                </a:extLst>
              </a:tr>
              <a:tr h="0">
                <a:tc>
                  <a:txBody>
                    <a:bodyPr/>
                    <a:lstStyle/>
                    <a:p>
                      <a:pPr algn="just">
                        <a:lnSpc>
                          <a:spcPct val="100000"/>
                        </a:lnSpc>
                        <a:spcAft>
                          <a:spcPts val="0"/>
                        </a:spcAft>
                      </a:pPr>
                      <a:r>
                        <a:rPr lang="en-GB" sz="1600" spc="-10">
                          <a:effectLst/>
                        </a:rPr>
                        <a:t>AM Best Europe-Rating Services Ltd. (AMBERS)</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800" marR="43800" marT="0" marB="0"/>
                </a:tc>
                <a:tc>
                  <a:txBody>
                    <a:bodyPr/>
                    <a:lstStyle/>
                    <a:p>
                      <a:pPr algn="r">
                        <a:lnSpc>
                          <a:spcPct val="100000"/>
                        </a:lnSpc>
                        <a:spcAft>
                          <a:spcPts val="0"/>
                        </a:spcAft>
                      </a:pPr>
                      <a:r>
                        <a:rPr lang="en-GB" sz="1600" spc="-10">
                          <a:effectLst/>
                        </a:rPr>
                        <a:t>0.75%</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800" marR="43800" marT="0" marB="0"/>
                </a:tc>
                <a:tc>
                  <a:txBody>
                    <a:bodyPr/>
                    <a:lstStyle/>
                    <a:p>
                      <a:pPr algn="r">
                        <a:lnSpc>
                          <a:spcPct val="100000"/>
                        </a:lnSpc>
                        <a:spcAft>
                          <a:spcPts val="0"/>
                        </a:spcAft>
                      </a:pPr>
                      <a:r>
                        <a:rPr lang="en-GB" sz="1600" spc="-10">
                          <a:effectLst/>
                        </a:rPr>
                        <a:t>0.73%</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800" marR="43800" marT="0" marB="0"/>
                </a:tc>
                <a:tc>
                  <a:txBody>
                    <a:bodyPr/>
                    <a:lstStyle/>
                    <a:p>
                      <a:pPr algn="r">
                        <a:lnSpc>
                          <a:spcPct val="100000"/>
                        </a:lnSpc>
                        <a:spcAft>
                          <a:spcPts val="0"/>
                        </a:spcAft>
                      </a:pPr>
                      <a:r>
                        <a:rPr lang="en-GB" sz="1600" spc="-10">
                          <a:effectLst/>
                        </a:rPr>
                        <a:t>0.47%</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800" marR="43800" marT="0" marB="0"/>
                </a:tc>
                <a:tc>
                  <a:txBody>
                    <a:bodyPr/>
                    <a:lstStyle/>
                    <a:p>
                      <a:pPr algn="r">
                        <a:lnSpc>
                          <a:spcPct val="100000"/>
                        </a:lnSpc>
                        <a:spcAft>
                          <a:spcPts val="0"/>
                        </a:spcAft>
                      </a:pPr>
                      <a:r>
                        <a:rPr lang="en-GB" sz="1600" spc="-10" dirty="0">
                          <a:effectLst/>
                        </a:rPr>
                        <a:t>0.49%</a:t>
                      </a:r>
                      <a:endParaRPr lang="pl-PL" sz="1600" spc="-1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800" marR="43800" marT="0" marB="0"/>
                </a:tc>
                <a:tc>
                  <a:txBody>
                    <a:bodyPr/>
                    <a:lstStyle/>
                    <a:p>
                      <a:pPr algn="r">
                        <a:lnSpc>
                          <a:spcPct val="100000"/>
                        </a:lnSpc>
                        <a:spcAft>
                          <a:spcPts val="0"/>
                        </a:spcAft>
                      </a:pPr>
                      <a:r>
                        <a:rPr lang="en-GB" sz="1600" spc="-10" dirty="0">
                          <a:effectLst/>
                        </a:rPr>
                        <a:t>0.43%</a:t>
                      </a:r>
                      <a:endParaRPr lang="pl-PL" sz="1600" spc="-1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800" marR="43800" marT="0" marB="0"/>
                </a:tc>
                <a:tc>
                  <a:txBody>
                    <a:bodyPr/>
                    <a:lstStyle/>
                    <a:p>
                      <a:pPr algn="r">
                        <a:lnSpc>
                          <a:spcPct val="100000"/>
                        </a:lnSpc>
                        <a:spcAft>
                          <a:spcPts val="0"/>
                        </a:spcAft>
                      </a:pPr>
                      <a:r>
                        <a:rPr lang="en-GB" sz="1600" spc="-10">
                          <a:effectLst/>
                        </a:rPr>
                        <a:t>0.49%</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800" marR="43800" marT="0" marB="0"/>
                </a:tc>
                <a:extLst>
                  <a:ext uri="{0D108BD9-81ED-4DB2-BD59-A6C34878D82A}">
                    <a16:rowId xmlns:a16="http://schemas.microsoft.com/office/drawing/2014/main" val="2737929781"/>
                  </a:ext>
                </a:extLst>
              </a:tr>
              <a:tr h="0">
                <a:tc>
                  <a:txBody>
                    <a:bodyPr/>
                    <a:lstStyle/>
                    <a:p>
                      <a:pPr algn="just">
                        <a:lnSpc>
                          <a:spcPct val="100000"/>
                        </a:lnSpc>
                        <a:spcAft>
                          <a:spcPts val="0"/>
                        </a:spcAft>
                      </a:pPr>
                      <a:r>
                        <a:rPr lang="en-GB" sz="1600" spc="-10">
                          <a:effectLst/>
                        </a:rPr>
                        <a:t>DBRS Ratings Limited</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800" marR="43800" marT="0" marB="0"/>
                </a:tc>
                <a:tc>
                  <a:txBody>
                    <a:bodyPr/>
                    <a:lstStyle/>
                    <a:p>
                      <a:pPr algn="r">
                        <a:lnSpc>
                          <a:spcPct val="100000"/>
                        </a:lnSpc>
                        <a:spcAft>
                          <a:spcPts val="0"/>
                        </a:spcAft>
                      </a:pPr>
                      <a:r>
                        <a:rPr lang="en-GB" sz="1600" spc="-10">
                          <a:effectLst/>
                        </a:rPr>
                        <a:t>0.82%</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800" marR="43800" marT="0" marB="0"/>
                </a:tc>
                <a:tc>
                  <a:txBody>
                    <a:bodyPr/>
                    <a:lstStyle/>
                    <a:p>
                      <a:pPr algn="r">
                        <a:lnSpc>
                          <a:spcPct val="100000"/>
                        </a:lnSpc>
                        <a:spcAft>
                          <a:spcPts val="0"/>
                        </a:spcAft>
                      </a:pPr>
                      <a:r>
                        <a:rPr lang="en-GB" sz="1600" spc="-10">
                          <a:effectLst/>
                        </a:rPr>
                        <a:t>1.23%</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800" marR="43800" marT="0" marB="0"/>
                </a:tc>
                <a:tc>
                  <a:txBody>
                    <a:bodyPr/>
                    <a:lstStyle/>
                    <a:p>
                      <a:pPr algn="r">
                        <a:lnSpc>
                          <a:spcPct val="100000"/>
                        </a:lnSpc>
                        <a:spcAft>
                          <a:spcPts val="0"/>
                        </a:spcAft>
                      </a:pPr>
                      <a:r>
                        <a:rPr lang="en-GB" sz="1600" spc="-10">
                          <a:effectLst/>
                        </a:rPr>
                        <a:t>1.39%</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800" marR="43800" marT="0" marB="0"/>
                </a:tc>
                <a:tc>
                  <a:txBody>
                    <a:bodyPr/>
                    <a:lstStyle/>
                    <a:p>
                      <a:pPr algn="r">
                        <a:lnSpc>
                          <a:spcPct val="100000"/>
                        </a:lnSpc>
                        <a:spcAft>
                          <a:spcPts val="0"/>
                        </a:spcAft>
                      </a:pPr>
                      <a:r>
                        <a:rPr lang="en-GB" sz="1600" spc="-10" dirty="0">
                          <a:effectLst/>
                        </a:rPr>
                        <a:t>0.95%</a:t>
                      </a:r>
                      <a:endParaRPr lang="pl-PL" sz="1600" spc="-1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800" marR="43800" marT="0" marB="0"/>
                </a:tc>
                <a:tc>
                  <a:txBody>
                    <a:bodyPr/>
                    <a:lstStyle/>
                    <a:p>
                      <a:pPr algn="r">
                        <a:lnSpc>
                          <a:spcPct val="100000"/>
                        </a:lnSpc>
                        <a:spcAft>
                          <a:spcPts val="0"/>
                        </a:spcAft>
                      </a:pPr>
                      <a:r>
                        <a:rPr lang="en-GB" sz="1600" spc="-10">
                          <a:effectLst/>
                        </a:rPr>
                        <a:t>1.38%</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800" marR="43800" marT="0" marB="0"/>
                </a:tc>
                <a:tc>
                  <a:txBody>
                    <a:bodyPr/>
                    <a:lstStyle/>
                    <a:p>
                      <a:pPr algn="r">
                        <a:lnSpc>
                          <a:spcPct val="100000"/>
                        </a:lnSpc>
                        <a:spcAft>
                          <a:spcPts val="0"/>
                        </a:spcAft>
                      </a:pPr>
                      <a:r>
                        <a:rPr lang="en-GB" sz="1600" spc="-10">
                          <a:effectLst/>
                        </a:rPr>
                        <a:t>1.48%</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800" marR="43800" marT="0" marB="0"/>
                </a:tc>
                <a:extLst>
                  <a:ext uri="{0D108BD9-81ED-4DB2-BD59-A6C34878D82A}">
                    <a16:rowId xmlns:a16="http://schemas.microsoft.com/office/drawing/2014/main" val="902159312"/>
                  </a:ext>
                </a:extLst>
              </a:tr>
              <a:tr h="0">
                <a:tc>
                  <a:txBody>
                    <a:bodyPr/>
                    <a:lstStyle/>
                    <a:p>
                      <a:pPr algn="just">
                        <a:lnSpc>
                          <a:spcPct val="100000"/>
                        </a:lnSpc>
                        <a:spcAft>
                          <a:spcPts val="0"/>
                        </a:spcAft>
                      </a:pPr>
                      <a:r>
                        <a:rPr lang="en-GB" sz="1600" spc="-10">
                          <a:effectLst/>
                        </a:rPr>
                        <a:t>CRIF S.p.A.</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800" marR="43800" marT="0" marB="0"/>
                </a:tc>
                <a:tc>
                  <a:txBody>
                    <a:bodyPr/>
                    <a:lstStyle/>
                    <a:p>
                      <a:pPr algn="r">
                        <a:lnSpc>
                          <a:spcPct val="100000"/>
                        </a:lnSpc>
                        <a:spcAft>
                          <a:spcPts val="0"/>
                        </a:spcAft>
                      </a:pPr>
                      <a:r>
                        <a:rPr lang="en-GB" sz="1600" spc="-10">
                          <a:effectLst/>
                        </a:rPr>
                        <a:t>0.35%</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800" marR="43800" marT="0" marB="0"/>
                </a:tc>
                <a:tc>
                  <a:txBody>
                    <a:bodyPr/>
                    <a:lstStyle/>
                    <a:p>
                      <a:pPr algn="r">
                        <a:lnSpc>
                          <a:spcPct val="100000"/>
                        </a:lnSpc>
                        <a:spcAft>
                          <a:spcPts val="0"/>
                        </a:spcAft>
                      </a:pPr>
                      <a:r>
                        <a:rPr lang="en-GB" sz="1600" spc="-10">
                          <a:effectLst/>
                        </a:rPr>
                        <a:t>0.77%</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800" marR="43800" marT="0" marB="0"/>
                </a:tc>
                <a:tc>
                  <a:txBody>
                    <a:bodyPr/>
                    <a:lstStyle/>
                    <a:p>
                      <a:pPr algn="r">
                        <a:lnSpc>
                          <a:spcPct val="100000"/>
                        </a:lnSpc>
                        <a:spcAft>
                          <a:spcPts val="0"/>
                        </a:spcAft>
                      </a:pPr>
                      <a:r>
                        <a:rPr lang="en-GB" sz="1600" spc="-10">
                          <a:effectLst/>
                        </a:rPr>
                        <a:t>0.07%</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800" marR="43800" marT="0" marB="0"/>
                </a:tc>
                <a:tc>
                  <a:txBody>
                    <a:bodyPr/>
                    <a:lstStyle/>
                    <a:p>
                      <a:pPr algn="r">
                        <a:lnSpc>
                          <a:spcPct val="100000"/>
                        </a:lnSpc>
                        <a:spcAft>
                          <a:spcPts val="0"/>
                        </a:spcAft>
                      </a:pPr>
                      <a:r>
                        <a:rPr lang="en-GB" sz="1600" spc="-10" dirty="0">
                          <a:effectLst/>
                        </a:rPr>
                        <a:t>0.29%</a:t>
                      </a:r>
                      <a:endParaRPr lang="pl-PL" sz="1600" spc="-1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800" marR="43800" marT="0" marB="0"/>
                </a:tc>
                <a:tc>
                  <a:txBody>
                    <a:bodyPr/>
                    <a:lstStyle/>
                    <a:p>
                      <a:pPr algn="r">
                        <a:lnSpc>
                          <a:spcPct val="100000"/>
                        </a:lnSpc>
                        <a:spcAft>
                          <a:spcPts val="0"/>
                        </a:spcAft>
                      </a:pPr>
                      <a:r>
                        <a:rPr lang="en-GB" sz="1600" spc="-10">
                          <a:effectLst/>
                        </a:rPr>
                        <a:t>0.63%</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800" marR="43800" marT="0" marB="0"/>
                </a:tc>
                <a:tc>
                  <a:txBody>
                    <a:bodyPr/>
                    <a:lstStyle/>
                    <a:p>
                      <a:pPr algn="r">
                        <a:lnSpc>
                          <a:spcPct val="100000"/>
                        </a:lnSpc>
                        <a:spcAft>
                          <a:spcPts val="0"/>
                        </a:spcAft>
                      </a:pPr>
                      <a:r>
                        <a:rPr lang="en-GB" sz="1600" spc="-10">
                          <a:effectLst/>
                        </a:rPr>
                        <a:t>0.05%</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800" marR="43800" marT="0" marB="0"/>
                </a:tc>
                <a:extLst>
                  <a:ext uri="{0D108BD9-81ED-4DB2-BD59-A6C34878D82A}">
                    <a16:rowId xmlns:a16="http://schemas.microsoft.com/office/drawing/2014/main" val="753002634"/>
                  </a:ext>
                </a:extLst>
              </a:tr>
              <a:tr h="0">
                <a:tc>
                  <a:txBody>
                    <a:bodyPr/>
                    <a:lstStyle/>
                    <a:p>
                      <a:pPr algn="just">
                        <a:lnSpc>
                          <a:spcPct val="100000"/>
                        </a:lnSpc>
                        <a:spcAft>
                          <a:spcPts val="0"/>
                        </a:spcAft>
                      </a:pPr>
                      <a:r>
                        <a:rPr lang="en-GB" sz="1600" spc="-10">
                          <a:effectLst/>
                        </a:rPr>
                        <a:t>Capital Intelligence (Cyprus) Ltd</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800" marR="43800" marT="0" marB="0"/>
                </a:tc>
                <a:tc>
                  <a:txBody>
                    <a:bodyPr/>
                    <a:lstStyle/>
                    <a:p>
                      <a:pPr algn="r">
                        <a:lnSpc>
                          <a:spcPct val="100000"/>
                        </a:lnSpc>
                        <a:spcAft>
                          <a:spcPts val="0"/>
                        </a:spcAft>
                      </a:pPr>
                      <a:r>
                        <a:rPr lang="en-GB" sz="1600" spc="-10">
                          <a:effectLst/>
                        </a:rPr>
                        <a:t>0.00%</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800" marR="43800" marT="0" marB="0"/>
                </a:tc>
                <a:tc>
                  <a:txBody>
                    <a:bodyPr/>
                    <a:lstStyle/>
                    <a:p>
                      <a:pPr algn="r">
                        <a:lnSpc>
                          <a:spcPct val="100000"/>
                        </a:lnSpc>
                        <a:spcAft>
                          <a:spcPts val="0"/>
                        </a:spcAft>
                      </a:pPr>
                      <a:r>
                        <a:rPr lang="en-GB" sz="1600" spc="-10">
                          <a:effectLst/>
                        </a:rPr>
                        <a:t>0.00%</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800" marR="43800" marT="0" marB="0"/>
                </a:tc>
                <a:tc>
                  <a:txBody>
                    <a:bodyPr/>
                    <a:lstStyle/>
                    <a:p>
                      <a:pPr algn="r">
                        <a:lnSpc>
                          <a:spcPct val="100000"/>
                        </a:lnSpc>
                        <a:spcAft>
                          <a:spcPts val="0"/>
                        </a:spcAft>
                      </a:pPr>
                      <a:r>
                        <a:rPr lang="en-GB" sz="1600" spc="-10">
                          <a:effectLst/>
                        </a:rPr>
                        <a:t>0.03%</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800" marR="43800" marT="0" marB="0"/>
                </a:tc>
                <a:tc>
                  <a:txBody>
                    <a:bodyPr/>
                    <a:lstStyle/>
                    <a:p>
                      <a:pPr algn="r">
                        <a:lnSpc>
                          <a:spcPct val="100000"/>
                        </a:lnSpc>
                        <a:spcAft>
                          <a:spcPts val="0"/>
                        </a:spcAft>
                      </a:pPr>
                      <a:r>
                        <a:rPr lang="en-GB" sz="1600" spc="-10">
                          <a:effectLst/>
                        </a:rPr>
                        <a:t>0.00%</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800" marR="43800" marT="0" marB="0"/>
                </a:tc>
                <a:tc>
                  <a:txBody>
                    <a:bodyPr/>
                    <a:lstStyle/>
                    <a:p>
                      <a:pPr algn="r">
                        <a:lnSpc>
                          <a:spcPct val="100000"/>
                        </a:lnSpc>
                        <a:spcAft>
                          <a:spcPts val="0"/>
                        </a:spcAft>
                      </a:pPr>
                      <a:r>
                        <a:rPr lang="en-GB" sz="1600" spc="-10" dirty="0">
                          <a:effectLst/>
                        </a:rPr>
                        <a:t>0.00%</a:t>
                      </a:r>
                      <a:endParaRPr lang="pl-PL" sz="1600" spc="-1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800" marR="43800" marT="0" marB="0"/>
                </a:tc>
                <a:tc>
                  <a:txBody>
                    <a:bodyPr/>
                    <a:lstStyle/>
                    <a:p>
                      <a:pPr algn="r">
                        <a:lnSpc>
                          <a:spcPct val="100000"/>
                        </a:lnSpc>
                        <a:spcAft>
                          <a:spcPts val="0"/>
                        </a:spcAft>
                      </a:pPr>
                      <a:r>
                        <a:rPr lang="en-GB" sz="1600" spc="-10" dirty="0">
                          <a:effectLst/>
                        </a:rPr>
                        <a:t>0.03%</a:t>
                      </a:r>
                      <a:endParaRPr lang="pl-PL" sz="1600" spc="-1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800" marR="43800" marT="0" marB="0"/>
                </a:tc>
                <a:extLst>
                  <a:ext uri="{0D108BD9-81ED-4DB2-BD59-A6C34878D82A}">
                    <a16:rowId xmlns:a16="http://schemas.microsoft.com/office/drawing/2014/main" val="3755660642"/>
                  </a:ext>
                </a:extLst>
              </a:tr>
              <a:tr h="161336">
                <a:tc>
                  <a:txBody>
                    <a:bodyPr/>
                    <a:lstStyle/>
                    <a:p>
                      <a:pPr algn="just">
                        <a:lnSpc>
                          <a:spcPct val="100000"/>
                        </a:lnSpc>
                        <a:spcAft>
                          <a:spcPts val="0"/>
                        </a:spcAft>
                      </a:pPr>
                      <a:r>
                        <a:rPr lang="en-GB" sz="1600" spc="-10">
                          <a:effectLst/>
                        </a:rPr>
                        <a:t>European Rating Agency, a.s.</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800" marR="43800" marT="0" marB="0"/>
                </a:tc>
                <a:tc>
                  <a:txBody>
                    <a:bodyPr/>
                    <a:lstStyle/>
                    <a:p>
                      <a:pPr algn="r">
                        <a:lnSpc>
                          <a:spcPct val="100000"/>
                        </a:lnSpc>
                        <a:spcAft>
                          <a:spcPts val="0"/>
                        </a:spcAft>
                      </a:pPr>
                      <a:r>
                        <a:rPr lang="en-GB" sz="1600" spc="-10">
                          <a:effectLst/>
                        </a:rPr>
                        <a:t>0.00%</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800" marR="43800" marT="0" marB="0"/>
                </a:tc>
                <a:tc>
                  <a:txBody>
                    <a:bodyPr/>
                    <a:lstStyle/>
                    <a:p>
                      <a:pPr algn="r">
                        <a:lnSpc>
                          <a:spcPct val="100000"/>
                        </a:lnSpc>
                        <a:spcAft>
                          <a:spcPts val="0"/>
                        </a:spcAft>
                      </a:pPr>
                      <a:r>
                        <a:rPr lang="en-GB" sz="1600" spc="-10">
                          <a:effectLst/>
                        </a:rPr>
                        <a:t>0.00%</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800" marR="43800" marT="0" marB="0"/>
                </a:tc>
                <a:tc>
                  <a:txBody>
                    <a:bodyPr/>
                    <a:lstStyle/>
                    <a:p>
                      <a:pPr algn="r">
                        <a:lnSpc>
                          <a:spcPct val="100000"/>
                        </a:lnSpc>
                        <a:spcAft>
                          <a:spcPts val="0"/>
                        </a:spcAft>
                      </a:pPr>
                      <a:r>
                        <a:rPr lang="en-GB" sz="1600" spc="-10">
                          <a:effectLst/>
                        </a:rPr>
                        <a:t>0.00%</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800" marR="43800" marT="0" marB="0"/>
                </a:tc>
                <a:tc>
                  <a:txBody>
                    <a:bodyPr/>
                    <a:lstStyle/>
                    <a:p>
                      <a:pPr algn="r">
                        <a:lnSpc>
                          <a:spcPct val="100000"/>
                        </a:lnSpc>
                        <a:spcAft>
                          <a:spcPts val="0"/>
                        </a:spcAft>
                      </a:pPr>
                      <a:r>
                        <a:rPr lang="en-GB" sz="1600" spc="-10">
                          <a:effectLst/>
                        </a:rPr>
                        <a:t>0.00%</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800" marR="43800" marT="0" marB="0"/>
                </a:tc>
                <a:tc>
                  <a:txBody>
                    <a:bodyPr/>
                    <a:lstStyle/>
                    <a:p>
                      <a:pPr algn="r">
                        <a:lnSpc>
                          <a:spcPct val="100000"/>
                        </a:lnSpc>
                        <a:spcAft>
                          <a:spcPts val="0"/>
                        </a:spcAft>
                      </a:pPr>
                      <a:r>
                        <a:rPr lang="en-GB" sz="1600" spc="-10" dirty="0">
                          <a:effectLst/>
                        </a:rPr>
                        <a:t>0.00%</a:t>
                      </a:r>
                      <a:endParaRPr lang="pl-PL" sz="1600" spc="-1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800" marR="43800" marT="0" marB="0"/>
                </a:tc>
                <a:tc>
                  <a:txBody>
                    <a:bodyPr/>
                    <a:lstStyle/>
                    <a:p>
                      <a:pPr algn="r">
                        <a:lnSpc>
                          <a:spcPct val="100000"/>
                        </a:lnSpc>
                        <a:spcAft>
                          <a:spcPts val="0"/>
                        </a:spcAft>
                      </a:pPr>
                      <a:r>
                        <a:rPr lang="en-GB" sz="1600" spc="-10" dirty="0">
                          <a:effectLst/>
                        </a:rPr>
                        <a:t>0.00%</a:t>
                      </a:r>
                      <a:endParaRPr lang="pl-PL" sz="1600" spc="-1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800" marR="43800" marT="0" marB="0"/>
                </a:tc>
                <a:extLst>
                  <a:ext uri="{0D108BD9-81ED-4DB2-BD59-A6C34878D82A}">
                    <a16:rowId xmlns:a16="http://schemas.microsoft.com/office/drawing/2014/main" val="349800844"/>
                  </a:ext>
                </a:extLst>
              </a:tr>
              <a:tr h="161336">
                <a:tc>
                  <a:txBody>
                    <a:bodyPr/>
                    <a:lstStyle/>
                    <a:p>
                      <a:pPr algn="just">
                        <a:lnSpc>
                          <a:spcPct val="100000"/>
                        </a:lnSpc>
                        <a:spcAft>
                          <a:spcPts val="0"/>
                        </a:spcAft>
                      </a:pPr>
                      <a:r>
                        <a:rPr lang="en-GB" sz="1600" spc="-10">
                          <a:effectLst/>
                        </a:rPr>
                        <a:t>Axesor SA</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800" marR="43800" marT="0" marB="0"/>
                </a:tc>
                <a:tc>
                  <a:txBody>
                    <a:bodyPr/>
                    <a:lstStyle/>
                    <a:p>
                      <a:pPr algn="r">
                        <a:lnSpc>
                          <a:spcPct val="100000"/>
                        </a:lnSpc>
                        <a:spcAft>
                          <a:spcPts val="0"/>
                        </a:spcAft>
                      </a:pPr>
                      <a:r>
                        <a:rPr lang="en-GB" sz="1600" spc="-10">
                          <a:effectLst/>
                        </a:rPr>
                        <a:t>1.85%</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800" marR="43800" marT="0" marB="0"/>
                </a:tc>
                <a:tc>
                  <a:txBody>
                    <a:bodyPr/>
                    <a:lstStyle/>
                    <a:p>
                      <a:pPr algn="r">
                        <a:lnSpc>
                          <a:spcPct val="100000"/>
                        </a:lnSpc>
                        <a:spcAft>
                          <a:spcPts val="0"/>
                        </a:spcAft>
                      </a:pPr>
                      <a:r>
                        <a:rPr lang="en-GB" sz="1600" spc="-10">
                          <a:effectLst/>
                        </a:rPr>
                        <a:t>1.41%</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800" marR="43800" marT="0" marB="0"/>
                </a:tc>
                <a:tc>
                  <a:txBody>
                    <a:bodyPr/>
                    <a:lstStyle/>
                    <a:p>
                      <a:pPr algn="r">
                        <a:lnSpc>
                          <a:spcPct val="100000"/>
                        </a:lnSpc>
                        <a:spcAft>
                          <a:spcPts val="0"/>
                        </a:spcAft>
                      </a:pPr>
                      <a:r>
                        <a:rPr lang="en-GB" sz="1600" spc="-10">
                          <a:effectLst/>
                        </a:rPr>
                        <a:t>0.73%</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800" marR="43800" marT="0" marB="0"/>
                </a:tc>
                <a:tc>
                  <a:txBody>
                    <a:bodyPr/>
                    <a:lstStyle/>
                    <a:p>
                      <a:pPr algn="r">
                        <a:lnSpc>
                          <a:spcPct val="100000"/>
                        </a:lnSpc>
                        <a:spcAft>
                          <a:spcPts val="0"/>
                        </a:spcAft>
                      </a:pPr>
                      <a:r>
                        <a:rPr lang="en-GB" sz="1600" spc="-10">
                          <a:effectLst/>
                        </a:rPr>
                        <a:t>0.00%</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800" marR="43800" marT="0" marB="0"/>
                </a:tc>
                <a:tc>
                  <a:txBody>
                    <a:bodyPr/>
                    <a:lstStyle/>
                    <a:p>
                      <a:pPr algn="r">
                        <a:lnSpc>
                          <a:spcPct val="100000"/>
                        </a:lnSpc>
                        <a:spcAft>
                          <a:spcPts val="0"/>
                        </a:spcAft>
                      </a:pPr>
                      <a:r>
                        <a:rPr lang="en-GB" sz="1600" spc="-10" dirty="0">
                          <a:effectLst/>
                        </a:rPr>
                        <a:t>0.01%</a:t>
                      </a:r>
                      <a:endParaRPr lang="pl-PL" sz="1600" spc="-1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800" marR="43800" marT="0" marB="0"/>
                </a:tc>
                <a:tc>
                  <a:txBody>
                    <a:bodyPr/>
                    <a:lstStyle/>
                    <a:p>
                      <a:pPr algn="r">
                        <a:lnSpc>
                          <a:spcPct val="100000"/>
                        </a:lnSpc>
                        <a:spcAft>
                          <a:spcPts val="0"/>
                        </a:spcAft>
                      </a:pPr>
                      <a:r>
                        <a:rPr lang="en-GB" sz="1600" spc="-10" dirty="0">
                          <a:effectLst/>
                        </a:rPr>
                        <a:t>0.03%</a:t>
                      </a:r>
                      <a:endParaRPr lang="pl-PL" sz="1600" spc="-1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800" marR="43800" marT="0" marB="0"/>
                </a:tc>
                <a:extLst>
                  <a:ext uri="{0D108BD9-81ED-4DB2-BD59-A6C34878D82A}">
                    <a16:rowId xmlns:a16="http://schemas.microsoft.com/office/drawing/2014/main" val="2802977951"/>
                  </a:ext>
                </a:extLst>
              </a:tr>
              <a:tr h="161336">
                <a:tc>
                  <a:txBody>
                    <a:bodyPr/>
                    <a:lstStyle/>
                    <a:p>
                      <a:pPr algn="just">
                        <a:lnSpc>
                          <a:spcPct val="100000"/>
                        </a:lnSpc>
                        <a:spcAft>
                          <a:spcPts val="0"/>
                        </a:spcAft>
                      </a:pPr>
                      <a:r>
                        <a:rPr lang="en-GB" sz="1600" spc="-10">
                          <a:effectLst/>
                        </a:rPr>
                        <a:t>The Economist Intelligence Unit Ltd</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800" marR="43800" marT="0" marB="0"/>
                </a:tc>
                <a:tc>
                  <a:txBody>
                    <a:bodyPr/>
                    <a:lstStyle/>
                    <a:p>
                      <a:pPr algn="r">
                        <a:lnSpc>
                          <a:spcPct val="100000"/>
                        </a:lnSpc>
                        <a:spcAft>
                          <a:spcPts val="0"/>
                        </a:spcAft>
                      </a:pPr>
                      <a:r>
                        <a:rPr lang="en-GB" sz="1600" spc="-10">
                          <a:effectLst/>
                        </a:rPr>
                        <a:t>6.48%</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800" marR="43800" marT="0" marB="0"/>
                </a:tc>
                <a:tc>
                  <a:txBody>
                    <a:bodyPr/>
                    <a:lstStyle/>
                    <a:p>
                      <a:pPr algn="r">
                        <a:lnSpc>
                          <a:spcPct val="100000"/>
                        </a:lnSpc>
                        <a:spcAft>
                          <a:spcPts val="0"/>
                        </a:spcAft>
                      </a:pPr>
                      <a:r>
                        <a:rPr lang="en-GB" sz="1600" spc="-10">
                          <a:effectLst/>
                        </a:rPr>
                        <a:t>4.41%</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800" marR="43800" marT="0" marB="0"/>
                </a:tc>
                <a:tc>
                  <a:txBody>
                    <a:bodyPr/>
                    <a:lstStyle/>
                    <a:p>
                      <a:pPr algn="r">
                        <a:lnSpc>
                          <a:spcPct val="100000"/>
                        </a:lnSpc>
                        <a:spcAft>
                          <a:spcPts val="0"/>
                        </a:spcAft>
                      </a:pPr>
                      <a:r>
                        <a:rPr lang="en-GB" sz="1600" spc="-10">
                          <a:effectLst/>
                        </a:rPr>
                        <a:t>1.05%</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800" marR="43800" marT="0" marB="0"/>
                </a:tc>
                <a:tc>
                  <a:txBody>
                    <a:bodyPr/>
                    <a:lstStyle/>
                    <a:p>
                      <a:pPr algn="r">
                        <a:lnSpc>
                          <a:spcPct val="100000"/>
                        </a:lnSpc>
                        <a:spcAft>
                          <a:spcPts val="0"/>
                        </a:spcAft>
                      </a:pPr>
                      <a:r>
                        <a:rPr lang="en-GB" sz="1600" spc="-10">
                          <a:effectLst/>
                        </a:rPr>
                        <a:t>0.40%</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800" marR="43800" marT="0" marB="0"/>
                </a:tc>
                <a:tc>
                  <a:txBody>
                    <a:bodyPr/>
                    <a:lstStyle/>
                    <a:p>
                      <a:pPr algn="r">
                        <a:lnSpc>
                          <a:spcPct val="100000"/>
                        </a:lnSpc>
                        <a:spcAft>
                          <a:spcPts val="0"/>
                        </a:spcAft>
                      </a:pPr>
                      <a:r>
                        <a:rPr lang="en-GB" sz="1600" spc="-10" dirty="0">
                          <a:effectLst/>
                        </a:rPr>
                        <a:t>0.38%</a:t>
                      </a:r>
                      <a:endParaRPr lang="pl-PL" sz="1600" spc="-1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800" marR="43800" marT="0" marB="0"/>
                </a:tc>
                <a:tc>
                  <a:txBody>
                    <a:bodyPr/>
                    <a:lstStyle/>
                    <a:p>
                      <a:pPr algn="r">
                        <a:lnSpc>
                          <a:spcPct val="100000"/>
                        </a:lnSpc>
                        <a:spcAft>
                          <a:spcPts val="0"/>
                        </a:spcAft>
                      </a:pPr>
                      <a:r>
                        <a:rPr lang="en-GB" sz="1600" spc="-10" dirty="0">
                          <a:effectLst/>
                        </a:rPr>
                        <a:t>0.39%</a:t>
                      </a:r>
                      <a:endParaRPr lang="pl-PL" sz="1600" spc="-1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800" marR="43800" marT="0" marB="0"/>
                </a:tc>
                <a:extLst>
                  <a:ext uri="{0D108BD9-81ED-4DB2-BD59-A6C34878D82A}">
                    <a16:rowId xmlns:a16="http://schemas.microsoft.com/office/drawing/2014/main" val="1661518573"/>
                  </a:ext>
                </a:extLst>
              </a:tr>
              <a:tr h="0">
                <a:tc>
                  <a:txBody>
                    <a:bodyPr/>
                    <a:lstStyle/>
                    <a:p>
                      <a:pPr algn="just">
                        <a:lnSpc>
                          <a:spcPct val="100000"/>
                        </a:lnSpc>
                        <a:spcAft>
                          <a:spcPts val="0"/>
                        </a:spcAft>
                      </a:pPr>
                      <a:r>
                        <a:rPr lang="en-GB" sz="1600" spc="-10">
                          <a:effectLst/>
                        </a:rPr>
                        <a:t>Dagong Europe Credit Rating Srl (Dagong Europe)</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800" marR="43800" marT="0" marB="0"/>
                </a:tc>
                <a:tc>
                  <a:txBody>
                    <a:bodyPr/>
                    <a:lstStyle/>
                    <a:p>
                      <a:pPr algn="r">
                        <a:lnSpc>
                          <a:spcPct val="100000"/>
                        </a:lnSpc>
                        <a:spcAft>
                          <a:spcPts val="0"/>
                        </a:spcAft>
                      </a:pPr>
                      <a:r>
                        <a:rPr lang="en-GB" sz="1600" spc="-10">
                          <a:effectLst/>
                        </a:rPr>
                        <a:t>0.01%</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800" marR="43800" marT="0" marB="0"/>
                </a:tc>
                <a:tc>
                  <a:txBody>
                    <a:bodyPr/>
                    <a:lstStyle/>
                    <a:p>
                      <a:pPr algn="r">
                        <a:lnSpc>
                          <a:spcPct val="100000"/>
                        </a:lnSpc>
                        <a:spcAft>
                          <a:spcPts val="0"/>
                        </a:spcAft>
                      </a:pPr>
                      <a:r>
                        <a:rPr lang="en-GB" sz="1600" spc="-10">
                          <a:effectLst/>
                        </a:rPr>
                        <a:t>0.01%</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800" marR="43800" marT="0" marB="0"/>
                </a:tc>
                <a:tc>
                  <a:txBody>
                    <a:bodyPr/>
                    <a:lstStyle/>
                    <a:p>
                      <a:pPr algn="r">
                        <a:lnSpc>
                          <a:spcPct val="100000"/>
                        </a:lnSpc>
                        <a:spcAft>
                          <a:spcPts val="0"/>
                        </a:spcAft>
                      </a:pPr>
                      <a:r>
                        <a:rPr lang="en-GB" sz="1600" spc="-10">
                          <a:effectLst/>
                        </a:rPr>
                        <a:t>0.01%</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800" marR="43800" marT="0" marB="0"/>
                </a:tc>
                <a:tc>
                  <a:txBody>
                    <a:bodyPr/>
                    <a:lstStyle/>
                    <a:p>
                      <a:pPr algn="r">
                        <a:lnSpc>
                          <a:spcPct val="100000"/>
                        </a:lnSpc>
                        <a:spcAft>
                          <a:spcPts val="0"/>
                        </a:spcAft>
                      </a:pPr>
                      <a:r>
                        <a:rPr lang="en-GB" sz="1600" spc="-10">
                          <a:effectLst/>
                        </a:rPr>
                        <a:t>0.01%</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800" marR="43800" marT="0" marB="0"/>
                </a:tc>
                <a:tc>
                  <a:txBody>
                    <a:bodyPr/>
                    <a:lstStyle/>
                    <a:p>
                      <a:pPr algn="r">
                        <a:lnSpc>
                          <a:spcPct val="100000"/>
                        </a:lnSpc>
                        <a:spcAft>
                          <a:spcPts val="0"/>
                        </a:spcAft>
                      </a:pPr>
                      <a:r>
                        <a:rPr lang="en-GB" sz="1600" spc="-10" dirty="0">
                          <a:effectLst/>
                        </a:rPr>
                        <a:t>0.01%</a:t>
                      </a:r>
                      <a:endParaRPr lang="pl-PL" sz="1600" spc="-1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800" marR="43800" marT="0" marB="0"/>
                </a:tc>
                <a:tc>
                  <a:txBody>
                    <a:bodyPr/>
                    <a:lstStyle/>
                    <a:p>
                      <a:pPr algn="r">
                        <a:lnSpc>
                          <a:spcPct val="100000"/>
                        </a:lnSpc>
                        <a:spcAft>
                          <a:spcPts val="0"/>
                        </a:spcAft>
                      </a:pPr>
                      <a:r>
                        <a:rPr lang="en-GB" sz="1600" spc="-10" dirty="0">
                          <a:effectLst/>
                        </a:rPr>
                        <a:t>0.01%</a:t>
                      </a:r>
                      <a:endParaRPr lang="pl-PL" sz="1600" spc="-1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800" marR="43800" marT="0" marB="0"/>
                </a:tc>
                <a:extLst>
                  <a:ext uri="{0D108BD9-81ED-4DB2-BD59-A6C34878D82A}">
                    <a16:rowId xmlns:a16="http://schemas.microsoft.com/office/drawing/2014/main" val="299366833"/>
                  </a:ext>
                </a:extLst>
              </a:tr>
              <a:tr h="161336">
                <a:tc>
                  <a:txBody>
                    <a:bodyPr/>
                    <a:lstStyle/>
                    <a:p>
                      <a:pPr algn="just">
                        <a:lnSpc>
                          <a:spcPct val="100000"/>
                        </a:lnSpc>
                        <a:spcAft>
                          <a:spcPts val="0"/>
                        </a:spcAft>
                      </a:pPr>
                      <a:r>
                        <a:rPr lang="en-GB" sz="1600" spc="-10" dirty="0" err="1">
                          <a:effectLst/>
                        </a:rPr>
                        <a:t>EuroRating</a:t>
                      </a:r>
                      <a:r>
                        <a:rPr lang="en-GB" sz="1600" spc="-10" dirty="0">
                          <a:effectLst/>
                        </a:rPr>
                        <a:t> </a:t>
                      </a:r>
                      <a:r>
                        <a:rPr lang="pl-PL" sz="1600" spc="-10" dirty="0">
                          <a:effectLst/>
                        </a:rPr>
                        <a:t>LLC</a:t>
                      </a:r>
                      <a:endParaRPr lang="pl-PL" sz="1600" spc="-1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800" marR="43800" marT="0" marB="0"/>
                </a:tc>
                <a:tc>
                  <a:txBody>
                    <a:bodyPr/>
                    <a:lstStyle/>
                    <a:p>
                      <a:pPr algn="r">
                        <a:lnSpc>
                          <a:spcPct val="100000"/>
                        </a:lnSpc>
                        <a:spcAft>
                          <a:spcPts val="0"/>
                        </a:spcAft>
                      </a:pPr>
                      <a:r>
                        <a:rPr lang="en-GB" sz="1600" spc="-10">
                          <a:effectLst/>
                        </a:rPr>
                        <a:t>0.01%</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800" marR="43800" marT="0" marB="0"/>
                </a:tc>
                <a:tc>
                  <a:txBody>
                    <a:bodyPr/>
                    <a:lstStyle/>
                    <a:p>
                      <a:pPr algn="r">
                        <a:lnSpc>
                          <a:spcPct val="100000"/>
                        </a:lnSpc>
                        <a:spcAft>
                          <a:spcPts val="0"/>
                        </a:spcAft>
                      </a:pPr>
                      <a:r>
                        <a:rPr lang="en-GB" sz="1600" spc="-10">
                          <a:effectLst/>
                        </a:rPr>
                        <a:t>0.01%</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800" marR="43800" marT="0" marB="0"/>
                </a:tc>
                <a:tc>
                  <a:txBody>
                    <a:bodyPr/>
                    <a:lstStyle/>
                    <a:p>
                      <a:pPr algn="r">
                        <a:lnSpc>
                          <a:spcPct val="100000"/>
                        </a:lnSpc>
                        <a:spcAft>
                          <a:spcPts val="0"/>
                        </a:spcAft>
                      </a:pPr>
                      <a:r>
                        <a:rPr lang="en-GB" sz="1600" spc="-10">
                          <a:effectLst/>
                        </a:rPr>
                        <a:t>0.00%</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800" marR="43800" marT="0" marB="0"/>
                </a:tc>
                <a:tc>
                  <a:txBody>
                    <a:bodyPr/>
                    <a:lstStyle/>
                    <a:p>
                      <a:pPr algn="r">
                        <a:lnSpc>
                          <a:spcPct val="100000"/>
                        </a:lnSpc>
                        <a:spcAft>
                          <a:spcPts val="0"/>
                        </a:spcAft>
                      </a:pPr>
                      <a:r>
                        <a:rPr lang="en-GB" sz="1600" spc="-10">
                          <a:effectLst/>
                        </a:rPr>
                        <a:t>0.05%</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800" marR="43800" marT="0" marB="0"/>
                </a:tc>
                <a:tc>
                  <a:txBody>
                    <a:bodyPr/>
                    <a:lstStyle/>
                    <a:p>
                      <a:pPr algn="r">
                        <a:lnSpc>
                          <a:spcPct val="100000"/>
                        </a:lnSpc>
                        <a:spcAft>
                          <a:spcPts val="0"/>
                        </a:spcAft>
                      </a:pPr>
                      <a:r>
                        <a:rPr lang="en-GB" sz="1600" spc="-10" dirty="0">
                          <a:effectLst/>
                        </a:rPr>
                        <a:t>0.05%</a:t>
                      </a:r>
                      <a:endParaRPr lang="pl-PL" sz="1600" spc="-1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800" marR="43800" marT="0" marB="0"/>
                </a:tc>
                <a:tc>
                  <a:txBody>
                    <a:bodyPr/>
                    <a:lstStyle/>
                    <a:p>
                      <a:pPr algn="r">
                        <a:lnSpc>
                          <a:spcPct val="100000"/>
                        </a:lnSpc>
                        <a:spcAft>
                          <a:spcPts val="0"/>
                        </a:spcAft>
                      </a:pPr>
                      <a:r>
                        <a:rPr lang="en-GB" sz="1600" spc="-10" dirty="0">
                          <a:effectLst/>
                        </a:rPr>
                        <a:t>0.02%</a:t>
                      </a:r>
                      <a:endParaRPr lang="pl-PL" sz="1600" spc="-1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800" marR="43800" marT="0" marB="0"/>
                </a:tc>
                <a:extLst>
                  <a:ext uri="{0D108BD9-81ED-4DB2-BD59-A6C34878D82A}">
                    <a16:rowId xmlns:a16="http://schemas.microsoft.com/office/drawing/2014/main" val="588001804"/>
                  </a:ext>
                </a:extLst>
              </a:tr>
            </a:tbl>
          </a:graphicData>
        </a:graphic>
      </p:graphicFrame>
    </p:spTree>
    <p:extLst>
      <p:ext uri="{BB962C8B-B14F-4D97-AF65-F5344CB8AC3E}">
        <p14:creationId xmlns:p14="http://schemas.microsoft.com/office/powerpoint/2010/main" val="1180057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ymbol zastępczy zawartości 3">
            <a:extLst>
              <a:ext uri="{FF2B5EF4-FFF2-40B4-BE49-F238E27FC236}">
                <a16:creationId xmlns:a16="http://schemas.microsoft.com/office/drawing/2014/main" id="{42F8C7E7-4A9B-4E21-8EBC-BA4AF5A483EF}"/>
              </a:ext>
            </a:extLst>
          </p:cNvPr>
          <p:cNvGraphicFramePr>
            <a:graphicFrameLocks noGrp="1"/>
          </p:cNvGraphicFramePr>
          <p:nvPr>
            <p:ph idx="1"/>
            <p:extLst>
              <p:ext uri="{D42A27DB-BD31-4B8C-83A1-F6EECF244321}">
                <p14:modId xmlns:p14="http://schemas.microsoft.com/office/powerpoint/2010/main" val="71860850"/>
              </p:ext>
            </p:extLst>
          </p:nvPr>
        </p:nvGraphicFramePr>
        <p:xfrm>
          <a:off x="191235" y="315852"/>
          <a:ext cx="11602179" cy="5924085"/>
        </p:xfrm>
        <a:graphic>
          <a:graphicData uri="http://schemas.openxmlformats.org/drawingml/2006/table">
            <a:tbl>
              <a:tblPr firstRow="1" firstCol="1" bandRow="1" bandCol="1">
                <a:tableStyleId>{BC89EF96-8CEA-46FF-86C4-4CE0E7609802}</a:tableStyleId>
              </a:tblPr>
              <a:tblGrid>
                <a:gridCol w="4972361">
                  <a:extLst>
                    <a:ext uri="{9D8B030D-6E8A-4147-A177-3AD203B41FA5}">
                      <a16:colId xmlns:a16="http://schemas.microsoft.com/office/drawing/2014/main" val="2283850715"/>
                    </a:ext>
                  </a:extLst>
                </a:gridCol>
                <a:gridCol w="779979">
                  <a:extLst>
                    <a:ext uri="{9D8B030D-6E8A-4147-A177-3AD203B41FA5}">
                      <a16:colId xmlns:a16="http://schemas.microsoft.com/office/drawing/2014/main" val="1209447945"/>
                    </a:ext>
                  </a:extLst>
                </a:gridCol>
                <a:gridCol w="779979">
                  <a:extLst>
                    <a:ext uri="{9D8B030D-6E8A-4147-A177-3AD203B41FA5}">
                      <a16:colId xmlns:a16="http://schemas.microsoft.com/office/drawing/2014/main" val="2466144507"/>
                    </a:ext>
                  </a:extLst>
                </a:gridCol>
                <a:gridCol w="682481">
                  <a:extLst>
                    <a:ext uri="{9D8B030D-6E8A-4147-A177-3AD203B41FA5}">
                      <a16:colId xmlns:a16="http://schemas.microsoft.com/office/drawing/2014/main" val="257328116"/>
                    </a:ext>
                  </a:extLst>
                </a:gridCol>
                <a:gridCol w="779979">
                  <a:extLst>
                    <a:ext uri="{9D8B030D-6E8A-4147-A177-3AD203B41FA5}">
                      <a16:colId xmlns:a16="http://schemas.microsoft.com/office/drawing/2014/main" val="2694238809"/>
                    </a:ext>
                  </a:extLst>
                </a:gridCol>
                <a:gridCol w="682481">
                  <a:extLst>
                    <a:ext uri="{9D8B030D-6E8A-4147-A177-3AD203B41FA5}">
                      <a16:colId xmlns:a16="http://schemas.microsoft.com/office/drawing/2014/main" val="1353248434"/>
                    </a:ext>
                  </a:extLst>
                </a:gridCol>
                <a:gridCol w="682481">
                  <a:extLst>
                    <a:ext uri="{9D8B030D-6E8A-4147-A177-3AD203B41FA5}">
                      <a16:colId xmlns:a16="http://schemas.microsoft.com/office/drawing/2014/main" val="3641677885"/>
                    </a:ext>
                  </a:extLst>
                </a:gridCol>
                <a:gridCol w="779979">
                  <a:extLst>
                    <a:ext uri="{9D8B030D-6E8A-4147-A177-3AD203B41FA5}">
                      <a16:colId xmlns:a16="http://schemas.microsoft.com/office/drawing/2014/main" val="1816837792"/>
                    </a:ext>
                  </a:extLst>
                </a:gridCol>
                <a:gridCol w="682481">
                  <a:extLst>
                    <a:ext uri="{9D8B030D-6E8A-4147-A177-3AD203B41FA5}">
                      <a16:colId xmlns:a16="http://schemas.microsoft.com/office/drawing/2014/main" val="4137340487"/>
                    </a:ext>
                  </a:extLst>
                </a:gridCol>
                <a:gridCol w="682481">
                  <a:extLst>
                    <a:ext uri="{9D8B030D-6E8A-4147-A177-3AD203B41FA5}">
                      <a16:colId xmlns:a16="http://schemas.microsoft.com/office/drawing/2014/main" val="2685435230"/>
                    </a:ext>
                  </a:extLst>
                </a:gridCol>
                <a:gridCol w="97497">
                  <a:extLst>
                    <a:ext uri="{9D8B030D-6E8A-4147-A177-3AD203B41FA5}">
                      <a16:colId xmlns:a16="http://schemas.microsoft.com/office/drawing/2014/main" val="3546504290"/>
                    </a:ext>
                  </a:extLst>
                </a:gridCol>
              </a:tblGrid>
              <a:tr h="315765">
                <a:tc rowSpan="2">
                  <a:txBody>
                    <a:bodyPr/>
                    <a:lstStyle/>
                    <a:p>
                      <a:pPr algn="ctr">
                        <a:lnSpc>
                          <a:spcPct val="100000"/>
                        </a:lnSpc>
                        <a:spcAft>
                          <a:spcPts val="0"/>
                        </a:spcAft>
                      </a:pPr>
                      <a:r>
                        <a:rPr lang="pl-PL" sz="1600" spc="-10" dirty="0" err="1">
                          <a:effectLst/>
                        </a:rPr>
                        <a:t>Credit</a:t>
                      </a:r>
                      <a:r>
                        <a:rPr lang="pl-PL" sz="1600" spc="-10" dirty="0">
                          <a:effectLst/>
                        </a:rPr>
                        <a:t> rating </a:t>
                      </a:r>
                      <a:r>
                        <a:rPr lang="pl-PL" sz="1600" spc="-10" dirty="0" err="1">
                          <a:effectLst/>
                        </a:rPr>
                        <a:t>agency</a:t>
                      </a:r>
                      <a:endParaRPr lang="pl-PL" sz="1600" spc="-1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nchor="ctr"/>
                </a:tc>
                <a:tc gridSpan="3">
                  <a:txBody>
                    <a:bodyPr/>
                    <a:lstStyle/>
                    <a:p>
                      <a:pPr algn="ctr">
                        <a:lnSpc>
                          <a:spcPct val="100000"/>
                        </a:lnSpc>
                        <a:spcAft>
                          <a:spcPts val="0"/>
                        </a:spcAft>
                      </a:pPr>
                      <a:r>
                        <a:rPr lang="pl-PL" sz="1600" spc="-10" dirty="0" err="1">
                          <a:effectLst/>
                        </a:rPr>
                        <a:t>Corporate</a:t>
                      </a:r>
                      <a:r>
                        <a:rPr lang="pl-PL" sz="1600" spc="-10" dirty="0">
                          <a:effectLst/>
                        </a:rPr>
                        <a:t> </a:t>
                      </a:r>
                      <a:r>
                        <a:rPr lang="pl-PL" sz="1600" spc="-10" dirty="0" err="1">
                          <a:effectLst/>
                        </a:rPr>
                        <a:t>ratings</a:t>
                      </a:r>
                      <a:endParaRPr lang="pl-PL" sz="1600" spc="-10" dirty="0">
                        <a:effectLst/>
                      </a:endParaRPr>
                    </a:p>
                  </a:txBody>
                  <a:tcPr marL="31576" marR="31576" marT="0" marB="0" anchor="ctr"/>
                </a:tc>
                <a:tc hMerge="1">
                  <a:txBody>
                    <a:bodyPr/>
                    <a:lstStyle/>
                    <a:p>
                      <a:endParaRPr lang="pl-PL"/>
                    </a:p>
                  </a:txBody>
                  <a:tcPr/>
                </a:tc>
                <a:tc hMerge="1">
                  <a:txBody>
                    <a:bodyPr/>
                    <a:lstStyle/>
                    <a:p>
                      <a:endParaRPr lang="pl-PL"/>
                    </a:p>
                  </a:txBody>
                  <a:tcPr/>
                </a:tc>
                <a:tc gridSpan="3">
                  <a:txBody>
                    <a:bodyPr/>
                    <a:lstStyle/>
                    <a:p>
                      <a:pPr algn="ctr">
                        <a:lnSpc>
                          <a:spcPct val="100000"/>
                        </a:lnSpc>
                        <a:spcAft>
                          <a:spcPts val="0"/>
                        </a:spcAft>
                      </a:pPr>
                      <a:r>
                        <a:rPr lang="pl-PL" sz="1600" spc="-10" dirty="0" err="1">
                          <a:effectLst/>
                        </a:rPr>
                        <a:t>Structured</a:t>
                      </a:r>
                      <a:r>
                        <a:rPr lang="pl-PL" sz="1600" spc="-10" dirty="0">
                          <a:effectLst/>
                        </a:rPr>
                        <a:t> products</a:t>
                      </a:r>
                      <a:endParaRPr lang="pl-PL" sz="1600" spc="-1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nchor="ctr"/>
                </a:tc>
                <a:tc hMerge="1">
                  <a:txBody>
                    <a:bodyPr/>
                    <a:lstStyle/>
                    <a:p>
                      <a:endParaRPr lang="pl-PL"/>
                    </a:p>
                  </a:txBody>
                  <a:tcPr/>
                </a:tc>
                <a:tc hMerge="1">
                  <a:txBody>
                    <a:bodyPr/>
                    <a:lstStyle/>
                    <a:p>
                      <a:endParaRPr lang="pl-PL"/>
                    </a:p>
                  </a:txBody>
                  <a:tcPr/>
                </a:tc>
                <a:tc gridSpan="4">
                  <a:txBody>
                    <a:bodyPr/>
                    <a:lstStyle/>
                    <a:p>
                      <a:pPr algn="ctr">
                        <a:lnSpc>
                          <a:spcPct val="100000"/>
                        </a:lnSpc>
                        <a:spcAft>
                          <a:spcPts val="0"/>
                        </a:spcAft>
                      </a:pPr>
                      <a:r>
                        <a:rPr lang="pl-PL" sz="1600" spc="-10" dirty="0" err="1">
                          <a:effectLst/>
                        </a:rPr>
                        <a:t>Bonds</a:t>
                      </a:r>
                      <a:endParaRPr lang="pl-PL" sz="1600" spc="-1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nchor="ctr"/>
                </a:tc>
                <a:tc hMerge="1">
                  <a:txBody>
                    <a:bodyPr/>
                    <a:lstStyle/>
                    <a:p>
                      <a:endParaRPr lang="pl-PL"/>
                    </a:p>
                  </a:txBody>
                  <a:tcPr/>
                </a:tc>
                <a:tc hMerge="1">
                  <a:txBody>
                    <a:bodyPr/>
                    <a:lstStyle/>
                    <a:p>
                      <a:endParaRPr lang="pl-PL"/>
                    </a:p>
                  </a:txBody>
                  <a:tcPr/>
                </a:tc>
                <a:tc hMerge="1">
                  <a:txBody>
                    <a:bodyPr/>
                    <a:lstStyle/>
                    <a:p>
                      <a:endParaRPr lang="pl-PL"/>
                    </a:p>
                  </a:txBody>
                  <a:tcPr/>
                </a:tc>
                <a:extLst>
                  <a:ext uri="{0D108BD9-81ED-4DB2-BD59-A6C34878D82A}">
                    <a16:rowId xmlns:a16="http://schemas.microsoft.com/office/drawing/2014/main" val="785003218"/>
                  </a:ext>
                </a:extLst>
              </a:tr>
              <a:tr h="105255">
                <a:tc vMerge="1">
                  <a:txBody>
                    <a:bodyPr/>
                    <a:lstStyle/>
                    <a:p>
                      <a:endParaRPr lang="pl-PL"/>
                    </a:p>
                  </a:txBody>
                  <a:tcPr/>
                </a:tc>
                <a:tc>
                  <a:txBody>
                    <a:bodyPr/>
                    <a:lstStyle/>
                    <a:p>
                      <a:pPr algn="just">
                        <a:lnSpc>
                          <a:spcPct val="100000"/>
                        </a:lnSpc>
                        <a:spcAft>
                          <a:spcPts val="0"/>
                        </a:spcAft>
                      </a:pPr>
                      <a:r>
                        <a:rPr lang="en-GB" sz="1600" spc="-10">
                          <a:effectLst/>
                        </a:rPr>
                        <a:t>2012</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just">
                        <a:lnSpc>
                          <a:spcPct val="100000"/>
                        </a:lnSpc>
                        <a:spcAft>
                          <a:spcPts val="0"/>
                        </a:spcAft>
                      </a:pPr>
                      <a:r>
                        <a:rPr lang="en-GB" sz="1600" spc="-10">
                          <a:effectLst/>
                        </a:rPr>
                        <a:t>2013</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2014</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just">
                        <a:lnSpc>
                          <a:spcPct val="100000"/>
                        </a:lnSpc>
                        <a:spcAft>
                          <a:spcPts val="0"/>
                        </a:spcAft>
                      </a:pPr>
                      <a:r>
                        <a:rPr lang="en-GB" sz="1600" spc="-10">
                          <a:effectLst/>
                        </a:rPr>
                        <a:t>2012</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just">
                        <a:lnSpc>
                          <a:spcPct val="100000"/>
                        </a:lnSpc>
                        <a:spcAft>
                          <a:spcPts val="0"/>
                        </a:spcAft>
                      </a:pPr>
                      <a:r>
                        <a:rPr lang="en-GB" sz="1600" spc="-10">
                          <a:effectLst/>
                        </a:rPr>
                        <a:t>2013</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just">
                        <a:lnSpc>
                          <a:spcPct val="100000"/>
                        </a:lnSpc>
                        <a:spcAft>
                          <a:spcPts val="0"/>
                        </a:spcAft>
                      </a:pPr>
                      <a:r>
                        <a:rPr lang="en-GB" sz="1600" spc="-10">
                          <a:effectLst/>
                        </a:rPr>
                        <a:t>2014</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just">
                        <a:lnSpc>
                          <a:spcPct val="100000"/>
                        </a:lnSpc>
                        <a:spcAft>
                          <a:spcPts val="0"/>
                        </a:spcAft>
                      </a:pPr>
                      <a:r>
                        <a:rPr lang="en-GB" sz="1600" spc="-10">
                          <a:effectLst/>
                        </a:rPr>
                        <a:t>2012</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just">
                        <a:lnSpc>
                          <a:spcPct val="100000"/>
                        </a:lnSpc>
                        <a:spcAft>
                          <a:spcPts val="0"/>
                        </a:spcAft>
                      </a:pPr>
                      <a:r>
                        <a:rPr lang="en-GB" sz="1600" spc="-10">
                          <a:effectLst/>
                        </a:rPr>
                        <a:t>2013</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just">
                        <a:lnSpc>
                          <a:spcPct val="100000"/>
                        </a:lnSpc>
                        <a:spcAft>
                          <a:spcPts val="0"/>
                        </a:spcAft>
                      </a:pPr>
                      <a:r>
                        <a:rPr lang="en-GB" sz="1600" spc="-10" dirty="0">
                          <a:effectLst/>
                        </a:rPr>
                        <a:t>2014</a:t>
                      </a:r>
                      <a:endParaRPr lang="pl-PL" sz="1600" spc="-1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nSpc>
                          <a:spcPct val="100000"/>
                        </a:lnSpc>
                        <a:spcAft>
                          <a:spcPts val="1000"/>
                        </a:spcAft>
                      </a:pPr>
                      <a:r>
                        <a:rPr lang="pl-PL" sz="1600" dirty="0">
                          <a:effectLst/>
                        </a:rPr>
                        <a:t> </a:t>
                      </a:r>
                      <a:endParaRPr lang="pl-PL"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3014240235"/>
                  </a:ext>
                </a:extLst>
              </a:tr>
              <a:tr h="105255">
                <a:tc>
                  <a:txBody>
                    <a:bodyPr/>
                    <a:lstStyle/>
                    <a:p>
                      <a:pPr algn="just">
                        <a:lnSpc>
                          <a:spcPct val="100000"/>
                        </a:lnSpc>
                        <a:spcAft>
                          <a:spcPts val="0"/>
                        </a:spcAft>
                      </a:pPr>
                      <a:r>
                        <a:rPr lang="en-GB" sz="1600" spc="-10">
                          <a:effectLst/>
                        </a:rPr>
                        <a:t>Moody</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38%</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36%</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35%</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38%</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37%</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39%</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48%</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48%</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40%</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nSpc>
                          <a:spcPct val="100000"/>
                        </a:lnSpc>
                        <a:spcAft>
                          <a:spcPts val="1000"/>
                        </a:spcAft>
                      </a:pPr>
                      <a:r>
                        <a:rPr lang="pl-PL" sz="1600">
                          <a:effectLst/>
                        </a:rPr>
                        <a:t> </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331126730"/>
                  </a:ext>
                </a:extLst>
              </a:tr>
              <a:tr h="105255">
                <a:tc>
                  <a:txBody>
                    <a:bodyPr/>
                    <a:lstStyle/>
                    <a:p>
                      <a:pPr algn="just">
                        <a:lnSpc>
                          <a:spcPct val="100000"/>
                        </a:lnSpc>
                        <a:spcAft>
                          <a:spcPts val="0"/>
                        </a:spcAft>
                      </a:pPr>
                      <a:r>
                        <a:rPr lang="en-GB" sz="1600" spc="-10">
                          <a:effectLst/>
                        </a:rPr>
                        <a:t>Fitch</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18%</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16%</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16%</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28%</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25%</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26%</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21%</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19%</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28%</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nSpc>
                          <a:spcPct val="100000"/>
                        </a:lnSpc>
                        <a:spcAft>
                          <a:spcPts val="1000"/>
                        </a:spcAft>
                      </a:pPr>
                      <a:r>
                        <a:rPr lang="pl-PL" sz="1600">
                          <a:effectLst/>
                        </a:rPr>
                        <a:t> </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621189293"/>
                  </a:ext>
                </a:extLst>
              </a:tr>
              <a:tr h="105255">
                <a:tc>
                  <a:txBody>
                    <a:bodyPr/>
                    <a:lstStyle/>
                    <a:p>
                      <a:pPr algn="just">
                        <a:lnSpc>
                          <a:spcPct val="100000"/>
                        </a:lnSpc>
                        <a:spcAft>
                          <a:spcPts val="0"/>
                        </a:spcAft>
                      </a:pPr>
                      <a:r>
                        <a:rPr lang="en-GB" sz="1600" spc="-10">
                          <a:effectLst/>
                        </a:rPr>
                        <a:t>S&amp;P</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41%</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44%</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45%</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29%</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31%</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28%</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27%</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29%</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28%</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nSpc>
                          <a:spcPct val="100000"/>
                        </a:lnSpc>
                        <a:spcAft>
                          <a:spcPts val="1000"/>
                        </a:spcAft>
                      </a:pPr>
                      <a:r>
                        <a:rPr lang="pl-PL" sz="1600">
                          <a:effectLst/>
                        </a:rPr>
                        <a:t> </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196850093"/>
                  </a:ext>
                </a:extLst>
              </a:tr>
              <a:tr h="210510">
                <a:tc>
                  <a:txBody>
                    <a:bodyPr/>
                    <a:lstStyle/>
                    <a:p>
                      <a:pPr algn="just">
                        <a:lnSpc>
                          <a:spcPct val="100000"/>
                        </a:lnSpc>
                        <a:spcAft>
                          <a:spcPts val="0"/>
                        </a:spcAft>
                      </a:pPr>
                      <a:r>
                        <a:rPr lang="en-GB" sz="1600" spc="-10" dirty="0">
                          <a:effectLst/>
                        </a:rPr>
                        <a:t>Euler Hermes Rating GmbH</a:t>
                      </a:r>
                      <a:endParaRPr lang="pl-PL" sz="1600" spc="-1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0.34%</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0.37%</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0.33%</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0.10%</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0.11%</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0.11%</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0.00%</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0.00%</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0.00%</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nSpc>
                          <a:spcPct val="100000"/>
                        </a:lnSpc>
                        <a:spcAft>
                          <a:spcPts val="1000"/>
                        </a:spcAft>
                      </a:pPr>
                      <a:r>
                        <a:rPr lang="pl-PL" sz="1600">
                          <a:effectLst/>
                        </a:rPr>
                        <a:t> </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2799663160"/>
                  </a:ext>
                </a:extLst>
              </a:tr>
              <a:tr h="210510">
                <a:tc>
                  <a:txBody>
                    <a:bodyPr/>
                    <a:lstStyle/>
                    <a:p>
                      <a:pPr algn="just">
                        <a:lnSpc>
                          <a:spcPct val="100000"/>
                        </a:lnSpc>
                        <a:spcAft>
                          <a:spcPts val="0"/>
                        </a:spcAft>
                      </a:pPr>
                      <a:r>
                        <a:rPr lang="en-GB" sz="1600" spc="-10">
                          <a:effectLst/>
                        </a:rPr>
                        <a:t>Feri EuroRating Services AG</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0.00%</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0.03%</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0.05%</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0.00%</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0.00%</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0.00%</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0.21%</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0.20%</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0.14%</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nSpc>
                          <a:spcPct val="100000"/>
                        </a:lnSpc>
                        <a:spcAft>
                          <a:spcPts val="1000"/>
                        </a:spcAft>
                      </a:pPr>
                      <a:r>
                        <a:rPr lang="pl-PL" sz="1600">
                          <a:effectLst/>
                        </a:rPr>
                        <a:t> </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2269961204"/>
                  </a:ext>
                </a:extLst>
              </a:tr>
              <a:tr h="210510">
                <a:tc>
                  <a:txBody>
                    <a:bodyPr/>
                    <a:lstStyle/>
                    <a:p>
                      <a:pPr algn="just">
                        <a:lnSpc>
                          <a:spcPct val="100000"/>
                        </a:lnSpc>
                        <a:spcAft>
                          <a:spcPts val="0"/>
                        </a:spcAft>
                      </a:pPr>
                      <a:r>
                        <a:rPr lang="en-GB" sz="1600" spc="-10">
                          <a:effectLst/>
                        </a:rPr>
                        <a:t>BCRA-Credit Rating Agency AD</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0.03%</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0.05%</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0.00%</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0.00%</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0.00%</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0.00%</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0.02%</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0.01%</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0.00%</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nSpc>
                          <a:spcPct val="100000"/>
                        </a:lnSpc>
                        <a:spcAft>
                          <a:spcPts val="1000"/>
                        </a:spcAft>
                      </a:pPr>
                      <a:r>
                        <a:rPr lang="pl-PL" sz="1600">
                          <a:effectLst/>
                        </a:rPr>
                        <a:t> </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4140140358"/>
                  </a:ext>
                </a:extLst>
              </a:tr>
              <a:tr h="210510">
                <a:tc>
                  <a:txBody>
                    <a:bodyPr/>
                    <a:lstStyle/>
                    <a:p>
                      <a:pPr algn="just">
                        <a:lnSpc>
                          <a:spcPct val="100000"/>
                        </a:lnSpc>
                        <a:spcAft>
                          <a:spcPts val="0"/>
                        </a:spcAft>
                      </a:pPr>
                      <a:r>
                        <a:rPr lang="en-GB" sz="1600" spc="-10">
                          <a:effectLst/>
                        </a:rPr>
                        <a:t>Creditreform Rating AG</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0.43%</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0.44%</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0.40%</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0.08%</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0.08%</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0.11%</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0.00%</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0.00%</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0.00%</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nSpc>
                          <a:spcPct val="100000"/>
                        </a:lnSpc>
                        <a:spcAft>
                          <a:spcPts val="1000"/>
                        </a:spcAft>
                      </a:pPr>
                      <a:r>
                        <a:rPr lang="pl-PL" sz="1600">
                          <a:effectLst/>
                        </a:rPr>
                        <a:t> </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2967422953"/>
                  </a:ext>
                </a:extLst>
              </a:tr>
              <a:tr h="87376">
                <a:tc>
                  <a:txBody>
                    <a:bodyPr/>
                    <a:lstStyle/>
                    <a:p>
                      <a:pPr algn="just">
                        <a:lnSpc>
                          <a:spcPct val="100000"/>
                        </a:lnSpc>
                        <a:spcAft>
                          <a:spcPts val="0"/>
                        </a:spcAft>
                      </a:pPr>
                      <a:r>
                        <a:rPr lang="en-GB" sz="1600" spc="-10">
                          <a:effectLst/>
                        </a:rPr>
                        <a:t>Scope Ratings AG (PSR Rating GmbH)</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0.09%</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0.17%</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0.11%</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0.23%</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0.44%</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0.43%</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0.00%</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dirty="0">
                          <a:effectLst/>
                        </a:rPr>
                        <a:t>0.00%</a:t>
                      </a:r>
                      <a:endParaRPr lang="pl-PL" sz="1600" spc="-1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0.00%</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nSpc>
                          <a:spcPct val="100000"/>
                        </a:lnSpc>
                        <a:spcAft>
                          <a:spcPts val="1000"/>
                        </a:spcAft>
                      </a:pPr>
                      <a:r>
                        <a:rPr lang="pl-PL" sz="1600">
                          <a:effectLst/>
                        </a:rPr>
                        <a:t> </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3252115791"/>
                  </a:ext>
                </a:extLst>
              </a:tr>
              <a:tr h="0">
                <a:tc>
                  <a:txBody>
                    <a:bodyPr/>
                    <a:lstStyle/>
                    <a:p>
                      <a:pPr algn="just">
                        <a:lnSpc>
                          <a:spcPct val="100000"/>
                        </a:lnSpc>
                        <a:spcAft>
                          <a:spcPts val="0"/>
                        </a:spcAft>
                      </a:pPr>
                      <a:r>
                        <a:rPr lang="en-GB" sz="1600" spc="-10" dirty="0">
                          <a:effectLst/>
                        </a:rPr>
                        <a:t>GBB-Rating Gesellschaft </a:t>
                      </a:r>
                      <a:r>
                        <a:rPr lang="en-GB" sz="1600" spc="-10" dirty="0" err="1">
                          <a:effectLst/>
                        </a:rPr>
                        <a:t>für</a:t>
                      </a:r>
                      <a:r>
                        <a:rPr lang="en-GB" sz="1600" spc="-10" dirty="0">
                          <a:effectLst/>
                        </a:rPr>
                        <a:t> </a:t>
                      </a:r>
                      <a:r>
                        <a:rPr lang="en-GB" sz="1600" spc="-10" dirty="0" err="1">
                          <a:effectLst/>
                        </a:rPr>
                        <a:t>Bonitätsbeurteilung</a:t>
                      </a:r>
                      <a:r>
                        <a:rPr lang="en-GB" sz="1600" spc="-10" dirty="0">
                          <a:effectLst/>
                        </a:rPr>
                        <a:t> GmbH</a:t>
                      </a:r>
                      <a:endParaRPr lang="pl-PL" sz="1600" spc="-1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dirty="0">
                          <a:effectLst/>
                        </a:rPr>
                        <a:t>0.50%</a:t>
                      </a:r>
                      <a:endParaRPr lang="pl-PL" sz="1600" spc="-1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dirty="0">
                          <a:effectLst/>
                        </a:rPr>
                        <a:t>0.49%</a:t>
                      </a:r>
                      <a:endParaRPr lang="pl-PL" sz="1600" spc="-1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dirty="0">
                          <a:effectLst/>
                        </a:rPr>
                        <a:t>0.44% </a:t>
                      </a:r>
                      <a:endParaRPr lang="pl-PL" sz="1600" spc="-1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0.00%</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0.00%</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0.00%</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dirty="0">
                          <a:effectLst/>
                        </a:rPr>
                        <a:t>0.00%</a:t>
                      </a:r>
                      <a:endParaRPr lang="pl-PL" sz="1600" spc="-1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dirty="0">
                          <a:effectLst/>
                        </a:rPr>
                        <a:t>0.00%</a:t>
                      </a:r>
                      <a:endParaRPr lang="pl-PL" sz="1600" spc="-1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dirty="0">
                          <a:effectLst/>
                        </a:rPr>
                        <a:t>0.00%</a:t>
                      </a:r>
                      <a:endParaRPr lang="pl-PL" sz="1600" spc="-1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nSpc>
                          <a:spcPct val="100000"/>
                        </a:lnSpc>
                        <a:spcAft>
                          <a:spcPts val="1000"/>
                        </a:spcAft>
                      </a:pPr>
                      <a:r>
                        <a:rPr lang="pl-PL" sz="1600">
                          <a:effectLst/>
                        </a:rPr>
                        <a:t> </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482875650"/>
                  </a:ext>
                </a:extLst>
              </a:tr>
              <a:tr h="159178">
                <a:tc>
                  <a:txBody>
                    <a:bodyPr/>
                    <a:lstStyle/>
                    <a:p>
                      <a:pPr algn="just">
                        <a:lnSpc>
                          <a:spcPct val="100000"/>
                        </a:lnSpc>
                        <a:spcAft>
                          <a:spcPts val="0"/>
                        </a:spcAft>
                      </a:pPr>
                      <a:r>
                        <a:rPr lang="en-GB" sz="1600" spc="-10">
                          <a:effectLst/>
                        </a:rPr>
                        <a:t>ASSEKURATA (Assekuranz Rating-Agentur GmbH)</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dirty="0">
                          <a:effectLst/>
                        </a:rPr>
                        <a:t>0.42%</a:t>
                      </a:r>
                      <a:endParaRPr lang="pl-PL" sz="1600" spc="-1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dirty="0">
                          <a:effectLst/>
                        </a:rPr>
                        <a:t>0.42%</a:t>
                      </a:r>
                      <a:endParaRPr lang="pl-PL" sz="1600" spc="-1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0.32%</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0.00%</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0.00%</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0.00%</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dirty="0">
                          <a:effectLst/>
                        </a:rPr>
                        <a:t>0.00%</a:t>
                      </a:r>
                      <a:endParaRPr lang="pl-PL" sz="1600" spc="-1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dirty="0">
                          <a:effectLst/>
                        </a:rPr>
                        <a:t>0.00%</a:t>
                      </a:r>
                      <a:endParaRPr lang="pl-PL" sz="1600" spc="-1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dirty="0">
                          <a:effectLst/>
                        </a:rPr>
                        <a:t>0.00%</a:t>
                      </a:r>
                      <a:endParaRPr lang="pl-PL" sz="1600" spc="-1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nSpc>
                          <a:spcPct val="100000"/>
                        </a:lnSpc>
                        <a:spcAft>
                          <a:spcPts val="1000"/>
                        </a:spcAft>
                      </a:pPr>
                      <a:r>
                        <a:rPr lang="pl-PL" sz="1600">
                          <a:effectLst/>
                        </a:rPr>
                        <a:t> </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2295785930"/>
                  </a:ext>
                </a:extLst>
              </a:tr>
              <a:tr h="48306">
                <a:tc>
                  <a:txBody>
                    <a:bodyPr/>
                    <a:lstStyle/>
                    <a:p>
                      <a:pPr algn="just">
                        <a:lnSpc>
                          <a:spcPct val="100000"/>
                        </a:lnSpc>
                        <a:spcAft>
                          <a:spcPts val="0"/>
                        </a:spcAft>
                      </a:pPr>
                      <a:r>
                        <a:rPr lang="en-GB" sz="1600" spc="-10">
                          <a:effectLst/>
                        </a:rPr>
                        <a:t>ARC Ratings, S.A. (Companhia Portuguesa de Rating, S.A)</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0.07%</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0.04%</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0.03%</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0.00%</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0.00%</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0.00%</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0.00%</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0.00%</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0.00%</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nSpc>
                          <a:spcPct val="100000"/>
                        </a:lnSpc>
                        <a:spcAft>
                          <a:spcPts val="1000"/>
                        </a:spcAft>
                      </a:pPr>
                      <a:r>
                        <a:rPr lang="pl-PL" sz="1600">
                          <a:effectLst/>
                        </a:rPr>
                        <a:t> </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037557246"/>
                  </a:ext>
                </a:extLst>
              </a:tr>
              <a:tr h="210510">
                <a:tc>
                  <a:txBody>
                    <a:bodyPr/>
                    <a:lstStyle/>
                    <a:p>
                      <a:pPr algn="just">
                        <a:lnSpc>
                          <a:spcPct val="100000"/>
                        </a:lnSpc>
                        <a:spcAft>
                          <a:spcPts val="0"/>
                        </a:spcAft>
                      </a:pPr>
                      <a:r>
                        <a:rPr lang="en-GB" sz="1600" spc="-10">
                          <a:effectLst/>
                        </a:rPr>
                        <a:t>AM Best Europe-Rating Services Ltd. (AMBERS)</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0.70%</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0.62%</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0.71%</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0.00%</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0.00%</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0.00%</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0.00%</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0.00%</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0.00%</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nSpc>
                          <a:spcPct val="100000"/>
                        </a:lnSpc>
                        <a:spcAft>
                          <a:spcPts val="1000"/>
                        </a:spcAft>
                      </a:pPr>
                      <a:r>
                        <a:rPr lang="pl-PL" sz="1600">
                          <a:effectLst/>
                        </a:rPr>
                        <a:t> </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260553877"/>
                  </a:ext>
                </a:extLst>
              </a:tr>
              <a:tr h="210510">
                <a:tc>
                  <a:txBody>
                    <a:bodyPr/>
                    <a:lstStyle/>
                    <a:p>
                      <a:pPr algn="just">
                        <a:lnSpc>
                          <a:spcPct val="100000"/>
                        </a:lnSpc>
                        <a:spcAft>
                          <a:spcPts val="0"/>
                        </a:spcAft>
                      </a:pPr>
                      <a:r>
                        <a:rPr lang="en-GB" sz="1600" spc="-10">
                          <a:effectLst/>
                        </a:rPr>
                        <a:t>DBRS Ratings Limited</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0.10%</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0.15%</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0.32%</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4.41%</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6.42%</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6.62%</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0.00%</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0.00%</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0.00%</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nSpc>
                          <a:spcPct val="100000"/>
                        </a:lnSpc>
                        <a:spcAft>
                          <a:spcPts val="1000"/>
                        </a:spcAft>
                      </a:pPr>
                      <a:r>
                        <a:rPr lang="pl-PL" sz="1600">
                          <a:effectLst/>
                        </a:rPr>
                        <a:t> </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3381913959"/>
                  </a:ext>
                </a:extLst>
              </a:tr>
              <a:tr h="210510">
                <a:tc>
                  <a:txBody>
                    <a:bodyPr/>
                    <a:lstStyle/>
                    <a:p>
                      <a:pPr algn="just">
                        <a:lnSpc>
                          <a:spcPct val="100000"/>
                        </a:lnSpc>
                        <a:spcAft>
                          <a:spcPts val="0"/>
                        </a:spcAft>
                      </a:pPr>
                      <a:r>
                        <a:rPr lang="en-GB" sz="1600" spc="-10">
                          <a:effectLst/>
                        </a:rPr>
                        <a:t>CRIF S.p.A.</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0.43%</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0.91%</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0.07%</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0.00%</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0.00%</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0.00%</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0.00%</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0.00%</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0.00%</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nSpc>
                          <a:spcPct val="100000"/>
                        </a:lnSpc>
                        <a:spcAft>
                          <a:spcPts val="1000"/>
                        </a:spcAft>
                      </a:pPr>
                      <a:r>
                        <a:rPr lang="pl-PL" sz="1600">
                          <a:effectLst/>
                        </a:rPr>
                        <a:t> </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2121852984"/>
                  </a:ext>
                </a:extLst>
              </a:tr>
              <a:tr h="210510">
                <a:tc>
                  <a:txBody>
                    <a:bodyPr/>
                    <a:lstStyle/>
                    <a:p>
                      <a:pPr algn="just">
                        <a:lnSpc>
                          <a:spcPct val="100000"/>
                        </a:lnSpc>
                        <a:spcAft>
                          <a:spcPts val="0"/>
                        </a:spcAft>
                      </a:pPr>
                      <a:r>
                        <a:rPr lang="en-GB" sz="1600" spc="-10">
                          <a:effectLst/>
                        </a:rPr>
                        <a:t>Capital Intelligence (Cyprus) Ltd</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0.00%</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0.00%</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0.04%</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0.00%</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0.00%</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0.00%</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0.00%</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0.00%</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0.00%</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nSpc>
                          <a:spcPct val="100000"/>
                        </a:lnSpc>
                        <a:spcAft>
                          <a:spcPts val="1000"/>
                        </a:spcAft>
                      </a:pPr>
                      <a:r>
                        <a:rPr lang="pl-PL" sz="1600">
                          <a:effectLst/>
                        </a:rPr>
                        <a:t> </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3239073711"/>
                  </a:ext>
                </a:extLst>
              </a:tr>
              <a:tr h="210510">
                <a:tc>
                  <a:txBody>
                    <a:bodyPr/>
                    <a:lstStyle/>
                    <a:p>
                      <a:pPr algn="just">
                        <a:lnSpc>
                          <a:spcPct val="100000"/>
                        </a:lnSpc>
                        <a:spcAft>
                          <a:spcPts val="0"/>
                        </a:spcAft>
                      </a:pPr>
                      <a:r>
                        <a:rPr lang="en-GB" sz="1600" spc="-10">
                          <a:effectLst/>
                        </a:rPr>
                        <a:t>European Rating Agency, a.s.</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0.00%</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0.00%</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0.00%</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0.00%</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0.00%</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0.00%</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0.00%</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0.00%</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0.01%</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nSpc>
                          <a:spcPct val="100000"/>
                        </a:lnSpc>
                        <a:spcAft>
                          <a:spcPts val="1000"/>
                        </a:spcAft>
                      </a:pPr>
                      <a:r>
                        <a:rPr lang="pl-PL" sz="1600">
                          <a:effectLst/>
                        </a:rPr>
                        <a:t> </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528405027"/>
                  </a:ext>
                </a:extLst>
              </a:tr>
              <a:tr h="31498">
                <a:tc>
                  <a:txBody>
                    <a:bodyPr/>
                    <a:lstStyle/>
                    <a:p>
                      <a:pPr algn="just">
                        <a:lnSpc>
                          <a:spcPct val="100000"/>
                        </a:lnSpc>
                        <a:spcAft>
                          <a:spcPts val="0"/>
                        </a:spcAft>
                      </a:pPr>
                      <a:r>
                        <a:rPr lang="en-GB" sz="1600" spc="-10">
                          <a:effectLst/>
                        </a:rPr>
                        <a:t>Axesor SA</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0.00%</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0.01%</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0.05%</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0.00%</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0.00%</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0.00%</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0.00%</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0.00%</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0.00%</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nSpc>
                          <a:spcPct val="100000"/>
                        </a:lnSpc>
                        <a:spcAft>
                          <a:spcPts val="1000"/>
                        </a:spcAft>
                      </a:pPr>
                      <a:r>
                        <a:rPr lang="pl-PL" sz="1600">
                          <a:effectLst/>
                        </a:rPr>
                        <a:t> </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3147359644"/>
                  </a:ext>
                </a:extLst>
              </a:tr>
              <a:tr h="0">
                <a:tc>
                  <a:txBody>
                    <a:bodyPr/>
                    <a:lstStyle/>
                    <a:p>
                      <a:pPr algn="just">
                        <a:lnSpc>
                          <a:spcPct val="100000"/>
                        </a:lnSpc>
                        <a:spcAft>
                          <a:spcPts val="0"/>
                        </a:spcAft>
                      </a:pPr>
                      <a:r>
                        <a:rPr lang="en-GB" sz="1600" spc="-10">
                          <a:effectLst/>
                        </a:rPr>
                        <a:t>The Economist Intelligence Unit Ltd</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0.00%</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0.00%</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0.00%</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0.00%</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0.00%</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0.00%</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3.56%</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3.42%</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3.41%</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nSpc>
                          <a:spcPct val="100000"/>
                        </a:lnSpc>
                        <a:spcAft>
                          <a:spcPts val="1000"/>
                        </a:spcAft>
                      </a:pPr>
                      <a:r>
                        <a:rPr lang="pl-PL" sz="1600">
                          <a:effectLst/>
                        </a:rPr>
                        <a:t> </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2347373984"/>
                  </a:ext>
                </a:extLst>
              </a:tr>
              <a:tr h="25778">
                <a:tc>
                  <a:txBody>
                    <a:bodyPr/>
                    <a:lstStyle/>
                    <a:p>
                      <a:pPr algn="just">
                        <a:lnSpc>
                          <a:spcPct val="100000"/>
                        </a:lnSpc>
                        <a:spcAft>
                          <a:spcPts val="0"/>
                        </a:spcAft>
                      </a:pPr>
                      <a:r>
                        <a:rPr lang="en-GB" sz="1600" spc="-10">
                          <a:effectLst/>
                        </a:rPr>
                        <a:t>Dagong Europe Credit Rating Srl (Dagong Europe)</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0.01%</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0.01%</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0.01%</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0.02%</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0.02%</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0.02%</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0.04%</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0.03%</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0.03%</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nSpc>
                          <a:spcPct val="100000"/>
                        </a:lnSpc>
                        <a:spcAft>
                          <a:spcPts val="1000"/>
                        </a:spcAft>
                      </a:pPr>
                      <a:r>
                        <a:rPr lang="pl-PL" sz="1600">
                          <a:effectLst/>
                        </a:rPr>
                        <a:t> </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242754815"/>
                  </a:ext>
                </a:extLst>
              </a:tr>
              <a:tr h="125562">
                <a:tc>
                  <a:txBody>
                    <a:bodyPr/>
                    <a:lstStyle/>
                    <a:p>
                      <a:pPr algn="just">
                        <a:lnSpc>
                          <a:spcPct val="100000"/>
                        </a:lnSpc>
                        <a:spcAft>
                          <a:spcPts val="0"/>
                        </a:spcAft>
                      </a:pPr>
                      <a:r>
                        <a:rPr lang="en-GB" sz="1600" spc="-10">
                          <a:effectLst/>
                        </a:rPr>
                        <a:t>EuroRating Sp. z o.o.</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0.07%</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0.07%</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0.03%</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0.00%</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0.00%</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0.00%</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0.00%</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0.00%</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0.00%</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nSpc>
                          <a:spcPct val="100000"/>
                        </a:lnSpc>
                        <a:spcAft>
                          <a:spcPts val="1000"/>
                        </a:spcAft>
                      </a:pPr>
                      <a:r>
                        <a:rPr lang="pl-PL" sz="1600" dirty="0">
                          <a:effectLst/>
                        </a:rPr>
                        <a:t> </a:t>
                      </a:r>
                      <a:endParaRPr lang="pl-PL"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4020287093"/>
                  </a:ext>
                </a:extLst>
              </a:tr>
            </a:tbl>
          </a:graphicData>
        </a:graphic>
      </p:graphicFrame>
    </p:spTree>
    <p:extLst>
      <p:ext uri="{BB962C8B-B14F-4D97-AF65-F5344CB8AC3E}">
        <p14:creationId xmlns:p14="http://schemas.microsoft.com/office/powerpoint/2010/main" val="15835027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9745E02-AB53-42B7-AC80-58B4D9C92C84}"/>
              </a:ext>
            </a:extLst>
          </p:cNvPr>
          <p:cNvSpPr>
            <a:spLocks noGrp="1"/>
          </p:cNvSpPr>
          <p:nvPr>
            <p:ph type="title"/>
          </p:nvPr>
        </p:nvSpPr>
        <p:spPr>
          <a:xfrm>
            <a:off x="959651" y="81147"/>
            <a:ext cx="9720072" cy="557761"/>
          </a:xfrm>
        </p:spPr>
        <p:txBody>
          <a:bodyPr>
            <a:normAutofit fontScale="90000"/>
          </a:bodyPr>
          <a:lstStyle/>
          <a:p>
            <a:r>
              <a:rPr lang="pl-PL" dirty="0"/>
              <a:t>Market </a:t>
            </a:r>
            <a:r>
              <a:rPr lang="pl-PL" dirty="0" err="1"/>
              <a:t>share</a:t>
            </a:r>
            <a:r>
              <a:rPr lang="pl-PL" dirty="0"/>
              <a:t> (</a:t>
            </a:r>
            <a:r>
              <a:rPr lang="pl-PL" dirty="0" err="1"/>
              <a:t>profits</a:t>
            </a:r>
            <a:r>
              <a:rPr lang="pl-PL" dirty="0"/>
              <a:t>)</a:t>
            </a:r>
          </a:p>
        </p:txBody>
      </p:sp>
      <p:graphicFrame>
        <p:nvGraphicFramePr>
          <p:cNvPr id="4" name="Symbol zastępczy zawartości 3">
            <a:extLst>
              <a:ext uri="{FF2B5EF4-FFF2-40B4-BE49-F238E27FC236}">
                <a16:creationId xmlns:a16="http://schemas.microsoft.com/office/drawing/2014/main" id="{ECAA792D-4E6B-46A7-A1C7-5A64606C8227}"/>
              </a:ext>
            </a:extLst>
          </p:cNvPr>
          <p:cNvGraphicFramePr>
            <a:graphicFrameLocks noGrp="1"/>
          </p:cNvGraphicFramePr>
          <p:nvPr>
            <p:ph idx="1"/>
            <p:extLst>
              <p:ext uri="{D42A27DB-BD31-4B8C-83A1-F6EECF244321}">
                <p14:modId xmlns:p14="http://schemas.microsoft.com/office/powerpoint/2010/main" val="3799060543"/>
              </p:ext>
            </p:extLst>
          </p:nvPr>
        </p:nvGraphicFramePr>
        <p:xfrm>
          <a:off x="253879" y="638908"/>
          <a:ext cx="11684241" cy="6567229"/>
        </p:xfrm>
        <a:graphic>
          <a:graphicData uri="http://schemas.openxmlformats.org/drawingml/2006/table">
            <a:tbl>
              <a:tblPr firstRow="1" firstCol="1" bandRow="1" bandCol="1">
                <a:tableStyleId>{BC89EF96-8CEA-46FF-86C4-4CE0E7609802}</a:tableStyleId>
              </a:tblPr>
              <a:tblGrid>
                <a:gridCol w="5007531">
                  <a:extLst>
                    <a:ext uri="{9D8B030D-6E8A-4147-A177-3AD203B41FA5}">
                      <a16:colId xmlns:a16="http://schemas.microsoft.com/office/drawing/2014/main" val="2283850715"/>
                    </a:ext>
                  </a:extLst>
                </a:gridCol>
                <a:gridCol w="785496">
                  <a:extLst>
                    <a:ext uri="{9D8B030D-6E8A-4147-A177-3AD203B41FA5}">
                      <a16:colId xmlns:a16="http://schemas.microsoft.com/office/drawing/2014/main" val="1209447945"/>
                    </a:ext>
                  </a:extLst>
                </a:gridCol>
                <a:gridCol w="785496">
                  <a:extLst>
                    <a:ext uri="{9D8B030D-6E8A-4147-A177-3AD203B41FA5}">
                      <a16:colId xmlns:a16="http://schemas.microsoft.com/office/drawing/2014/main" val="2466144507"/>
                    </a:ext>
                  </a:extLst>
                </a:gridCol>
                <a:gridCol w="687308">
                  <a:extLst>
                    <a:ext uri="{9D8B030D-6E8A-4147-A177-3AD203B41FA5}">
                      <a16:colId xmlns:a16="http://schemas.microsoft.com/office/drawing/2014/main" val="257328116"/>
                    </a:ext>
                  </a:extLst>
                </a:gridCol>
                <a:gridCol w="785496">
                  <a:extLst>
                    <a:ext uri="{9D8B030D-6E8A-4147-A177-3AD203B41FA5}">
                      <a16:colId xmlns:a16="http://schemas.microsoft.com/office/drawing/2014/main" val="2694238809"/>
                    </a:ext>
                  </a:extLst>
                </a:gridCol>
                <a:gridCol w="687308">
                  <a:extLst>
                    <a:ext uri="{9D8B030D-6E8A-4147-A177-3AD203B41FA5}">
                      <a16:colId xmlns:a16="http://schemas.microsoft.com/office/drawing/2014/main" val="1353248434"/>
                    </a:ext>
                  </a:extLst>
                </a:gridCol>
                <a:gridCol w="687308">
                  <a:extLst>
                    <a:ext uri="{9D8B030D-6E8A-4147-A177-3AD203B41FA5}">
                      <a16:colId xmlns:a16="http://schemas.microsoft.com/office/drawing/2014/main" val="3641677885"/>
                    </a:ext>
                  </a:extLst>
                </a:gridCol>
                <a:gridCol w="785496">
                  <a:extLst>
                    <a:ext uri="{9D8B030D-6E8A-4147-A177-3AD203B41FA5}">
                      <a16:colId xmlns:a16="http://schemas.microsoft.com/office/drawing/2014/main" val="1816837792"/>
                    </a:ext>
                  </a:extLst>
                </a:gridCol>
                <a:gridCol w="687308">
                  <a:extLst>
                    <a:ext uri="{9D8B030D-6E8A-4147-A177-3AD203B41FA5}">
                      <a16:colId xmlns:a16="http://schemas.microsoft.com/office/drawing/2014/main" val="4137340487"/>
                    </a:ext>
                  </a:extLst>
                </a:gridCol>
                <a:gridCol w="687308">
                  <a:extLst>
                    <a:ext uri="{9D8B030D-6E8A-4147-A177-3AD203B41FA5}">
                      <a16:colId xmlns:a16="http://schemas.microsoft.com/office/drawing/2014/main" val="2685435230"/>
                    </a:ext>
                  </a:extLst>
                </a:gridCol>
                <a:gridCol w="98186">
                  <a:extLst>
                    <a:ext uri="{9D8B030D-6E8A-4147-A177-3AD203B41FA5}">
                      <a16:colId xmlns:a16="http://schemas.microsoft.com/office/drawing/2014/main" val="3546504290"/>
                    </a:ext>
                  </a:extLst>
                </a:gridCol>
              </a:tblGrid>
              <a:tr h="404090">
                <a:tc rowSpan="2">
                  <a:txBody>
                    <a:bodyPr/>
                    <a:lstStyle/>
                    <a:p>
                      <a:pPr algn="ctr">
                        <a:lnSpc>
                          <a:spcPct val="100000"/>
                        </a:lnSpc>
                        <a:spcAft>
                          <a:spcPts val="0"/>
                        </a:spcAft>
                      </a:pPr>
                      <a:r>
                        <a:rPr lang="pl-PL" sz="1600" spc="-10" dirty="0" err="1">
                          <a:effectLst/>
                        </a:rPr>
                        <a:t>Credit</a:t>
                      </a:r>
                      <a:r>
                        <a:rPr lang="pl-PL" sz="1600" spc="-10" dirty="0">
                          <a:effectLst/>
                        </a:rPr>
                        <a:t> rating </a:t>
                      </a:r>
                      <a:r>
                        <a:rPr lang="pl-PL" sz="1600" spc="-10" dirty="0" err="1">
                          <a:effectLst/>
                        </a:rPr>
                        <a:t>agency</a:t>
                      </a:r>
                      <a:endParaRPr lang="pl-PL" sz="1600" spc="-1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nchor="ctr"/>
                </a:tc>
                <a:tc gridSpan="3">
                  <a:txBody>
                    <a:bodyPr/>
                    <a:lstStyle/>
                    <a:p>
                      <a:pPr algn="ctr">
                        <a:lnSpc>
                          <a:spcPct val="100000"/>
                        </a:lnSpc>
                        <a:spcAft>
                          <a:spcPts val="0"/>
                        </a:spcAft>
                      </a:pPr>
                      <a:r>
                        <a:rPr lang="pl-PL" sz="1600" spc="-10" dirty="0" err="1">
                          <a:effectLst/>
                        </a:rPr>
                        <a:t>Corporate</a:t>
                      </a:r>
                      <a:r>
                        <a:rPr lang="pl-PL" sz="1600" spc="-10" dirty="0">
                          <a:effectLst/>
                        </a:rPr>
                        <a:t> </a:t>
                      </a:r>
                      <a:r>
                        <a:rPr lang="pl-PL" sz="1600" spc="-10" dirty="0" err="1">
                          <a:effectLst/>
                        </a:rPr>
                        <a:t>ratings</a:t>
                      </a:r>
                      <a:endParaRPr lang="pl-PL" sz="1600" spc="-10" dirty="0">
                        <a:effectLst/>
                      </a:endParaRPr>
                    </a:p>
                  </a:txBody>
                  <a:tcPr marL="31576" marR="31576" marT="0" marB="0" anchor="ctr"/>
                </a:tc>
                <a:tc hMerge="1">
                  <a:txBody>
                    <a:bodyPr/>
                    <a:lstStyle/>
                    <a:p>
                      <a:endParaRPr lang="pl-PL"/>
                    </a:p>
                  </a:txBody>
                  <a:tcPr/>
                </a:tc>
                <a:tc hMerge="1">
                  <a:txBody>
                    <a:bodyPr/>
                    <a:lstStyle/>
                    <a:p>
                      <a:endParaRPr lang="pl-PL"/>
                    </a:p>
                  </a:txBody>
                  <a:tcPr/>
                </a:tc>
                <a:tc gridSpan="3">
                  <a:txBody>
                    <a:bodyPr/>
                    <a:lstStyle/>
                    <a:p>
                      <a:pPr algn="ctr">
                        <a:lnSpc>
                          <a:spcPct val="100000"/>
                        </a:lnSpc>
                        <a:spcAft>
                          <a:spcPts val="0"/>
                        </a:spcAft>
                      </a:pPr>
                      <a:r>
                        <a:rPr lang="pl-PL" sz="1600" spc="-10" dirty="0" err="1">
                          <a:effectLst/>
                        </a:rPr>
                        <a:t>Structured</a:t>
                      </a:r>
                      <a:r>
                        <a:rPr lang="pl-PL" sz="1600" spc="-10" dirty="0">
                          <a:effectLst/>
                        </a:rPr>
                        <a:t> products</a:t>
                      </a:r>
                      <a:endParaRPr lang="pl-PL" sz="1600" spc="-1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nchor="ctr"/>
                </a:tc>
                <a:tc hMerge="1">
                  <a:txBody>
                    <a:bodyPr/>
                    <a:lstStyle/>
                    <a:p>
                      <a:endParaRPr lang="pl-PL"/>
                    </a:p>
                  </a:txBody>
                  <a:tcPr/>
                </a:tc>
                <a:tc hMerge="1">
                  <a:txBody>
                    <a:bodyPr/>
                    <a:lstStyle/>
                    <a:p>
                      <a:endParaRPr lang="pl-PL"/>
                    </a:p>
                  </a:txBody>
                  <a:tcPr/>
                </a:tc>
                <a:tc gridSpan="4">
                  <a:txBody>
                    <a:bodyPr/>
                    <a:lstStyle/>
                    <a:p>
                      <a:pPr algn="ctr">
                        <a:lnSpc>
                          <a:spcPct val="100000"/>
                        </a:lnSpc>
                        <a:spcAft>
                          <a:spcPts val="0"/>
                        </a:spcAft>
                      </a:pPr>
                      <a:r>
                        <a:rPr lang="pl-PL" sz="1600" spc="-10" dirty="0" err="1">
                          <a:effectLst/>
                        </a:rPr>
                        <a:t>Bonds</a:t>
                      </a:r>
                      <a:endParaRPr lang="pl-PL" sz="1600" spc="-1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nchor="ctr"/>
                </a:tc>
                <a:tc hMerge="1">
                  <a:txBody>
                    <a:bodyPr/>
                    <a:lstStyle/>
                    <a:p>
                      <a:endParaRPr lang="pl-PL"/>
                    </a:p>
                  </a:txBody>
                  <a:tcPr/>
                </a:tc>
                <a:tc hMerge="1">
                  <a:txBody>
                    <a:bodyPr/>
                    <a:lstStyle/>
                    <a:p>
                      <a:endParaRPr lang="pl-PL"/>
                    </a:p>
                  </a:txBody>
                  <a:tcPr/>
                </a:tc>
                <a:tc hMerge="1">
                  <a:txBody>
                    <a:bodyPr/>
                    <a:lstStyle/>
                    <a:p>
                      <a:endParaRPr lang="pl-PL"/>
                    </a:p>
                  </a:txBody>
                  <a:tcPr/>
                </a:tc>
                <a:extLst>
                  <a:ext uri="{0D108BD9-81ED-4DB2-BD59-A6C34878D82A}">
                    <a16:rowId xmlns:a16="http://schemas.microsoft.com/office/drawing/2014/main" val="785003218"/>
                  </a:ext>
                </a:extLst>
              </a:tr>
              <a:tr h="273041">
                <a:tc vMerge="1">
                  <a:txBody>
                    <a:bodyPr/>
                    <a:lstStyle/>
                    <a:p>
                      <a:endParaRPr lang="pl-PL"/>
                    </a:p>
                  </a:txBody>
                  <a:tcPr/>
                </a:tc>
                <a:tc>
                  <a:txBody>
                    <a:bodyPr/>
                    <a:lstStyle/>
                    <a:p>
                      <a:pPr algn="just">
                        <a:lnSpc>
                          <a:spcPct val="100000"/>
                        </a:lnSpc>
                        <a:spcAft>
                          <a:spcPts val="0"/>
                        </a:spcAft>
                      </a:pPr>
                      <a:r>
                        <a:rPr lang="en-GB" sz="1600" spc="-10">
                          <a:effectLst/>
                        </a:rPr>
                        <a:t>2012</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just">
                        <a:lnSpc>
                          <a:spcPct val="100000"/>
                        </a:lnSpc>
                        <a:spcAft>
                          <a:spcPts val="0"/>
                        </a:spcAft>
                      </a:pPr>
                      <a:r>
                        <a:rPr lang="en-GB" sz="1600" spc="-10">
                          <a:effectLst/>
                        </a:rPr>
                        <a:t>2013</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2014</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just">
                        <a:lnSpc>
                          <a:spcPct val="100000"/>
                        </a:lnSpc>
                        <a:spcAft>
                          <a:spcPts val="0"/>
                        </a:spcAft>
                      </a:pPr>
                      <a:r>
                        <a:rPr lang="en-GB" sz="1600" spc="-10">
                          <a:effectLst/>
                        </a:rPr>
                        <a:t>2012</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just">
                        <a:lnSpc>
                          <a:spcPct val="100000"/>
                        </a:lnSpc>
                        <a:spcAft>
                          <a:spcPts val="0"/>
                        </a:spcAft>
                      </a:pPr>
                      <a:r>
                        <a:rPr lang="en-GB" sz="1600" spc="-10">
                          <a:effectLst/>
                        </a:rPr>
                        <a:t>2013</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just">
                        <a:lnSpc>
                          <a:spcPct val="100000"/>
                        </a:lnSpc>
                        <a:spcAft>
                          <a:spcPts val="0"/>
                        </a:spcAft>
                      </a:pPr>
                      <a:r>
                        <a:rPr lang="en-GB" sz="1600" spc="-10">
                          <a:effectLst/>
                        </a:rPr>
                        <a:t>2014</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just">
                        <a:lnSpc>
                          <a:spcPct val="100000"/>
                        </a:lnSpc>
                        <a:spcAft>
                          <a:spcPts val="0"/>
                        </a:spcAft>
                      </a:pPr>
                      <a:r>
                        <a:rPr lang="en-GB" sz="1600" spc="-10">
                          <a:effectLst/>
                        </a:rPr>
                        <a:t>2012</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just">
                        <a:lnSpc>
                          <a:spcPct val="100000"/>
                        </a:lnSpc>
                        <a:spcAft>
                          <a:spcPts val="0"/>
                        </a:spcAft>
                      </a:pPr>
                      <a:r>
                        <a:rPr lang="en-GB" sz="1600" spc="-10">
                          <a:effectLst/>
                        </a:rPr>
                        <a:t>2013</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just">
                        <a:lnSpc>
                          <a:spcPct val="100000"/>
                        </a:lnSpc>
                        <a:spcAft>
                          <a:spcPts val="0"/>
                        </a:spcAft>
                      </a:pPr>
                      <a:r>
                        <a:rPr lang="en-GB" sz="1600" spc="-10" dirty="0">
                          <a:effectLst/>
                        </a:rPr>
                        <a:t>2014</a:t>
                      </a:r>
                      <a:endParaRPr lang="pl-PL" sz="1600" spc="-1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nSpc>
                          <a:spcPct val="100000"/>
                        </a:lnSpc>
                        <a:spcAft>
                          <a:spcPts val="1000"/>
                        </a:spcAft>
                      </a:pPr>
                      <a:r>
                        <a:rPr lang="pl-PL" sz="1600" dirty="0">
                          <a:effectLst/>
                        </a:rPr>
                        <a:t> </a:t>
                      </a:r>
                      <a:endParaRPr lang="pl-PL"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3014240235"/>
                  </a:ext>
                </a:extLst>
              </a:tr>
              <a:tr h="273041">
                <a:tc>
                  <a:txBody>
                    <a:bodyPr/>
                    <a:lstStyle/>
                    <a:p>
                      <a:pPr algn="just">
                        <a:lnSpc>
                          <a:spcPct val="100000"/>
                        </a:lnSpc>
                        <a:spcAft>
                          <a:spcPts val="0"/>
                        </a:spcAft>
                      </a:pPr>
                      <a:r>
                        <a:rPr lang="en-GB" sz="1600" spc="-10">
                          <a:effectLst/>
                        </a:rPr>
                        <a:t>Moody</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38%</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36%</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35%</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38%</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37%</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39%</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48%</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48%</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40%</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nSpc>
                          <a:spcPct val="100000"/>
                        </a:lnSpc>
                        <a:spcAft>
                          <a:spcPts val="1000"/>
                        </a:spcAft>
                      </a:pPr>
                      <a:r>
                        <a:rPr lang="pl-PL" sz="1600">
                          <a:effectLst/>
                        </a:rPr>
                        <a:t> </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331126730"/>
                  </a:ext>
                </a:extLst>
              </a:tr>
              <a:tr h="273041">
                <a:tc>
                  <a:txBody>
                    <a:bodyPr/>
                    <a:lstStyle/>
                    <a:p>
                      <a:pPr algn="just">
                        <a:lnSpc>
                          <a:spcPct val="100000"/>
                        </a:lnSpc>
                        <a:spcAft>
                          <a:spcPts val="0"/>
                        </a:spcAft>
                      </a:pPr>
                      <a:r>
                        <a:rPr lang="en-GB" sz="1600" spc="-10">
                          <a:effectLst/>
                        </a:rPr>
                        <a:t>Fitch</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18%</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16%</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16%</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28%</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25%</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26%</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21%</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19%</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28%</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nSpc>
                          <a:spcPct val="100000"/>
                        </a:lnSpc>
                        <a:spcAft>
                          <a:spcPts val="1000"/>
                        </a:spcAft>
                      </a:pPr>
                      <a:r>
                        <a:rPr lang="pl-PL" sz="1600">
                          <a:effectLst/>
                        </a:rPr>
                        <a:t> </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621189293"/>
                  </a:ext>
                </a:extLst>
              </a:tr>
              <a:tr h="273041">
                <a:tc>
                  <a:txBody>
                    <a:bodyPr/>
                    <a:lstStyle/>
                    <a:p>
                      <a:pPr algn="just">
                        <a:lnSpc>
                          <a:spcPct val="100000"/>
                        </a:lnSpc>
                        <a:spcAft>
                          <a:spcPts val="0"/>
                        </a:spcAft>
                      </a:pPr>
                      <a:r>
                        <a:rPr lang="en-GB" sz="1600" spc="-10">
                          <a:effectLst/>
                        </a:rPr>
                        <a:t>S&amp;P</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41%</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44%</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45%</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29%</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31%</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28%</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27%</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29%</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28%</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nSpc>
                          <a:spcPct val="100000"/>
                        </a:lnSpc>
                        <a:spcAft>
                          <a:spcPts val="1000"/>
                        </a:spcAft>
                      </a:pPr>
                      <a:r>
                        <a:rPr lang="pl-PL" sz="1600">
                          <a:effectLst/>
                        </a:rPr>
                        <a:t> </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196850093"/>
                  </a:ext>
                </a:extLst>
              </a:tr>
              <a:tr h="273041">
                <a:tc>
                  <a:txBody>
                    <a:bodyPr/>
                    <a:lstStyle/>
                    <a:p>
                      <a:pPr algn="just">
                        <a:lnSpc>
                          <a:spcPct val="100000"/>
                        </a:lnSpc>
                        <a:spcAft>
                          <a:spcPts val="0"/>
                        </a:spcAft>
                      </a:pPr>
                      <a:r>
                        <a:rPr lang="en-GB" sz="1600" spc="-10" dirty="0">
                          <a:effectLst/>
                        </a:rPr>
                        <a:t>Euler Hermes Rating GmbH</a:t>
                      </a:r>
                      <a:endParaRPr lang="pl-PL" sz="1600" spc="-1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0.34%</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0.37%</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0.33%</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0.10%</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0.11%</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0.11%</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0.00%</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0.00%</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0.00%</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nSpc>
                          <a:spcPct val="100000"/>
                        </a:lnSpc>
                        <a:spcAft>
                          <a:spcPts val="1000"/>
                        </a:spcAft>
                      </a:pPr>
                      <a:r>
                        <a:rPr lang="pl-PL" sz="1600">
                          <a:effectLst/>
                        </a:rPr>
                        <a:t> </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2799663160"/>
                  </a:ext>
                </a:extLst>
              </a:tr>
              <a:tr h="273041">
                <a:tc>
                  <a:txBody>
                    <a:bodyPr/>
                    <a:lstStyle/>
                    <a:p>
                      <a:pPr algn="just">
                        <a:lnSpc>
                          <a:spcPct val="100000"/>
                        </a:lnSpc>
                        <a:spcAft>
                          <a:spcPts val="0"/>
                        </a:spcAft>
                      </a:pPr>
                      <a:r>
                        <a:rPr lang="en-GB" sz="1600" spc="-10">
                          <a:effectLst/>
                        </a:rPr>
                        <a:t>Feri EuroRating Services AG</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0.00%</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0.03%</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0.05%</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0.00%</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0.00%</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0.00%</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0.21%</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0.20%</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0.14%</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nSpc>
                          <a:spcPct val="100000"/>
                        </a:lnSpc>
                        <a:spcAft>
                          <a:spcPts val="1000"/>
                        </a:spcAft>
                      </a:pPr>
                      <a:r>
                        <a:rPr lang="pl-PL" sz="1600">
                          <a:effectLst/>
                        </a:rPr>
                        <a:t> </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2269961204"/>
                  </a:ext>
                </a:extLst>
              </a:tr>
              <a:tr h="273041">
                <a:tc>
                  <a:txBody>
                    <a:bodyPr/>
                    <a:lstStyle/>
                    <a:p>
                      <a:pPr algn="just">
                        <a:lnSpc>
                          <a:spcPct val="100000"/>
                        </a:lnSpc>
                        <a:spcAft>
                          <a:spcPts val="0"/>
                        </a:spcAft>
                      </a:pPr>
                      <a:r>
                        <a:rPr lang="en-GB" sz="1600" spc="-10">
                          <a:effectLst/>
                        </a:rPr>
                        <a:t>BCRA-Credit Rating Agency AD</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0.03%</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0.05%</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0.00%</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0.00%</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0.00%</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0.00%</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0.02%</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dirty="0">
                          <a:effectLst/>
                        </a:rPr>
                        <a:t>0.01%</a:t>
                      </a:r>
                      <a:endParaRPr lang="pl-PL" sz="1600" spc="-1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dirty="0">
                          <a:effectLst/>
                        </a:rPr>
                        <a:t>0.00%</a:t>
                      </a:r>
                      <a:endParaRPr lang="pl-PL" sz="1600" spc="-1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nSpc>
                          <a:spcPct val="100000"/>
                        </a:lnSpc>
                        <a:spcAft>
                          <a:spcPts val="1000"/>
                        </a:spcAft>
                      </a:pPr>
                      <a:r>
                        <a:rPr lang="pl-PL" sz="1600">
                          <a:effectLst/>
                        </a:rPr>
                        <a:t> </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4140140358"/>
                  </a:ext>
                </a:extLst>
              </a:tr>
              <a:tr h="273041">
                <a:tc>
                  <a:txBody>
                    <a:bodyPr/>
                    <a:lstStyle/>
                    <a:p>
                      <a:pPr algn="just">
                        <a:lnSpc>
                          <a:spcPct val="100000"/>
                        </a:lnSpc>
                        <a:spcAft>
                          <a:spcPts val="0"/>
                        </a:spcAft>
                      </a:pPr>
                      <a:r>
                        <a:rPr lang="en-GB" sz="1600" spc="-10">
                          <a:effectLst/>
                        </a:rPr>
                        <a:t>Creditreform Rating AG</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0.43%</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0.44%</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0.40%</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0.08%</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0.08%</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0.11%</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0.00%</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0.00%</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0.00%</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nSpc>
                          <a:spcPct val="100000"/>
                        </a:lnSpc>
                        <a:spcAft>
                          <a:spcPts val="1000"/>
                        </a:spcAft>
                      </a:pPr>
                      <a:r>
                        <a:rPr lang="pl-PL" sz="1600">
                          <a:effectLst/>
                        </a:rPr>
                        <a:t> </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2967422953"/>
                  </a:ext>
                </a:extLst>
              </a:tr>
              <a:tr h="273041">
                <a:tc>
                  <a:txBody>
                    <a:bodyPr/>
                    <a:lstStyle/>
                    <a:p>
                      <a:pPr algn="just">
                        <a:lnSpc>
                          <a:spcPct val="100000"/>
                        </a:lnSpc>
                        <a:spcAft>
                          <a:spcPts val="0"/>
                        </a:spcAft>
                      </a:pPr>
                      <a:r>
                        <a:rPr lang="en-GB" sz="1600" spc="-10">
                          <a:effectLst/>
                        </a:rPr>
                        <a:t>Scope Ratings AG (PSR Rating GmbH)</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0.09%</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0.17%</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0.11%</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0.23%</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0.44%</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0.43%</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0.00%</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dirty="0">
                          <a:effectLst/>
                        </a:rPr>
                        <a:t>0.00%</a:t>
                      </a:r>
                      <a:endParaRPr lang="pl-PL" sz="1600" spc="-1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0.00%</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nSpc>
                          <a:spcPct val="100000"/>
                        </a:lnSpc>
                        <a:spcAft>
                          <a:spcPts val="1000"/>
                        </a:spcAft>
                      </a:pPr>
                      <a:r>
                        <a:rPr lang="pl-PL" sz="1600">
                          <a:effectLst/>
                        </a:rPr>
                        <a:t> </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3252115791"/>
                  </a:ext>
                </a:extLst>
              </a:tr>
              <a:tr h="273041">
                <a:tc>
                  <a:txBody>
                    <a:bodyPr/>
                    <a:lstStyle/>
                    <a:p>
                      <a:pPr algn="just">
                        <a:lnSpc>
                          <a:spcPct val="100000"/>
                        </a:lnSpc>
                        <a:spcAft>
                          <a:spcPts val="0"/>
                        </a:spcAft>
                      </a:pPr>
                      <a:r>
                        <a:rPr lang="en-GB" sz="1600" spc="-10" dirty="0">
                          <a:effectLst/>
                        </a:rPr>
                        <a:t>GBB-Rating Gesellschaft </a:t>
                      </a:r>
                      <a:r>
                        <a:rPr lang="en-GB" sz="1600" spc="-10" dirty="0" err="1">
                          <a:effectLst/>
                        </a:rPr>
                        <a:t>für</a:t>
                      </a:r>
                      <a:r>
                        <a:rPr lang="en-GB" sz="1600" spc="-10" dirty="0">
                          <a:effectLst/>
                        </a:rPr>
                        <a:t> </a:t>
                      </a:r>
                      <a:r>
                        <a:rPr lang="en-GB" sz="1600" spc="-10" dirty="0" err="1">
                          <a:effectLst/>
                        </a:rPr>
                        <a:t>Bonitätsbeurteilung</a:t>
                      </a:r>
                      <a:r>
                        <a:rPr lang="en-GB" sz="1600" spc="-10" dirty="0">
                          <a:effectLst/>
                        </a:rPr>
                        <a:t> GmbH</a:t>
                      </a:r>
                      <a:endParaRPr lang="pl-PL" sz="1600" spc="-1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dirty="0">
                          <a:effectLst/>
                        </a:rPr>
                        <a:t>0.50%</a:t>
                      </a:r>
                      <a:endParaRPr lang="pl-PL" sz="1600" spc="-1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dirty="0">
                          <a:effectLst/>
                        </a:rPr>
                        <a:t>0.49%</a:t>
                      </a:r>
                      <a:endParaRPr lang="pl-PL" sz="1600" spc="-1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dirty="0">
                          <a:effectLst/>
                        </a:rPr>
                        <a:t>0.44% </a:t>
                      </a:r>
                      <a:endParaRPr lang="pl-PL" sz="1600" spc="-1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0.00%</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0.00%</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0.00%</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dirty="0">
                          <a:effectLst/>
                        </a:rPr>
                        <a:t>0.00%</a:t>
                      </a:r>
                      <a:endParaRPr lang="pl-PL" sz="1600" spc="-1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dirty="0">
                          <a:effectLst/>
                        </a:rPr>
                        <a:t>0.00%</a:t>
                      </a:r>
                      <a:endParaRPr lang="pl-PL" sz="1600" spc="-1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dirty="0">
                          <a:effectLst/>
                        </a:rPr>
                        <a:t>0.00%</a:t>
                      </a:r>
                      <a:endParaRPr lang="pl-PL" sz="1600" spc="-1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nSpc>
                          <a:spcPct val="100000"/>
                        </a:lnSpc>
                        <a:spcAft>
                          <a:spcPts val="1000"/>
                        </a:spcAft>
                      </a:pPr>
                      <a:r>
                        <a:rPr lang="pl-PL" sz="1600">
                          <a:effectLst/>
                        </a:rPr>
                        <a:t> </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482875650"/>
                  </a:ext>
                </a:extLst>
              </a:tr>
              <a:tr h="273041">
                <a:tc>
                  <a:txBody>
                    <a:bodyPr/>
                    <a:lstStyle/>
                    <a:p>
                      <a:pPr algn="just">
                        <a:lnSpc>
                          <a:spcPct val="100000"/>
                        </a:lnSpc>
                        <a:spcAft>
                          <a:spcPts val="0"/>
                        </a:spcAft>
                      </a:pPr>
                      <a:r>
                        <a:rPr lang="en-GB" sz="1600" spc="-10">
                          <a:effectLst/>
                        </a:rPr>
                        <a:t>ASSEKURATA (Assekuranz Rating-Agentur GmbH)</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dirty="0">
                          <a:effectLst/>
                        </a:rPr>
                        <a:t>0.42%</a:t>
                      </a:r>
                      <a:endParaRPr lang="pl-PL" sz="1600" spc="-1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dirty="0">
                          <a:effectLst/>
                        </a:rPr>
                        <a:t>0.42%</a:t>
                      </a:r>
                      <a:endParaRPr lang="pl-PL" sz="1600" spc="-1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0.32%</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0.00%</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0.00%</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0.00%</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dirty="0">
                          <a:effectLst/>
                        </a:rPr>
                        <a:t>0.00%</a:t>
                      </a:r>
                      <a:endParaRPr lang="pl-PL" sz="1600" spc="-1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dirty="0">
                          <a:effectLst/>
                        </a:rPr>
                        <a:t>0.00%</a:t>
                      </a:r>
                      <a:endParaRPr lang="pl-PL" sz="1600" spc="-1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dirty="0">
                          <a:effectLst/>
                        </a:rPr>
                        <a:t>0.00%</a:t>
                      </a:r>
                      <a:endParaRPr lang="pl-PL" sz="1600" spc="-1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nSpc>
                          <a:spcPct val="100000"/>
                        </a:lnSpc>
                        <a:spcAft>
                          <a:spcPts val="1000"/>
                        </a:spcAft>
                      </a:pPr>
                      <a:r>
                        <a:rPr lang="pl-PL" sz="1600">
                          <a:effectLst/>
                        </a:rPr>
                        <a:t> </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2295785930"/>
                  </a:ext>
                </a:extLst>
              </a:tr>
              <a:tr h="273041">
                <a:tc>
                  <a:txBody>
                    <a:bodyPr/>
                    <a:lstStyle/>
                    <a:p>
                      <a:pPr algn="just">
                        <a:lnSpc>
                          <a:spcPct val="100000"/>
                        </a:lnSpc>
                        <a:spcAft>
                          <a:spcPts val="0"/>
                        </a:spcAft>
                      </a:pPr>
                      <a:r>
                        <a:rPr lang="en-GB" sz="1600" spc="-10">
                          <a:effectLst/>
                        </a:rPr>
                        <a:t>ARC Ratings, S.A. (Companhia Portuguesa de Rating, S.A)</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0.07%</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0.04%</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0.03%</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0.00%</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0.00%</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0.00%</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0.00%</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0.00%</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0.00%</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nSpc>
                          <a:spcPct val="100000"/>
                        </a:lnSpc>
                        <a:spcAft>
                          <a:spcPts val="1000"/>
                        </a:spcAft>
                      </a:pPr>
                      <a:r>
                        <a:rPr lang="pl-PL" sz="1600">
                          <a:effectLst/>
                        </a:rPr>
                        <a:t> </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037557246"/>
                  </a:ext>
                </a:extLst>
              </a:tr>
              <a:tr h="273041">
                <a:tc>
                  <a:txBody>
                    <a:bodyPr/>
                    <a:lstStyle/>
                    <a:p>
                      <a:pPr algn="just">
                        <a:lnSpc>
                          <a:spcPct val="100000"/>
                        </a:lnSpc>
                        <a:spcAft>
                          <a:spcPts val="0"/>
                        </a:spcAft>
                      </a:pPr>
                      <a:r>
                        <a:rPr lang="en-GB" sz="1600" spc="-10">
                          <a:effectLst/>
                        </a:rPr>
                        <a:t>AM Best Europe-Rating Services Ltd. (AMBERS)</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0.70%</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0.62%</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0.71%</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0.00%</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0.00%</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0.00%</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0.00%</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0.00%</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0.00%</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nSpc>
                          <a:spcPct val="100000"/>
                        </a:lnSpc>
                        <a:spcAft>
                          <a:spcPts val="1000"/>
                        </a:spcAft>
                      </a:pPr>
                      <a:r>
                        <a:rPr lang="pl-PL" sz="1600">
                          <a:effectLst/>
                        </a:rPr>
                        <a:t> </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260553877"/>
                  </a:ext>
                </a:extLst>
              </a:tr>
              <a:tr h="273041">
                <a:tc>
                  <a:txBody>
                    <a:bodyPr/>
                    <a:lstStyle/>
                    <a:p>
                      <a:pPr algn="just">
                        <a:lnSpc>
                          <a:spcPct val="100000"/>
                        </a:lnSpc>
                        <a:spcAft>
                          <a:spcPts val="0"/>
                        </a:spcAft>
                      </a:pPr>
                      <a:r>
                        <a:rPr lang="en-GB" sz="1600" spc="-10">
                          <a:effectLst/>
                        </a:rPr>
                        <a:t>DBRS Ratings Limited</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0.10%</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0.15%</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0.32%</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4.41%</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6.42%</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6.62%</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0.00%</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0.00%</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0.00%</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nSpc>
                          <a:spcPct val="100000"/>
                        </a:lnSpc>
                        <a:spcAft>
                          <a:spcPts val="1000"/>
                        </a:spcAft>
                      </a:pPr>
                      <a:r>
                        <a:rPr lang="pl-PL" sz="1600">
                          <a:effectLst/>
                        </a:rPr>
                        <a:t> </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3381913959"/>
                  </a:ext>
                </a:extLst>
              </a:tr>
              <a:tr h="273041">
                <a:tc>
                  <a:txBody>
                    <a:bodyPr/>
                    <a:lstStyle/>
                    <a:p>
                      <a:pPr algn="just">
                        <a:lnSpc>
                          <a:spcPct val="100000"/>
                        </a:lnSpc>
                        <a:spcAft>
                          <a:spcPts val="0"/>
                        </a:spcAft>
                      </a:pPr>
                      <a:r>
                        <a:rPr lang="en-GB" sz="1600" spc="-10">
                          <a:effectLst/>
                        </a:rPr>
                        <a:t>CRIF S.p.A.</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0.43%</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0.91%</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0.07%</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0.00%</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0.00%</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0.00%</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0.00%</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0.00%</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0.00%</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nSpc>
                          <a:spcPct val="100000"/>
                        </a:lnSpc>
                        <a:spcAft>
                          <a:spcPts val="1000"/>
                        </a:spcAft>
                      </a:pPr>
                      <a:r>
                        <a:rPr lang="pl-PL" sz="1600">
                          <a:effectLst/>
                        </a:rPr>
                        <a:t> </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2121852984"/>
                  </a:ext>
                </a:extLst>
              </a:tr>
              <a:tr h="273041">
                <a:tc>
                  <a:txBody>
                    <a:bodyPr/>
                    <a:lstStyle/>
                    <a:p>
                      <a:pPr algn="just">
                        <a:lnSpc>
                          <a:spcPct val="100000"/>
                        </a:lnSpc>
                        <a:spcAft>
                          <a:spcPts val="0"/>
                        </a:spcAft>
                      </a:pPr>
                      <a:r>
                        <a:rPr lang="en-GB" sz="1600" spc="-10">
                          <a:effectLst/>
                        </a:rPr>
                        <a:t>Capital Intelligence (Cyprus) Ltd</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0.00%</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0.00%</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0.04%</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0.00%</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0.00%</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0.00%</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0.00%</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0.00%</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0.00%</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nSpc>
                          <a:spcPct val="100000"/>
                        </a:lnSpc>
                        <a:spcAft>
                          <a:spcPts val="1000"/>
                        </a:spcAft>
                      </a:pPr>
                      <a:r>
                        <a:rPr lang="pl-PL" sz="1600">
                          <a:effectLst/>
                        </a:rPr>
                        <a:t> </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3239073711"/>
                  </a:ext>
                </a:extLst>
              </a:tr>
              <a:tr h="273041">
                <a:tc>
                  <a:txBody>
                    <a:bodyPr/>
                    <a:lstStyle/>
                    <a:p>
                      <a:pPr algn="just">
                        <a:lnSpc>
                          <a:spcPct val="100000"/>
                        </a:lnSpc>
                        <a:spcAft>
                          <a:spcPts val="0"/>
                        </a:spcAft>
                      </a:pPr>
                      <a:r>
                        <a:rPr lang="en-GB" sz="1600" spc="-10">
                          <a:effectLst/>
                        </a:rPr>
                        <a:t>European Rating Agency, a.s.</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0.00%</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0.00%</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0.00%</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0.00%</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0.00%</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0.00%</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0.00%</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0.00%</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0.01%</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nSpc>
                          <a:spcPct val="100000"/>
                        </a:lnSpc>
                        <a:spcAft>
                          <a:spcPts val="1000"/>
                        </a:spcAft>
                      </a:pPr>
                      <a:r>
                        <a:rPr lang="pl-PL" sz="1600">
                          <a:effectLst/>
                        </a:rPr>
                        <a:t> </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528405027"/>
                  </a:ext>
                </a:extLst>
              </a:tr>
              <a:tr h="273041">
                <a:tc>
                  <a:txBody>
                    <a:bodyPr/>
                    <a:lstStyle/>
                    <a:p>
                      <a:pPr algn="just">
                        <a:lnSpc>
                          <a:spcPct val="100000"/>
                        </a:lnSpc>
                        <a:spcAft>
                          <a:spcPts val="0"/>
                        </a:spcAft>
                      </a:pPr>
                      <a:r>
                        <a:rPr lang="en-GB" sz="1600" spc="-10">
                          <a:effectLst/>
                        </a:rPr>
                        <a:t>Axesor SA</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0.00%</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0.01%</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0.05%</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0.00%</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0.00%</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0.00%</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0.00%</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0.00%</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0.00%</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nSpc>
                          <a:spcPct val="100000"/>
                        </a:lnSpc>
                        <a:spcAft>
                          <a:spcPts val="1000"/>
                        </a:spcAft>
                      </a:pPr>
                      <a:r>
                        <a:rPr lang="pl-PL" sz="1600">
                          <a:effectLst/>
                        </a:rPr>
                        <a:t> </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3147359644"/>
                  </a:ext>
                </a:extLst>
              </a:tr>
              <a:tr h="273041">
                <a:tc>
                  <a:txBody>
                    <a:bodyPr/>
                    <a:lstStyle/>
                    <a:p>
                      <a:pPr algn="just">
                        <a:lnSpc>
                          <a:spcPct val="100000"/>
                        </a:lnSpc>
                        <a:spcAft>
                          <a:spcPts val="0"/>
                        </a:spcAft>
                      </a:pPr>
                      <a:r>
                        <a:rPr lang="en-GB" sz="1600" spc="-10">
                          <a:effectLst/>
                        </a:rPr>
                        <a:t>The Economist Intelligence Unit Ltd</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0.00%</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0.00%</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0.00%</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0.00%</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0.00%</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0.00%</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3.56%</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3.42%</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3.41%</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nSpc>
                          <a:spcPct val="100000"/>
                        </a:lnSpc>
                        <a:spcAft>
                          <a:spcPts val="1000"/>
                        </a:spcAft>
                      </a:pPr>
                      <a:r>
                        <a:rPr lang="pl-PL" sz="1600">
                          <a:effectLst/>
                        </a:rPr>
                        <a:t> </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2347373984"/>
                  </a:ext>
                </a:extLst>
              </a:tr>
              <a:tr h="273041">
                <a:tc>
                  <a:txBody>
                    <a:bodyPr/>
                    <a:lstStyle/>
                    <a:p>
                      <a:pPr algn="just">
                        <a:lnSpc>
                          <a:spcPct val="100000"/>
                        </a:lnSpc>
                        <a:spcAft>
                          <a:spcPts val="0"/>
                        </a:spcAft>
                      </a:pPr>
                      <a:r>
                        <a:rPr lang="en-GB" sz="1600" spc="-10">
                          <a:effectLst/>
                        </a:rPr>
                        <a:t>Dagong Europe Credit Rating Srl (Dagong Europe)</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0.01%</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0.01%</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0.01%</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0.02%</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0.02%</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0.02%</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0.04%</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0.03%</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0.03%</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nSpc>
                          <a:spcPct val="100000"/>
                        </a:lnSpc>
                        <a:spcAft>
                          <a:spcPts val="1000"/>
                        </a:spcAft>
                      </a:pPr>
                      <a:r>
                        <a:rPr lang="pl-PL" sz="1600">
                          <a:effectLst/>
                        </a:rPr>
                        <a:t> </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242754815"/>
                  </a:ext>
                </a:extLst>
              </a:tr>
              <a:tr h="273041">
                <a:tc>
                  <a:txBody>
                    <a:bodyPr/>
                    <a:lstStyle/>
                    <a:p>
                      <a:pPr algn="just">
                        <a:lnSpc>
                          <a:spcPct val="100000"/>
                        </a:lnSpc>
                        <a:spcAft>
                          <a:spcPts val="0"/>
                        </a:spcAft>
                      </a:pPr>
                      <a:r>
                        <a:rPr lang="en-GB" sz="1600" spc="-10">
                          <a:effectLst/>
                        </a:rPr>
                        <a:t>EuroRating Sp. z o.o.</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0.07%</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0.07%</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0.03%</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0.00%</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0.00%</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0.00%</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0.00%</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0.00%</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gn="r">
                        <a:lnSpc>
                          <a:spcPct val="100000"/>
                        </a:lnSpc>
                        <a:spcAft>
                          <a:spcPts val="0"/>
                        </a:spcAft>
                      </a:pPr>
                      <a:r>
                        <a:rPr lang="en-GB" sz="1600" spc="-10">
                          <a:effectLst/>
                        </a:rPr>
                        <a:t>0.00%</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76" marR="31576" marT="0" marB="0"/>
                </a:tc>
                <a:tc>
                  <a:txBody>
                    <a:bodyPr/>
                    <a:lstStyle/>
                    <a:p>
                      <a:pPr>
                        <a:lnSpc>
                          <a:spcPct val="100000"/>
                        </a:lnSpc>
                        <a:spcAft>
                          <a:spcPts val="1000"/>
                        </a:spcAft>
                      </a:pPr>
                      <a:r>
                        <a:rPr lang="pl-PL" sz="1600" dirty="0">
                          <a:effectLst/>
                        </a:rPr>
                        <a:t> </a:t>
                      </a:r>
                      <a:endParaRPr lang="pl-PL"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4020287093"/>
                  </a:ext>
                </a:extLst>
              </a:tr>
            </a:tbl>
          </a:graphicData>
        </a:graphic>
      </p:graphicFrame>
    </p:spTree>
    <p:extLst>
      <p:ext uri="{BB962C8B-B14F-4D97-AF65-F5344CB8AC3E}">
        <p14:creationId xmlns:p14="http://schemas.microsoft.com/office/powerpoint/2010/main" val="11043020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CA545B9-6EB4-4145-9519-5E38BEC3C920}"/>
              </a:ext>
            </a:extLst>
          </p:cNvPr>
          <p:cNvSpPr>
            <a:spLocks noGrp="1"/>
          </p:cNvSpPr>
          <p:nvPr>
            <p:ph type="title"/>
          </p:nvPr>
        </p:nvSpPr>
        <p:spPr/>
        <p:txBody>
          <a:bodyPr/>
          <a:lstStyle/>
          <a:p>
            <a:r>
              <a:rPr lang="en-US" dirty="0"/>
              <a:t>Type of profits from credit ratings</a:t>
            </a:r>
            <a:endParaRPr lang="pl-PL" dirty="0"/>
          </a:p>
        </p:txBody>
      </p:sp>
      <p:graphicFrame>
        <p:nvGraphicFramePr>
          <p:cNvPr id="5" name="Tabela 4">
            <a:extLst>
              <a:ext uri="{FF2B5EF4-FFF2-40B4-BE49-F238E27FC236}">
                <a16:creationId xmlns:a16="http://schemas.microsoft.com/office/drawing/2014/main" id="{4763F580-786C-44F9-8FD8-DEA87D6A7C45}"/>
              </a:ext>
            </a:extLst>
          </p:cNvPr>
          <p:cNvGraphicFramePr>
            <a:graphicFrameLocks noGrp="1"/>
          </p:cNvGraphicFramePr>
          <p:nvPr>
            <p:extLst>
              <p:ext uri="{D42A27DB-BD31-4B8C-83A1-F6EECF244321}">
                <p14:modId xmlns:p14="http://schemas.microsoft.com/office/powerpoint/2010/main" val="4041373607"/>
              </p:ext>
            </p:extLst>
          </p:nvPr>
        </p:nvGraphicFramePr>
        <p:xfrm>
          <a:off x="1024128" y="2590056"/>
          <a:ext cx="9720071" cy="1923726"/>
        </p:xfrm>
        <a:graphic>
          <a:graphicData uri="http://schemas.openxmlformats.org/drawingml/2006/table">
            <a:tbl>
              <a:tblPr firstRow="1" firstCol="1" bandRow="1" bandCol="1">
                <a:tableStyleId>{69012ECD-51FC-41F1-AA8D-1B2483CD663E}</a:tableStyleId>
              </a:tblPr>
              <a:tblGrid>
                <a:gridCol w="2021384">
                  <a:extLst>
                    <a:ext uri="{9D8B030D-6E8A-4147-A177-3AD203B41FA5}">
                      <a16:colId xmlns:a16="http://schemas.microsoft.com/office/drawing/2014/main" val="1569093621"/>
                    </a:ext>
                  </a:extLst>
                </a:gridCol>
                <a:gridCol w="1500234">
                  <a:extLst>
                    <a:ext uri="{9D8B030D-6E8A-4147-A177-3AD203B41FA5}">
                      <a16:colId xmlns:a16="http://schemas.microsoft.com/office/drawing/2014/main" val="3057548694"/>
                    </a:ext>
                  </a:extLst>
                </a:gridCol>
                <a:gridCol w="991375">
                  <a:extLst>
                    <a:ext uri="{9D8B030D-6E8A-4147-A177-3AD203B41FA5}">
                      <a16:colId xmlns:a16="http://schemas.microsoft.com/office/drawing/2014/main" val="2454937347"/>
                    </a:ext>
                  </a:extLst>
                </a:gridCol>
                <a:gridCol w="1500234">
                  <a:extLst>
                    <a:ext uri="{9D8B030D-6E8A-4147-A177-3AD203B41FA5}">
                      <a16:colId xmlns:a16="http://schemas.microsoft.com/office/drawing/2014/main" val="3514468262"/>
                    </a:ext>
                  </a:extLst>
                </a:gridCol>
                <a:gridCol w="991375">
                  <a:extLst>
                    <a:ext uri="{9D8B030D-6E8A-4147-A177-3AD203B41FA5}">
                      <a16:colId xmlns:a16="http://schemas.microsoft.com/office/drawing/2014/main" val="3316013787"/>
                    </a:ext>
                  </a:extLst>
                </a:gridCol>
                <a:gridCol w="1572900">
                  <a:extLst>
                    <a:ext uri="{9D8B030D-6E8A-4147-A177-3AD203B41FA5}">
                      <a16:colId xmlns:a16="http://schemas.microsoft.com/office/drawing/2014/main" val="1655725906"/>
                    </a:ext>
                  </a:extLst>
                </a:gridCol>
                <a:gridCol w="1142569">
                  <a:extLst>
                    <a:ext uri="{9D8B030D-6E8A-4147-A177-3AD203B41FA5}">
                      <a16:colId xmlns:a16="http://schemas.microsoft.com/office/drawing/2014/main" val="3713386767"/>
                    </a:ext>
                  </a:extLst>
                </a:gridCol>
              </a:tblGrid>
              <a:tr h="397402">
                <a:tc>
                  <a:txBody>
                    <a:bodyPr/>
                    <a:lstStyle/>
                    <a:p>
                      <a:pPr algn="just">
                        <a:lnSpc>
                          <a:spcPct val="150000"/>
                        </a:lnSpc>
                        <a:spcAft>
                          <a:spcPts val="0"/>
                        </a:spcAft>
                      </a:pPr>
                      <a:r>
                        <a:rPr lang="en-GB" sz="1600" spc="-10" dirty="0" err="1">
                          <a:effectLst/>
                        </a:rPr>
                        <a:t>Typ</a:t>
                      </a:r>
                      <a:r>
                        <a:rPr lang="pl-PL" sz="1600" spc="-10" dirty="0">
                          <a:effectLst/>
                        </a:rPr>
                        <a:t>e</a:t>
                      </a:r>
                      <a:endParaRPr lang="pl-PL" sz="1600" spc="-1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gridSpan="2">
                  <a:txBody>
                    <a:bodyPr/>
                    <a:lstStyle/>
                    <a:p>
                      <a:pPr algn="ctr">
                        <a:lnSpc>
                          <a:spcPct val="150000"/>
                        </a:lnSpc>
                        <a:spcAft>
                          <a:spcPts val="0"/>
                        </a:spcAft>
                      </a:pPr>
                      <a:r>
                        <a:rPr lang="en-GB" sz="1600" spc="-10" dirty="0">
                          <a:effectLst/>
                        </a:rPr>
                        <a:t>2012</a:t>
                      </a:r>
                      <a:endParaRPr lang="pl-PL" sz="1600" spc="-1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pl-PL"/>
                    </a:p>
                  </a:txBody>
                  <a:tcPr/>
                </a:tc>
                <a:tc gridSpan="2">
                  <a:txBody>
                    <a:bodyPr/>
                    <a:lstStyle/>
                    <a:p>
                      <a:pPr algn="ctr">
                        <a:lnSpc>
                          <a:spcPct val="150000"/>
                        </a:lnSpc>
                        <a:spcAft>
                          <a:spcPts val="0"/>
                        </a:spcAft>
                      </a:pPr>
                      <a:r>
                        <a:rPr lang="en-GB" sz="1600" spc="-10" dirty="0">
                          <a:effectLst/>
                        </a:rPr>
                        <a:t>2013</a:t>
                      </a:r>
                      <a:endParaRPr lang="pl-PL" sz="1600" spc="-1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pl-PL"/>
                    </a:p>
                  </a:txBody>
                  <a:tcPr/>
                </a:tc>
                <a:tc gridSpan="2">
                  <a:txBody>
                    <a:bodyPr/>
                    <a:lstStyle/>
                    <a:p>
                      <a:pPr algn="ctr">
                        <a:lnSpc>
                          <a:spcPct val="150000"/>
                        </a:lnSpc>
                        <a:spcAft>
                          <a:spcPts val="0"/>
                        </a:spcAft>
                      </a:pPr>
                      <a:r>
                        <a:rPr lang="en-GB" sz="1600" spc="-10">
                          <a:effectLst/>
                        </a:rPr>
                        <a:t>2014</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pl-PL"/>
                    </a:p>
                  </a:txBody>
                  <a:tcPr/>
                </a:tc>
                <a:extLst>
                  <a:ext uri="{0D108BD9-81ED-4DB2-BD59-A6C34878D82A}">
                    <a16:rowId xmlns:a16="http://schemas.microsoft.com/office/drawing/2014/main" val="1729667721"/>
                  </a:ext>
                </a:extLst>
              </a:tr>
              <a:tr h="397402">
                <a:tc>
                  <a:txBody>
                    <a:bodyPr/>
                    <a:lstStyle/>
                    <a:p>
                      <a:pPr algn="just">
                        <a:lnSpc>
                          <a:spcPct val="150000"/>
                        </a:lnSpc>
                        <a:spcAft>
                          <a:spcPts val="0"/>
                        </a:spcAft>
                      </a:pPr>
                      <a:r>
                        <a:rPr lang="pl-PL" sz="1600" spc="-10" dirty="0" err="1">
                          <a:effectLst/>
                        </a:rPr>
                        <a:t>Corporate</a:t>
                      </a:r>
                      <a:endParaRPr lang="pl-PL" sz="1600" spc="-1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50000"/>
                        </a:lnSpc>
                        <a:spcAft>
                          <a:spcPts val="0"/>
                        </a:spcAft>
                      </a:pPr>
                      <a:r>
                        <a:rPr lang="en-GB" sz="1600" spc="-10">
                          <a:effectLst/>
                        </a:rPr>
                        <a:t>608 821 532</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50000"/>
                        </a:lnSpc>
                        <a:spcAft>
                          <a:spcPts val="0"/>
                        </a:spcAft>
                      </a:pPr>
                      <a:r>
                        <a:rPr lang="en-GB" sz="1600" spc="-10">
                          <a:effectLst/>
                        </a:rPr>
                        <a:t>68.9%</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50000"/>
                        </a:lnSpc>
                        <a:spcAft>
                          <a:spcPts val="0"/>
                        </a:spcAft>
                      </a:pPr>
                      <a:r>
                        <a:rPr lang="en-GB" sz="1600" spc="-10">
                          <a:effectLst/>
                        </a:rPr>
                        <a:t>638 564 716</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50000"/>
                        </a:lnSpc>
                        <a:spcAft>
                          <a:spcPts val="0"/>
                        </a:spcAft>
                      </a:pPr>
                      <a:r>
                        <a:rPr lang="en-GB" sz="1600" spc="-10">
                          <a:effectLst/>
                        </a:rPr>
                        <a:t>69.0%</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50000"/>
                        </a:lnSpc>
                        <a:spcAft>
                          <a:spcPts val="0"/>
                        </a:spcAft>
                      </a:pPr>
                      <a:r>
                        <a:rPr lang="en-GB" sz="1600" spc="-10">
                          <a:effectLst/>
                        </a:rPr>
                        <a:t>696 453 677</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50000"/>
                        </a:lnSpc>
                        <a:spcAft>
                          <a:spcPts val="0"/>
                        </a:spcAft>
                      </a:pPr>
                      <a:r>
                        <a:rPr lang="en-GB" sz="1600" spc="-10" dirty="0">
                          <a:effectLst/>
                        </a:rPr>
                        <a:t>69.8%</a:t>
                      </a:r>
                      <a:endParaRPr lang="pl-PL" sz="1600" spc="-1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123993465"/>
                  </a:ext>
                </a:extLst>
              </a:tr>
              <a:tr h="213308">
                <a:tc>
                  <a:txBody>
                    <a:bodyPr/>
                    <a:lstStyle/>
                    <a:p>
                      <a:pPr algn="just">
                        <a:lnSpc>
                          <a:spcPct val="150000"/>
                        </a:lnSpc>
                        <a:spcAft>
                          <a:spcPts val="0"/>
                        </a:spcAft>
                      </a:pPr>
                      <a:r>
                        <a:rPr lang="pl-PL" sz="1600" spc="-10" dirty="0" err="1">
                          <a:effectLst/>
                        </a:rPr>
                        <a:t>Structured</a:t>
                      </a:r>
                      <a:endParaRPr lang="pl-PL" sz="1600" spc="-1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50000"/>
                        </a:lnSpc>
                        <a:spcAft>
                          <a:spcPts val="0"/>
                        </a:spcAft>
                      </a:pPr>
                      <a:r>
                        <a:rPr lang="en-GB" sz="1600" spc="-10" dirty="0">
                          <a:effectLst/>
                        </a:rPr>
                        <a:t>175 280 298</a:t>
                      </a:r>
                      <a:endParaRPr lang="pl-PL" sz="1600" spc="-1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50000"/>
                        </a:lnSpc>
                        <a:spcAft>
                          <a:spcPts val="0"/>
                        </a:spcAft>
                      </a:pPr>
                      <a:r>
                        <a:rPr lang="en-GB" sz="1600" spc="-10">
                          <a:effectLst/>
                        </a:rPr>
                        <a:t>19.8%</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50000"/>
                        </a:lnSpc>
                        <a:spcAft>
                          <a:spcPts val="0"/>
                        </a:spcAft>
                      </a:pPr>
                      <a:r>
                        <a:rPr lang="en-GB" sz="1600" spc="-10">
                          <a:effectLst/>
                        </a:rPr>
                        <a:t>184 060 592</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50000"/>
                        </a:lnSpc>
                        <a:spcAft>
                          <a:spcPts val="0"/>
                        </a:spcAft>
                      </a:pPr>
                      <a:r>
                        <a:rPr lang="en-GB" sz="1600" spc="-10" dirty="0">
                          <a:effectLst/>
                        </a:rPr>
                        <a:t>19.9%</a:t>
                      </a:r>
                      <a:endParaRPr lang="pl-PL" sz="1600" spc="-1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50000"/>
                        </a:lnSpc>
                        <a:spcAft>
                          <a:spcPts val="0"/>
                        </a:spcAft>
                      </a:pPr>
                      <a:r>
                        <a:rPr lang="en-GB" sz="1600" spc="-10">
                          <a:effectLst/>
                        </a:rPr>
                        <a:t>188 755 084</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50000"/>
                        </a:lnSpc>
                        <a:spcAft>
                          <a:spcPts val="0"/>
                        </a:spcAft>
                      </a:pPr>
                      <a:r>
                        <a:rPr lang="en-GB" sz="1600" spc="-10">
                          <a:effectLst/>
                        </a:rPr>
                        <a:t>18.9%</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840399056"/>
                  </a:ext>
                </a:extLst>
              </a:tr>
              <a:tr h="174696">
                <a:tc>
                  <a:txBody>
                    <a:bodyPr/>
                    <a:lstStyle/>
                    <a:p>
                      <a:pPr algn="just">
                        <a:lnSpc>
                          <a:spcPct val="150000"/>
                        </a:lnSpc>
                        <a:spcAft>
                          <a:spcPts val="0"/>
                        </a:spcAft>
                      </a:pPr>
                      <a:r>
                        <a:rPr lang="pl-PL" sz="1600" spc="-10" dirty="0" err="1">
                          <a:effectLst/>
                        </a:rPr>
                        <a:t>State-owned</a:t>
                      </a:r>
                      <a:endParaRPr lang="pl-PL" sz="1600" spc="-1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50000"/>
                        </a:lnSpc>
                        <a:spcAft>
                          <a:spcPts val="0"/>
                        </a:spcAft>
                      </a:pPr>
                      <a:r>
                        <a:rPr lang="en-GB" sz="1600" spc="-10">
                          <a:effectLst/>
                        </a:rPr>
                        <a:t>99 437 969</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50000"/>
                        </a:lnSpc>
                        <a:spcAft>
                          <a:spcPts val="0"/>
                        </a:spcAft>
                      </a:pPr>
                      <a:r>
                        <a:rPr lang="en-GB" sz="1600" spc="-10">
                          <a:effectLst/>
                        </a:rPr>
                        <a:t>11.3%</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50000"/>
                        </a:lnSpc>
                        <a:spcAft>
                          <a:spcPts val="0"/>
                        </a:spcAft>
                      </a:pPr>
                      <a:r>
                        <a:rPr lang="en-GB" sz="1600" spc="-10">
                          <a:effectLst/>
                        </a:rPr>
                        <a:t>103 295 525</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50000"/>
                        </a:lnSpc>
                        <a:spcAft>
                          <a:spcPts val="0"/>
                        </a:spcAft>
                      </a:pPr>
                      <a:r>
                        <a:rPr lang="en-GB" sz="1600" spc="-10">
                          <a:effectLst/>
                        </a:rPr>
                        <a:t>11.2%</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50000"/>
                        </a:lnSpc>
                        <a:spcAft>
                          <a:spcPts val="0"/>
                        </a:spcAft>
                      </a:pPr>
                      <a:r>
                        <a:rPr lang="en-GB" sz="1600" spc="-10">
                          <a:effectLst/>
                        </a:rPr>
                        <a:t>112 886 067</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50000"/>
                        </a:lnSpc>
                        <a:spcAft>
                          <a:spcPts val="0"/>
                        </a:spcAft>
                      </a:pPr>
                      <a:r>
                        <a:rPr lang="en-GB" sz="1600" spc="-10">
                          <a:effectLst/>
                        </a:rPr>
                        <a:t>11.3%</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932454263"/>
                  </a:ext>
                </a:extLst>
              </a:tr>
              <a:tr h="397402">
                <a:tc>
                  <a:txBody>
                    <a:bodyPr/>
                    <a:lstStyle/>
                    <a:p>
                      <a:pPr algn="just">
                        <a:lnSpc>
                          <a:spcPct val="150000"/>
                        </a:lnSpc>
                        <a:spcAft>
                          <a:spcPts val="0"/>
                        </a:spcAft>
                      </a:pPr>
                      <a:r>
                        <a:rPr lang="pl-PL" sz="1600" spc="-10" dirty="0">
                          <a:effectLst/>
                        </a:rPr>
                        <a:t>Total</a:t>
                      </a:r>
                      <a:endParaRPr lang="pl-PL" sz="1600" spc="-1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50000"/>
                        </a:lnSpc>
                        <a:spcAft>
                          <a:spcPts val="0"/>
                        </a:spcAft>
                      </a:pPr>
                      <a:r>
                        <a:rPr lang="en-GB" sz="1600" spc="-10">
                          <a:effectLst/>
                        </a:rPr>
                        <a:t>883 539 799</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50000"/>
                        </a:lnSpc>
                        <a:spcAft>
                          <a:spcPts val="0"/>
                        </a:spcAft>
                      </a:pPr>
                      <a:r>
                        <a:rPr lang="en-GB" sz="1600" spc="-10">
                          <a:effectLst/>
                        </a:rPr>
                        <a:t>100.0%</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50000"/>
                        </a:lnSpc>
                        <a:spcAft>
                          <a:spcPts val="0"/>
                        </a:spcAft>
                      </a:pPr>
                      <a:r>
                        <a:rPr lang="en-GB" sz="1600" spc="-10">
                          <a:effectLst/>
                        </a:rPr>
                        <a:t>925 920 833</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50000"/>
                        </a:lnSpc>
                        <a:spcAft>
                          <a:spcPts val="0"/>
                        </a:spcAft>
                      </a:pPr>
                      <a:r>
                        <a:rPr lang="en-GB" sz="1600" spc="-10">
                          <a:effectLst/>
                        </a:rPr>
                        <a:t>100.0%</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50000"/>
                        </a:lnSpc>
                        <a:spcAft>
                          <a:spcPts val="0"/>
                        </a:spcAft>
                      </a:pPr>
                      <a:r>
                        <a:rPr lang="en-GB" sz="1600" spc="-10">
                          <a:effectLst/>
                        </a:rPr>
                        <a:t>998 094 828</a:t>
                      </a:r>
                      <a:endParaRPr lang="pl-PL" sz="16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50000"/>
                        </a:lnSpc>
                        <a:spcAft>
                          <a:spcPts val="0"/>
                        </a:spcAft>
                      </a:pPr>
                      <a:r>
                        <a:rPr lang="en-GB" sz="1600" spc="-10" dirty="0">
                          <a:effectLst/>
                        </a:rPr>
                        <a:t>100.0%</a:t>
                      </a:r>
                      <a:endParaRPr lang="pl-PL" sz="1600" spc="-1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998051026"/>
                  </a:ext>
                </a:extLst>
              </a:tr>
            </a:tbl>
          </a:graphicData>
        </a:graphic>
      </p:graphicFrame>
    </p:spTree>
    <p:extLst>
      <p:ext uri="{BB962C8B-B14F-4D97-AF65-F5344CB8AC3E}">
        <p14:creationId xmlns:p14="http://schemas.microsoft.com/office/powerpoint/2010/main" val="2281759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CFD822D-2531-4E1B-8314-3EDC00F118A7}"/>
              </a:ext>
            </a:extLst>
          </p:cNvPr>
          <p:cNvSpPr>
            <a:spLocks noGrp="1"/>
          </p:cNvSpPr>
          <p:nvPr>
            <p:ph type="title"/>
          </p:nvPr>
        </p:nvSpPr>
        <p:spPr/>
        <p:txBody>
          <a:bodyPr/>
          <a:lstStyle/>
          <a:p>
            <a:r>
              <a:rPr lang="pl-PL" dirty="0" err="1"/>
              <a:t>Type</a:t>
            </a:r>
            <a:r>
              <a:rPr lang="pl-PL" dirty="0"/>
              <a:t>  of </a:t>
            </a:r>
            <a:r>
              <a:rPr lang="pl-PL" dirty="0" err="1"/>
              <a:t>credit</a:t>
            </a:r>
            <a:r>
              <a:rPr lang="pl-PL" dirty="0"/>
              <a:t> </a:t>
            </a:r>
            <a:r>
              <a:rPr lang="pl-PL" dirty="0" err="1"/>
              <a:t>ratings</a:t>
            </a:r>
            <a:endParaRPr lang="pl-PL" dirty="0"/>
          </a:p>
        </p:txBody>
      </p:sp>
      <p:sp>
        <p:nvSpPr>
          <p:cNvPr id="3" name="Symbol zastępczy zawartości 2">
            <a:extLst>
              <a:ext uri="{FF2B5EF4-FFF2-40B4-BE49-F238E27FC236}">
                <a16:creationId xmlns:a16="http://schemas.microsoft.com/office/drawing/2014/main" id="{68AFBCA5-4059-41AD-A75E-0DEC2679EF3D}"/>
              </a:ext>
            </a:extLst>
          </p:cNvPr>
          <p:cNvSpPr>
            <a:spLocks noGrp="1"/>
          </p:cNvSpPr>
          <p:nvPr>
            <p:ph idx="1"/>
          </p:nvPr>
        </p:nvSpPr>
        <p:spPr/>
        <p:txBody>
          <a:bodyPr/>
          <a:lstStyle/>
          <a:p>
            <a:pPr algn="just"/>
            <a:r>
              <a:rPr lang="en-US" sz="2000" dirty="0"/>
              <a:t>Short-term ratings are generally assigned to those obligations considered short-term in the relevant market</a:t>
            </a:r>
            <a:r>
              <a:rPr lang="pl-PL" sz="2000" dirty="0"/>
              <a:t>, </a:t>
            </a:r>
            <a:r>
              <a:rPr lang="pl-PL" sz="2000" dirty="0" err="1"/>
              <a:t>ie</a:t>
            </a:r>
            <a:r>
              <a:rPr lang="pl-PL" sz="2000" dirty="0"/>
              <a:t>. </a:t>
            </a:r>
            <a:r>
              <a:rPr lang="en-US" sz="2000" dirty="0"/>
              <a:t>obligations with an original maturity of no more than 365 days—including commercial paper. Short-term ratings are also used to indicate the creditworthiness of an obligor with respect to put features on long-term obligations.</a:t>
            </a:r>
            <a:endParaRPr lang="pl-PL" sz="2000" dirty="0"/>
          </a:p>
          <a:p>
            <a:pPr algn="just"/>
            <a:r>
              <a:rPr lang="pl-PL" sz="2000" dirty="0" err="1"/>
              <a:t>Long</a:t>
            </a:r>
            <a:r>
              <a:rPr lang="pl-PL" sz="2000" dirty="0"/>
              <a:t>-term </a:t>
            </a:r>
            <a:r>
              <a:rPr lang="pl-PL" sz="2000" dirty="0" err="1"/>
              <a:t>ratings</a:t>
            </a:r>
            <a:r>
              <a:rPr lang="pl-PL" sz="2000" dirty="0"/>
              <a:t>.</a:t>
            </a:r>
          </a:p>
          <a:p>
            <a:endParaRPr lang="pl-PL" dirty="0"/>
          </a:p>
        </p:txBody>
      </p:sp>
    </p:spTree>
    <p:extLst>
      <p:ext uri="{BB962C8B-B14F-4D97-AF65-F5344CB8AC3E}">
        <p14:creationId xmlns:p14="http://schemas.microsoft.com/office/powerpoint/2010/main" val="313493767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686D663-4272-412F-8B01-01940713B174}"/>
              </a:ext>
            </a:extLst>
          </p:cNvPr>
          <p:cNvSpPr>
            <a:spLocks noGrp="1"/>
          </p:cNvSpPr>
          <p:nvPr>
            <p:ph type="title"/>
          </p:nvPr>
        </p:nvSpPr>
        <p:spPr/>
        <p:txBody>
          <a:bodyPr/>
          <a:lstStyle/>
          <a:p>
            <a:r>
              <a:rPr lang="en-US" dirty="0"/>
              <a:t>HHI index for European Union ratings</a:t>
            </a:r>
            <a:endParaRPr lang="pl-PL" dirty="0"/>
          </a:p>
        </p:txBody>
      </p:sp>
      <p:graphicFrame>
        <p:nvGraphicFramePr>
          <p:cNvPr id="4" name="Symbol zastępczy zawartości 3">
            <a:extLst>
              <a:ext uri="{FF2B5EF4-FFF2-40B4-BE49-F238E27FC236}">
                <a16:creationId xmlns:a16="http://schemas.microsoft.com/office/drawing/2014/main" id="{40505B34-B37B-4FC4-881F-C8F0D2C9D097}"/>
              </a:ext>
            </a:extLst>
          </p:cNvPr>
          <p:cNvGraphicFramePr>
            <a:graphicFrameLocks noGrp="1"/>
          </p:cNvGraphicFramePr>
          <p:nvPr>
            <p:ph idx="1"/>
            <p:extLst>
              <p:ext uri="{D42A27DB-BD31-4B8C-83A1-F6EECF244321}">
                <p14:modId xmlns:p14="http://schemas.microsoft.com/office/powerpoint/2010/main" val="4225075066"/>
              </p:ext>
            </p:extLst>
          </p:nvPr>
        </p:nvGraphicFramePr>
        <p:xfrm>
          <a:off x="1422122" y="2687180"/>
          <a:ext cx="8003234" cy="2468880"/>
        </p:xfrm>
        <a:graphic>
          <a:graphicData uri="http://schemas.openxmlformats.org/drawingml/2006/table">
            <a:tbl>
              <a:tblPr firstRow="1" firstCol="1" bandRow="1" bandCol="1">
                <a:tableStyleId>{69012ECD-51FC-41F1-AA8D-1B2483CD663E}</a:tableStyleId>
              </a:tblPr>
              <a:tblGrid>
                <a:gridCol w="1858729">
                  <a:extLst>
                    <a:ext uri="{9D8B030D-6E8A-4147-A177-3AD203B41FA5}">
                      <a16:colId xmlns:a16="http://schemas.microsoft.com/office/drawing/2014/main" val="1362206377"/>
                    </a:ext>
                  </a:extLst>
                </a:gridCol>
                <a:gridCol w="901038">
                  <a:extLst>
                    <a:ext uri="{9D8B030D-6E8A-4147-A177-3AD203B41FA5}">
                      <a16:colId xmlns:a16="http://schemas.microsoft.com/office/drawing/2014/main" val="1352216347"/>
                    </a:ext>
                  </a:extLst>
                </a:gridCol>
                <a:gridCol w="846185">
                  <a:extLst>
                    <a:ext uri="{9D8B030D-6E8A-4147-A177-3AD203B41FA5}">
                      <a16:colId xmlns:a16="http://schemas.microsoft.com/office/drawing/2014/main" val="710676256"/>
                    </a:ext>
                  </a:extLst>
                </a:gridCol>
                <a:gridCol w="847084">
                  <a:extLst>
                    <a:ext uri="{9D8B030D-6E8A-4147-A177-3AD203B41FA5}">
                      <a16:colId xmlns:a16="http://schemas.microsoft.com/office/drawing/2014/main" val="341670441"/>
                    </a:ext>
                  </a:extLst>
                </a:gridCol>
                <a:gridCol w="847084">
                  <a:extLst>
                    <a:ext uri="{9D8B030D-6E8A-4147-A177-3AD203B41FA5}">
                      <a16:colId xmlns:a16="http://schemas.microsoft.com/office/drawing/2014/main" val="2429557767"/>
                    </a:ext>
                  </a:extLst>
                </a:gridCol>
                <a:gridCol w="901038">
                  <a:extLst>
                    <a:ext uri="{9D8B030D-6E8A-4147-A177-3AD203B41FA5}">
                      <a16:colId xmlns:a16="http://schemas.microsoft.com/office/drawing/2014/main" val="3383953056"/>
                    </a:ext>
                  </a:extLst>
                </a:gridCol>
                <a:gridCol w="901038">
                  <a:extLst>
                    <a:ext uri="{9D8B030D-6E8A-4147-A177-3AD203B41FA5}">
                      <a16:colId xmlns:a16="http://schemas.microsoft.com/office/drawing/2014/main" val="4096383567"/>
                    </a:ext>
                  </a:extLst>
                </a:gridCol>
                <a:gridCol w="901038">
                  <a:extLst>
                    <a:ext uri="{9D8B030D-6E8A-4147-A177-3AD203B41FA5}">
                      <a16:colId xmlns:a16="http://schemas.microsoft.com/office/drawing/2014/main" val="2133747537"/>
                    </a:ext>
                  </a:extLst>
                </a:gridCol>
              </a:tblGrid>
              <a:tr h="354238">
                <a:tc>
                  <a:txBody>
                    <a:bodyPr/>
                    <a:lstStyle/>
                    <a:p>
                      <a:pPr algn="just">
                        <a:lnSpc>
                          <a:spcPct val="150000"/>
                        </a:lnSpc>
                        <a:spcAft>
                          <a:spcPts val="0"/>
                        </a:spcAft>
                      </a:pPr>
                      <a:r>
                        <a:rPr lang="pl-PL" sz="1800" spc="-10" dirty="0">
                          <a:effectLst/>
                        </a:rPr>
                        <a:t>Rating</a:t>
                      </a:r>
                      <a:endParaRPr lang="pl-PL" sz="1800" spc="-1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pl-PL" sz="1800" spc="-10">
                          <a:effectLst/>
                        </a:rPr>
                        <a:t>2008</a:t>
                      </a:r>
                      <a:endParaRPr lang="pl-PL" sz="1800" spc="-1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pl-PL" sz="1800" spc="-10">
                          <a:effectLst/>
                        </a:rPr>
                        <a:t>2009</a:t>
                      </a:r>
                      <a:endParaRPr lang="pl-PL" sz="1800" spc="-1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pl-PL" sz="1800" spc="-10">
                          <a:effectLst/>
                        </a:rPr>
                        <a:t>2010</a:t>
                      </a:r>
                      <a:endParaRPr lang="pl-PL" sz="1800" spc="-1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pl-PL" sz="1800" spc="-10">
                          <a:effectLst/>
                        </a:rPr>
                        <a:t>2011</a:t>
                      </a:r>
                      <a:endParaRPr lang="pl-PL" sz="1800" spc="-1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pl-PL" sz="1800" spc="-10">
                          <a:effectLst/>
                        </a:rPr>
                        <a:t>2012</a:t>
                      </a:r>
                      <a:endParaRPr lang="pl-PL" sz="1800" spc="-1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pl-PL" sz="1800" spc="-10">
                          <a:effectLst/>
                        </a:rPr>
                        <a:t>2013</a:t>
                      </a:r>
                      <a:endParaRPr lang="pl-PL" sz="1800" spc="-1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pl-PL" sz="1800" spc="-10">
                          <a:effectLst/>
                        </a:rPr>
                        <a:t>2014</a:t>
                      </a:r>
                      <a:endParaRPr lang="pl-PL" sz="1800" spc="-1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537641693"/>
                  </a:ext>
                </a:extLst>
              </a:tr>
              <a:tr h="354238">
                <a:tc>
                  <a:txBody>
                    <a:bodyPr/>
                    <a:lstStyle/>
                    <a:p>
                      <a:pPr algn="just">
                        <a:lnSpc>
                          <a:spcPct val="150000"/>
                        </a:lnSpc>
                        <a:spcAft>
                          <a:spcPts val="0"/>
                        </a:spcAft>
                      </a:pPr>
                      <a:r>
                        <a:rPr lang="pl-PL" sz="1800" spc="-10" dirty="0">
                          <a:effectLst/>
                        </a:rPr>
                        <a:t>Financial</a:t>
                      </a:r>
                      <a:endParaRPr lang="pl-PL" sz="1800" spc="-1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50000"/>
                        </a:lnSpc>
                        <a:spcAft>
                          <a:spcPts val="0"/>
                        </a:spcAft>
                      </a:pPr>
                      <a:r>
                        <a:rPr lang="pl-PL" sz="1800" spc="-10">
                          <a:effectLst/>
                        </a:rPr>
                        <a:t>2 661</a:t>
                      </a:r>
                      <a:endParaRPr lang="pl-PL" sz="1800" spc="-1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50000"/>
                        </a:lnSpc>
                        <a:spcAft>
                          <a:spcPts val="0"/>
                        </a:spcAft>
                      </a:pPr>
                      <a:r>
                        <a:rPr lang="pl-PL" sz="1800" spc="-10">
                          <a:effectLst/>
                        </a:rPr>
                        <a:t>2 641</a:t>
                      </a:r>
                      <a:endParaRPr lang="pl-PL" sz="1800" spc="-1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50000"/>
                        </a:lnSpc>
                        <a:spcAft>
                          <a:spcPts val="0"/>
                        </a:spcAft>
                      </a:pPr>
                      <a:r>
                        <a:rPr lang="pl-PL" sz="1800" spc="-10">
                          <a:effectLst/>
                        </a:rPr>
                        <a:t>2 4</a:t>
                      </a:r>
                      <a:r>
                        <a:rPr lang="en-GB" sz="1800" spc="-10">
                          <a:effectLst/>
                        </a:rPr>
                        <a:t>68</a:t>
                      </a:r>
                      <a:endParaRPr lang="pl-PL" sz="1800" spc="-1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50000"/>
                        </a:lnSpc>
                        <a:spcAft>
                          <a:spcPts val="0"/>
                        </a:spcAft>
                      </a:pPr>
                      <a:r>
                        <a:rPr lang="en-GB" sz="1800" spc="-10">
                          <a:effectLst/>
                        </a:rPr>
                        <a:t>2 459</a:t>
                      </a:r>
                      <a:endParaRPr lang="pl-PL" sz="1800" spc="-1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50000"/>
                        </a:lnSpc>
                        <a:spcAft>
                          <a:spcPts val="0"/>
                        </a:spcAft>
                      </a:pPr>
                      <a:r>
                        <a:rPr lang="en-GB" sz="1800" spc="-10">
                          <a:effectLst/>
                        </a:rPr>
                        <a:t>2 472</a:t>
                      </a:r>
                      <a:endParaRPr lang="pl-PL" sz="1800" spc="-1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50000"/>
                        </a:lnSpc>
                        <a:spcAft>
                          <a:spcPts val="0"/>
                        </a:spcAft>
                      </a:pPr>
                      <a:r>
                        <a:rPr lang="en-GB" sz="1800" spc="-10">
                          <a:effectLst/>
                        </a:rPr>
                        <a:t>2 518</a:t>
                      </a:r>
                      <a:endParaRPr lang="pl-PL" sz="1800" spc="-1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50000"/>
                        </a:lnSpc>
                        <a:spcAft>
                          <a:spcPts val="0"/>
                        </a:spcAft>
                      </a:pPr>
                      <a:r>
                        <a:rPr lang="en-GB" sz="1800" spc="-10">
                          <a:effectLst/>
                        </a:rPr>
                        <a:t>2 419</a:t>
                      </a:r>
                      <a:endParaRPr lang="pl-PL" sz="1800" spc="-1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12341880"/>
                  </a:ext>
                </a:extLst>
              </a:tr>
              <a:tr h="354238">
                <a:tc>
                  <a:txBody>
                    <a:bodyPr/>
                    <a:lstStyle/>
                    <a:p>
                      <a:pPr algn="just">
                        <a:lnSpc>
                          <a:spcPct val="150000"/>
                        </a:lnSpc>
                        <a:spcAft>
                          <a:spcPts val="0"/>
                        </a:spcAft>
                      </a:pPr>
                      <a:r>
                        <a:rPr lang="pl-PL" sz="1800" spc="-10" dirty="0">
                          <a:effectLst/>
                        </a:rPr>
                        <a:t>Non-</a:t>
                      </a:r>
                      <a:r>
                        <a:rPr lang="pl-PL" sz="1800" spc="-10" dirty="0" err="1">
                          <a:effectLst/>
                        </a:rPr>
                        <a:t>financial</a:t>
                      </a:r>
                      <a:endParaRPr lang="pl-PL" sz="1800" spc="-1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50000"/>
                        </a:lnSpc>
                        <a:spcAft>
                          <a:spcPts val="0"/>
                        </a:spcAft>
                      </a:pPr>
                      <a:r>
                        <a:rPr lang="en-GB" sz="1800" spc="-10">
                          <a:effectLst/>
                        </a:rPr>
                        <a:t>2 958</a:t>
                      </a:r>
                      <a:endParaRPr lang="pl-PL" sz="1800" spc="-1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50000"/>
                        </a:lnSpc>
                        <a:spcAft>
                          <a:spcPts val="0"/>
                        </a:spcAft>
                      </a:pPr>
                      <a:r>
                        <a:rPr lang="en-GB" sz="1800" spc="-10">
                          <a:effectLst/>
                        </a:rPr>
                        <a:t>3 042</a:t>
                      </a:r>
                      <a:endParaRPr lang="pl-PL" sz="1800" spc="-1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50000"/>
                        </a:lnSpc>
                        <a:spcAft>
                          <a:spcPts val="0"/>
                        </a:spcAft>
                      </a:pPr>
                      <a:r>
                        <a:rPr lang="en-GB" sz="1800" spc="-10">
                          <a:effectLst/>
                        </a:rPr>
                        <a:t>2 959</a:t>
                      </a:r>
                      <a:endParaRPr lang="pl-PL" sz="1800" spc="-1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50000"/>
                        </a:lnSpc>
                        <a:spcAft>
                          <a:spcPts val="0"/>
                        </a:spcAft>
                      </a:pPr>
                      <a:r>
                        <a:rPr lang="pl-PL" sz="1800" spc="-10">
                          <a:effectLst/>
                        </a:rPr>
                        <a:t>2 904</a:t>
                      </a:r>
                      <a:endParaRPr lang="pl-PL" sz="1800" spc="-1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50000"/>
                        </a:lnSpc>
                        <a:spcAft>
                          <a:spcPts val="0"/>
                        </a:spcAft>
                      </a:pPr>
                      <a:r>
                        <a:rPr lang="en-GB" sz="1800" spc="-10">
                          <a:effectLst/>
                        </a:rPr>
                        <a:t>2 779</a:t>
                      </a:r>
                      <a:endParaRPr lang="pl-PL" sz="1800" spc="-1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50000"/>
                        </a:lnSpc>
                        <a:spcAft>
                          <a:spcPts val="0"/>
                        </a:spcAft>
                      </a:pPr>
                      <a:r>
                        <a:rPr lang="en-GB" sz="1800" spc="-10">
                          <a:effectLst/>
                        </a:rPr>
                        <a:t>2 802</a:t>
                      </a:r>
                      <a:endParaRPr lang="pl-PL" sz="1800" spc="-1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50000"/>
                        </a:lnSpc>
                        <a:spcAft>
                          <a:spcPts val="0"/>
                        </a:spcAft>
                      </a:pPr>
                      <a:r>
                        <a:rPr lang="en-GB" sz="1800" spc="-10">
                          <a:effectLst/>
                        </a:rPr>
                        <a:t>2 844</a:t>
                      </a:r>
                      <a:endParaRPr lang="pl-PL" sz="1800" spc="-1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253420805"/>
                  </a:ext>
                </a:extLst>
              </a:tr>
              <a:tr h="354238">
                <a:tc>
                  <a:txBody>
                    <a:bodyPr/>
                    <a:lstStyle/>
                    <a:p>
                      <a:pPr algn="just">
                        <a:lnSpc>
                          <a:spcPct val="150000"/>
                        </a:lnSpc>
                        <a:spcAft>
                          <a:spcPts val="0"/>
                        </a:spcAft>
                      </a:pPr>
                      <a:r>
                        <a:rPr lang="pl-PL" sz="1800" spc="-10" dirty="0" err="1">
                          <a:effectLst/>
                        </a:rPr>
                        <a:t>Insurance</a:t>
                      </a:r>
                      <a:endParaRPr lang="pl-PL" sz="1800" spc="-1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50000"/>
                        </a:lnSpc>
                        <a:spcAft>
                          <a:spcPts val="0"/>
                        </a:spcAft>
                      </a:pPr>
                      <a:r>
                        <a:rPr lang="en-GB" sz="1800" spc="-10">
                          <a:effectLst/>
                        </a:rPr>
                        <a:t>3 817</a:t>
                      </a:r>
                      <a:endParaRPr lang="pl-PL" sz="1800" spc="-1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50000"/>
                        </a:lnSpc>
                        <a:spcAft>
                          <a:spcPts val="0"/>
                        </a:spcAft>
                      </a:pPr>
                      <a:r>
                        <a:rPr lang="en-GB" sz="1800" spc="-10">
                          <a:effectLst/>
                        </a:rPr>
                        <a:t>3 608</a:t>
                      </a:r>
                      <a:endParaRPr lang="pl-PL" sz="1800" spc="-1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50000"/>
                        </a:lnSpc>
                        <a:spcAft>
                          <a:spcPts val="0"/>
                        </a:spcAft>
                      </a:pPr>
                      <a:r>
                        <a:rPr lang="en-GB" sz="1800" spc="-10">
                          <a:effectLst/>
                        </a:rPr>
                        <a:t>3 614</a:t>
                      </a:r>
                      <a:endParaRPr lang="pl-PL" sz="1800" spc="-1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50000"/>
                        </a:lnSpc>
                        <a:spcAft>
                          <a:spcPts val="0"/>
                        </a:spcAft>
                      </a:pPr>
                      <a:r>
                        <a:rPr lang="en-GB" sz="1800" spc="-10">
                          <a:effectLst/>
                        </a:rPr>
                        <a:t>3 636</a:t>
                      </a:r>
                      <a:endParaRPr lang="pl-PL" sz="1800" spc="-1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50000"/>
                        </a:lnSpc>
                        <a:spcAft>
                          <a:spcPts val="0"/>
                        </a:spcAft>
                      </a:pPr>
                      <a:r>
                        <a:rPr lang="en-GB" sz="1800" spc="-10">
                          <a:effectLst/>
                        </a:rPr>
                        <a:t>3 623</a:t>
                      </a:r>
                      <a:endParaRPr lang="pl-PL" sz="1800" spc="-1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50000"/>
                        </a:lnSpc>
                        <a:spcAft>
                          <a:spcPts val="0"/>
                        </a:spcAft>
                      </a:pPr>
                      <a:r>
                        <a:rPr lang="en-GB" sz="1800" spc="-10">
                          <a:effectLst/>
                        </a:rPr>
                        <a:t>3 688</a:t>
                      </a:r>
                      <a:endParaRPr lang="pl-PL" sz="1800" spc="-1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50000"/>
                        </a:lnSpc>
                        <a:spcAft>
                          <a:spcPts val="0"/>
                        </a:spcAft>
                      </a:pPr>
                      <a:r>
                        <a:rPr lang="en-GB" sz="1800" spc="-10">
                          <a:effectLst/>
                        </a:rPr>
                        <a:t>3 762</a:t>
                      </a:r>
                      <a:endParaRPr lang="pl-PL" sz="1800" spc="-1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13688072"/>
                  </a:ext>
                </a:extLst>
              </a:tr>
              <a:tr h="354238">
                <a:tc>
                  <a:txBody>
                    <a:bodyPr/>
                    <a:lstStyle/>
                    <a:p>
                      <a:pPr algn="just">
                        <a:lnSpc>
                          <a:spcPct val="150000"/>
                        </a:lnSpc>
                        <a:spcAft>
                          <a:spcPts val="0"/>
                        </a:spcAft>
                      </a:pPr>
                      <a:r>
                        <a:rPr lang="pl-PL" sz="1800" spc="-10" dirty="0" err="1">
                          <a:effectLst/>
                        </a:rPr>
                        <a:t>State-owned</a:t>
                      </a:r>
                      <a:endParaRPr lang="pl-PL" sz="1800" spc="-1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50000"/>
                        </a:lnSpc>
                        <a:spcAft>
                          <a:spcPts val="0"/>
                        </a:spcAft>
                      </a:pPr>
                      <a:r>
                        <a:rPr lang="en-GB" sz="1800" spc="-10">
                          <a:effectLst/>
                        </a:rPr>
                        <a:t>2 903</a:t>
                      </a:r>
                      <a:endParaRPr lang="pl-PL" sz="1800" spc="-1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50000"/>
                        </a:lnSpc>
                        <a:spcAft>
                          <a:spcPts val="0"/>
                        </a:spcAft>
                      </a:pPr>
                      <a:r>
                        <a:rPr lang="en-GB" sz="1800" spc="-10">
                          <a:effectLst/>
                        </a:rPr>
                        <a:t>3 058</a:t>
                      </a:r>
                      <a:endParaRPr lang="pl-PL" sz="1800" spc="-1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50000"/>
                        </a:lnSpc>
                        <a:spcAft>
                          <a:spcPts val="0"/>
                        </a:spcAft>
                      </a:pPr>
                      <a:r>
                        <a:rPr lang="en-GB" sz="1800" spc="-10">
                          <a:effectLst/>
                        </a:rPr>
                        <a:t>3 180</a:t>
                      </a:r>
                      <a:endParaRPr lang="pl-PL" sz="1800" spc="-1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50000"/>
                        </a:lnSpc>
                        <a:spcAft>
                          <a:spcPts val="0"/>
                        </a:spcAft>
                      </a:pPr>
                      <a:r>
                        <a:rPr lang="pl-PL" sz="1800" spc="-10">
                          <a:effectLst/>
                        </a:rPr>
                        <a:t>3 259</a:t>
                      </a:r>
                      <a:endParaRPr lang="pl-PL" sz="1800" spc="-1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50000"/>
                        </a:lnSpc>
                        <a:spcAft>
                          <a:spcPts val="0"/>
                        </a:spcAft>
                      </a:pPr>
                      <a:r>
                        <a:rPr lang="en-GB" sz="1800" spc="-10">
                          <a:effectLst/>
                        </a:rPr>
                        <a:t>3 165</a:t>
                      </a:r>
                      <a:endParaRPr lang="pl-PL" sz="1800" spc="-1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50000"/>
                        </a:lnSpc>
                        <a:spcAft>
                          <a:spcPts val="0"/>
                        </a:spcAft>
                      </a:pPr>
                      <a:r>
                        <a:rPr lang="en-GB" sz="1800" spc="-10">
                          <a:effectLst/>
                        </a:rPr>
                        <a:t>3 140</a:t>
                      </a:r>
                      <a:endParaRPr lang="pl-PL" sz="1800" spc="-1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50000"/>
                        </a:lnSpc>
                        <a:spcAft>
                          <a:spcPts val="0"/>
                        </a:spcAft>
                      </a:pPr>
                      <a:r>
                        <a:rPr lang="en-GB" sz="1800" spc="-10">
                          <a:effectLst/>
                        </a:rPr>
                        <a:t>3,142</a:t>
                      </a:r>
                      <a:endParaRPr lang="pl-PL" sz="1800" spc="-1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041984279"/>
                  </a:ext>
                </a:extLst>
              </a:tr>
              <a:tr h="354238">
                <a:tc>
                  <a:txBody>
                    <a:bodyPr/>
                    <a:lstStyle/>
                    <a:p>
                      <a:pPr algn="just">
                        <a:lnSpc>
                          <a:spcPct val="150000"/>
                        </a:lnSpc>
                        <a:spcAft>
                          <a:spcPts val="0"/>
                        </a:spcAft>
                      </a:pPr>
                      <a:r>
                        <a:rPr lang="pl-PL" sz="1800" spc="-10" dirty="0" err="1">
                          <a:effectLst/>
                        </a:rPr>
                        <a:t>Structured</a:t>
                      </a:r>
                      <a:endParaRPr lang="pl-PL" sz="1800" spc="-1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50000"/>
                        </a:lnSpc>
                        <a:spcAft>
                          <a:spcPts val="0"/>
                        </a:spcAft>
                      </a:pPr>
                      <a:r>
                        <a:rPr lang="en-GB" sz="1800" spc="-10" dirty="0">
                          <a:effectLst/>
                        </a:rPr>
                        <a:t>3 310</a:t>
                      </a:r>
                      <a:endParaRPr lang="pl-PL" sz="1800" spc="-1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50000"/>
                        </a:lnSpc>
                        <a:spcAft>
                          <a:spcPts val="0"/>
                        </a:spcAft>
                      </a:pPr>
                      <a:r>
                        <a:rPr lang="en-GB" sz="1800" spc="-10">
                          <a:effectLst/>
                        </a:rPr>
                        <a:t>3 304</a:t>
                      </a:r>
                      <a:endParaRPr lang="pl-PL" sz="1800" spc="-1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50000"/>
                        </a:lnSpc>
                        <a:spcAft>
                          <a:spcPts val="0"/>
                        </a:spcAft>
                      </a:pPr>
                      <a:r>
                        <a:rPr lang="en-GB" sz="1800" spc="-10">
                          <a:effectLst/>
                        </a:rPr>
                        <a:t>3 288</a:t>
                      </a:r>
                      <a:endParaRPr lang="pl-PL" sz="1800" spc="-1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50000"/>
                        </a:lnSpc>
                        <a:spcAft>
                          <a:spcPts val="0"/>
                        </a:spcAft>
                      </a:pPr>
                      <a:r>
                        <a:rPr lang="en-GB" sz="1800" spc="-10">
                          <a:effectLst/>
                        </a:rPr>
                        <a:t>3 198</a:t>
                      </a:r>
                      <a:endParaRPr lang="pl-PL" sz="1800" spc="-1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50000"/>
                        </a:lnSpc>
                        <a:spcAft>
                          <a:spcPts val="0"/>
                        </a:spcAft>
                      </a:pPr>
                      <a:r>
                        <a:rPr lang="en-GB" sz="1800" spc="-10">
                          <a:effectLst/>
                        </a:rPr>
                        <a:t>3 137</a:t>
                      </a:r>
                      <a:endParaRPr lang="pl-PL" sz="1800" spc="-1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50000"/>
                        </a:lnSpc>
                        <a:spcAft>
                          <a:spcPts val="0"/>
                        </a:spcAft>
                      </a:pPr>
                      <a:r>
                        <a:rPr lang="en-GB" sz="1800" spc="-10">
                          <a:effectLst/>
                        </a:rPr>
                        <a:t>3 091</a:t>
                      </a:r>
                      <a:endParaRPr lang="pl-PL" sz="1800" spc="-1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50000"/>
                        </a:lnSpc>
                        <a:spcAft>
                          <a:spcPts val="0"/>
                        </a:spcAft>
                      </a:pPr>
                      <a:r>
                        <a:rPr lang="en-GB" sz="1800" spc="-10" dirty="0">
                          <a:effectLst/>
                        </a:rPr>
                        <a:t>3 025</a:t>
                      </a:r>
                      <a:endParaRPr lang="pl-PL" sz="1800" spc="-10" dirty="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989340478"/>
                  </a:ext>
                </a:extLst>
              </a:tr>
            </a:tbl>
          </a:graphicData>
        </a:graphic>
      </p:graphicFrame>
    </p:spTree>
    <p:extLst>
      <p:ext uri="{BB962C8B-B14F-4D97-AF65-F5344CB8AC3E}">
        <p14:creationId xmlns:p14="http://schemas.microsoft.com/office/powerpoint/2010/main" val="346166386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91AE19B-73F3-4465-BA93-EAD068BA0A2C}"/>
              </a:ext>
            </a:extLst>
          </p:cNvPr>
          <p:cNvSpPr>
            <a:spLocks noGrp="1"/>
          </p:cNvSpPr>
          <p:nvPr>
            <p:ph type="title"/>
          </p:nvPr>
        </p:nvSpPr>
        <p:spPr/>
        <p:txBody>
          <a:bodyPr/>
          <a:lstStyle/>
          <a:p>
            <a:r>
              <a:rPr lang="en-US" dirty="0"/>
              <a:t>HHI index for American ratings</a:t>
            </a:r>
            <a:endParaRPr lang="pl-PL" dirty="0"/>
          </a:p>
        </p:txBody>
      </p:sp>
      <p:graphicFrame>
        <p:nvGraphicFramePr>
          <p:cNvPr id="5" name="Symbol zastępczy zawartości 3">
            <a:extLst>
              <a:ext uri="{FF2B5EF4-FFF2-40B4-BE49-F238E27FC236}">
                <a16:creationId xmlns:a16="http://schemas.microsoft.com/office/drawing/2014/main" id="{5E5A0DB3-ED45-4D3D-A210-D8B53D8D489F}"/>
              </a:ext>
            </a:extLst>
          </p:cNvPr>
          <p:cNvGraphicFramePr>
            <a:graphicFrameLocks noGrp="1"/>
          </p:cNvGraphicFramePr>
          <p:nvPr>
            <p:ph idx="1"/>
            <p:extLst>
              <p:ext uri="{D42A27DB-BD31-4B8C-83A1-F6EECF244321}">
                <p14:modId xmlns:p14="http://schemas.microsoft.com/office/powerpoint/2010/main" val="4133218035"/>
              </p:ext>
            </p:extLst>
          </p:nvPr>
        </p:nvGraphicFramePr>
        <p:xfrm>
          <a:off x="2003267" y="2331721"/>
          <a:ext cx="7920880" cy="2743200"/>
        </p:xfrm>
        <a:graphic>
          <a:graphicData uri="http://schemas.openxmlformats.org/drawingml/2006/table">
            <a:tbl>
              <a:tblPr firstRow="1" firstCol="1" bandRow="1" bandCol="1">
                <a:tableStyleId>{69012ECD-51FC-41F1-AA8D-1B2483CD663E}</a:tableStyleId>
              </a:tblPr>
              <a:tblGrid>
                <a:gridCol w="2073328">
                  <a:extLst>
                    <a:ext uri="{9D8B030D-6E8A-4147-A177-3AD203B41FA5}">
                      <a16:colId xmlns:a16="http://schemas.microsoft.com/office/drawing/2014/main" val="145306703"/>
                    </a:ext>
                  </a:extLst>
                </a:gridCol>
                <a:gridCol w="943556">
                  <a:extLst>
                    <a:ext uri="{9D8B030D-6E8A-4147-A177-3AD203B41FA5}">
                      <a16:colId xmlns:a16="http://schemas.microsoft.com/office/drawing/2014/main" val="674171733"/>
                    </a:ext>
                  </a:extLst>
                </a:gridCol>
                <a:gridCol w="944447">
                  <a:extLst>
                    <a:ext uri="{9D8B030D-6E8A-4147-A177-3AD203B41FA5}">
                      <a16:colId xmlns:a16="http://schemas.microsoft.com/office/drawing/2014/main" val="1187519700"/>
                    </a:ext>
                  </a:extLst>
                </a:gridCol>
                <a:gridCol w="944447">
                  <a:extLst>
                    <a:ext uri="{9D8B030D-6E8A-4147-A177-3AD203B41FA5}">
                      <a16:colId xmlns:a16="http://schemas.microsoft.com/office/drawing/2014/main" val="3116040414"/>
                    </a:ext>
                  </a:extLst>
                </a:gridCol>
                <a:gridCol w="1005034">
                  <a:extLst>
                    <a:ext uri="{9D8B030D-6E8A-4147-A177-3AD203B41FA5}">
                      <a16:colId xmlns:a16="http://schemas.microsoft.com/office/drawing/2014/main" val="1723697748"/>
                    </a:ext>
                  </a:extLst>
                </a:gridCol>
                <a:gridCol w="1005034">
                  <a:extLst>
                    <a:ext uri="{9D8B030D-6E8A-4147-A177-3AD203B41FA5}">
                      <a16:colId xmlns:a16="http://schemas.microsoft.com/office/drawing/2014/main" val="4136309332"/>
                    </a:ext>
                  </a:extLst>
                </a:gridCol>
                <a:gridCol w="1005034">
                  <a:extLst>
                    <a:ext uri="{9D8B030D-6E8A-4147-A177-3AD203B41FA5}">
                      <a16:colId xmlns:a16="http://schemas.microsoft.com/office/drawing/2014/main" val="4203445412"/>
                    </a:ext>
                  </a:extLst>
                </a:gridCol>
              </a:tblGrid>
              <a:tr h="396031">
                <a:tc>
                  <a:txBody>
                    <a:bodyPr/>
                    <a:lstStyle/>
                    <a:p>
                      <a:pPr algn="just">
                        <a:lnSpc>
                          <a:spcPct val="150000"/>
                        </a:lnSpc>
                        <a:spcAft>
                          <a:spcPts val="0"/>
                        </a:spcAft>
                      </a:pPr>
                      <a:r>
                        <a:rPr lang="pl-PL" sz="2000" spc="-10" dirty="0">
                          <a:effectLst/>
                        </a:rPr>
                        <a:t>Rating</a:t>
                      </a:r>
                      <a:endParaRPr lang="pl-PL" sz="2000" spc="-1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pl-PL" sz="2000" spc="-10">
                          <a:effectLst/>
                        </a:rPr>
                        <a:t>2009</a:t>
                      </a:r>
                      <a:endParaRPr lang="pl-PL" sz="20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pl-PL" sz="2000" spc="-10">
                          <a:effectLst/>
                        </a:rPr>
                        <a:t>2010</a:t>
                      </a:r>
                      <a:endParaRPr lang="pl-PL" sz="20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pl-PL" sz="2000" spc="-10">
                          <a:effectLst/>
                        </a:rPr>
                        <a:t>2011</a:t>
                      </a:r>
                      <a:endParaRPr lang="pl-PL" sz="20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pl-PL" sz="2000" spc="-10">
                          <a:effectLst/>
                        </a:rPr>
                        <a:t>2012</a:t>
                      </a:r>
                      <a:endParaRPr lang="pl-PL" sz="20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pl-PL" sz="2000" spc="-10">
                          <a:effectLst/>
                        </a:rPr>
                        <a:t>2013</a:t>
                      </a:r>
                      <a:endParaRPr lang="pl-PL" sz="20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pl-PL" sz="2000" spc="-10">
                          <a:effectLst/>
                        </a:rPr>
                        <a:t>2014</a:t>
                      </a:r>
                      <a:endParaRPr lang="pl-PL" sz="20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055992849"/>
                  </a:ext>
                </a:extLst>
              </a:tr>
              <a:tr h="396031">
                <a:tc>
                  <a:txBody>
                    <a:bodyPr/>
                    <a:lstStyle/>
                    <a:p>
                      <a:pPr algn="just">
                        <a:lnSpc>
                          <a:spcPct val="150000"/>
                        </a:lnSpc>
                        <a:spcAft>
                          <a:spcPts val="0"/>
                        </a:spcAft>
                      </a:pPr>
                      <a:r>
                        <a:rPr lang="pl-PL" sz="2000" spc="-10" dirty="0">
                          <a:effectLst/>
                        </a:rPr>
                        <a:t>Financial</a:t>
                      </a:r>
                      <a:endParaRPr lang="pl-PL" sz="2000" spc="-1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50000"/>
                        </a:lnSpc>
                        <a:spcAft>
                          <a:spcPts val="0"/>
                        </a:spcAft>
                      </a:pPr>
                      <a:r>
                        <a:rPr lang="en-GB" sz="2000" spc="-10">
                          <a:effectLst/>
                        </a:rPr>
                        <a:t>3 370</a:t>
                      </a:r>
                      <a:endParaRPr lang="pl-PL" sz="20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50000"/>
                        </a:lnSpc>
                        <a:spcAft>
                          <a:spcPts val="0"/>
                        </a:spcAft>
                      </a:pPr>
                      <a:r>
                        <a:rPr lang="en-GB" sz="2000" spc="-10">
                          <a:effectLst/>
                        </a:rPr>
                        <a:t>3 720</a:t>
                      </a:r>
                      <a:endParaRPr lang="pl-PL" sz="20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50000"/>
                        </a:lnSpc>
                        <a:spcAft>
                          <a:spcPts val="0"/>
                        </a:spcAft>
                      </a:pPr>
                      <a:r>
                        <a:rPr lang="en-GB" sz="2000" spc="-10">
                          <a:effectLst/>
                        </a:rPr>
                        <a:t>3 850</a:t>
                      </a:r>
                      <a:endParaRPr lang="pl-PL" sz="20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50000"/>
                        </a:lnSpc>
                        <a:spcAft>
                          <a:spcPts val="0"/>
                        </a:spcAft>
                      </a:pPr>
                      <a:r>
                        <a:rPr lang="en-GB" sz="2000" spc="-10">
                          <a:effectLst/>
                        </a:rPr>
                        <a:t>4 160</a:t>
                      </a:r>
                      <a:endParaRPr lang="pl-PL" sz="20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50000"/>
                        </a:lnSpc>
                        <a:spcAft>
                          <a:spcPts val="0"/>
                        </a:spcAft>
                      </a:pPr>
                      <a:r>
                        <a:rPr lang="en-GB" sz="2000" spc="-10">
                          <a:effectLst/>
                        </a:rPr>
                        <a:t>4 020</a:t>
                      </a:r>
                      <a:endParaRPr lang="pl-PL" sz="20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50000"/>
                        </a:lnSpc>
                        <a:spcAft>
                          <a:spcPts val="0"/>
                        </a:spcAft>
                      </a:pPr>
                      <a:r>
                        <a:rPr lang="en-GB" sz="2000" spc="-10">
                          <a:effectLst/>
                        </a:rPr>
                        <a:t>3 990</a:t>
                      </a:r>
                      <a:endParaRPr lang="pl-PL" sz="20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516203578"/>
                  </a:ext>
                </a:extLst>
              </a:tr>
              <a:tr h="396031">
                <a:tc>
                  <a:txBody>
                    <a:bodyPr/>
                    <a:lstStyle/>
                    <a:p>
                      <a:pPr algn="just">
                        <a:lnSpc>
                          <a:spcPct val="150000"/>
                        </a:lnSpc>
                        <a:spcAft>
                          <a:spcPts val="0"/>
                        </a:spcAft>
                      </a:pPr>
                      <a:r>
                        <a:rPr lang="pl-PL" sz="2000" spc="-10" dirty="0">
                          <a:effectLst/>
                        </a:rPr>
                        <a:t>Non-</a:t>
                      </a:r>
                      <a:r>
                        <a:rPr lang="pl-PL" sz="2000" spc="-10" dirty="0" err="1">
                          <a:effectLst/>
                        </a:rPr>
                        <a:t>financial</a:t>
                      </a:r>
                      <a:endParaRPr lang="pl-PL" sz="2000" spc="-1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50000"/>
                        </a:lnSpc>
                        <a:spcAft>
                          <a:spcPts val="0"/>
                        </a:spcAft>
                      </a:pPr>
                      <a:r>
                        <a:rPr lang="en-GB" sz="2000" spc="-10">
                          <a:effectLst/>
                        </a:rPr>
                        <a:t>3 270</a:t>
                      </a:r>
                      <a:endParaRPr lang="pl-PL" sz="20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50000"/>
                        </a:lnSpc>
                        <a:spcAft>
                          <a:spcPts val="0"/>
                        </a:spcAft>
                      </a:pPr>
                      <a:r>
                        <a:rPr lang="en-GB" sz="2000" spc="-10">
                          <a:effectLst/>
                        </a:rPr>
                        <a:t>3 790</a:t>
                      </a:r>
                      <a:endParaRPr lang="pl-PL" sz="20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50000"/>
                        </a:lnSpc>
                        <a:spcAft>
                          <a:spcPts val="0"/>
                        </a:spcAft>
                      </a:pPr>
                      <a:r>
                        <a:rPr lang="en-GB" sz="2000" spc="-10">
                          <a:effectLst/>
                        </a:rPr>
                        <a:t>3 180</a:t>
                      </a:r>
                      <a:endParaRPr lang="pl-PL" sz="20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50000"/>
                        </a:lnSpc>
                        <a:spcAft>
                          <a:spcPts val="0"/>
                        </a:spcAft>
                      </a:pPr>
                      <a:r>
                        <a:rPr lang="en-GB" sz="2000" spc="-10">
                          <a:effectLst/>
                        </a:rPr>
                        <a:t>3 020</a:t>
                      </a:r>
                      <a:endParaRPr lang="pl-PL" sz="20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50000"/>
                        </a:lnSpc>
                        <a:spcAft>
                          <a:spcPts val="0"/>
                        </a:spcAft>
                      </a:pPr>
                      <a:r>
                        <a:rPr lang="en-GB" sz="2000" spc="-10">
                          <a:effectLst/>
                        </a:rPr>
                        <a:t>3 000</a:t>
                      </a:r>
                      <a:endParaRPr lang="pl-PL" sz="20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50000"/>
                        </a:lnSpc>
                        <a:spcAft>
                          <a:spcPts val="0"/>
                        </a:spcAft>
                      </a:pPr>
                      <a:r>
                        <a:rPr lang="en-GB" sz="2000" spc="-10">
                          <a:effectLst/>
                        </a:rPr>
                        <a:t>3 030</a:t>
                      </a:r>
                      <a:endParaRPr lang="pl-PL" sz="20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981110764"/>
                  </a:ext>
                </a:extLst>
              </a:tr>
              <a:tr h="396031">
                <a:tc>
                  <a:txBody>
                    <a:bodyPr/>
                    <a:lstStyle/>
                    <a:p>
                      <a:pPr algn="just">
                        <a:lnSpc>
                          <a:spcPct val="150000"/>
                        </a:lnSpc>
                        <a:spcAft>
                          <a:spcPts val="0"/>
                        </a:spcAft>
                      </a:pPr>
                      <a:r>
                        <a:rPr lang="pl-PL" sz="2000" spc="-10" dirty="0" err="1">
                          <a:effectLst/>
                        </a:rPr>
                        <a:t>Insurance</a:t>
                      </a:r>
                      <a:endParaRPr lang="pl-PL" sz="2000" spc="-1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50000"/>
                        </a:lnSpc>
                        <a:spcAft>
                          <a:spcPts val="0"/>
                        </a:spcAft>
                      </a:pPr>
                      <a:r>
                        <a:rPr lang="pl-PL" sz="2000" spc="-10">
                          <a:effectLst/>
                        </a:rPr>
                        <a:t>4 020</a:t>
                      </a:r>
                      <a:endParaRPr lang="pl-PL" sz="20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50000"/>
                        </a:lnSpc>
                        <a:spcAft>
                          <a:spcPts val="0"/>
                        </a:spcAft>
                      </a:pPr>
                      <a:r>
                        <a:rPr lang="pl-PL" sz="2000" spc="-10">
                          <a:effectLst/>
                        </a:rPr>
                        <a:t>4 050</a:t>
                      </a:r>
                      <a:endParaRPr lang="pl-PL" sz="20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50000"/>
                        </a:lnSpc>
                        <a:spcAft>
                          <a:spcPts val="0"/>
                        </a:spcAft>
                      </a:pPr>
                      <a:r>
                        <a:rPr lang="pl-PL" sz="2000" spc="-10">
                          <a:effectLst/>
                        </a:rPr>
                        <a:t>3 840</a:t>
                      </a:r>
                      <a:endParaRPr lang="pl-PL" sz="20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50000"/>
                        </a:lnSpc>
                        <a:spcAft>
                          <a:spcPts val="0"/>
                        </a:spcAft>
                      </a:pPr>
                      <a:r>
                        <a:rPr lang="pl-PL" sz="2000" spc="-10">
                          <a:effectLst/>
                        </a:rPr>
                        <a:t>3 760</a:t>
                      </a:r>
                      <a:endParaRPr lang="pl-PL" sz="20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50000"/>
                        </a:lnSpc>
                        <a:spcAft>
                          <a:spcPts val="0"/>
                        </a:spcAft>
                      </a:pPr>
                      <a:r>
                        <a:rPr lang="pl-PL" sz="2000" spc="-10">
                          <a:effectLst/>
                        </a:rPr>
                        <a:t>3 720</a:t>
                      </a:r>
                      <a:endParaRPr lang="pl-PL" sz="20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50000"/>
                        </a:lnSpc>
                        <a:spcAft>
                          <a:spcPts val="0"/>
                        </a:spcAft>
                      </a:pPr>
                      <a:r>
                        <a:rPr lang="pl-PL" sz="2000" spc="-10">
                          <a:effectLst/>
                        </a:rPr>
                        <a:t>3 680</a:t>
                      </a:r>
                      <a:endParaRPr lang="pl-PL" sz="20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37432612"/>
                  </a:ext>
                </a:extLst>
              </a:tr>
              <a:tr h="396031">
                <a:tc>
                  <a:txBody>
                    <a:bodyPr/>
                    <a:lstStyle/>
                    <a:p>
                      <a:pPr algn="just">
                        <a:lnSpc>
                          <a:spcPct val="150000"/>
                        </a:lnSpc>
                        <a:spcAft>
                          <a:spcPts val="0"/>
                        </a:spcAft>
                      </a:pPr>
                      <a:r>
                        <a:rPr lang="pl-PL" sz="2000" spc="-10" dirty="0" err="1">
                          <a:effectLst/>
                        </a:rPr>
                        <a:t>State-owned</a:t>
                      </a:r>
                      <a:endParaRPr lang="pl-PL" sz="2000" spc="-1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50000"/>
                        </a:lnSpc>
                        <a:spcAft>
                          <a:spcPts val="0"/>
                        </a:spcAft>
                      </a:pPr>
                      <a:r>
                        <a:rPr lang="pl-PL" sz="2000" spc="-10">
                          <a:effectLst/>
                        </a:rPr>
                        <a:t>2 350</a:t>
                      </a:r>
                      <a:endParaRPr lang="pl-PL" sz="20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50000"/>
                        </a:lnSpc>
                        <a:spcAft>
                          <a:spcPts val="0"/>
                        </a:spcAft>
                      </a:pPr>
                      <a:r>
                        <a:rPr lang="pl-PL" sz="2000" spc="-10">
                          <a:effectLst/>
                        </a:rPr>
                        <a:t>2 830</a:t>
                      </a:r>
                      <a:endParaRPr lang="pl-PL" sz="20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50000"/>
                        </a:lnSpc>
                        <a:spcAft>
                          <a:spcPts val="0"/>
                        </a:spcAft>
                      </a:pPr>
                      <a:r>
                        <a:rPr lang="pl-PL" sz="2000" spc="-10">
                          <a:effectLst/>
                        </a:rPr>
                        <a:t>2 650</a:t>
                      </a:r>
                      <a:endParaRPr lang="pl-PL" sz="20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50000"/>
                        </a:lnSpc>
                        <a:spcAft>
                          <a:spcPts val="0"/>
                        </a:spcAft>
                      </a:pPr>
                      <a:r>
                        <a:rPr lang="pl-PL" sz="2000" spc="-10">
                          <a:effectLst/>
                        </a:rPr>
                        <a:t>2 470</a:t>
                      </a:r>
                      <a:endParaRPr lang="pl-PL" sz="20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50000"/>
                        </a:lnSpc>
                        <a:spcAft>
                          <a:spcPts val="0"/>
                        </a:spcAft>
                      </a:pPr>
                      <a:r>
                        <a:rPr lang="pl-PL" sz="2000" spc="-10">
                          <a:effectLst/>
                        </a:rPr>
                        <a:t>2 500</a:t>
                      </a:r>
                      <a:endParaRPr lang="pl-PL" sz="20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50000"/>
                        </a:lnSpc>
                        <a:spcAft>
                          <a:spcPts val="0"/>
                        </a:spcAft>
                      </a:pPr>
                      <a:r>
                        <a:rPr lang="pl-PL" sz="2000" spc="-10">
                          <a:effectLst/>
                        </a:rPr>
                        <a:t>2 460</a:t>
                      </a:r>
                      <a:endParaRPr lang="pl-PL" sz="20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702516148"/>
                  </a:ext>
                </a:extLst>
              </a:tr>
              <a:tr h="396031">
                <a:tc>
                  <a:txBody>
                    <a:bodyPr/>
                    <a:lstStyle/>
                    <a:p>
                      <a:pPr algn="just">
                        <a:lnSpc>
                          <a:spcPct val="150000"/>
                        </a:lnSpc>
                        <a:spcAft>
                          <a:spcPts val="0"/>
                        </a:spcAft>
                      </a:pPr>
                      <a:r>
                        <a:rPr lang="pl-PL" sz="2000" spc="-10" dirty="0" err="1">
                          <a:effectLst/>
                        </a:rPr>
                        <a:t>Structured</a:t>
                      </a:r>
                      <a:endParaRPr lang="pl-PL" sz="2000" spc="-1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50000"/>
                        </a:lnSpc>
                        <a:spcAft>
                          <a:spcPts val="0"/>
                        </a:spcAft>
                      </a:pPr>
                      <a:r>
                        <a:rPr lang="pl-PL" sz="2000" spc="-10">
                          <a:effectLst/>
                        </a:rPr>
                        <a:t>2 710</a:t>
                      </a:r>
                      <a:endParaRPr lang="pl-PL" sz="20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50000"/>
                        </a:lnSpc>
                        <a:spcAft>
                          <a:spcPts val="0"/>
                        </a:spcAft>
                      </a:pPr>
                      <a:r>
                        <a:rPr lang="pl-PL" sz="2000" spc="-10">
                          <a:effectLst/>
                        </a:rPr>
                        <a:t>2 820</a:t>
                      </a:r>
                      <a:endParaRPr lang="pl-PL" sz="20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50000"/>
                        </a:lnSpc>
                        <a:spcAft>
                          <a:spcPts val="0"/>
                        </a:spcAft>
                      </a:pPr>
                      <a:r>
                        <a:rPr lang="pl-PL" sz="2000" spc="-10">
                          <a:effectLst/>
                        </a:rPr>
                        <a:t>3 180</a:t>
                      </a:r>
                      <a:endParaRPr lang="pl-PL" sz="20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50000"/>
                        </a:lnSpc>
                        <a:spcAft>
                          <a:spcPts val="0"/>
                        </a:spcAft>
                      </a:pPr>
                      <a:r>
                        <a:rPr lang="pl-PL" sz="2000" spc="-10">
                          <a:effectLst/>
                        </a:rPr>
                        <a:t>3 380</a:t>
                      </a:r>
                      <a:endParaRPr lang="pl-PL" sz="20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50000"/>
                        </a:lnSpc>
                        <a:spcAft>
                          <a:spcPts val="0"/>
                        </a:spcAft>
                      </a:pPr>
                      <a:r>
                        <a:rPr lang="pl-PL" sz="2000" spc="-10">
                          <a:effectLst/>
                        </a:rPr>
                        <a:t>3 440</a:t>
                      </a:r>
                      <a:endParaRPr lang="pl-PL" sz="2000" spc="-1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50000"/>
                        </a:lnSpc>
                        <a:spcAft>
                          <a:spcPts val="0"/>
                        </a:spcAft>
                      </a:pPr>
                      <a:r>
                        <a:rPr lang="pl-PL" sz="2000" spc="-10" dirty="0">
                          <a:effectLst/>
                        </a:rPr>
                        <a:t>3 480</a:t>
                      </a:r>
                      <a:endParaRPr lang="pl-PL" sz="2000" spc="-1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407181466"/>
                  </a:ext>
                </a:extLst>
              </a:tr>
            </a:tbl>
          </a:graphicData>
        </a:graphic>
      </p:graphicFrame>
    </p:spTree>
    <p:extLst>
      <p:ext uri="{BB962C8B-B14F-4D97-AF65-F5344CB8AC3E}">
        <p14:creationId xmlns:p14="http://schemas.microsoft.com/office/powerpoint/2010/main" val="103152207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46502F1-D6D3-4A65-ABF3-E0458FA37CCF}"/>
              </a:ext>
            </a:extLst>
          </p:cNvPr>
          <p:cNvSpPr>
            <a:spLocks noGrp="1"/>
          </p:cNvSpPr>
          <p:nvPr>
            <p:ph type="title"/>
          </p:nvPr>
        </p:nvSpPr>
        <p:spPr>
          <a:xfrm>
            <a:off x="1024127" y="585216"/>
            <a:ext cx="10394149" cy="1499616"/>
          </a:xfrm>
        </p:spPr>
        <p:txBody>
          <a:bodyPr/>
          <a:lstStyle/>
          <a:p>
            <a:r>
              <a:rPr lang="en-US" dirty="0"/>
              <a:t>American credit rating agencies – financial institutions</a:t>
            </a:r>
            <a:endParaRPr lang="pl-PL" dirty="0"/>
          </a:p>
        </p:txBody>
      </p:sp>
      <p:graphicFrame>
        <p:nvGraphicFramePr>
          <p:cNvPr id="5" name="Symbol zastępczy zawartości 3">
            <a:extLst>
              <a:ext uri="{FF2B5EF4-FFF2-40B4-BE49-F238E27FC236}">
                <a16:creationId xmlns:a16="http://schemas.microsoft.com/office/drawing/2014/main" id="{6C7BE50E-7B15-4A67-A5C1-593B9985E1C4}"/>
              </a:ext>
            </a:extLst>
          </p:cNvPr>
          <p:cNvGraphicFramePr>
            <a:graphicFrameLocks noGrp="1"/>
          </p:cNvGraphicFramePr>
          <p:nvPr>
            <p:ph idx="1"/>
            <p:extLst>
              <p:ext uri="{D42A27DB-BD31-4B8C-83A1-F6EECF244321}">
                <p14:modId xmlns:p14="http://schemas.microsoft.com/office/powerpoint/2010/main" val="719059147"/>
              </p:ext>
            </p:extLst>
          </p:nvPr>
        </p:nvGraphicFramePr>
        <p:xfrm>
          <a:off x="1632284" y="2195699"/>
          <a:ext cx="7416824" cy="4320480"/>
        </p:xfrm>
        <a:graphic>
          <a:graphicData uri="http://schemas.openxmlformats.org/drawingml/2006/table">
            <a:tbl>
              <a:tblPr firstRow="1" firstCol="1" bandRow="1" bandCol="1">
                <a:tableStyleId>{69012ECD-51FC-41F1-AA8D-1B2483CD663E}</a:tableStyleId>
              </a:tblPr>
              <a:tblGrid>
                <a:gridCol w="1273149">
                  <a:extLst>
                    <a:ext uri="{9D8B030D-6E8A-4147-A177-3AD203B41FA5}">
                      <a16:colId xmlns:a16="http://schemas.microsoft.com/office/drawing/2014/main" val="1774418478"/>
                    </a:ext>
                  </a:extLst>
                </a:gridCol>
                <a:gridCol w="1028572">
                  <a:extLst>
                    <a:ext uri="{9D8B030D-6E8A-4147-A177-3AD203B41FA5}">
                      <a16:colId xmlns:a16="http://schemas.microsoft.com/office/drawing/2014/main" val="3026909978"/>
                    </a:ext>
                  </a:extLst>
                </a:gridCol>
                <a:gridCol w="1028572">
                  <a:extLst>
                    <a:ext uri="{9D8B030D-6E8A-4147-A177-3AD203B41FA5}">
                      <a16:colId xmlns:a16="http://schemas.microsoft.com/office/drawing/2014/main" val="1029051314"/>
                    </a:ext>
                  </a:extLst>
                </a:gridCol>
                <a:gridCol w="1028572">
                  <a:extLst>
                    <a:ext uri="{9D8B030D-6E8A-4147-A177-3AD203B41FA5}">
                      <a16:colId xmlns:a16="http://schemas.microsoft.com/office/drawing/2014/main" val="3650144552"/>
                    </a:ext>
                  </a:extLst>
                </a:gridCol>
                <a:gridCol w="1028572">
                  <a:extLst>
                    <a:ext uri="{9D8B030D-6E8A-4147-A177-3AD203B41FA5}">
                      <a16:colId xmlns:a16="http://schemas.microsoft.com/office/drawing/2014/main" val="1918707164"/>
                    </a:ext>
                  </a:extLst>
                </a:gridCol>
                <a:gridCol w="1028572">
                  <a:extLst>
                    <a:ext uri="{9D8B030D-6E8A-4147-A177-3AD203B41FA5}">
                      <a16:colId xmlns:a16="http://schemas.microsoft.com/office/drawing/2014/main" val="3768953248"/>
                    </a:ext>
                  </a:extLst>
                </a:gridCol>
                <a:gridCol w="1000815">
                  <a:extLst>
                    <a:ext uri="{9D8B030D-6E8A-4147-A177-3AD203B41FA5}">
                      <a16:colId xmlns:a16="http://schemas.microsoft.com/office/drawing/2014/main" val="3192331686"/>
                    </a:ext>
                  </a:extLst>
                </a:gridCol>
              </a:tblGrid>
              <a:tr h="270030">
                <a:tc>
                  <a:txBody>
                    <a:bodyPr/>
                    <a:lstStyle/>
                    <a:p>
                      <a:pPr>
                        <a:lnSpc>
                          <a:spcPct val="100000"/>
                        </a:lnSpc>
                        <a:spcAft>
                          <a:spcPts val="0"/>
                        </a:spcAft>
                      </a:pPr>
                      <a:r>
                        <a:rPr lang="pl-PL" sz="1600" dirty="0">
                          <a:effectLst/>
                        </a:rPr>
                        <a:t>Rating</a:t>
                      </a:r>
                      <a:endParaRPr lang="pl-PL"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nSpc>
                          <a:spcPct val="100000"/>
                        </a:lnSpc>
                        <a:spcAft>
                          <a:spcPts val="0"/>
                        </a:spcAft>
                      </a:pPr>
                      <a:r>
                        <a:rPr lang="en-GB" sz="1600">
                          <a:effectLst/>
                        </a:rPr>
                        <a:t>2009</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nSpc>
                          <a:spcPct val="100000"/>
                        </a:lnSpc>
                        <a:spcAft>
                          <a:spcPts val="0"/>
                        </a:spcAft>
                      </a:pPr>
                      <a:r>
                        <a:rPr lang="en-GB" sz="1600">
                          <a:effectLst/>
                        </a:rPr>
                        <a:t>2010</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nSpc>
                          <a:spcPct val="100000"/>
                        </a:lnSpc>
                        <a:spcAft>
                          <a:spcPts val="0"/>
                        </a:spcAft>
                      </a:pPr>
                      <a:r>
                        <a:rPr lang="en-GB" sz="1600" dirty="0">
                          <a:effectLst/>
                        </a:rPr>
                        <a:t>2011</a:t>
                      </a:r>
                      <a:endParaRPr lang="pl-PL"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nSpc>
                          <a:spcPct val="100000"/>
                        </a:lnSpc>
                        <a:spcAft>
                          <a:spcPts val="0"/>
                        </a:spcAft>
                      </a:pPr>
                      <a:r>
                        <a:rPr lang="en-GB" sz="1600">
                          <a:effectLst/>
                        </a:rPr>
                        <a:t>2012</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nSpc>
                          <a:spcPct val="100000"/>
                        </a:lnSpc>
                        <a:spcAft>
                          <a:spcPts val="0"/>
                        </a:spcAft>
                      </a:pPr>
                      <a:r>
                        <a:rPr lang="en-GB" sz="1600">
                          <a:effectLst/>
                        </a:rPr>
                        <a:t>2013</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nSpc>
                          <a:spcPct val="100000"/>
                        </a:lnSpc>
                        <a:spcAft>
                          <a:spcPts val="0"/>
                        </a:spcAft>
                      </a:pPr>
                      <a:r>
                        <a:rPr lang="en-GB" sz="1600">
                          <a:effectLst/>
                        </a:rPr>
                        <a:t>2014</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extLst>
                  <a:ext uri="{0D108BD9-81ED-4DB2-BD59-A6C34878D82A}">
                    <a16:rowId xmlns:a16="http://schemas.microsoft.com/office/drawing/2014/main" val="449493708"/>
                  </a:ext>
                </a:extLst>
              </a:tr>
              <a:tr h="270030">
                <a:tc gridSpan="7">
                  <a:txBody>
                    <a:bodyPr/>
                    <a:lstStyle/>
                    <a:p>
                      <a:pPr algn="ctr">
                        <a:lnSpc>
                          <a:spcPct val="100000"/>
                        </a:lnSpc>
                        <a:spcAft>
                          <a:spcPts val="0"/>
                        </a:spcAft>
                      </a:pPr>
                      <a:r>
                        <a:rPr lang="pl-PL" sz="1600" dirty="0">
                          <a:effectLst/>
                        </a:rPr>
                        <a:t>Financial </a:t>
                      </a:r>
                      <a:r>
                        <a:rPr lang="pl-PL" sz="1600" dirty="0" err="1">
                          <a:effectLst/>
                        </a:rPr>
                        <a:t>institutions</a:t>
                      </a:r>
                      <a:endParaRPr lang="pl-PL"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extLst>
                  <a:ext uri="{0D108BD9-81ED-4DB2-BD59-A6C34878D82A}">
                    <a16:rowId xmlns:a16="http://schemas.microsoft.com/office/drawing/2014/main" val="1179888460"/>
                  </a:ext>
                </a:extLst>
              </a:tr>
              <a:tr h="270030">
                <a:tc>
                  <a:txBody>
                    <a:bodyPr/>
                    <a:lstStyle/>
                    <a:p>
                      <a:pPr>
                        <a:lnSpc>
                          <a:spcPct val="100000"/>
                        </a:lnSpc>
                        <a:spcAft>
                          <a:spcPts val="0"/>
                        </a:spcAft>
                      </a:pPr>
                      <a:r>
                        <a:rPr lang="en-GB" sz="1600">
                          <a:effectLst/>
                        </a:rPr>
                        <a:t>A.M. Best</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00000"/>
                        </a:lnSpc>
                        <a:spcAft>
                          <a:spcPts val="0"/>
                        </a:spcAft>
                      </a:pPr>
                      <a:r>
                        <a:rPr lang="en-GB" sz="1600">
                          <a:effectLst/>
                        </a:rPr>
                        <a:t>3</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00000"/>
                        </a:lnSpc>
                        <a:spcAft>
                          <a:spcPts val="0"/>
                        </a:spcAft>
                      </a:pPr>
                      <a:r>
                        <a:rPr lang="en-GB" sz="1600" dirty="0">
                          <a:effectLst/>
                        </a:rPr>
                        <a:t>NR</a:t>
                      </a:r>
                      <a:endParaRPr lang="pl-PL"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00000"/>
                        </a:lnSpc>
                        <a:spcAft>
                          <a:spcPts val="0"/>
                        </a:spcAft>
                      </a:pPr>
                      <a:r>
                        <a:rPr lang="pl-PL" sz="1600">
                          <a:effectLst/>
                        </a:rPr>
                        <a:t>NR</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00000"/>
                        </a:lnSpc>
                        <a:spcAft>
                          <a:spcPts val="0"/>
                        </a:spcAft>
                      </a:pPr>
                      <a:r>
                        <a:rPr lang="en-GB" sz="1600">
                          <a:effectLst/>
                        </a:rPr>
                        <a:t>NR</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00000"/>
                        </a:lnSpc>
                        <a:spcAft>
                          <a:spcPts val="0"/>
                        </a:spcAft>
                      </a:pPr>
                      <a:r>
                        <a:rPr lang="en-GB" sz="1600">
                          <a:effectLst/>
                        </a:rPr>
                        <a:t>NR</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00000"/>
                        </a:lnSpc>
                        <a:spcAft>
                          <a:spcPts val="0"/>
                        </a:spcAft>
                      </a:pPr>
                      <a:r>
                        <a:rPr lang="en-GB" sz="1600">
                          <a:effectLst/>
                        </a:rPr>
                        <a:t>NR</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extLst>
                  <a:ext uri="{0D108BD9-81ED-4DB2-BD59-A6C34878D82A}">
                    <a16:rowId xmlns:a16="http://schemas.microsoft.com/office/drawing/2014/main" val="3127252846"/>
                  </a:ext>
                </a:extLst>
              </a:tr>
              <a:tr h="270030">
                <a:tc>
                  <a:txBody>
                    <a:bodyPr/>
                    <a:lstStyle/>
                    <a:p>
                      <a:pPr>
                        <a:lnSpc>
                          <a:spcPct val="100000"/>
                        </a:lnSpc>
                        <a:spcAft>
                          <a:spcPts val="0"/>
                        </a:spcAft>
                      </a:pPr>
                      <a:r>
                        <a:rPr lang="en-GB" sz="1600">
                          <a:effectLst/>
                        </a:rPr>
                        <a:t>DBRS</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00000"/>
                        </a:lnSpc>
                        <a:spcAft>
                          <a:spcPts val="0"/>
                        </a:spcAft>
                      </a:pPr>
                      <a:r>
                        <a:rPr lang="pl-PL" sz="1600">
                          <a:effectLst/>
                        </a:rPr>
                        <a:t>16,630</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00000"/>
                        </a:lnSpc>
                        <a:spcAft>
                          <a:spcPts val="0"/>
                        </a:spcAft>
                      </a:pPr>
                      <a:r>
                        <a:rPr lang="pl-PL" sz="1600">
                          <a:effectLst/>
                        </a:rPr>
                        <a:t>14,941</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00000"/>
                        </a:lnSpc>
                        <a:spcAft>
                          <a:spcPts val="0"/>
                        </a:spcAft>
                      </a:pPr>
                      <a:r>
                        <a:rPr lang="pl-PL" sz="1600">
                          <a:effectLst/>
                        </a:rPr>
                        <a:t>21,695</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00000"/>
                        </a:lnSpc>
                        <a:spcAft>
                          <a:spcPts val="0"/>
                        </a:spcAft>
                      </a:pPr>
                      <a:r>
                        <a:rPr lang="pl-PL" sz="1600">
                          <a:effectLst/>
                        </a:rPr>
                        <a:t>16,222</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00000"/>
                        </a:lnSpc>
                        <a:spcAft>
                          <a:spcPts val="0"/>
                        </a:spcAft>
                      </a:pPr>
                      <a:r>
                        <a:rPr lang="pl-PL" sz="1600">
                          <a:effectLst/>
                        </a:rPr>
                        <a:t>13,624</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00000"/>
                        </a:lnSpc>
                        <a:spcAft>
                          <a:spcPts val="0"/>
                        </a:spcAft>
                      </a:pPr>
                      <a:r>
                        <a:rPr lang="pl-PL" sz="1600">
                          <a:effectLst/>
                        </a:rPr>
                        <a:t>10,176</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extLst>
                  <a:ext uri="{0D108BD9-81ED-4DB2-BD59-A6C34878D82A}">
                    <a16:rowId xmlns:a16="http://schemas.microsoft.com/office/drawing/2014/main" val="37297696"/>
                  </a:ext>
                </a:extLst>
              </a:tr>
              <a:tr h="270030">
                <a:tc>
                  <a:txBody>
                    <a:bodyPr/>
                    <a:lstStyle/>
                    <a:p>
                      <a:pPr>
                        <a:lnSpc>
                          <a:spcPct val="100000"/>
                        </a:lnSpc>
                        <a:spcAft>
                          <a:spcPts val="0"/>
                        </a:spcAft>
                      </a:pPr>
                      <a:r>
                        <a:rPr lang="en-GB" sz="1600">
                          <a:effectLst/>
                        </a:rPr>
                        <a:t>EJR</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00000"/>
                        </a:lnSpc>
                        <a:spcAft>
                          <a:spcPts val="0"/>
                        </a:spcAft>
                      </a:pPr>
                      <a:r>
                        <a:rPr lang="en-GB" sz="1600">
                          <a:effectLst/>
                        </a:rPr>
                        <a:t>82</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00000"/>
                        </a:lnSpc>
                        <a:spcAft>
                          <a:spcPts val="0"/>
                        </a:spcAft>
                      </a:pPr>
                      <a:r>
                        <a:rPr lang="en-GB" sz="1600">
                          <a:effectLst/>
                        </a:rPr>
                        <a:t>89</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00000"/>
                        </a:lnSpc>
                        <a:spcAft>
                          <a:spcPts val="0"/>
                        </a:spcAft>
                      </a:pPr>
                      <a:r>
                        <a:rPr lang="en-GB" sz="1600">
                          <a:effectLst/>
                        </a:rPr>
                        <a:t>101</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00000"/>
                        </a:lnSpc>
                        <a:spcAft>
                          <a:spcPts val="0"/>
                        </a:spcAft>
                      </a:pPr>
                      <a:r>
                        <a:rPr lang="en-GB" sz="1600">
                          <a:effectLst/>
                        </a:rPr>
                        <a:t>109</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00000"/>
                        </a:lnSpc>
                        <a:spcAft>
                          <a:spcPts val="0"/>
                        </a:spcAft>
                      </a:pPr>
                      <a:r>
                        <a:rPr lang="pl-PL" sz="1600">
                          <a:effectLst/>
                        </a:rPr>
                        <a:t>104</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00000"/>
                        </a:lnSpc>
                        <a:spcAft>
                          <a:spcPts val="0"/>
                        </a:spcAft>
                      </a:pPr>
                      <a:r>
                        <a:rPr lang="pl-PL" sz="1600">
                          <a:effectLst/>
                        </a:rPr>
                        <a:t>11,956</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extLst>
                  <a:ext uri="{0D108BD9-81ED-4DB2-BD59-A6C34878D82A}">
                    <a16:rowId xmlns:a16="http://schemas.microsoft.com/office/drawing/2014/main" val="3864397255"/>
                  </a:ext>
                </a:extLst>
              </a:tr>
              <a:tr h="270030">
                <a:tc>
                  <a:txBody>
                    <a:bodyPr/>
                    <a:lstStyle/>
                    <a:p>
                      <a:pPr>
                        <a:lnSpc>
                          <a:spcPct val="100000"/>
                        </a:lnSpc>
                        <a:spcAft>
                          <a:spcPts val="0"/>
                        </a:spcAft>
                      </a:pPr>
                      <a:r>
                        <a:rPr lang="en-GB" sz="1600">
                          <a:effectLst/>
                        </a:rPr>
                        <a:t>Fitch</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00000"/>
                        </a:lnSpc>
                        <a:spcAft>
                          <a:spcPts val="0"/>
                        </a:spcAft>
                      </a:pPr>
                      <a:r>
                        <a:rPr lang="pl-PL" sz="1600">
                          <a:effectLst/>
                        </a:rPr>
                        <a:t>72,311</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00000"/>
                        </a:lnSpc>
                        <a:spcAft>
                          <a:spcPts val="0"/>
                        </a:spcAft>
                      </a:pPr>
                      <a:r>
                        <a:rPr lang="pl-PL" sz="1600">
                          <a:effectLst/>
                        </a:rPr>
                        <a:t>61,550</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00000"/>
                        </a:lnSpc>
                        <a:spcAft>
                          <a:spcPts val="0"/>
                        </a:spcAft>
                      </a:pPr>
                      <a:r>
                        <a:rPr lang="pl-PL" sz="1600">
                          <a:effectLst/>
                        </a:rPr>
                        <a:t>54,586</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00000"/>
                        </a:lnSpc>
                        <a:spcAft>
                          <a:spcPts val="0"/>
                        </a:spcAft>
                      </a:pPr>
                      <a:r>
                        <a:rPr lang="en-GB" sz="1600">
                          <a:effectLst/>
                        </a:rPr>
                        <a:t>51,718</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00000"/>
                        </a:lnSpc>
                        <a:spcAft>
                          <a:spcPts val="0"/>
                        </a:spcAft>
                      </a:pPr>
                      <a:r>
                        <a:rPr lang="pl-PL" sz="1600">
                          <a:effectLst/>
                        </a:rPr>
                        <a:t>49,821</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00000"/>
                        </a:lnSpc>
                        <a:spcAft>
                          <a:spcPts val="0"/>
                        </a:spcAft>
                      </a:pPr>
                      <a:r>
                        <a:rPr lang="pl-PL" sz="1600">
                          <a:effectLst/>
                        </a:rPr>
                        <a:t>46,260</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extLst>
                  <a:ext uri="{0D108BD9-81ED-4DB2-BD59-A6C34878D82A}">
                    <a16:rowId xmlns:a16="http://schemas.microsoft.com/office/drawing/2014/main" val="1765011590"/>
                  </a:ext>
                </a:extLst>
              </a:tr>
              <a:tr h="270030">
                <a:tc>
                  <a:txBody>
                    <a:bodyPr/>
                    <a:lstStyle/>
                    <a:p>
                      <a:pPr>
                        <a:lnSpc>
                          <a:spcPct val="100000"/>
                        </a:lnSpc>
                        <a:spcAft>
                          <a:spcPts val="0"/>
                        </a:spcAft>
                      </a:pPr>
                      <a:r>
                        <a:rPr lang="en-GB" sz="1600">
                          <a:effectLst/>
                        </a:rPr>
                        <a:t>HR Ratings</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00000"/>
                        </a:lnSpc>
                        <a:spcAft>
                          <a:spcPts val="0"/>
                        </a:spcAft>
                      </a:pPr>
                      <a:r>
                        <a:rPr lang="en-GB" sz="1600">
                          <a:effectLst/>
                        </a:rPr>
                        <a:t>NR</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00000"/>
                        </a:lnSpc>
                        <a:spcAft>
                          <a:spcPts val="0"/>
                        </a:spcAft>
                      </a:pPr>
                      <a:r>
                        <a:rPr lang="en-GB" sz="1600" dirty="0">
                          <a:effectLst/>
                        </a:rPr>
                        <a:t>NR</a:t>
                      </a:r>
                      <a:endParaRPr lang="pl-PL"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00000"/>
                        </a:lnSpc>
                        <a:spcAft>
                          <a:spcPts val="0"/>
                        </a:spcAft>
                      </a:pPr>
                      <a:r>
                        <a:rPr lang="en-GB" sz="1600">
                          <a:effectLst/>
                        </a:rPr>
                        <a:t>NR</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00000"/>
                        </a:lnSpc>
                        <a:spcAft>
                          <a:spcPts val="0"/>
                        </a:spcAft>
                      </a:pPr>
                      <a:r>
                        <a:rPr lang="en-GB" sz="1600">
                          <a:effectLst/>
                        </a:rPr>
                        <a:t>NR</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00000"/>
                        </a:lnSpc>
                        <a:spcAft>
                          <a:spcPts val="0"/>
                        </a:spcAft>
                      </a:pPr>
                      <a:r>
                        <a:rPr lang="en-GB" sz="1600">
                          <a:effectLst/>
                        </a:rPr>
                        <a:t>NR</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00000"/>
                        </a:lnSpc>
                        <a:spcAft>
                          <a:spcPts val="0"/>
                        </a:spcAft>
                      </a:pPr>
                      <a:r>
                        <a:rPr lang="en-GB" sz="1600">
                          <a:effectLst/>
                        </a:rPr>
                        <a:t>NR</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extLst>
                  <a:ext uri="{0D108BD9-81ED-4DB2-BD59-A6C34878D82A}">
                    <a16:rowId xmlns:a16="http://schemas.microsoft.com/office/drawing/2014/main" val="190906599"/>
                  </a:ext>
                </a:extLst>
              </a:tr>
              <a:tr h="270030">
                <a:tc>
                  <a:txBody>
                    <a:bodyPr/>
                    <a:lstStyle/>
                    <a:p>
                      <a:pPr>
                        <a:lnSpc>
                          <a:spcPct val="100000"/>
                        </a:lnSpc>
                        <a:spcAft>
                          <a:spcPts val="0"/>
                        </a:spcAft>
                      </a:pPr>
                      <a:r>
                        <a:rPr lang="en-GB" sz="1600">
                          <a:effectLst/>
                        </a:rPr>
                        <a:t>JCR</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00000"/>
                        </a:lnSpc>
                        <a:spcAft>
                          <a:spcPts val="0"/>
                        </a:spcAft>
                      </a:pPr>
                      <a:r>
                        <a:rPr lang="en-GB" sz="1600">
                          <a:effectLst/>
                        </a:rPr>
                        <a:t>156</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00000"/>
                        </a:lnSpc>
                        <a:spcAft>
                          <a:spcPts val="0"/>
                        </a:spcAft>
                      </a:pPr>
                      <a:r>
                        <a:rPr lang="en-GB" sz="1600">
                          <a:effectLst/>
                        </a:rPr>
                        <a:t>159</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00000"/>
                        </a:lnSpc>
                        <a:spcAft>
                          <a:spcPts val="0"/>
                        </a:spcAft>
                      </a:pPr>
                      <a:r>
                        <a:rPr lang="en-GB" sz="1600">
                          <a:effectLst/>
                        </a:rPr>
                        <a:t>163</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00000"/>
                        </a:lnSpc>
                        <a:spcAft>
                          <a:spcPts val="0"/>
                        </a:spcAft>
                      </a:pPr>
                      <a:r>
                        <a:rPr lang="en-GB" sz="1600">
                          <a:effectLst/>
                        </a:rPr>
                        <a:t>159</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00000"/>
                        </a:lnSpc>
                        <a:spcAft>
                          <a:spcPts val="0"/>
                        </a:spcAft>
                      </a:pPr>
                      <a:r>
                        <a:rPr lang="en-GB" sz="1600">
                          <a:effectLst/>
                        </a:rPr>
                        <a:t>150</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00000"/>
                        </a:lnSpc>
                        <a:spcAft>
                          <a:spcPts val="0"/>
                        </a:spcAft>
                      </a:pPr>
                      <a:r>
                        <a:rPr lang="en-GB" sz="1600">
                          <a:effectLst/>
                        </a:rPr>
                        <a:t>807</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extLst>
                  <a:ext uri="{0D108BD9-81ED-4DB2-BD59-A6C34878D82A}">
                    <a16:rowId xmlns:a16="http://schemas.microsoft.com/office/drawing/2014/main" val="4108415985"/>
                  </a:ext>
                </a:extLst>
              </a:tr>
              <a:tr h="270030">
                <a:tc>
                  <a:txBody>
                    <a:bodyPr/>
                    <a:lstStyle/>
                    <a:p>
                      <a:pPr>
                        <a:lnSpc>
                          <a:spcPct val="100000"/>
                        </a:lnSpc>
                        <a:spcAft>
                          <a:spcPts val="0"/>
                        </a:spcAft>
                      </a:pPr>
                      <a:r>
                        <a:rPr lang="en-GB" sz="1600">
                          <a:effectLst/>
                        </a:rPr>
                        <a:t>LACE</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00000"/>
                        </a:lnSpc>
                        <a:spcAft>
                          <a:spcPts val="0"/>
                        </a:spcAft>
                      </a:pPr>
                      <a:r>
                        <a:rPr lang="pl-PL" sz="1600" dirty="0">
                          <a:effectLst/>
                        </a:rPr>
                        <a:t>17,263</a:t>
                      </a:r>
                      <a:endParaRPr lang="pl-PL"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00000"/>
                        </a:lnSpc>
                        <a:spcAft>
                          <a:spcPts val="0"/>
                        </a:spcAft>
                      </a:pPr>
                      <a:r>
                        <a:rPr lang="pl-PL" sz="1600">
                          <a:effectLst/>
                        </a:rPr>
                        <a:t>NR</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00000"/>
                        </a:lnSpc>
                        <a:spcAft>
                          <a:spcPts val="0"/>
                        </a:spcAft>
                      </a:pPr>
                      <a:r>
                        <a:rPr lang="pl-PL" sz="1600">
                          <a:effectLst/>
                        </a:rPr>
                        <a:t>NR</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00000"/>
                        </a:lnSpc>
                        <a:spcAft>
                          <a:spcPts val="0"/>
                        </a:spcAft>
                      </a:pPr>
                      <a:r>
                        <a:rPr lang="pl-PL" sz="1600">
                          <a:effectLst/>
                        </a:rPr>
                        <a:t>NR</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00000"/>
                        </a:lnSpc>
                        <a:spcAft>
                          <a:spcPts val="0"/>
                        </a:spcAft>
                      </a:pPr>
                      <a:r>
                        <a:rPr lang="pl-PL" sz="1600">
                          <a:effectLst/>
                        </a:rPr>
                        <a:t>NR</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00000"/>
                        </a:lnSpc>
                        <a:spcAft>
                          <a:spcPts val="0"/>
                        </a:spcAft>
                      </a:pPr>
                      <a:r>
                        <a:rPr lang="en-GB" sz="1600">
                          <a:effectLst/>
                        </a:rPr>
                        <a:t>NR</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extLst>
                  <a:ext uri="{0D108BD9-81ED-4DB2-BD59-A6C34878D82A}">
                    <a16:rowId xmlns:a16="http://schemas.microsoft.com/office/drawing/2014/main" val="1128763923"/>
                  </a:ext>
                </a:extLst>
              </a:tr>
              <a:tr h="270030">
                <a:tc>
                  <a:txBody>
                    <a:bodyPr/>
                    <a:lstStyle/>
                    <a:p>
                      <a:pPr>
                        <a:lnSpc>
                          <a:spcPct val="100000"/>
                        </a:lnSpc>
                        <a:spcAft>
                          <a:spcPts val="0"/>
                        </a:spcAft>
                      </a:pPr>
                      <a:r>
                        <a:rPr lang="en-GB" sz="1600">
                          <a:effectLst/>
                        </a:rPr>
                        <a:t>KBRA</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00000"/>
                        </a:lnSpc>
                        <a:spcAft>
                          <a:spcPts val="0"/>
                        </a:spcAft>
                      </a:pPr>
                      <a:r>
                        <a:rPr lang="en-GB" sz="1600">
                          <a:effectLst/>
                        </a:rPr>
                        <a:t>NR</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00000"/>
                        </a:lnSpc>
                        <a:spcAft>
                          <a:spcPts val="0"/>
                        </a:spcAft>
                      </a:pPr>
                      <a:r>
                        <a:rPr lang="pl-PL" sz="1600">
                          <a:effectLst/>
                        </a:rPr>
                        <a:t>16,515</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00000"/>
                        </a:lnSpc>
                        <a:spcAft>
                          <a:spcPts val="0"/>
                        </a:spcAft>
                      </a:pPr>
                      <a:r>
                        <a:rPr lang="pl-PL" sz="1600">
                          <a:effectLst/>
                        </a:rPr>
                        <a:t>16,127</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00000"/>
                        </a:lnSpc>
                        <a:spcAft>
                          <a:spcPts val="0"/>
                        </a:spcAft>
                      </a:pPr>
                      <a:r>
                        <a:rPr lang="pl-PL" sz="1600">
                          <a:effectLst/>
                        </a:rPr>
                        <a:t>15,646</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00000"/>
                        </a:lnSpc>
                        <a:spcAft>
                          <a:spcPts val="0"/>
                        </a:spcAft>
                      </a:pPr>
                      <a:r>
                        <a:rPr lang="pl-PL" sz="1600">
                          <a:effectLst/>
                        </a:rPr>
                        <a:t>15,982</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00000"/>
                        </a:lnSpc>
                        <a:spcAft>
                          <a:spcPts val="0"/>
                        </a:spcAft>
                      </a:pPr>
                      <a:r>
                        <a:rPr lang="pl-PL" sz="1600">
                          <a:effectLst/>
                        </a:rPr>
                        <a:t>14,809</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extLst>
                  <a:ext uri="{0D108BD9-81ED-4DB2-BD59-A6C34878D82A}">
                    <a16:rowId xmlns:a16="http://schemas.microsoft.com/office/drawing/2014/main" val="3409712290"/>
                  </a:ext>
                </a:extLst>
              </a:tr>
              <a:tr h="270030">
                <a:tc>
                  <a:txBody>
                    <a:bodyPr/>
                    <a:lstStyle/>
                    <a:p>
                      <a:pPr>
                        <a:lnSpc>
                          <a:spcPct val="100000"/>
                        </a:lnSpc>
                        <a:spcAft>
                          <a:spcPts val="0"/>
                        </a:spcAft>
                      </a:pPr>
                      <a:r>
                        <a:rPr lang="en-GB" sz="1600">
                          <a:effectLst/>
                        </a:rPr>
                        <a:t>Moody's</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00000"/>
                        </a:lnSpc>
                        <a:spcAft>
                          <a:spcPts val="0"/>
                        </a:spcAft>
                      </a:pPr>
                      <a:r>
                        <a:rPr lang="pl-PL" sz="1600">
                          <a:effectLst/>
                        </a:rPr>
                        <a:t>76,801</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00000"/>
                        </a:lnSpc>
                        <a:spcAft>
                          <a:spcPts val="0"/>
                        </a:spcAft>
                      </a:pPr>
                      <a:r>
                        <a:rPr lang="pl-PL" sz="1600">
                          <a:effectLst/>
                        </a:rPr>
                        <a:t>61,581</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00000"/>
                        </a:lnSpc>
                        <a:spcAft>
                          <a:spcPts val="0"/>
                        </a:spcAft>
                      </a:pPr>
                      <a:r>
                        <a:rPr lang="pl-PL" sz="1600">
                          <a:effectLst/>
                        </a:rPr>
                        <a:t>56,486</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00000"/>
                        </a:lnSpc>
                        <a:spcAft>
                          <a:spcPts val="0"/>
                        </a:spcAft>
                      </a:pPr>
                      <a:r>
                        <a:rPr lang="pl-PL" sz="1600">
                          <a:effectLst/>
                        </a:rPr>
                        <a:t>50,795</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00000"/>
                        </a:lnSpc>
                        <a:spcAft>
                          <a:spcPts val="0"/>
                        </a:spcAft>
                      </a:pPr>
                      <a:r>
                        <a:rPr lang="pl-PL" sz="1600">
                          <a:effectLst/>
                        </a:rPr>
                        <a:t>53,383</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00000"/>
                        </a:lnSpc>
                        <a:spcAft>
                          <a:spcPts val="0"/>
                        </a:spcAft>
                      </a:pPr>
                      <a:r>
                        <a:rPr lang="pl-PL" sz="1600">
                          <a:effectLst/>
                        </a:rPr>
                        <a:t>52,049</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extLst>
                  <a:ext uri="{0D108BD9-81ED-4DB2-BD59-A6C34878D82A}">
                    <a16:rowId xmlns:a16="http://schemas.microsoft.com/office/drawing/2014/main" val="2550858432"/>
                  </a:ext>
                </a:extLst>
              </a:tr>
              <a:tr h="270030">
                <a:tc>
                  <a:txBody>
                    <a:bodyPr/>
                    <a:lstStyle/>
                    <a:p>
                      <a:pPr>
                        <a:lnSpc>
                          <a:spcPct val="100000"/>
                        </a:lnSpc>
                        <a:spcAft>
                          <a:spcPts val="0"/>
                        </a:spcAft>
                      </a:pPr>
                      <a:r>
                        <a:rPr lang="en-GB" sz="1600">
                          <a:effectLst/>
                        </a:rPr>
                        <a:t>Morningstar</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00000"/>
                        </a:lnSpc>
                        <a:spcAft>
                          <a:spcPts val="0"/>
                        </a:spcAft>
                      </a:pPr>
                      <a:r>
                        <a:rPr lang="en-GB" sz="1600">
                          <a:effectLst/>
                        </a:rPr>
                        <a:t>NR</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00000"/>
                        </a:lnSpc>
                        <a:spcAft>
                          <a:spcPts val="0"/>
                        </a:spcAft>
                      </a:pPr>
                      <a:r>
                        <a:rPr lang="en-GB" sz="1600">
                          <a:effectLst/>
                        </a:rPr>
                        <a:t>NR</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00000"/>
                        </a:lnSpc>
                        <a:spcAft>
                          <a:spcPts val="0"/>
                        </a:spcAft>
                      </a:pPr>
                      <a:r>
                        <a:rPr lang="en-GB" sz="1600">
                          <a:effectLst/>
                        </a:rPr>
                        <a:t>NR</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00000"/>
                        </a:lnSpc>
                        <a:spcAft>
                          <a:spcPts val="0"/>
                        </a:spcAft>
                      </a:pPr>
                      <a:r>
                        <a:rPr lang="en-GB" sz="1600">
                          <a:effectLst/>
                        </a:rPr>
                        <a:t>NR</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00000"/>
                        </a:lnSpc>
                        <a:spcAft>
                          <a:spcPts val="0"/>
                        </a:spcAft>
                      </a:pPr>
                      <a:r>
                        <a:rPr lang="en-GB" sz="1600">
                          <a:effectLst/>
                        </a:rPr>
                        <a:t>NR</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00000"/>
                        </a:lnSpc>
                        <a:spcAft>
                          <a:spcPts val="0"/>
                        </a:spcAft>
                      </a:pPr>
                      <a:r>
                        <a:rPr lang="en-GB" sz="1600">
                          <a:effectLst/>
                        </a:rPr>
                        <a:t>NR</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extLst>
                  <a:ext uri="{0D108BD9-81ED-4DB2-BD59-A6C34878D82A}">
                    <a16:rowId xmlns:a16="http://schemas.microsoft.com/office/drawing/2014/main" val="3034294396"/>
                  </a:ext>
                </a:extLst>
              </a:tr>
              <a:tr h="270030">
                <a:tc>
                  <a:txBody>
                    <a:bodyPr/>
                    <a:lstStyle/>
                    <a:p>
                      <a:pPr>
                        <a:lnSpc>
                          <a:spcPct val="100000"/>
                        </a:lnSpc>
                        <a:spcAft>
                          <a:spcPts val="0"/>
                        </a:spcAft>
                      </a:pPr>
                      <a:r>
                        <a:rPr lang="en-GB" sz="1600">
                          <a:effectLst/>
                        </a:rPr>
                        <a:t>Real point</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00000"/>
                        </a:lnSpc>
                        <a:spcAft>
                          <a:spcPts val="0"/>
                        </a:spcAft>
                      </a:pPr>
                      <a:r>
                        <a:rPr lang="en-GB" sz="1600">
                          <a:effectLst/>
                        </a:rPr>
                        <a:t>0</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00000"/>
                        </a:lnSpc>
                        <a:spcAft>
                          <a:spcPts val="0"/>
                        </a:spcAft>
                      </a:pPr>
                      <a:r>
                        <a:rPr lang="pl-PL" sz="1600">
                          <a:effectLst/>
                        </a:rPr>
                        <a:t>NR</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00000"/>
                        </a:lnSpc>
                        <a:spcAft>
                          <a:spcPts val="0"/>
                        </a:spcAft>
                      </a:pPr>
                      <a:r>
                        <a:rPr lang="pl-PL" sz="1600">
                          <a:effectLst/>
                        </a:rPr>
                        <a:t>NR</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00000"/>
                        </a:lnSpc>
                        <a:spcAft>
                          <a:spcPts val="0"/>
                        </a:spcAft>
                      </a:pPr>
                      <a:r>
                        <a:rPr lang="pl-PL" sz="1600">
                          <a:effectLst/>
                        </a:rPr>
                        <a:t>NR</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00000"/>
                        </a:lnSpc>
                        <a:spcAft>
                          <a:spcPts val="0"/>
                        </a:spcAft>
                      </a:pPr>
                      <a:r>
                        <a:rPr lang="pl-PL" sz="1600">
                          <a:effectLst/>
                        </a:rPr>
                        <a:t>NR</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00000"/>
                        </a:lnSpc>
                        <a:spcAft>
                          <a:spcPts val="0"/>
                        </a:spcAft>
                      </a:pPr>
                      <a:r>
                        <a:rPr lang="en-GB" sz="1600">
                          <a:effectLst/>
                        </a:rPr>
                        <a:t>NR</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extLst>
                  <a:ext uri="{0D108BD9-81ED-4DB2-BD59-A6C34878D82A}">
                    <a16:rowId xmlns:a16="http://schemas.microsoft.com/office/drawing/2014/main" val="3273958817"/>
                  </a:ext>
                </a:extLst>
              </a:tr>
              <a:tr h="270030">
                <a:tc>
                  <a:txBody>
                    <a:bodyPr/>
                    <a:lstStyle/>
                    <a:p>
                      <a:pPr>
                        <a:lnSpc>
                          <a:spcPct val="100000"/>
                        </a:lnSpc>
                        <a:spcAft>
                          <a:spcPts val="0"/>
                        </a:spcAft>
                      </a:pPr>
                      <a:r>
                        <a:rPr lang="en-GB" sz="1600">
                          <a:effectLst/>
                        </a:rPr>
                        <a:t>R&amp;I</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00000"/>
                        </a:lnSpc>
                        <a:spcAft>
                          <a:spcPts val="0"/>
                        </a:spcAft>
                      </a:pPr>
                      <a:r>
                        <a:rPr lang="en-GB" sz="1600">
                          <a:effectLst/>
                        </a:rPr>
                        <a:t>100</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00000"/>
                        </a:lnSpc>
                        <a:spcAft>
                          <a:spcPts val="0"/>
                        </a:spcAft>
                      </a:pPr>
                      <a:r>
                        <a:rPr lang="pl-PL" sz="1600">
                          <a:effectLst/>
                        </a:rPr>
                        <a:t>15</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00000"/>
                        </a:lnSpc>
                        <a:spcAft>
                          <a:spcPts val="0"/>
                        </a:spcAft>
                      </a:pPr>
                      <a:r>
                        <a:rPr lang="pl-PL" sz="1600">
                          <a:effectLst/>
                        </a:rPr>
                        <a:t>NR</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00000"/>
                        </a:lnSpc>
                        <a:spcAft>
                          <a:spcPts val="0"/>
                        </a:spcAft>
                      </a:pPr>
                      <a:r>
                        <a:rPr lang="pl-PL" sz="1600">
                          <a:effectLst/>
                        </a:rPr>
                        <a:t>NR</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00000"/>
                        </a:lnSpc>
                        <a:spcAft>
                          <a:spcPts val="0"/>
                        </a:spcAft>
                      </a:pPr>
                      <a:r>
                        <a:rPr lang="pl-PL" sz="1600">
                          <a:effectLst/>
                        </a:rPr>
                        <a:t>NR</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00000"/>
                        </a:lnSpc>
                        <a:spcAft>
                          <a:spcPts val="0"/>
                        </a:spcAft>
                      </a:pPr>
                      <a:r>
                        <a:rPr lang="en-GB" sz="1600">
                          <a:effectLst/>
                        </a:rPr>
                        <a:t>NR</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extLst>
                  <a:ext uri="{0D108BD9-81ED-4DB2-BD59-A6C34878D82A}">
                    <a16:rowId xmlns:a16="http://schemas.microsoft.com/office/drawing/2014/main" val="1767703411"/>
                  </a:ext>
                </a:extLst>
              </a:tr>
              <a:tr h="270030">
                <a:tc>
                  <a:txBody>
                    <a:bodyPr/>
                    <a:lstStyle/>
                    <a:p>
                      <a:pPr>
                        <a:lnSpc>
                          <a:spcPct val="100000"/>
                        </a:lnSpc>
                        <a:spcAft>
                          <a:spcPts val="0"/>
                        </a:spcAft>
                      </a:pPr>
                      <a:r>
                        <a:rPr lang="en-GB" sz="1600">
                          <a:effectLst/>
                        </a:rPr>
                        <a:t>S&amp;P</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00000"/>
                        </a:lnSpc>
                        <a:spcAft>
                          <a:spcPts val="0"/>
                        </a:spcAft>
                      </a:pPr>
                      <a:r>
                        <a:rPr lang="pl-PL" sz="1600">
                          <a:effectLst/>
                        </a:rPr>
                        <a:t>52,500</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00000"/>
                        </a:lnSpc>
                        <a:spcAft>
                          <a:spcPts val="0"/>
                        </a:spcAft>
                      </a:pPr>
                      <a:r>
                        <a:rPr lang="pl-PL" sz="1600">
                          <a:effectLst/>
                        </a:rPr>
                        <a:t>54,000</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00000"/>
                        </a:lnSpc>
                        <a:spcAft>
                          <a:spcPts val="0"/>
                        </a:spcAft>
                      </a:pPr>
                      <a:r>
                        <a:rPr lang="pl-PL" sz="1600">
                          <a:effectLst/>
                        </a:rPr>
                        <a:t>60,700</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00000"/>
                        </a:lnSpc>
                        <a:spcAft>
                          <a:spcPts val="0"/>
                        </a:spcAft>
                      </a:pPr>
                      <a:r>
                        <a:rPr lang="pl-PL" sz="1600">
                          <a:effectLst/>
                        </a:rPr>
                        <a:t>60,300</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00000"/>
                        </a:lnSpc>
                        <a:spcAft>
                          <a:spcPts val="0"/>
                        </a:spcAft>
                      </a:pPr>
                      <a:r>
                        <a:rPr lang="pl-PL" sz="1600">
                          <a:effectLst/>
                        </a:rPr>
                        <a:t>59,000</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00000"/>
                        </a:lnSpc>
                        <a:spcAft>
                          <a:spcPts val="0"/>
                        </a:spcAft>
                      </a:pPr>
                      <a:r>
                        <a:rPr lang="pl-PL" sz="1600">
                          <a:effectLst/>
                        </a:rPr>
                        <a:t>61,000</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extLst>
                  <a:ext uri="{0D108BD9-81ED-4DB2-BD59-A6C34878D82A}">
                    <a16:rowId xmlns:a16="http://schemas.microsoft.com/office/drawing/2014/main" val="2676651459"/>
                  </a:ext>
                </a:extLst>
              </a:tr>
              <a:tr h="270030">
                <a:tc>
                  <a:txBody>
                    <a:bodyPr/>
                    <a:lstStyle/>
                    <a:p>
                      <a:pPr>
                        <a:lnSpc>
                          <a:spcPct val="100000"/>
                        </a:lnSpc>
                        <a:spcAft>
                          <a:spcPts val="0"/>
                        </a:spcAft>
                      </a:pPr>
                      <a:r>
                        <a:rPr lang="pl-PL" sz="1600" dirty="0">
                          <a:effectLst/>
                        </a:rPr>
                        <a:t>Total</a:t>
                      </a:r>
                      <a:endParaRPr lang="pl-PL"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00000"/>
                        </a:lnSpc>
                        <a:spcAft>
                          <a:spcPts val="0"/>
                        </a:spcAft>
                      </a:pPr>
                      <a:r>
                        <a:rPr lang="pl-PL" sz="1600">
                          <a:effectLst/>
                        </a:rPr>
                        <a:t>235,846</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00000"/>
                        </a:lnSpc>
                        <a:spcAft>
                          <a:spcPts val="0"/>
                        </a:spcAft>
                      </a:pPr>
                      <a:r>
                        <a:rPr lang="pl-PL" sz="1600">
                          <a:effectLst/>
                        </a:rPr>
                        <a:t>209,338</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00000"/>
                        </a:lnSpc>
                        <a:spcAft>
                          <a:spcPts val="0"/>
                        </a:spcAft>
                      </a:pPr>
                      <a:r>
                        <a:rPr lang="en-GB" sz="1600">
                          <a:effectLst/>
                        </a:rPr>
                        <a:t>209,858</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00000"/>
                        </a:lnSpc>
                        <a:spcAft>
                          <a:spcPts val="0"/>
                        </a:spcAft>
                      </a:pPr>
                      <a:r>
                        <a:rPr lang="pl-PL" sz="1600">
                          <a:effectLst/>
                        </a:rPr>
                        <a:t>194,949</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00000"/>
                        </a:lnSpc>
                        <a:spcAft>
                          <a:spcPts val="0"/>
                        </a:spcAft>
                      </a:pPr>
                      <a:r>
                        <a:rPr lang="pl-PL" sz="1600">
                          <a:effectLst/>
                        </a:rPr>
                        <a:t>192,064</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00000"/>
                        </a:lnSpc>
                        <a:spcAft>
                          <a:spcPts val="0"/>
                        </a:spcAft>
                      </a:pPr>
                      <a:r>
                        <a:rPr lang="pl-PL" sz="1600" dirty="0">
                          <a:effectLst/>
                        </a:rPr>
                        <a:t>197,057</a:t>
                      </a:r>
                      <a:endParaRPr lang="pl-PL"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extLst>
                  <a:ext uri="{0D108BD9-81ED-4DB2-BD59-A6C34878D82A}">
                    <a16:rowId xmlns:a16="http://schemas.microsoft.com/office/drawing/2014/main" val="2187712604"/>
                  </a:ext>
                </a:extLst>
              </a:tr>
            </a:tbl>
          </a:graphicData>
        </a:graphic>
      </p:graphicFrame>
    </p:spTree>
    <p:extLst>
      <p:ext uri="{BB962C8B-B14F-4D97-AF65-F5344CB8AC3E}">
        <p14:creationId xmlns:p14="http://schemas.microsoft.com/office/powerpoint/2010/main" val="160380326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46502F1-D6D3-4A65-ABF3-E0458FA37CCF}"/>
              </a:ext>
            </a:extLst>
          </p:cNvPr>
          <p:cNvSpPr>
            <a:spLocks noGrp="1"/>
          </p:cNvSpPr>
          <p:nvPr>
            <p:ph type="title"/>
          </p:nvPr>
        </p:nvSpPr>
        <p:spPr>
          <a:xfrm>
            <a:off x="457201" y="293077"/>
            <a:ext cx="11412414" cy="849923"/>
          </a:xfrm>
        </p:spPr>
        <p:txBody>
          <a:bodyPr>
            <a:normAutofit fontScale="90000"/>
          </a:bodyPr>
          <a:lstStyle/>
          <a:p>
            <a:r>
              <a:rPr lang="en-US" dirty="0"/>
              <a:t>American credit rating agencies – insurance companies</a:t>
            </a:r>
            <a:endParaRPr lang="pl-PL" dirty="0"/>
          </a:p>
        </p:txBody>
      </p:sp>
      <p:graphicFrame>
        <p:nvGraphicFramePr>
          <p:cNvPr id="3" name="Symbol zastępczy zawartości 3">
            <a:extLst>
              <a:ext uri="{FF2B5EF4-FFF2-40B4-BE49-F238E27FC236}">
                <a16:creationId xmlns:a16="http://schemas.microsoft.com/office/drawing/2014/main" id="{CC189964-CA7F-4CAE-B3F9-0464F402607C}"/>
              </a:ext>
            </a:extLst>
          </p:cNvPr>
          <p:cNvGraphicFramePr>
            <a:graphicFrameLocks noGrp="1"/>
          </p:cNvGraphicFramePr>
          <p:nvPr>
            <p:ph idx="1"/>
            <p:extLst>
              <p:ext uri="{D42A27DB-BD31-4B8C-83A1-F6EECF244321}">
                <p14:modId xmlns:p14="http://schemas.microsoft.com/office/powerpoint/2010/main" val="2608599407"/>
              </p:ext>
            </p:extLst>
          </p:nvPr>
        </p:nvGraphicFramePr>
        <p:xfrm>
          <a:off x="2401323" y="1143000"/>
          <a:ext cx="7098308" cy="5547360"/>
        </p:xfrm>
        <a:graphic>
          <a:graphicData uri="http://schemas.openxmlformats.org/drawingml/2006/table">
            <a:tbl>
              <a:tblPr firstRow="1" firstCol="1" bandRow="1" bandCol="1">
                <a:tableStyleId>{69012ECD-51FC-41F1-AA8D-1B2483CD663E}</a:tableStyleId>
              </a:tblPr>
              <a:tblGrid>
                <a:gridCol w="1218473">
                  <a:extLst>
                    <a:ext uri="{9D8B030D-6E8A-4147-A177-3AD203B41FA5}">
                      <a16:colId xmlns:a16="http://schemas.microsoft.com/office/drawing/2014/main" val="1774418478"/>
                    </a:ext>
                  </a:extLst>
                </a:gridCol>
                <a:gridCol w="984400">
                  <a:extLst>
                    <a:ext uri="{9D8B030D-6E8A-4147-A177-3AD203B41FA5}">
                      <a16:colId xmlns:a16="http://schemas.microsoft.com/office/drawing/2014/main" val="3026909978"/>
                    </a:ext>
                  </a:extLst>
                </a:gridCol>
                <a:gridCol w="984400">
                  <a:extLst>
                    <a:ext uri="{9D8B030D-6E8A-4147-A177-3AD203B41FA5}">
                      <a16:colId xmlns:a16="http://schemas.microsoft.com/office/drawing/2014/main" val="1029051314"/>
                    </a:ext>
                  </a:extLst>
                </a:gridCol>
                <a:gridCol w="984400">
                  <a:extLst>
                    <a:ext uri="{9D8B030D-6E8A-4147-A177-3AD203B41FA5}">
                      <a16:colId xmlns:a16="http://schemas.microsoft.com/office/drawing/2014/main" val="3650144552"/>
                    </a:ext>
                  </a:extLst>
                </a:gridCol>
                <a:gridCol w="984400">
                  <a:extLst>
                    <a:ext uri="{9D8B030D-6E8A-4147-A177-3AD203B41FA5}">
                      <a16:colId xmlns:a16="http://schemas.microsoft.com/office/drawing/2014/main" val="1918707164"/>
                    </a:ext>
                  </a:extLst>
                </a:gridCol>
                <a:gridCol w="984400">
                  <a:extLst>
                    <a:ext uri="{9D8B030D-6E8A-4147-A177-3AD203B41FA5}">
                      <a16:colId xmlns:a16="http://schemas.microsoft.com/office/drawing/2014/main" val="3768953248"/>
                    </a:ext>
                  </a:extLst>
                </a:gridCol>
                <a:gridCol w="957835">
                  <a:extLst>
                    <a:ext uri="{9D8B030D-6E8A-4147-A177-3AD203B41FA5}">
                      <a16:colId xmlns:a16="http://schemas.microsoft.com/office/drawing/2014/main" val="3192331686"/>
                    </a:ext>
                  </a:extLst>
                </a:gridCol>
              </a:tblGrid>
              <a:tr h="49736">
                <a:tc>
                  <a:txBody>
                    <a:bodyPr/>
                    <a:lstStyle/>
                    <a:p>
                      <a:pPr>
                        <a:lnSpc>
                          <a:spcPct val="100000"/>
                        </a:lnSpc>
                        <a:spcAft>
                          <a:spcPts val="0"/>
                        </a:spcAft>
                      </a:pPr>
                      <a:r>
                        <a:rPr lang="pl-PL" sz="1400" dirty="0">
                          <a:effectLst/>
                        </a:rPr>
                        <a:t>Rating</a:t>
                      </a:r>
                      <a:endParaRPr lang="pl-PL"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nSpc>
                          <a:spcPct val="100000"/>
                        </a:lnSpc>
                        <a:spcAft>
                          <a:spcPts val="0"/>
                        </a:spcAft>
                      </a:pPr>
                      <a:r>
                        <a:rPr lang="en-GB" sz="1400">
                          <a:effectLst/>
                        </a:rPr>
                        <a:t>2009</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nSpc>
                          <a:spcPct val="100000"/>
                        </a:lnSpc>
                        <a:spcAft>
                          <a:spcPts val="0"/>
                        </a:spcAft>
                      </a:pPr>
                      <a:r>
                        <a:rPr lang="en-GB" sz="1400">
                          <a:effectLst/>
                        </a:rPr>
                        <a:t>2010</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nSpc>
                          <a:spcPct val="100000"/>
                        </a:lnSpc>
                        <a:spcAft>
                          <a:spcPts val="0"/>
                        </a:spcAft>
                      </a:pPr>
                      <a:r>
                        <a:rPr lang="en-GB" sz="1400" dirty="0">
                          <a:effectLst/>
                        </a:rPr>
                        <a:t>2011</a:t>
                      </a:r>
                      <a:endParaRPr lang="pl-PL"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nSpc>
                          <a:spcPct val="100000"/>
                        </a:lnSpc>
                        <a:spcAft>
                          <a:spcPts val="0"/>
                        </a:spcAft>
                      </a:pPr>
                      <a:r>
                        <a:rPr lang="en-GB" sz="1400">
                          <a:effectLst/>
                        </a:rPr>
                        <a:t>2012</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nSpc>
                          <a:spcPct val="100000"/>
                        </a:lnSpc>
                        <a:spcAft>
                          <a:spcPts val="0"/>
                        </a:spcAft>
                      </a:pPr>
                      <a:r>
                        <a:rPr lang="en-GB" sz="1400">
                          <a:effectLst/>
                        </a:rPr>
                        <a:t>2013</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nSpc>
                          <a:spcPct val="100000"/>
                        </a:lnSpc>
                        <a:spcAft>
                          <a:spcPts val="0"/>
                        </a:spcAft>
                      </a:pPr>
                      <a:r>
                        <a:rPr lang="en-GB" sz="1400">
                          <a:effectLst/>
                        </a:rPr>
                        <a:t>2014</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extLst>
                  <a:ext uri="{0D108BD9-81ED-4DB2-BD59-A6C34878D82A}">
                    <a16:rowId xmlns:a16="http://schemas.microsoft.com/office/drawing/2014/main" val="449493708"/>
                  </a:ext>
                </a:extLst>
              </a:tr>
              <a:tr h="49736">
                <a:tc gridSpan="7">
                  <a:txBody>
                    <a:bodyPr/>
                    <a:lstStyle/>
                    <a:p>
                      <a:pPr algn="ctr">
                        <a:lnSpc>
                          <a:spcPct val="100000"/>
                        </a:lnSpc>
                        <a:spcAft>
                          <a:spcPts val="0"/>
                        </a:spcAft>
                      </a:pPr>
                      <a:r>
                        <a:rPr lang="pl-PL" sz="1400" dirty="0" err="1">
                          <a:effectLst/>
                        </a:rPr>
                        <a:t>Insurance</a:t>
                      </a:r>
                      <a:r>
                        <a:rPr lang="pl-PL" sz="1400" dirty="0">
                          <a:effectLst/>
                        </a:rPr>
                        <a:t> </a:t>
                      </a:r>
                      <a:r>
                        <a:rPr lang="pl-PL" sz="1400" dirty="0" err="1">
                          <a:effectLst/>
                        </a:rPr>
                        <a:t>companies</a:t>
                      </a:r>
                      <a:endParaRPr lang="pl-PL"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extLst>
                  <a:ext uri="{0D108BD9-81ED-4DB2-BD59-A6C34878D82A}">
                    <a16:rowId xmlns:a16="http://schemas.microsoft.com/office/drawing/2014/main" val="379836024"/>
                  </a:ext>
                </a:extLst>
              </a:tr>
              <a:tr h="49736">
                <a:tc>
                  <a:txBody>
                    <a:bodyPr/>
                    <a:lstStyle/>
                    <a:p>
                      <a:pPr>
                        <a:lnSpc>
                          <a:spcPct val="100000"/>
                        </a:lnSpc>
                        <a:spcAft>
                          <a:spcPts val="0"/>
                        </a:spcAft>
                      </a:pPr>
                      <a:r>
                        <a:rPr lang="en-GB" sz="1400">
                          <a:effectLst/>
                        </a:rPr>
                        <a:t>A.M. Best</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00000"/>
                        </a:lnSpc>
                        <a:spcAft>
                          <a:spcPts val="0"/>
                        </a:spcAft>
                      </a:pPr>
                      <a:r>
                        <a:rPr lang="pl-PL" sz="1400">
                          <a:effectLst/>
                        </a:rPr>
                        <a:t>5,364</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00000"/>
                        </a:lnSpc>
                        <a:spcAft>
                          <a:spcPts val="0"/>
                        </a:spcAft>
                      </a:pPr>
                      <a:r>
                        <a:rPr lang="pl-PL" sz="1400">
                          <a:effectLst/>
                        </a:rPr>
                        <a:t>5,062</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00000"/>
                        </a:lnSpc>
                        <a:spcAft>
                          <a:spcPts val="0"/>
                        </a:spcAft>
                      </a:pPr>
                      <a:r>
                        <a:rPr lang="pl-PL" sz="1400">
                          <a:effectLst/>
                        </a:rPr>
                        <a:t>4,826</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00000"/>
                        </a:lnSpc>
                        <a:spcAft>
                          <a:spcPts val="0"/>
                        </a:spcAft>
                      </a:pPr>
                      <a:r>
                        <a:rPr lang="pl-PL" sz="1400">
                          <a:effectLst/>
                        </a:rPr>
                        <a:t>4,610</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00000"/>
                        </a:lnSpc>
                        <a:spcAft>
                          <a:spcPts val="0"/>
                        </a:spcAft>
                      </a:pPr>
                      <a:r>
                        <a:rPr lang="pl-PL" sz="1400">
                          <a:effectLst/>
                        </a:rPr>
                        <a:t>4,492</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00000"/>
                        </a:lnSpc>
                        <a:spcAft>
                          <a:spcPts val="0"/>
                        </a:spcAft>
                      </a:pPr>
                      <a:r>
                        <a:rPr lang="pl-PL" sz="1400">
                          <a:effectLst/>
                        </a:rPr>
                        <a:t>7,910</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extLst>
                  <a:ext uri="{0D108BD9-81ED-4DB2-BD59-A6C34878D82A}">
                    <a16:rowId xmlns:a16="http://schemas.microsoft.com/office/drawing/2014/main" val="927992860"/>
                  </a:ext>
                </a:extLst>
              </a:tr>
              <a:tr h="49736">
                <a:tc>
                  <a:txBody>
                    <a:bodyPr/>
                    <a:lstStyle/>
                    <a:p>
                      <a:pPr>
                        <a:lnSpc>
                          <a:spcPct val="100000"/>
                        </a:lnSpc>
                        <a:spcAft>
                          <a:spcPts val="0"/>
                        </a:spcAft>
                      </a:pPr>
                      <a:r>
                        <a:rPr lang="en-GB" sz="1400">
                          <a:effectLst/>
                        </a:rPr>
                        <a:t>DBRS</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00000"/>
                        </a:lnSpc>
                        <a:spcAft>
                          <a:spcPts val="0"/>
                        </a:spcAft>
                      </a:pPr>
                      <a:r>
                        <a:rPr lang="en-GB" sz="1400">
                          <a:effectLst/>
                        </a:rPr>
                        <a:t>120</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00000"/>
                        </a:lnSpc>
                        <a:spcAft>
                          <a:spcPts val="0"/>
                        </a:spcAft>
                      </a:pPr>
                      <a:r>
                        <a:rPr lang="en-GB" sz="1400">
                          <a:effectLst/>
                        </a:rPr>
                        <a:t>156</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00000"/>
                        </a:lnSpc>
                        <a:spcAft>
                          <a:spcPts val="0"/>
                        </a:spcAft>
                      </a:pPr>
                      <a:r>
                        <a:rPr lang="en-GB" sz="1400">
                          <a:effectLst/>
                        </a:rPr>
                        <a:t>151</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00000"/>
                        </a:lnSpc>
                        <a:spcAft>
                          <a:spcPts val="0"/>
                        </a:spcAft>
                      </a:pPr>
                      <a:r>
                        <a:rPr lang="en-GB" sz="1400">
                          <a:effectLst/>
                        </a:rPr>
                        <a:t>148</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00000"/>
                        </a:lnSpc>
                        <a:spcAft>
                          <a:spcPts val="0"/>
                        </a:spcAft>
                      </a:pPr>
                      <a:r>
                        <a:rPr lang="pl-PL" sz="1400">
                          <a:effectLst/>
                        </a:rPr>
                        <a:t>150</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00000"/>
                        </a:lnSpc>
                        <a:spcAft>
                          <a:spcPts val="0"/>
                        </a:spcAft>
                      </a:pPr>
                      <a:r>
                        <a:rPr lang="en-GB" sz="1400">
                          <a:effectLst/>
                        </a:rPr>
                        <a:t>147</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extLst>
                  <a:ext uri="{0D108BD9-81ED-4DB2-BD59-A6C34878D82A}">
                    <a16:rowId xmlns:a16="http://schemas.microsoft.com/office/drawing/2014/main" val="1491778693"/>
                  </a:ext>
                </a:extLst>
              </a:tr>
              <a:tr h="49736">
                <a:tc>
                  <a:txBody>
                    <a:bodyPr/>
                    <a:lstStyle/>
                    <a:p>
                      <a:pPr>
                        <a:lnSpc>
                          <a:spcPct val="100000"/>
                        </a:lnSpc>
                        <a:spcAft>
                          <a:spcPts val="0"/>
                        </a:spcAft>
                      </a:pPr>
                      <a:r>
                        <a:rPr lang="en-GB" sz="1400">
                          <a:effectLst/>
                        </a:rPr>
                        <a:t>EJR</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00000"/>
                        </a:lnSpc>
                        <a:spcAft>
                          <a:spcPts val="0"/>
                        </a:spcAft>
                      </a:pPr>
                      <a:r>
                        <a:rPr lang="en-GB" sz="1400">
                          <a:effectLst/>
                        </a:rPr>
                        <a:t>45</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00000"/>
                        </a:lnSpc>
                        <a:spcAft>
                          <a:spcPts val="0"/>
                        </a:spcAft>
                      </a:pPr>
                      <a:r>
                        <a:rPr lang="en-GB" sz="1400">
                          <a:effectLst/>
                        </a:rPr>
                        <a:t>47</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00000"/>
                        </a:lnSpc>
                        <a:spcAft>
                          <a:spcPts val="0"/>
                        </a:spcAft>
                      </a:pPr>
                      <a:r>
                        <a:rPr lang="en-GB" sz="1400">
                          <a:effectLst/>
                        </a:rPr>
                        <a:t>51</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00000"/>
                        </a:lnSpc>
                        <a:spcAft>
                          <a:spcPts val="0"/>
                        </a:spcAft>
                      </a:pPr>
                      <a:r>
                        <a:rPr lang="en-GB" sz="1400">
                          <a:effectLst/>
                        </a:rPr>
                        <a:t>48</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00000"/>
                        </a:lnSpc>
                        <a:spcAft>
                          <a:spcPts val="0"/>
                        </a:spcAft>
                      </a:pPr>
                      <a:r>
                        <a:rPr lang="pl-PL" sz="1400">
                          <a:effectLst/>
                        </a:rPr>
                        <a:t>46</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00000"/>
                        </a:lnSpc>
                        <a:spcAft>
                          <a:spcPts val="0"/>
                        </a:spcAft>
                      </a:pPr>
                      <a:r>
                        <a:rPr lang="pl-PL" sz="1400">
                          <a:effectLst/>
                        </a:rPr>
                        <a:t>1,025</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extLst>
                  <a:ext uri="{0D108BD9-81ED-4DB2-BD59-A6C34878D82A}">
                    <a16:rowId xmlns:a16="http://schemas.microsoft.com/office/drawing/2014/main" val="3949896857"/>
                  </a:ext>
                </a:extLst>
              </a:tr>
              <a:tr h="49736">
                <a:tc>
                  <a:txBody>
                    <a:bodyPr/>
                    <a:lstStyle/>
                    <a:p>
                      <a:pPr>
                        <a:lnSpc>
                          <a:spcPct val="100000"/>
                        </a:lnSpc>
                        <a:spcAft>
                          <a:spcPts val="0"/>
                        </a:spcAft>
                      </a:pPr>
                      <a:r>
                        <a:rPr lang="en-GB" sz="1400">
                          <a:effectLst/>
                        </a:rPr>
                        <a:t>Fitch</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00000"/>
                        </a:lnSpc>
                        <a:spcAft>
                          <a:spcPts val="0"/>
                        </a:spcAft>
                      </a:pPr>
                      <a:r>
                        <a:rPr lang="pl-PL" sz="1400" dirty="0">
                          <a:effectLst/>
                        </a:rPr>
                        <a:t>4,599</a:t>
                      </a:r>
                      <a:endParaRPr lang="pl-PL"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00000"/>
                        </a:lnSpc>
                        <a:spcAft>
                          <a:spcPts val="0"/>
                        </a:spcAft>
                      </a:pPr>
                      <a:r>
                        <a:rPr lang="pl-PL" sz="1400">
                          <a:effectLst/>
                        </a:rPr>
                        <a:t>1,657</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00000"/>
                        </a:lnSpc>
                        <a:spcAft>
                          <a:spcPts val="0"/>
                        </a:spcAft>
                      </a:pPr>
                      <a:r>
                        <a:rPr lang="pl-PL" sz="1400">
                          <a:effectLst/>
                        </a:rPr>
                        <a:t>4,010</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00000"/>
                        </a:lnSpc>
                        <a:spcAft>
                          <a:spcPts val="0"/>
                        </a:spcAft>
                      </a:pPr>
                      <a:r>
                        <a:rPr lang="pl-PL" sz="1400">
                          <a:effectLst/>
                        </a:rPr>
                        <a:t>3,786</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00000"/>
                        </a:lnSpc>
                        <a:spcAft>
                          <a:spcPts val="0"/>
                        </a:spcAft>
                      </a:pPr>
                      <a:r>
                        <a:rPr lang="pl-PL" sz="1400">
                          <a:effectLst/>
                        </a:rPr>
                        <a:t>3,222</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00000"/>
                        </a:lnSpc>
                        <a:spcAft>
                          <a:spcPts val="0"/>
                        </a:spcAft>
                      </a:pPr>
                      <a:r>
                        <a:rPr lang="pl-PL" sz="1400">
                          <a:effectLst/>
                        </a:rPr>
                        <a:t>3,011</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extLst>
                  <a:ext uri="{0D108BD9-81ED-4DB2-BD59-A6C34878D82A}">
                    <a16:rowId xmlns:a16="http://schemas.microsoft.com/office/drawing/2014/main" val="1439245569"/>
                  </a:ext>
                </a:extLst>
              </a:tr>
              <a:tr h="49736">
                <a:tc>
                  <a:txBody>
                    <a:bodyPr/>
                    <a:lstStyle/>
                    <a:p>
                      <a:pPr>
                        <a:lnSpc>
                          <a:spcPct val="100000"/>
                        </a:lnSpc>
                        <a:spcAft>
                          <a:spcPts val="0"/>
                        </a:spcAft>
                      </a:pPr>
                      <a:r>
                        <a:rPr lang="en-GB" sz="1400">
                          <a:effectLst/>
                        </a:rPr>
                        <a:t>HR Ratings</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00000"/>
                        </a:lnSpc>
                        <a:spcAft>
                          <a:spcPts val="0"/>
                        </a:spcAft>
                      </a:pPr>
                      <a:r>
                        <a:rPr lang="en-GB" sz="1400">
                          <a:effectLst/>
                        </a:rPr>
                        <a:t>NR</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00000"/>
                        </a:lnSpc>
                        <a:spcAft>
                          <a:spcPts val="0"/>
                        </a:spcAft>
                      </a:pPr>
                      <a:r>
                        <a:rPr lang="en-GB" sz="1400">
                          <a:effectLst/>
                        </a:rPr>
                        <a:t>NR</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00000"/>
                        </a:lnSpc>
                        <a:spcAft>
                          <a:spcPts val="0"/>
                        </a:spcAft>
                      </a:pPr>
                      <a:r>
                        <a:rPr lang="en-GB" sz="1400">
                          <a:effectLst/>
                        </a:rPr>
                        <a:t>NR</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00000"/>
                        </a:lnSpc>
                        <a:spcAft>
                          <a:spcPts val="0"/>
                        </a:spcAft>
                      </a:pPr>
                      <a:r>
                        <a:rPr lang="en-GB" sz="1400">
                          <a:effectLst/>
                        </a:rPr>
                        <a:t>NR</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00000"/>
                        </a:lnSpc>
                        <a:spcAft>
                          <a:spcPts val="0"/>
                        </a:spcAft>
                      </a:pPr>
                      <a:r>
                        <a:rPr lang="pl-PL" sz="1400">
                          <a:effectLst/>
                        </a:rPr>
                        <a:t>NR</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00000"/>
                        </a:lnSpc>
                        <a:spcAft>
                          <a:spcPts val="0"/>
                        </a:spcAft>
                      </a:pPr>
                      <a:r>
                        <a:rPr lang="en-GB" sz="1400">
                          <a:effectLst/>
                        </a:rPr>
                        <a:t>NR</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extLst>
                  <a:ext uri="{0D108BD9-81ED-4DB2-BD59-A6C34878D82A}">
                    <a16:rowId xmlns:a16="http://schemas.microsoft.com/office/drawing/2014/main" val="2885764518"/>
                  </a:ext>
                </a:extLst>
              </a:tr>
              <a:tr h="49736">
                <a:tc>
                  <a:txBody>
                    <a:bodyPr/>
                    <a:lstStyle/>
                    <a:p>
                      <a:pPr>
                        <a:lnSpc>
                          <a:spcPct val="100000"/>
                        </a:lnSpc>
                        <a:spcAft>
                          <a:spcPts val="0"/>
                        </a:spcAft>
                      </a:pPr>
                      <a:r>
                        <a:rPr lang="en-GB" sz="1400">
                          <a:effectLst/>
                        </a:rPr>
                        <a:t>JCR</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00000"/>
                        </a:lnSpc>
                        <a:spcAft>
                          <a:spcPts val="0"/>
                        </a:spcAft>
                      </a:pPr>
                      <a:r>
                        <a:rPr lang="en-GB" sz="1400">
                          <a:effectLst/>
                        </a:rPr>
                        <a:t>31</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00000"/>
                        </a:lnSpc>
                        <a:spcAft>
                          <a:spcPts val="0"/>
                        </a:spcAft>
                      </a:pPr>
                      <a:r>
                        <a:rPr lang="en-GB" sz="1400">
                          <a:effectLst/>
                        </a:rPr>
                        <a:t>30</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00000"/>
                        </a:lnSpc>
                        <a:spcAft>
                          <a:spcPts val="0"/>
                        </a:spcAft>
                      </a:pPr>
                      <a:r>
                        <a:rPr lang="en-GB" sz="1400">
                          <a:effectLst/>
                        </a:rPr>
                        <a:t>27</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00000"/>
                        </a:lnSpc>
                        <a:spcAft>
                          <a:spcPts val="0"/>
                        </a:spcAft>
                      </a:pPr>
                      <a:r>
                        <a:rPr lang="en-GB" sz="1400">
                          <a:effectLst/>
                        </a:rPr>
                        <a:t>27</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00000"/>
                        </a:lnSpc>
                        <a:spcAft>
                          <a:spcPts val="0"/>
                        </a:spcAft>
                      </a:pPr>
                      <a:r>
                        <a:rPr lang="pl-PL" sz="1400">
                          <a:effectLst/>
                        </a:rPr>
                        <a:t>27</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00000"/>
                        </a:lnSpc>
                        <a:spcAft>
                          <a:spcPts val="0"/>
                        </a:spcAft>
                      </a:pPr>
                      <a:r>
                        <a:rPr lang="en-GB" sz="1400">
                          <a:effectLst/>
                        </a:rPr>
                        <a:t>57</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extLst>
                  <a:ext uri="{0D108BD9-81ED-4DB2-BD59-A6C34878D82A}">
                    <a16:rowId xmlns:a16="http://schemas.microsoft.com/office/drawing/2014/main" val="4209084850"/>
                  </a:ext>
                </a:extLst>
              </a:tr>
              <a:tr h="49736">
                <a:tc>
                  <a:txBody>
                    <a:bodyPr/>
                    <a:lstStyle/>
                    <a:p>
                      <a:pPr>
                        <a:lnSpc>
                          <a:spcPct val="100000"/>
                        </a:lnSpc>
                        <a:spcAft>
                          <a:spcPts val="0"/>
                        </a:spcAft>
                      </a:pPr>
                      <a:r>
                        <a:rPr lang="en-GB" sz="1400">
                          <a:effectLst/>
                        </a:rPr>
                        <a:t>LACE</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00000"/>
                        </a:lnSpc>
                        <a:spcAft>
                          <a:spcPts val="0"/>
                        </a:spcAft>
                      </a:pPr>
                      <a:r>
                        <a:rPr lang="en-GB" sz="1400">
                          <a:effectLst/>
                        </a:rPr>
                        <a:t>60</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00000"/>
                        </a:lnSpc>
                        <a:spcAft>
                          <a:spcPts val="0"/>
                        </a:spcAft>
                      </a:pPr>
                      <a:r>
                        <a:rPr lang="en-GB" sz="1400">
                          <a:effectLst/>
                        </a:rPr>
                        <a:t>NR</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00000"/>
                        </a:lnSpc>
                        <a:spcAft>
                          <a:spcPts val="0"/>
                        </a:spcAft>
                      </a:pPr>
                      <a:r>
                        <a:rPr lang="en-GB" sz="1400">
                          <a:effectLst/>
                        </a:rPr>
                        <a:t>NR</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00000"/>
                        </a:lnSpc>
                        <a:spcAft>
                          <a:spcPts val="0"/>
                        </a:spcAft>
                      </a:pPr>
                      <a:r>
                        <a:rPr lang="en-GB" sz="1400">
                          <a:effectLst/>
                        </a:rPr>
                        <a:t>NR</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00000"/>
                        </a:lnSpc>
                        <a:spcAft>
                          <a:spcPts val="0"/>
                        </a:spcAft>
                      </a:pPr>
                      <a:r>
                        <a:rPr lang="pl-PL" sz="1400">
                          <a:effectLst/>
                        </a:rPr>
                        <a:t>NR</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00000"/>
                        </a:lnSpc>
                        <a:spcAft>
                          <a:spcPts val="0"/>
                        </a:spcAft>
                      </a:pPr>
                      <a:r>
                        <a:rPr lang="en-GB" sz="1400">
                          <a:effectLst/>
                        </a:rPr>
                        <a:t>NR</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extLst>
                  <a:ext uri="{0D108BD9-81ED-4DB2-BD59-A6C34878D82A}">
                    <a16:rowId xmlns:a16="http://schemas.microsoft.com/office/drawing/2014/main" val="2490583691"/>
                  </a:ext>
                </a:extLst>
              </a:tr>
              <a:tr h="49736">
                <a:tc>
                  <a:txBody>
                    <a:bodyPr/>
                    <a:lstStyle/>
                    <a:p>
                      <a:pPr>
                        <a:lnSpc>
                          <a:spcPct val="100000"/>
                        </a:lnSpc>
                        <a:spcAft>
                          <a:spcPts val="0"/>
                        </a:spcAft>
                      </a:pPr>
                      <a:r>
                        <a:rPr lang="en-GB" sz="1400">
                          <a:effectLst/>
                        </a:rPr>
                        <a:t>KBRA</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00000"/>
                        </a:lnSpc>
                        <a:spcAft>
                          <a:spcPts val="0"/>
                        </a:spcAft>
                      </a:pPr>
                      <a:r>
                        <a:rPr lang="en-GB" sz="1400">
                          <a:effectLst/>
                        </a:rPr>
                        <a:t>NR</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00000"/>
                        </a:lnSpc>
                        <a:spcAft>
                          <a:spcPts val="0"/>
                        </a:spcAft>
                      </a:pPr>
                      <a:r>
                        <a:rPr lang="en-GB" sz="1400">
                          <a:effectLst/>
                        </a:rPr>
                        <a:t>48</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00000"/>
                        </a:lnSpc>
                        <a:spcAft>
                          <a:spcPts val="0"/>
                        </a:spcAft>
                      </a:pPr>
                      <a:r>
                        <a:rPr lang="en-GB" sz="1400">
                          <a:effectLst/>
                        </a:rPr>
                        <a:t>52</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00000"/>
                        </a:lnSpc>
                        <a:spcAft>
                          <a:spcPts val="0"/>
                        </a:spcAft>
                      </a:pPr>
                      <a:r>
                        <a:rPr lang="en-GB" sz="1400">
                          <a:effectLst/>
                        </a:rPr>
                        <a:t>50</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00000"/>
                        </a:lnSpc>
                        <a:spcAft>
                          <a:spcPts val="0"/>
                        </a:spcAft>
                      </a:pPr>
                      <a:r>
                        <a:rPr lang="pl-PL" sz="1400">
                          <a:effectLst/>
                        </a:rPr>
                        <a:t>44</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00000"/>
                        </a:lnSpc>
                        <a:spcAft>
                          <a:spcPts val="0"/>
                        </a:spcAft>
                      </a:pPr>
                      <a:r>
                        <a:rPr lang="en-GB" sz="1400">
                          <a:effectLst/>
                        </a:rPr>
                        <a:t>49</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extLst>
                  <a:ext uri="{0D108BD9-81ED-4DB2-BD59-A6C34878D82A}">
                    <a16:rowId xmlns:a16="http://schemas.microsoft.com/office/drawing/2014/main" val="1046991738"/>
                  </a:ext>
                </a:extLst>
              </a:tr>
              <a:tr h="49736">
                <a:tc>
                  <a:txBody>
                    <a:bodyPr/>
                    <a:lstStyle/>
                    <a:p>
                      <a:pPr>
                        <a:lnSpc>
                          <a:spcPct val="100000"/>
                        </a:lnSpc>
                        <a:spcAft>
                          <a:spcPts val="0"/>
                        </a:spcAft>
                      </a:pPr>
                      <a:r>
                        <a:rPr lang="en-GB" sz="1400">
                          <a:effectLst/>
                        </a:rPr>
                        <a:t>Moody's</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00000"/>
                        </a:lnSpc>
                        <a:spcAft>
                          <a:spcPts val="0"/>
                        </a:spcAft>
                      </a:pPr>
                      <a:r>
                        <a:rPr lang="pl-PL" sz="1400">
                          <a:effectLst/>
                        </a:rPr>
                        <a:t>5,455</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00000"/>
                        </a:lnSpc>
                        <a:spcAft>
                          <a:spcPts val="0"/>
                        </a:spcAft>
                      </a:pPr>
                      <a:r>
                        <a:rPr lang="pl-PL" sz="1400">
                          <a:effectLst/>
                        </a:rPr>
                        <a:t>4,540</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00000"/>
                        </a:lnSpc>
                        <a:spcAft>
                          <a:spcPts val="0"/>
                        </a:spcAft>
                      </a:pPr>
                      <a:r>
                        <a:rPr lang="pl-PL" sz="1400">
                          <a:effectLst/>
                        </a:rPr>
                        <a:t>3,953</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00000"/>
                        </a:lnSpc>
                        <a:spcAft>
                          <a:spcPts val="0"/>
                        </a:spcAft>
                      </a:pPr>
                      <a:r>
                        <a:rPr lang="en-GB" sz="1400">
                          <a:effectLst/>
                        </a:rPr>
                        <a:t>3,639</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00000"/>
                        </a:lnSpc>
                        <a:spcAft>
                          <a:spcPts val="0"/>
                        </a:spcAft>
                      </a:pPr>
                      <a:r>
                        <a:rPr lang="pl-PL" sz="1400">
                          <a:effectLst/>
                        </a:rPr>
                        <a:t>3,418</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00000"/>
                        </a:lnSpc>
                        <a:spcAft>
                          <a:spcPts val="0"/>
                        </a:spcAft>
                      </a:pPr>
                      <a:r>
                        <a:rPr lang="pl-PL" sz="1400">
                          <a:effectLst/>
                        </a:rPr>
                        <a:t>3,336</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extLst>
                  <a:ext uri="{0D108BD9-81ED-4DB2-BD59-A6C34878D82A}">
                    <a16:rowId xmlns:a16="http://schemas.microsoft.com/office/drawing/2014/main" val="1938064572"/>
                  </a:ext>
                </a:extLst>
              </a:tr>
              <a:tr h="49736">
                <a:tc>
                  <a:txBody>
                    <a:bodyPr/>
                    <a:lstStyle/>
                    <a:p>
                      <a:pPr>
                        <a:lnSpc>
                          <a:spcPct val="100000"/>
                        </a:lnSpc>
                        <a:spcAft>
                          <a:spcPts val="0"/>
                        </a:spcAft>
                      </a:pPr>
                      <a:r>
                        <a:rPr lang="en-GB" sz="1400">
                          <a:effectLst/>
                        </a:rPr>
                        <a:t>Morningstar</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00000"/>
                        </a:lnSpc>
                        <a:spcAft>
                          <a:spcPts val="0"/>
                        </a:spcAft>
                      </a:pPr>
                      <a:r>
                        <a:rPr lang="en-GB" sz="1400">
                          <a:effectLst/>
                        </a:rPr>
                        <a:t>NR</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00000"/>
                        </a:lnSpc>
                        <a:spcAft>
                          <a:spcPts val="0"/>
                        </a:spcAft>
                      </a:pPr>
                      <a:r>
                        <a:rPr lang="en-GB" sz="1400">
                          <a:effectLst/>
                        </a:rPr>
                        <a:t>NR</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00000"/>
                        </a:lnSpc>
                        <a:spcAft>
                          <a:spcPts val="0"/>
                        </a:spcAft>
                      </a:pPr>
                      <a:r>
                        <a:rPr lang="en-GB" sz="1400">
                          <a:effectLst/>
                        </a:rPr>
                        <a:t>NR</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00000"/>
                        </a:lnSpc>
                        <a:spcAft>
                          <a:spcPts val="0"/>
                        </a:spcAft>
                      </a:pPr>
                      <a:r>
                        <a:rPr lang="en-GB" sz="1400">
                          <a:effectLst/>
                        </a:rPr>
                        <a:t>NR</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00000"/>
                        </a:lnSpc>
                        <a:spcAft>
                          <a:spcPts val="0"/>
                        </a:spcAft>
                      </a:pPr>
                      <a:r>
                        <a:rPr lang="pl-PL" sz="1400">
                          <a:effectLst/>
                        </a:rPr>
                        <a:t>NR</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00000"/>
                        </a:lnSpc>
                        <a:spcAft>
                          <a:spcPts val="0"/>
                        </a:spcAft>
                      </a:pPr>
                      <a:r>
                        <a:rPr lang="en-GB" sz="1400">
                          <a:effectLst/>
                        </a:rPr>
                        <a:t>NR</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extLst>
                  <a:ext uri="{0D108BD9-81ED-4DB2-BD59-A6C34878D82A}">
                    <a16:rowId xmlns:a16="http://schemas.microsoft.com/office/drawing/2014/main" val="2265871550"/>
                  </a:ext>
                </a:extLst>
              </a:tr>
              <a:tr h="49736">
                <a:tc>
                  <a:txBody>
                    <a:bodyPr/>
                    <a:lstStyle/>
                    <a:p>
                      <a:pPr>
                        <a:lnSpc>
                          <a:spcPct val="100000"/>
                        </a:lnSpc>
                        <a:spcAft>
                          <a:spcPts val="0"/>
                        </a:spcAft>
                      </a:pPr>
                      <a:r>
                        <a:rPr lang="en-GB" sz="1400">
                          <a:effectLst/>
                        </a:rPr>
                        <a:t>Real point</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00000"/>
                        </a:lnSpc>
                        <a:spcAft>
                          <a:spcPts val="0"/>
                        </a:spcAft>
                      </a:pPr>
                      <a:r>
                        <a:rPr lang="en-GB" sz="1400">
                          <a:effectLst/>
                        </a:rPr>
                        <a:t>0</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00000"/>
                        </a:lnSpc>
                        <a:spcAft>
                          <a:spcPts val="0"/>
                        </a:spcAft>
                      </a:pPr>
                      <a:r>
                        <a:rPr lang="en-GB" sz="1400">
                          <a:effectLst/>
                        </a:rPr>
                        <a:t>NR</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00000"/>
                        </a:lnSpc>
                        <a:spcAft>
                          <a:spcPts val="0"/>
                        </a:spcAft>
                      </a:pPr>
                      <a:r>
                        <a:rPr lang="en-GB" sz="1400">
                          <a:effectLst/>
                        </a:rPr>
                        <a:t>NR</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00000"/>
                        </a:lnSpc>
                        <a:spcAft>
                          <a:spcPts val="0"/>
                        </a:spcAft>
                      </a:pPr>
                      <a:r>
                        <a:rPr lang="pl-PL" sz="1400">
                          <a:effectLst/>
                        </a:rPr>
                        <a:t>NR</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00000"/>
                        </a:lnSpc>
                        <a:spcAft>
                          <a:spcPts val="0"/>
                        </a:spcAft>
                      </a:pPr>
                      <a:r>
                        <a:rPr lang="pl-PL" sz="1400">
                          <a:effectLst/>
                        </a:rPr>
                        <a:t>NR</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00000"/>
                        </a:lnSpc>
                        <a:spcAft>
                          <a:spcPts val="0"/>
                        </a:spcAft>
                      </a:pPr>
                      <a:r>
                        <a:rPr lang="en-GB" sz="1400">
                          <a:effectLst/>
                        </a:rPr>
                        <a:t>NR</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extLst>
                  <a:ext uri="{0D108BD9-81ED-4DB2-BD59-A6C34878D82A}">
                    <a16:rowId xmlns:a16="http://schemas.microsoft.com/office/drawing/2014/main" val="1270373740"/>
                  </a:ext>
                </a:extLst>
              </a:tr>
              <a:tr h="49736">
                <a:tc>
                  <a:txBody>
                    <a:bodyPr/>
                    <a:lstStyle/>
                    <a:p>
                      <a:pPr>
                        <a:lnSpc>
                          <a:spcPct val="100000"/>
                        </a:lnSpc>
                        <a:spcAft>
                          <a:spcPts val="0"/>
                        </a:spcAft>
                      </a:pPr>
                      <a:r>
                        <a:rPr lang="en-GB" sz="1400">
                          <a:effectLst/>
                        </a:rPr>
                        <a:t>R&amp;I</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00000"/>
                        </a:lnSpc>
                        <a:spcAft>
                          <a:spcPts val="0"/>
                        </a:spcAft>
                      </a:pPr>
                      <a:r>
                        <a:rPr lang="en-GB" sz="1400">
                          <a:effectLst/>
                        </a:rPr>
                        <a:t>30</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00000"/>
                        </a:lnSpc>
                        <a:spcAft>
                          <a:spcPts val="0"/>
                        </a:spcAft>
                      </a:pPr>
                      <a:r>
                        <a:rPr lang="en-GB" sz="1400">
                          <a:effectLst/>
                        </a:rPr>
                        <a:t>48</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00000"/>
                        </a:lnSpc>
                        <a:spcAft>
                          <a:spcPts val="0"/>
                        </a:spcAft>
                      </a:pPr>
                      <a:r>
                        <a:rPr lang="en-GB" sz="1400">
                          <a:effectLst/>
                        </a:rPr>
                        <a:t>NR</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00000"/>
                        </a:lnSpc>
                        <a:spcAft>
                          <a:spcPts val="0"/>
                        </a:spcAft>
                      </a:pPr>
                      <a:r>
                        <a:rPr lang="pl-PL" sz="1400">
                          <a:effectLst/>
                        </a:rPr>
                        <a:t>NR</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00000"/>
                        </a:lnSpc>
                        <a:spcAft>
                          <a:spcPts val="0"/>
                        </a:spcAft>
                      </a:pPr>
                      <a:r>
                        <a:rPr lang="pl-PL" sz="1400">
                          <a:effectLst/>
                        </a:rPr>
                        <a:t>NR</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00000"/>
                        </a:lnSpc>
                        <a:spcAft>
                          <a:spcPts val="0"/>
                        </a:spcAft>
                      </a:pPr>
                      <a:r>
                        <a:rPr lang="en-GB" sz="1400">
                          <a:effectLst/>
                        </a:rPr>
                        <a:t>NR</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extLst>
                  <a:ext uri="{0D108BD9-81ED-4DB2-BD59-A6C34878D82A}">
                    <a16:rowId xmlns:a16="http://schemas.microsoft.com/office/drawing/2014/main" val="2586305767"/>
                  </a:ext>
                </a:extLst>
              </a:tr>
              <a:tr h="49736">
                <a:tc>
                  <a:txBody>
                    <a:bodyPr/>
                    <a:lstStyle/>
                    <a:p>
                      <a:pPr>
                        <a:lnSpc>
                          <a:spcPct val="100000"/>
                        </a:lnSpc>
                        <a:spcAft>
                          <a:spcPts val="0"/>
                        </a:spcAft>
                      </a:pPr>
                      <a:r>
                        <a:rPr lang="en-GB" sz="1400">
                          <a:effectLst/>
                        </a:rPr>
                        <a:t>S&amp;P</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00000"/>
                        </a:lnSpc>
                        <a:spcAft>
                          <a:spcPts val="0"/>
                        </a:spcAft>
                      </a:pPr>
                      <a:r>
                        <a:rPr lang="pl-PL" sz="1400">
                          <a:effectLst/>
                        </a:rPr>
                        <a:t>8,600</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00000"/>
                        </a:lnSpc>
                        <a:spcAft>
                          <a:spcPts val="0"/>
                        </a:spcAft>
                      </a:pPr>
                      <a:r>
                        <a:rPr lang="en-GB" sz="1400">
                          <a:effectLst/>
                        </a:rPr>
                        <a:t>8,200</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00000"/>
                        </a:lnSpc>
                        <a:spcAft>
                          <a:spcPts val="0"/>
                        </a:spcAft>
                      </a:pPr>
                      <a:r>
                        <a:rPr lang="en-GB" sz="1400">
                          <a:effectLst/>
                        </a:rPr>
                        <a:t>7,800</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00000"/>
                        </a:lnSpc>
                        <a:spcAft>
                          <a:spcPts val="0"/>
                        </a:spcAft>
                      </a:pPr>
                      <a:r>
                        <a:rPr lang="pl-PL" sz="1400">
                          <a:effectLst/>
                        </a:rPr>
                        <a:t>7,600</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00000"/>
                        </a:lnSpc>
                        <a:spcAft>
                          <a:spcPts val="0"/>
                        </a:spcAft>
                      </a:pPr>
                      <a:r>
                        <a:rPr lang="pl-PL" sz="1400">
                          <a:effectLst/>
                        </a:rPr>
                        <a:t>7200</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00000"/>
                        </a:lnSpc>
                        <a:spcAft>
                          <a:spcPts val="0"/>
                        </a:spcAft>
                      </a:pPr>
                      <a:r>
                        <a:rPr lang="pl-PL" sz="1400">
                          <a:effectLst/>
                        </a:rPr>
                        <a:t>6,800</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extLst>
                  <a:ext uri="{0D108BD9-81ED-4DB2-BD59-A6C34878D82A}">
                    <a16:rowId xmlns:a16="http://schemas.microsoft.com/office/drawing/2014/main" val="411782546"/>
                  </a:ext>
                </a:extLst>
              </a:tr>
              <a:tr h="49736">
                <a:tc>
                  <a:txBody>
                    <a:bodyPr/>
                    <a:lstStyle/>
                    <a:p>
                      <a:pPr>
                        <a:lnSpc>
                          <a:spcPct val="100000"/>
                        </a:lnSpc>
                        <a:spcAft>
                          <a:spcPts val="0"/>
                        </a:spcAft>
                      </a:pPr>
                      <a:r>
                        <a:rPr lang="en-GB" sz="1400">
                          <a:effectLst/>
                        </a:rPr>
                        <a:t>Łącznie</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00000"/>
                        </a:lnSpc>
                        <a:spcAft>
                          <a:spcPts val="0"/>
                        </a:spcAft>
                      </a:pPr>
                      <a:r>
                        <a:rPr lang="pl-PL" sz="1400">
                          <a:effectLst/>
                        </a:rPr>
                        <a:t>24,304</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00000"/>
                        </a:lnSpc>
                        <a:spcAft>
                          <a:spcPts val="0"/>
                        </a:spcAft>
                      </a:pPr>
                      <a:r>
                        <a:rPr lang="pl-PL" sz="1400">
                          <a:effectLst/>
                        </a:rPr>
                        <a:t>19,788</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00000"/>
                        </a:lnSpc>
                        <a:spcAft>
                          <a:spcPts val="0"/>
                        </a:spcAft>
                      </a:pPr>
                      <a:r>
                        <a:rPr lang="pl-PL" sz="1400">
                          <a:effectLst/>
                        </a:rPr>
                        <a:t>20,870</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00000"/>
                        </a:lnSpc>
                        <a:spcAft>
                          <a:spcPts val="0"/>
                        </a:spcAft>
                      </a:pPr>
                      <a:r>
                        <a:rPr lang="pl-PL" sz="1400">
                          <a:effectLst/>
                        </a:rPr>
                        <a:t>19,908</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00000"/>
                        </a:lnSpc>
                        <a:spcAft>
                          <a:spcPts val="0"/>
                        </a:spcAft>
                      </a:pPr>
                      <a:r>
                        <a:rPr lang="pl-PL" sz="1400">
                          <a:effectLst/>
                        </a:rPr>
                        <a:t>18,599</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00000"/>
                        </a:lnSpc>
                        <a:spcAft>
                          <a:spcPts val="0"/>
                        </a:spcAft>
                      </a:pPr>
                      <a:r>
                        <a:rPr lang="pl-PL" sz="1400">
                          <a:effectLst/>
                        </a:rPr>
                        <a:t>22,335</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extLst>
                  <a:ext uri="{0D108BD9-81ED-4DB2-BD59-A6C34878D82A}">
                    <a16:rowId xmlns:a16="http://schemas.microsoft.com/office/drawing/2014/main" val="209761393"/>
                  </a:ext>
                </a:extLst>
              </a:tr>
              <a:tr h="49736">
                <a:tc>
                  <a:txBody>
                    <a:bodyPr/>
                    <a:lstStyle/>
                    <a:p>
                      <a:pPr>
                        <a:lnSpc>
                          <a:spcPct val="100000"/>
                        </a:lnSpc>
                        <a:spcAft>
                          <a:spcPts val="0"/>
                        </a:spcAft>
                      </a:pPr>
                      <a:r>
                        <a:rPr lang="en-GB" sz="1400" dirty="0">
                          <a:effectLst/>
                        </a:rPr>
                        <a:t>HR Ratings</a:t>
                      </a:r>
                      <a:endParaRPr lang="pl-PL"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00000"/>
                        </a:lnSpc>
                        <a:spcAft>
                          <a:spcPts val="0"/>
                        </a:spcAft>
                      </a:pPr>
                      <a:r>
                        <a:rPr lang="en-GB" sz="1400">
                          <a:effectLst/>
                        </a:rPr>
                        <a:t>NR</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00000"/>
                        </a:lnSpc>
                        <a:spcAft>
                          <a:spcPts val="0"/>
                        </a:spcAft>
                      </a:pPr>
                      <a:r>
                        <a:rPr lang="en-GB" sz="1400">
                          <a:effectLst/>
                        </a:rPr>
                        <a:t>NR</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00000"/>
                        </a:lnSpc>
                        <a:spcAft>
                          <a:spcPts val="0"/>
                        </a:spcAft>
                      </a:pPr>
                      <a:r>
                        <a:rPr lang="en-GB" sz="1400">
                          <a:effectLst/>
                        </a:rPr>
                        <a:t>NR</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00000"/>
                        </a:lnSpc>
                        <a:spcAft>
                          <a:spcPts val="0"/>
                        </a:spcAft>
                      </a:pPr>
                      <a:r>
                        <a:rPr lang="en-GB" sz="1400">
                          <a:effectLst/>
                        </a:rPr>
                        <a:t>184</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00000"/>
                        </a:lnSpc>
                        <a:spcAft>
                          <a:spcPts val="0"/>
                        </a:spcAft>
                      </a:pPr>
                      <a:r>
                        <a:rPr lang="pl-PL" sz="1400">
                          <a:effectLst/>
                        </a:rPr>
                        <a:t>189</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00000"/>
                        </a:lnSpc>
                        <a:spcAft>
                          <a:spcPts val="0"/>
                        </a:spcAft>
                      </a:pPr>
                      <a:r>
                        <a:rPr lang="en-GB" sz="1400">
                          <a:effectLst/>
                        </a:rPr>
                        <a:t>277</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extLst>
                  <a:ext uri="{0D108BD9-81ED-4DB2-BD59-A6C34878D82A}">
                    <a16:rowId xmlns:a16="http://schemas.microsoft.com/office/drawing/2014/main" val="3815376872"/>
                  </a:ext>
                </a:extLst>
              </a:tr>
              <a:tr h="49736">
                <a:tc>
                  <a:txBody>
                    <a:bodyPr/>
                    <a:lstStyle/>
                    <a:p>
                      <a:pPr>
                        <a:lnSpc>
                          <a:spcPct val="100000"/>
                        </a:lnSpc>
                        <a:spcAft>
                          <a:spcPts val="0"/>
                        </a:spcAft>
                      </a:pPr>
                      <a:r>
                        <a:rPr lang="en-GB" sz="1400">
                          <a:effectLst/>
                        </a:rPr>
                        <a:t>JCR</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00000"/>
                        </a:lnSpc>
                        <a:spcAft>
                          <a:spcPts val="0"/>
                        </a:spcAft>
                      </a:pPr>
                      <a:r>
                        <a:rPr lang="en-GB" sz="1400">
                          <a:effectLst/>
                        </a:rPr>
                        <a:t>822</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00000"/>
                        </a:lnSpc>
                        <a:spcAft>
                          <a:spcPts val="0"/>
                        </a:spcAft>
                      </a:pPr>
                      <a:r>
                        <a:rPr lang="en-GB" sz="1400">
                          <a:effectLst/>
                        </a:rPr>
                        <a:t>736</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00000"/>
                        </a:lnSpc>
                        <a:spcAft>
                          <a:spcPts val="0"/>
                        </a:spcAft>
                      </a:pPr>
                      <a:r>
                        <a:rPr lang="en-GB" sz="1400">
                          <a:effectLst/>
                        </a:rPr>
                        <a:t>722</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00000"/>
                        </a:lnSpc>
                        <a:spcAft>
                          <a:spcPts val="0"/>
                        </a:spcAft>
                      </a:pPr>
                      <a:r>
                        <a:rPr lang="en-GB" sz="1400">
                          <a:effectLst/>
                        </a:rPr>
                        <a:t>714</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00000"/>
                        </a:lnSpc>
                        <a:spcAft>
                          <a:spcPts val="0"/>
                        </a:spcAft>
                      </a:pPr>
                      <a:r>
                        <a:rPr lang="pl-PL" sz="1400">
                          <a:effectLst/>
                        </a:rPr>
                        <a:t>696</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00000"/>
                        </a:lnSpc>
                        <a:spcAft>
                          <a:spcPts val="0"/>
                        </a:spcAft>
                      </a:pPr>
                      <a:r>
                        <a:rPr lang="pl-PL" sz="1400">
                          <a:effectLst/>
                        </a:rPr>
                        <a:t>3,469</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extLst>
                  <a:ext uri="{0D108BD9-81ED-4DB2-BD59-A6C34878D82A}">
                    <a16:rowId xmlns:a16="http://schemas.microsoft.com/office/drawing/2014/main" val="2733099093"/>
                  </a:ext>
                </a:extLst>
              </a:tr>
              <a:tr h="49736">
                <a:tc>
                  <a:txBody>
                    <a:bodyPr/>
                    <a:lstStyle/>
                    <a:p>
                      <a:pPr>
                        <a:lnSpc>
                          <a:spcPct val="100000"/>
                        </a:lnSpc>
                        <a:spcAft>
                          <a:spcPts val="0"/>
                        </a:spcAft>
                      </a:pPr>
                      <a:r>
                        <a:rPr lang="en-GB" sz="1400">
                          <a:effectLst/>
                        </a:rPr>
                        <a:t>KBRA</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00000"/>
                        </a:lnSpc>
                        <a:spcAft>
                          <a:spcPts val="0"/>
                        </a:spcAft>
                      </a:pPr>
                      <a:r>
                        <a:rPr lang="en-GB" sz="1400">
                          <a:effectLst/>
                        </a:rPr>
                        <a:t>NR</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00000"/>
                        </a:lnSpc>
                        <a:spcAft>
                          <a:spcPts val="0"/>
                        </a:spcAft>
                      </a:pPr>
                      <a:r>
                        <a:rPr lang="pl-PL" sz="1400">
                          <a:effectLst/>
                        </a:rPr>
                        <a:t>17,624</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00000"/>
                        </a:lnSpc>
                        <a:spcAft>
                          <a:spcPts val="0"/>
                        </a:spcAft>
                      </a:pPr>
                      <a:r>
                        <a:rPr lang="pl-PL" sz="1400">
                          <a:effectLst/>
                        </a:rPr>
                        <a:t>17,278</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00000"/>
                        </a:lnSpc>
                        <a:spcAft>
                          <a:spcPts val="0"/>
                        </a:spcAft>
                      </a:pPr>
                      <a:r>
                        <a:rPr lang="pl-PL" sz="1400">
                          <a:effectLst/>
                        </a:rPr>
                        <a:t>18,993</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00000"/>
                        </a:lnSpc>
                        <a:spcAft>
                          <a:spcPts val="0"/>
                        </a:spcAft>
                      </a:pPr>
                      <a:r>
                        <a:rPr lang="pl-PL" sz="1400">
                          <a:effectLst/>
                        </a:rPr>
                        <a:t>20,201</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00000"/>
                        </a:lnSpc>
                        <a:spcAft>
                          <a:spcPts val="0"/>
                        </a:spcAft>
                      </a:pPr>
                      <a:r>
                        <a:rPr lang="pl-PL" sz="1400">
                          <a:effectLst/>
                        </a:rPr>
                        <a:t>20,377</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extLst>
                  <a:ext uri="{0D108BD9-81ED-4DB2-BD59-A6C34878D82A}">
                    <a16:rowId xmlns:a16="http://schemas.microsoft.com/office/drawing/2014/main" val="1437897883"/>
                  </a:ext>
                </a:extLst>
              </a:tr>
              <a:tr h="49736">
                <a:tc>
                  <a:txBody>
                    <a:bodyPr/>
                    <a:lstStyle/>
                    <a:p>
                      <a:pPr>
                        <a:lnSpc>
                          <a:spcPct val="100000"/>
                        </a:lnSpc>
                        <a:spcAft>
                          <a:spcPts val="0"/>
                        </a:spcAft>
                      </a:pPr>
                      <a:r>
                        <a:rPr lang="en-GB" sz="1400">
                          <a:effectLst/>
                        </a:rPr>
                        <a:t>LACE</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00000"/>
                        </a:lnSpc>
                        <a:spcAft>
                          <a:spcPts val="0"/>
                        </a:spcAft>
                      </a:pPr>
                      <a:r>
                        <a:rPr lang="pl-PL" sz="1400">
                          <a:effectLst/>
                        </a:rPr>
                        <a:t>18,384</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00000"/>
                        </a:lnSpc>
                        <a:spcAft>
                          <a:spcPts val="0"/>
                        </a:spcAft>
                      </a:pPr>
                      <a:r>
                        <a:rPr lang="pl-PL" sz="1400">
                          <a:effectLst/>
                        </a:rPr>
                        <a:t>NR</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00000"/>
                        </a:lnSpc>
                        <a:spcAft>
                          <a:spcPts val="0"/>
                        </a:spcAft>
                      </a:pPr>
                      <a:r>
                        <a:rPr lang="pl-PL" sz="1400">
                          <a:effectLst/>
                        </a:rPr>
                        <a:t>NR</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00000"/>
                        </a:lnSpc>
                        <a:spcAft>
                          <a:spcPts val="0"/>
                        </a:spcAft>
                      </a:pPr>
                      <a:r>
                        <a:rPr lang="pl-PL" sz="1400">
                          <a:effectLst/>
                        </a:rPr>
                        <a:t>NR</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00000"/>
                        </a:lnSpc>
                        <a:spcAft>
                          <a:spcPts val="0"/>
                        </a:spcAft>
                      </a:pPr>
                      <a:r>
                        <a:rPr lang="pl-PL" sz="1400">
                          <a:effectLst/>
                        </a:rPr>
                        <a:t>NR</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00000"/>
                        </a:lnSpc>
                        <a:spcAft>
                          <a:spcPts val="0"/>
                        </a:spcAft>
                      </a:pPr>
                      <a:r>
                        <a:rPr lang="en-GB" sz="1400">
                          <a:effectLst/>
                        </a:rPr>
                        <a:t>NR</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extLst>
                  <a:ext uri="{0D108BD9-81ED-4DB2-BD59-A6C34878D82A}">
                    <a16:rowId xmlns:a16="http://schemas.microsoft.com/office/drawing/2014/main" val="2149759618"/>
                  </a:ext>
                </a:extLst>
              </a:tr>
              <a:tr h="49736">
                <a:tc>
                  <a:txBody>
                    <a:bodyPr/>
                    <a:lstStyle/>
                    <a:p>
                      <a:pPr>
                        <a:lnSpc>
                          <a:spcPct val="100000"/>
                        </a:lnSpc>
                        <a:spcAft>
                          <a:spcPts val="0"/>
                        </a:spcAft>
                      </a:pPr>
                      <a:r>
                        <a:rPr lang="en-GB" sz="1400">
                          <a:effectLst/>
                        </a:rPr>
                        <a:t>Moody's</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00000"/>
                        </a:lnSpc>
                        <a:spcAft>
                          <a:spcPts val="0"/>
                        </a:spcAft>
                      </a:pPr>
                      <a:r>
                        <a:rPr lang="pl-PL" sz="1400">
                          <a:effectLst/>
                        </a:rPr>
                        <a:t>1,081,841</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00000"/>
                        </a:lnSpc>
                        <a:spcAft>
                          <a:spcPts val="0"/>
                        </a:spcAft>
                      </a:pPr>
                      <a:r>
                        <a:rPr lang="pl-PL" sz="1400">
                          <a:effectLst/>
                        </a:rPr>
                        <a:t>1,039,187</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00000"/>
                        </a:lnSpc>
                        <a:spcAft>
                          <a:spcPts val="0"/>
                        </a:spcAft>
                      </a:pPr>
                      <a:r>
                        <a:rPr lang="pl-PL" sz="1400">
                          <a:effectLst/>
                        </a:rPr>
                        <a:t>998,878</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00000"/>
                        </a:lnSpc>
                        <a:spcAft>
                          <a:spcPts val="0"/>
                        </a:spcAft>
                      </a:pPr>
                      <a:r>
                        <a:rPr lang="pl-PL" sz="1400">
                          <a:effectLst/>
                        </a:rPr>
                        <a:t>923,363</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00000"/>
                        </a:lnSpc>
                        <a:spcAft>
                          <a:spcPts val="0"/>
                        </a:spcAft>
                      </a:pPr>
                      <a:r>
                        <a:rPr lang="pl-PL" sz="1400">
                          <a:effectLst/>
                        </a:rPr>
                        <a:t>901,900</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00000"/>
                        </a:lnSpc>
                        <a:spcAft>
                          <a:spcPts val="0"/>
                        </a:spcAft>
                      </a:pPr>
                      <a:r>
                        <a:rPr lang="pl-PL" sz="1400">
                          <a:effectLst/>
                        </a:rPr>
                        <a:t>841,419</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extLst>
                  <a:ext uri="{0D108BD9-81ED-4DB2-BD59-A6C34878D82A}">
                    <a16:rowId xmlns:a16="http://schemas.microsoft.com/office/drawing/2014/main" val="1159774951"/>
                  </a:ext>
                </a:extLst>
              </a:tr>
              <a:tr h="49736">
                <a:tc>
                  <a:txBody>
                    <a:bodyPr/>
                    <a:lstStyle/>
                    <a:p>
                      <a:pPr>
                        <a:lnSpc>
                          <a:spcPct val="100000"/>
                        </a:lnSpc>
                        <a:spcAft>
                          <a:spcPts val="0"/>
                        </a:spcAft>
                      </a:pPr>
                      <a:r>
                        <a:rPr lang="en-GB" sz="1400">
                          <a:effectLst/>
                        </a:rPr>
                        <a:t>Morningstar</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00000"/>
                        </a:lnSpc>
                        <a:spcAft>
                          <a:spcPts val="0"/>
                        </a:spcAft>
                      </a:pPr>
                      <a:r>
                        <a:rPr lang="en-GB" sz="1400">
                          <a:effectLst/>
                        </a:rPr>
                        <a:t>NR</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00000"/>
                        </a:lnSpc>
                        <a:spcAft>
                          <a:spcPts val="0"/>
                        </a:spcAft>
                      </a:pPr>
                      <a:r>
                        <a:rPr lang="pl-PL" sz="1400">
                          <a:effectLst/>
                        </a:rPr>
                        <a:t>8,322</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00000"/>
                        </a:lnSpc>
                        <a:spcAft>
                          <a:spcPts val="0"/>
                        </a:spcAft>
                      </a:pPr>
                      <a:r>
                        <a:rPr lang="pl-PL" sz="1400">
                          <a:effectLst/>
                        </a:rPr>
                        <a:t>16,070</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00000"/>
                        </a:lnSpc>
                        <a:spcAft>
                          <a:spcPts val="0"/>
                        </a:spcAft>
                      </a:pPr>
                      <a:r>
                        <a:rPr lang="pl-PL" sz="1400">
                          <a:effectLst/>
                        </a:rPr>
                        <a:t>13,935</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00000"/>
                        </a:lnSpc>
                        <a:spcAft>
                          <a:spcPts val="0"/>
                        </a:spcAft>
                      </a:pPr>
                      <a:r>
                        <a:rPr lang="pl-PL" sz="1400">
                          <a:effectLst/>
                        </a:rPr>
                        <a:t>11,567</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00000"/>
                        </a:lnSpc>
                        <a:spcAft>
                          <a:spcPts val="0"/>
                        </a:spcAft>
                      </a:pPr>
                      <a:r>
                        <a:rPr lang="pl-PL" sz="1400">
                          <a:effectLst/>
                        </a:rPr>
                        <a:t>5,542</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extLst>
                  <a:ext uri="{0D108BD9-81ED-4DB2-BD59-A6C34878D82A}">
                    <a16:rowId xmlns:a16="http://schemas.microsoft.com/office/drawing/2014/main" val="2603756304"/>
                  </a:ext>
                </a:extLst>
              </a:tr>
              <a:tr h="49736">
                <a:tc>
                  <a:txBody>
                    <a:bodyPr/>
                    <a:lstStyle/>
                    <a:p>
                      <a:pPr>
                        <a:lnSpc>
                          <a:spcPct val="100000"/>
                        </a:lnSpc>
                        <a:spcAft>
                          <a:spcPts val="0"/>
                        </a:spcAft>
                      </a:pPr>
                      <a:r>
                        <a:rPr lang="en-GB" sz="1400">
                          <a:effectLst/>
                        </a:rPr>
                        <a:t>Real point</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00000"/>
                        </a:lnSpc>
                        <a:spcAft>
                          <a:spcPts val="0"/>
                        </a:spcAft>
                      </a:pPr>
                      <a:r>
                        <a:rPr lang="pl-PL" sz="1400">
                          <a:effectLst/>
                        </a:rPr>
                        <a:t>8,856</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00000"/>
                        </a:lnSpc>
                        <a:spcAft>
                          <a:spcPts val="0"/>
                        </a:spcAft>
                      </a:pPr>
                      <a:r>
                        <a:rPr lang="pl-PL" sz="1400">
                          <a:effectLst/>
                        </a:rPr>
                        <a:t>NR</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00000"/>
                        </a:lnSpc>
                        <a:spcAft>
                          <a:spcPts val="0"/>
                        </a:spcAft>
                      </a:pPr>
                      <a:r>
                        <a:rPr lang="pl-PL" sz="1400">
                          <a:effectLst/>
                        </a:rPr>
                        <a:t>NR</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00000"/>
                        </a:lnSpc>
                        <a:spcAft>
                          <a:spcPts val="0"/>
                        </a:spcAft>
                      </a:pPr>
                      <a:r>
                        <a:rPr lang="pl-PL" sz="1400">
                          <a:effectLst/>
                        </a:rPr>
                        <a:t>NR</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00000"/>
                        </a:lnSpc>
                        <a:spcAft>
                          <a:spcPts val="0"/>
                        </a:spcAft>
                      </a:pPr>
                      <a:r>
                        <a:rPr lang="pl-PL" sz="1400">
                          <a:effectLst/>
                        </a:rPr>
                        <a:t>NR</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00000"/>
                        </a:lnSpc>
                        <a:spcAft>
                          <a:spcPts val="0"/>
                        </a:spcAft>
                      </a:pPr>
                      <a:r>
                        <a:rPr lang="en-GB" sz="1400">
                          <a:effectLst/>
                        </a:rPr>
                        <a:t>NR</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extLst>
                  <a:ext uri="{0D108BD9-81ED-4DB2-BD59-A6C34878D82A}">
                    <a16:rowId xmlns:a16="http://schemas.microsoft.com/office/drawing/2014/main" val="3909941789"/>
                  </a:ext>
                </a:extLst>
              </a:tr>
              <a:tr h="49736">
                <a:tc>
                  <a:txBody>
                    <a:bodyPr/>
                    <a:lstStyle/>
                    <a:p>
                      <a:pPr>
                        <a:lnSpc>
                          <a:spcPct val="100000"/>
                        </a:lnSpc>
                        <a:spcAft>
                          <a:spcPts val="0"/>
                        </a:spcAft>
                      </a:pPr>
                      <a:r>
                        <a:rPr lang="en-GB" sz="1400">
                          <a:effectLst/>
                        </a:rPr>
                        <a:t>R&amp;I</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00000"/>
                        </a:lnSpc>
                        <a:spcAft>
                          <a:spcPts val="0"/>
                        </a:spcAft>
                      </a:pPr>
                      <a:r>
                        <a:rPr lang="en-GB" sz="1400">
                          <a:effectLst/>
                        </a:rPr>
                        <a:t>982</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00000"/>
                        </a:lnSpc>
                        <a:spcAft>
                          <a:spcPts val="0"/>
                        </a:spcAft>
                      </a:pPr>
                      <a:r>
                        <a:rPr lang="pl-PL" sz="1400">
                          <a:effectLst/>
                        </a:rPr>
                        <a:t>4,418</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00000"/>
                        </a:lnSpc>
                        <a:spcAft>
                          <a:spcPts val="0"/>
                        </a:spcAft>
                      </a:pPr>
                      <a:r>
                        <a:rPr lang="pl-PL" sz="1400">
                          <a:effectLst/>
                        </a:rPr>
                        <a:t>NR</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00000"/>
                        </a:lnSpc>
                        <a:spcAft>
                          <a:spcPts val="0"/>
                        </a:spcAft>
                      </a:pPr>
                      <a:r>
                        <a:rPr lang="pl-PL" sz="1400">
                          <a:effectLst/>
                        </a:rPr>
                        <a:t>NR</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00000"/>
                        </a:lnSpc>
                        <a:spcAft>
                          <a:spcPts val="0"/>
                        </a:spcAft>
                      </a:pPr>
                      <a:r>
                        <a:rPr lang="pl-PL" sz="1400">
                          <a:effectLst/>
                        </a:rPr>
                        <a:t>NR</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00000"/>
                        </a:lnSpc>
                        <a:spcAft>
                          <a:spcPts val="0"/>
                        </a:spcAft>
                      </a:pPr>
                      <a:r>
                        <a:rPr lang="en-GB" sz="1400">
                          <a:effectLst/>
                        </a:rPr>
                        <a:t>NR</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extLst>
                  <a:ext uri="{0D108BD9-81ED-4DB2-BD59-A6C34878D82A}">
                    <a16:rowId xmlns:a16="http://schemas.microsoft.com/office/drawing/2014/main" val="1138461079"/>
                  </a:ext>
                </a:extLst>
              </a:tr>
              <a:tr h="49736">
                <a:tc>
                  <a:txBody>
                    <a:bodyPr/>
                    <a:lstStyle/>
                    <a:p>
                      <a:pPr>
                        <a:lnSpc>
                          <a:spcPct val="100000"/>
                        </a:lnSpc>
                        <a:spcAft>
                          <a:spcPts val="0"/>
                        </a:spcAft>
                      </a:pPr>
                      <a:r>
                        <a:rPr lang="en-GB" sz="1400">
                          <a:effectLst/>
                        </a:rPr>
                        <a:t>S&amp;P</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00000"/>
                        </a:lnSpc>
                        <a:spcAft>
                          <a:spcPts val="0"/>
                        </a:spcAft>
                      </a:pPr>
                      <a:r>
                        <a:rPr lang="pl-PL" sz="1400">
                          <a:effectLst/>
                        </a:rPr>
                        <a:t>1,231,600</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00000"/>
                        </a:lnSpc>
                        <a:spcAft>
                          <a:spcPts val="0"/>
                        </a:spcAft>
                      </a:pPr>
                      <a:r>
                        <a:rPr lang="pl-PL" sz="1400">
                          <a:effectLst/>
                        </a:rPr>
                        <a:t>1,190,500</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00000"/>
                        </a:lnSpc>
                        <a:spcAft>
                          <a:spcPts val="0"/>
                        </a:spcAft>
                      </a:pPr>
                      <a:r>
                        <a:rPr lang="pl-PL" sz="1400">
                          <a:effectLst/>
                        </a:rPr>
                        <a:t>1,170,600</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00000"/>
                        </a:lnSpc>
                        <a:spcAft>
                          <a:spcPts val="0"/>
                        </a:spcAft>
                      </a:pPr>
                      <a:r>
                        <a:rPr lang="pl-PL" sz="1400">
                          <a:effectLst/>
                        </a:rPr>
                        <a:t>1,143,300</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00000"/>
                        </a:lnSpc>
                        <a:spcAft>
                          <a:spcPts val="0"/>
                        </a:spcAft>
                      </a:pPr>
                      <a:r>
                        <a:rPr lang="pl-PL" sz="1400">
                          <a:effectLst/>
                        </a:rPr>
                        <a:t>1,124,700</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00000"/>
                        </a:lnSpc>
                        <a:spcAft>
                          <a:spcPts val="0"/>
                        </a:spcAft>
                      </a:pPr>
                      <a:r>
                        <a:rPr lang="pl-PL" sz="1400">
                          <a:effectLst/>
                        </a:rPr>
                        <a:t>1,176,200</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extLst>
                  <a:ext uri="{0D108BD9-81ED-4DB2-BD59-A6C34878D82A}">
                    <a16:rowId xmlns:a16="http://schemas.microsoft.com/office/drawing/2014/main" val="3951688171"/>
                  </a:ext>
                </a:extLst>
              </a:tr>
              <a:tr h="49736">
                <a:tc>
                  <a:txBody>
                    <a:bodyPr/>
                    <a:lstStyle/>
                    <a:p>
                      <a:pPr>
                        <a:lnSpc>
                          <a:spcPct val="100000"/>
                        </a:lnSpc>
                        <a:spcAft>
                          <a:spcPts val="0"/>
                        </a:spcAft>
                      </a:pPr>
                      <a:r>
                        <a:rPr lang="pl-PL" sz="1400" dirty="0">
                          <a:effectLst/>
                        </a:rPr>
                        <a:t>Total</a:t>
                      </a:r>
                      <a:endParaRPr lang="pl-PL"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00000"/>
                        </a:lnSpc>
                        <a:spcAft>
                          <a:spcPts val="0"/>
                        </a:spcAft>
                      </a:pPr>
                      <a:r>
                        <a:rPr lang="pl-PL" sz="1400">
                          <a:effectLst/>
                        </a:rPr>
                        <a:t>2,905,824</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00000"/>
                        </a:lnSpc>
                        <a:spcAft>
                          <a:spcPts val="0"/>
                        </a:spcAft>
                      </a:pPr>
                      <a:r>
                        <a:rPr lang="pl-PL" sz="1400">
                          <a:effectLst/>
                        </a:rPr>
                        <a:t>2,816,599</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00000"/>
                        </a:lnSpc>
                        <a:spcAft>
                          <a:spcPts val="0"/>
                        </a:spcAft>
                      </a:pPr>
                      <a:r>
                        <a:rPr lang="pl-PL" sz="1400">
                          <a:effectLst/>
                        </a:rPr>
                        <a:t>2,611,582</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00000"/>
                        </a:lnSpc>
                        <a:spcAft>
                          <a:spcPts val="0"/>
                        </a:spcAft>
                      </a:pPr>
                      <a:r>
                        <a:rPr lang="pl-PL" sz="1400">
                          <a:effectLst/>
                        </a:rPr>
                        <a:t>2,504,584</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00000"/>
                        </a:lnSpc>
                        <a:spcAft>
                          <a:spcPts val="0"/>
                        </a:spcAft>
                      </a:pPr>
                      <a:r>
                        <a:rPr lang="pl-PL" sz="1400">
                          <a:effectLst/>
                        </a:rPr>
                        <a:t>2,437,046</a:t>
                      </a:r>
                      <a:endParaRPr lang="pl-PL"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00000"/>
                        </a:lnSpc>
                        <a:spcAft>
                          <a:spcPts val="0"/>
                        </a:spcAft>
                      </a:pPr>
                      <a:r>
                        <a:rPr lang="pl-PL" sz="1400" dirty="0">
                          <a:effectLst/>
                        </a:rPr>
                        <a:t>2,420,094</a:t>
                      </a:r>
                      <a:endParaRPr lang="pl-PL"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extLst>
                  <a:ext uri="{0D108BD9-81ED-4DB2-BD59-A6C34878D82A}">
                    <a16:rowId xmlns:a16="http://schemas.microsoft.com/office/drawing/2014/main" val="3953835897"/>
                  </a:ext>
                </a:extLst>
              </a:tr>
            </a:tbl>
          </a:graphicData>
        </a:graphic>
      </p:graphicFrame>
    </p:spTree>
    <p:extLst>
      <p:ext uri="{BB962C8B-B14F-4D97-AF65-F5344CB8AC3E}">
        <p14:creationId xmlns:p14="http://schemas.microsoft.com/office/powerpoint/2010/main" val="287874633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46502F1-D6D3-4A65-ABF3-E0458FA37CCF}"/>
              </a:ext>
            </a:extLst>
          </p:cNvPr>
          <p:cNvSpPr>
            <a:spLocks noGrp="1"/>
          </p:cNvSpPr>
          <p:nvPr>
            <p:ph type="title"/>
          </p:nvPr>
        </p:nvSpPr>
        <p:spPr>
          <a:xfrm>
            <a:off x="1024127" y="585216"/>
            <a:ext cx="10798595" cy="1032569"/>
          </a:xfrm>
        </p:spPr>
        <p:txBody>
          <a:bodyPr/>
          <a:lstStyle/>
          <a:p>
            <a:r>
              <a:rPr lang="en-US" dirty="0"/>
              <a:t>American credit rating agencies – corporate</a:t>
            </a:r>
            <a:endParaRPr lang="pl-PL" dirty="0"/>
          </a:p>
        </p:txBody>
      </p:sp>
      <p:graphicFrame>
        <p:nvGraphicFramePr>
          <p:cNvPr id="3" name="Symbol zastępczy zawartości 3">
            <a:extLst>
              <a:ext uri="{FF2B5EF4-FFF2-40B4-BE49-F238E27FC236}">
                <a16:creationId xmlns:a16="http://schemas.microsoft.com/office/drawing/2014/main" id="{6F298C78-D945-4A26-B31C-82FD6EBD9993}"/>
              </a:ext>
            </a:extLst>
          </p:cNvPr>
          <p:cNvGraphicFramePr>
            <a:graphicFrameLocks noGrp="1"/>
          </p:cNvGraphicFramePr>
          <p:nvPr>
            <p:ph idx="1"/>
            <p:extLst>
              <p:ext uri="{D42A27DB-BD31-4B8C-83A1-F6EECF244321}">
                <p14:modId xmlns:p14="http://schemas.microsoft.com/office/powerpoint/2010/main" val="4280606428"/>
              </p:ext>
            </p:extLst>
          </p:nvPr>
        </p:nvGraphicFramePr>
        <p:xfrm>
          <a:off x="2525724" y="1728300"/>
          <a:ext cx="6984776" cy="4486656"/>
        </p:xfrm>
        <a:graphic>
          <a:graphicData uri="http://schemas.openxmlformats.org/drawingml/2006/table">
            <a:tbl>
              <a:tblPr firstRow="1" firstCol="1" bandRow="1" bandCol="1">
                <a:tableStyleId>{69012ECD-51FC-41F1-AA8D-1B2483CD663E}</a:tableStyleId>
              </a:tblPr>
              <a:tblGrid>
                <a:gridCol w="1472444">
                  <a:extLst>
                    <a:ext uri="{9D8B030D-6E8A-4147-A177-3AD203B41FA5}">
                      <a16:colId xmlns:a16="http://schemas.microsoft.com/office/drawing/2014/main" val="1774418478"/>
                    </a:ext>
                  </a:extLst>
                </a:gridCol>
                <a:gridCol w="851778">
                  <a:extLst>
                    <a:ext uri="{9D8B030D-6E8A-4147-A177-3AD203B41FA5}">
                      <a16:colId xmlns:a16="http://schemas.microsoft.com/office/drawing/2014/main" val="3026909978"/>
                    </a:ext>
                  </a:extLst>
                </a:gridCol>
                <a:gridCol w="851778">
                  <a:extLst>
                    <a:ext uri="{9D8B030D-6E8A-4147-A177-3AD203B41FA5}">
                      <a16:colId xmlns:a16="http://schemas.microsoft.com/office/drawing/2014/main" val="1029051314"/>
                    </a:ext>
                  </a:extLst>
                </a:gridCol>
                <a:gridCol w="851778">
                  <a:extLst>
                    <a:ext uri="{9D8B030D-6E8A-4147-A177-3AD203B41FA5}">
                      <a16:colId xmlns:a16="http://schemas.microsoft.com/office/drawing/2014/main" val="3650144552"/>
                    </a:ext>
                  </a:extLst>
                </a:gridCol>
                <a:gridCol w="985666">
                  <a:extLst>
                    <a:ext uri="{9D8B030D-6E8A-4147-A177-3AD203B41FA5}">
                      <a16:colId xmlns:a16="http://schemas.microsoft.com/office/drawing/2014/main" val="1918707164"/>
                    </a:ext>
                  </a:extLst>
                </a:gridCol>
                <a:gridCol w="985666">
                  <a:extLst>
                    <a:ext uri="{9D8B030D-6E8A-4147-A177-3AD203B41FA5}">
                      <a16:colId xmlns:a16="http://schemas.microsoft.com/office/drawing/2014/main" val="3768953248"/>
                    </a:ext>
                  </a:extLst>
                </a:gridCol>
                <a:gridCol w="985666">
                  <a:extLst>
                    <a:ext uri="{9D8B030D-6E8A-4147-A177-3AD203B41FA5}">
                      <a16:colId xmlns:a16="http://schemas.microsoft.com/office/drawing/2014/main" val="3192331686"/>
                    </a:ext>
                  </a:extLst>
                </a:gridCol>
              </a:tblGrid>
              <a:tr h="49736">
                <a:tc>
                  <a:txBody>
                    <a:bodyPr/>
                    <a:lstStyle/>
                    <a:p>
                      <a:pPr>
                        <a:lnSpc>
                          <a:spcPct val="115000"/>
                        </a:lnSpc>
                        <a:spcAft>
                          <a:spcPts val="0"/>
                        </a:spcAft>
                      </a:pPr>
                      <a:r>
                        <a:rPr lang="pl-PL" sz="1600" dirty="0">
                          <a:effectLst/>
                        </a:rPr>
                        <a:t>Rating</a:t>
                      </a:r>
                      <a:endParaRPr lang="pl-PL"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nSpc>
                          <a:spcPct val="115000"/>
                        </a:lnSpc>
                        <a:spcAft>
                          <a:spcPts val="0"/>
                        </a:spcAft>
                      </a:pPr>
                      <a:r>
                        <a:rPr lang="en-GB" sz="1600">
                          <a:effectLst/>
                        </a:rPr>
                        <a:t>2009</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nSpc>
                          <a:spcPct val="115000"/>
                        </a:lnSpc>
                        <a:spcAft>
                          <a:spcPts val="0"/>
                        </a:spcAft>
                      </a:pPr>
                      <a:r>
                        <a:rPr lang="en-GB" sz="1600">
                          <a:effectLst/>
                        </a:rPr>
                        <a:t>2010</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nSpc>
                          <a:spcPct val="115000"/>
                        </a:lnSpc>
                        <a:spcAft>
                          <a:spcPts val="0"/>
                        </a:spcAft>
                      </a:pPr>
                      <a:r>
                        <a:rPr lang="en-GB" sz="1600">
                          <a:effectLst/>
                        </a:rPr>
                        <a:t>2011</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nSpc>
                          <a:spcPct val="115000"/>
                        </a:lnSpc>
                        <a:spcAft>
                          <a:spcPts val="0"/>
                        </a:spcAft>
                      </a:pPr>
                      <a:r>
                        <a:rPr lang="en-GB" sz="1600">
                          <a:effectLst/>
                        </a:rPr>
                        <a:t>2012</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nSpc>
                          <a:spcPct val="115000"/>
                        </a:lnSpc>
                        <a:spcAft>
                          <a:spcPts val="0"/>
                        </a:spcAft>
                      </a:pPr>
                      <a:r>
                        <a:rPr lang="en-GB" sz="1600">
                          <a:effectLst/>
                        </a:rPr>
                        <a:t>2013</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nSpc>
                          <a:spcPct val="115000"/>
                        </a:lnSpc>
                        <a:spcAft>
                          <a:spcPts val="0"/>
                        </a:spcAft>
                      </a:pPr>
                      <a:r>
                        <a:rPr lang="en-GB" sz="1600">
                          <a:effectLst/>
                        </a:rPr>
                        <a:t>2014</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extLst>
                  <a:ext uri="{0D108BD9-81ED-4DB2-BD59-A6C34878D82A}">
                    <a16:rowId xmlns:a16="http://schemas.microsoft.com/office/drawing/2014/main" val="449493708"/>
                  </a:ext>
                </a:extLst>
              </a:tr>
              <a:tr h="49736">
                <a:tc gridSpan="7">
                  <a:txBody>
                    <a:bodyPr/>
                    <a:lstStyle/>
                    <a:p>
                      <a:pPr algn="ctr">
                        <a:lnSpc>
                          <a:spcPct val="115000"/>
                        </a:lnSpc>
                        <a:spcAft>
                          <a:spcPts val="0"/>
                        </a:spcAft>
                      </a:pPr>
                      <a:r>
                        <a:rPr lang="pl-PL" sz="1600" dirty="0" err="1">
                          <a:effectLst/>
                        </a:rPr>
                        <a:t>Corporate</a:t>
                      </a:r>
                      <a:endParaRPr lang="pl-PL"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extLst>
                  <a:ext uri="{0D108BD9-81ED-4DB2-BD59-A6C34878D82A}">
                    <a16:rowId xmlns:a16="http://schemas.microsoft.com/office/drawing/2014/main" val="4252207660"/>
                  </a:ext>
                </a:extLst>
              </a:tr>
              <a:tr h="49736">
                <a:tc>
                  <a:txBody>
                    <a:bodyPr/>
                    <a:lstStyle/>
                    <a:p>
                      <a:pPr>
                        <a:lnSpc>
                          <a:spcPct val="115000"/>
                        </a:lnSpc>
                        <a:spcAft>
                          <a:spcPts val="0"/>
                        </a:spcAft>
                      </a:pPr>
                      <a:r>
                        <a:rPr lang="en-GB" sz="1600">
                          <a:effectLst/>
                        </a:rPr>
                        <a:t>A.M. Best</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pl-PL" sz="1600">
                          <a:effectLst/>
                        </a:rPr>
                        <a:t>2,246</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pl-PL" sz="1600" dirty="0">
                          <a:effectLst/>
                        </a:rPr>
                        <a:t>2,043</a:t>
                      </a:r>
                      <a:endParaRPr lang="pl-PL"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pl-PL" sz="1600" dirty="0">
                          <a:effectLst/>
                        </a:rPr>
                        <a:t>1,910</a:t>
                      </a:r>
                      <a:endParaRPr lang="pl-PL"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pl-PL" sz="1600">
                          <a:effectLst/>
                        </a:rPr>
                        <a:t>1,787</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pl-PL" sz="1600">
                          <a:effectLst/>
                        </a:rPr>
                        <a:t>1,653</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pl-PL" sz="1600">
                          <a:effectLst/>
                        </a:rPr>
                        <a:t>1,526</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extLst>
                  <a:ext uri="{0D108BD9-81ED-4DB2-BD59-A6C34878D82A}">
                    <a16:rowId xmlns:a16="http://schemas.microsoft.com/office/drawing/2014/main" val="995534125"/>
                  </a:ext>
                </a:extLst>
              </a:tr>
              <a:tr h="49736">
                <a:tc>
                  <a:txBody>
                    <a:bodyPr/>
                    <a:lstStyle/>
                    <a:p>
                      <a:pPr>
                        <a:lnSpc>
                          <a:spcPct val="115000"/>
                        </a:lnSpc>
                        <a:spcAft>
                          <a:spcPts val="0"/>
                        </a:spcAft>
                      </a:pPr>
                      <a:r>
                        <a:rPr lang="en-GB" sz="1600">
                          <a:effectLst/>
                        </a:rPr>
                        <a:t>DBRS</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pl-PL" sz="1600">
                          <a:effectLst/>
                        </a:rPr>
                        <a:t>5,350</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pl-PL" sz="1600" dirty="0">
                          <a:effectLst/>
                        </a:rPr>
                        <a:t>3,863</a:t>
                      </a:r>
                      <a:endParaRPr lang="pl-PL"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pl-PL" sz="1600" dirty="0">
                          <a:effectLst/>
                        </a:rPr>
                        <a:t>4,037</a:t>
                      </a:r>
                      <a:endParaRPr lang="pl-PL"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pl-PL" sz="1600">
                          <a:effectLst/>
                        </a:rPr>
                        <a:t>1,787</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pl-PL" sz="1600">
                          <a:effectLst/>
                        </a:rPr>
                        <a:t>3,790</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pl-PL" sz="1600">
                          <a:effectLst/>
                        </a:rPr>
                        <a:t>3,732</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extLst>
                  <a:ext uri="{0D108BD9-81ED-4DB2-BD59-A6C34878D82A}">
                    <a16:rowId xmlns:a16="http://schemas.microsoft.com/office/drawing/2014/main" val="3299331215"/>
                  </a:ext>
                </a:extLst>
              </a:tr>
              <a:tr h="49736">
                <a:tc>
                  <a:txBody>
                    <a:bodyPr/>
                    <a:lstStyle/>
                    <a:p>
                      <a:pPr>
                        <a:lnSpc>
                          <a:spcPct val="115000"/>
                        </a:lnSpc>
                        <a:spcAft>
                          <a:spcPts val="0"/>
                        </a:spcAft>
                      </a:pPr>
                      <a:r>
                        <a:rPr lang="en-GB" sz="1600">
                          <a:effectLst/>
                        </a:rPr>
                        <a:t>EJR</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en-GB" sz="1600">
                          <a:effectLst/>
                        </a:rPr>
                        <a:t>853</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en-GB" sz="1600">
                          <a:effectLst/>
                        </a:rPr>
                        <a:t>877</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en-GB" sz="1600">
                          <a:effectLst/>
                        </a:rPr>
                        <a:t>962</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pl-PL" sz="1600">
                          <a:effectLst/>
                        </a:rPr>
                        <a:t>1,004</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pl-PL" sz="1600">
                          <a:effectLst/>
                        </a:rPr>
                        <a:t>877</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pl-PL" sz="1600">
                          <a:effectLst/>
                        </a:rPr>
                        <a:t>7,013</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extLst>
                  <a:ext uri="{0D108BD9-81ED-4DB2-BD59-A6C34878D82A}">
                    <a16:rowId xmlns:a16="http://schemas.microsoft.com/office/drawing/2014/main" val="1714478446"/>
                  </a:ext>
                </a:extLst>
              </a:tr>
              <a:tr h="49736">
                <a:tc>
                  <a:txBody>
                    <a:bodyPr/>
                    <a:lstStyle/>
                    <a:p>
                      <a:pPr>
                        <a:lnSpc>
                          <a:spcPct val="115000"/>
                        </a:lnSpc>
                        <a:spcAft>
                          <a:spcPts val="0"/>
                        </a:spcAft>
                      </a:pPr>
                      <a:r>
                        <a:rPr lang="en-GB" sz="1600">
                          <a:effectLst/>
                        </a:rPr>
                        <a:t>Fitch</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pl-PL" sz="1600">
                          <a:effectLst/>
                        </a:rPr>
                        <a:t>12,613</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pl-PL" sz="1600">
                          <a:effectLst/>
                        </a:rPr>
                        <a:t>13,385</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pl-PL" sz="1600">
                          <a:effectLst/>
                        </a:rPr>
                        <a:t>14,427</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pl-PL" sz="1600">
                          <a:effectLst/>
                        </a:rPr>
                        <a:t>15,367</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pl-PL" sz="1600" dirty="0">
                          <a:effectLst/>
                        </a:rPr>
                        <a:t>15,299</a:t>
                      </a:r>
                      <a:endParaRPr lang="pl-PL"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pl-PL" sz="1600">
                          <a:effectLst/>
                        </a:rPr>
                        <a:t>15,558</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extLst>
                  <a:ext uri="{0D108BD9-81ED-4DB2-BD59-A6C34878D82A}">
                    <a16:rowId xmlns:a16="http://schemas.microsoft.com/office/drawing/2014/main" val="3368874567"/>
                  </a:ext>
                </a:extLst>
              </a:tr>
              <a:tr h="49736">
                <a:tc>
                  <a:txBody>
                    <a:bodyPr/>
                    <a:lstStyle/>
                    <a:p>
                      <a:pPr>
                        <a:lnSpc>
                          <a:spcPct val="115000"/>
                        </a:lnSpc>
                        <a:spcAft>
                          <a:spcPts val="0"/>
                        </a:spcAft>
                      </a:pPr>
                      <a:r>
                        <a:rPr lang="en-GB" sz="1600">
                          <a:effectLst/>
                        </a:rPr>
                        <a:t>HR Ratings</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en-GB" sz="1600">
                          <a:effectLst/>
                        </a:rPr>
                        <a:t>NR</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en-GB" sz="1600">
                          <a:effectLst/>
                        </a:rPr>
                        <a:t>NR</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en-GB" sz="1600">
                          <a:effectLst/>
                        </a:rPr>
                        <a:t>NR</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en-GB" sz="1600">
                          <a:effectLst/>
                        </a:rPr>
                        <a:t>NR</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pl-PL" sz="1600">
                          <a:effectLst/>
                        </a:rPr>
                        <a:t>NR</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en-GB" sz="1600">
                          <a:effectLst/>
                        </a:rPr>
                        <a:t>NR</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extLst>
                  <a:ext uri="{0D108BD9-81ED-4DB2-BD59-A6C34878D82A}">
                    <a16:rowId xmlns:a16="http://schemas.microsoft.com/office/drawing/2014/main" val="1238232634"/>
                  </a:ext>
                </a:extLst>
              </a:tr>
              <a:tr h="49736">
                <a:tc>
                  <a:txBody>
                    <a:bodyPr/>
                    <a:lstStyle/>
                    <a:p>
                      <a:pPr>
                        <a:lnSpc>
                          <a:spcPct val="115000"/>
                        </a:lnSpc>
                        <a:spcAft>
                          <a:spcPts val="0"/>
                        </a:spcAft>
                      </a:pPr>
                      <a:r>
                        <a:rPr lang="en-GB" sz="1600">
                          <a:effectLst/>
                        </a:rPr>
                        <a:t>JCR</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en-GB" sz="1600">
                          <a:effectLst/>
                        </a:rPr>
                        <a:t>518</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en-GB" sz="1600">
                          <a:effectLst/>
                        </a:rPr>
                        <a:t>495</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en-GB" sz="1600">
                          <a:effectLst/>
                        </a:rPr>
                        <a:t>478</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en-GB" sz="1600">
                          <a:effectLst/>
                        </a:rPr>
                        <a:t>472</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pl-PL" sz="1600">
                          <a:effectLst/>
                        </a:rPr>
                        <a:t>463</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pl-PL" sz="1600">
                          <a:effectLst/>
                        </a:rPr>
                        <a:t>2,206</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extLst>
                  <a:ext uri="{0D108BD9-81ED-4DB2-BD59-A6C34878D82A}">
                    <a16:rowId xmlns:a16="http://schemas.microsoft.com/office/drawing/2014/main" val="1241579011"/>
                  </a:ext>
                </a:extLst>
              </a:tr>
              <a:tr h="49736">
                <a:tc>
                  <a:txBody>
                    <a:bodyPr/>
                    <a:lstStyle/>
                    <a:p>
                      <a:pPr>
                        <a:lnSpc>
                          <a:spcPct val="115000"/>
                        </a:lnSpc>
                        <a:spcAft>
                          <a:spcPts val="0"/>
                        </a:spcAft>
                      </a:pPr>
                      <a:r>
                        <a:rPr lang="en-GB" sz="1600">
                          <a:effectLst/>
                        </a:rPr>
                        <a:t>KBRA</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en-GB" sz="1600">
                          <a:effectLst/>
                        </a:rPr>
                        <a:t>NR</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pl-PL" sz="1600">
                          <a:effectLst/>
                        </a:rPr>
                        <a:t>1,002</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pl-PL" sz="1600">
                          <a:effectLst/>
                        </a:rPr>
                        <a:t>1,001</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pl-PL" sz="1600">
                          <a:effectLst/>
                        </a:rPr>
                        <a:t>1,000</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pl-PL" sz="1600">
                          <a:effectLst/>
                        </a:rPr>
                        <a:t>2,749</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pl-PL" sz="1600">
                          <a:effectLst/>
                        </a:rPr>
                        <a:t>2,856</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extLst>
                  <a:ext uri="{0D108BD9-81ED-4DB2-BD59-A6C34878D82A}">
                    <a16:rowId xmlns:a16="http://schemas.microsoft.com/office/drawing/2014/main" val="2937000226"/>
                  </a:ext>
                </a:extLst>
              </a:tr>
              <a:tr h="49736">
                <a:tc>
                  <a:txBody>
                    <a:bodyPr/>
                    <a:lstStyle/>
                    <a:p>
                      <a:pPr>
                        <a:lnSpc>
                          <a:spcPct val="115000"/>
                        </a:lnSpc>
                        <a:spcAft>
                          <a:spcPts val="0"/>
                        </a:spcAft>
                      </a:pPr>
                      <a:r>
                        <a:rPr lang="en-GB" sz="1600">
                          <a:effectLst/>
                        </a:rPr>
                        <a:t>LACE</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en-GB" sz="1600">
                          <a:effectLst/>
                        </a:rPr>
                        <a:t>1,000</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pl-PL" sz="1600">
                          <a:effectLst/>
                        </a:rPr>
                        <a:t>NR</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pl-PL" sz="1600">
                          <a:effectLst/>
                        </a:rPr>
                        <a:t>NR</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pl-PL" sz="1600">
                          <a:effectLst/>
                        </a:rPr>
                        <a:t>NR</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pl-PL" sz="1600">
                          <a:effectLst/>
                        </a:rPr>
                        <a:t>NR</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en-GB" sz="1600">
                          <a:effectLst/>
                        </a:rPr>
                        <a:t>NR</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extLst>
                  <a:ext uri="{0D108BD9-81ED-4DB2-BD59-A6C34878D82A}">
                    <a16:rowId xmlns:a16="http://schemas.microsoft.com/office/drawing/2014/main" val="4228501200"/>
                  </a:ext>
                </a:extLst>
              </a:tr>
              <a:tr h="49736">
                <a:tc>
                  <a:txBody>
                    <a:bodyPr/>
                    <a:lstStyle/>
                    <a:p>
                      <a:pPr>
                        <a:lnSpc>
                          <a:spcPct val="115000"/>
                        </a:lnSpc>
                        <a:spcAft>
                          <a:spcPts val="0"/>
                        </a:spcAft>
                      </a:pPr>
                      <a:r>
                        <a:rPr lang="en-GB" sz="1600">
                          <a:effectLst/>
                        </a:rPr>
                        <a:t>Moody's</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pl-PL" sz="1600">
                          <a:effectLst/>
                        </a:rPr>
                        <a:t>31,008</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pl-PL" sz="1600">
                          <a:effectLst/>
                        </a:rPr>
                        <a:t>30,285</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pl-PL" sz="1600">
                          <a:effectLst/>
                        </a:rPr>
                        <a:t>30,439</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pl-PL" sz="1600">
                          <a:effectLst/>
                        </a:rPr>
                        <a:t>32,510</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pl-PL" sz="1600">
                          <a:effectLst/>
                        </a:rPr>
                        <a:t>40,008</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pl-PL" sz="1600">
                          <a:effectLst/>
                        </a:rPr>
                        <a:t>41,364</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extLst>
                  <a:ext uri="{0D108BD9-81ED-4DB2-BD59-A6C34878D82A}">
                    <a16:rowId xmlns:a16="http://schemas.microsoft.com/office/drawing/2014/main" val="2954842921"/>
                  </a:ext>
                </a:extLst>
              </a:tr>
              <a:tr h="49736">
                <a:tc>
                  <a:txBody>
                    <a:bodyPr/>
                    <a:lstStyle/>
                    <a:p>
                      <a:pPr>
                        <a:lnSpc>
                          <a:spcPct val="115000"/>
                        </a:lnSpc>
                        <a:spcAft>
                          <a:spcPts val="0"/>
                        </a:spcAft>
                      </a:pPr>
                      <a:r>
                        <a:rPr lang="en-GB" sz="1600">
                          <a:effectLst/>
                        </a:rPr>
                        <a:t>Morningstar</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en-GB" sz="1600">
                          <a:effectLst/>
                        </a:rPr>
                        <a:t>NR</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en-GB" sz="1600">
                          <a:effectLst/>
                        </a:rPr>
                        <a:t>NR</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en-GB" sz="1600">
                          <a:effectLst/>
                        </a:rPr>
                        <a:t>NR</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en-GB" sz="1600">
                          <a:effectLst/>
                        </a:rPr>
                        <a:t>NR</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pl-PL" sz="1600">
                          <a:effectLst/>
                        </a:rPr>
                        <a:t>NR</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en-GB" sz="1600">
                          <a:effectLst/>
                        </a:rPr>
                        <a:t>NR</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extLst>
                  <a:ext uri="{0D108BD9-81ED-4DB2-BD59-A6C34878D82A}">
                    <a16:rowId xmlns:a16="http://schemas.microsoft.com/office/drawing/2014/main" val="1579458701"/>
                  </a:ext>
                </a:extLst>
              </a:tr>
              <a:tr h="49736">
                <a:tc>
                  <a:txBody>
                    <a:bodyPr/>
                    <a:lstStyle/>
                    <a:p>
                      <a:pPr>
                        <a:lnSpc>
                          <a:spcPct val="115000"/>
                        </a:lnSpc>
                        <a:spcAft>
                          <a:spcPts val="0"/>
                        </a:spcAft>
                      </a:pPr>
                      <a:r>
                        <a:rPr lang="en-GB" sz="1600">
                          <a:effectLst/>
                        </a:rPr>
                        <a:t>R&amp;I</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en-GB" sz="1600">
                          <a:effectLst/>
                        </a:rPr>
                        <a:t>543</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pl-PL" sz="1600">
                          <a:effectLst/>
                        </a:rPr>
                        <a:t>2,836</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en-GB" sz="1600">
                          <a:effectLst/>
                        </a:rPr>
                        <a:t>NR</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pl-PL" sz="1600">
                          <a:effectLst/>
                        </a:rPr>
                        <a:t>NR</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pl-PL" sz="1600">
                          <a:effectLst/>
                        </a:rPr>
                        <a:t>NR</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en-GB" sz="1600">
                          <a:effectLst/>
                        </a:rPr>
                        <a:t>NR</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extLst>
                  <a:ext uri="{0D108BD9-81ED-4DB2-BD59-A6C34878D82A}">
                    <a16:rowId xmlns:a16="http://schemas.microsoft.com/office/drawing/2014/main" val="817026366"/>
                  </a:ext>
                </a:extLst>
              </a:tr>
              <a:tr h="49736">
                <a:tc>
                  <a:txBody>
                    <a:bodyPr/>
                    <a:lstStyle/>
                    <a:p>
                      <a:pPr>
                        <a:lnSpc>
                          <a:spcPct val="115000"/>
                        </a:lnSpc>
                        <a:spcAft>
                          <a:spcPts val="0"/>
                        </a:spcAft>
                      </a:pPr>
                      <a:r>
                        <a:rPr lang="en-GB" sz="1600">
                          <a:effectLst/>
                        </a:rPr>
                        <a:t>Real point</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en-GB" sz="1600">
                          <a:effectLst/>
                        </a:rPr>
                        <a:t>0</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pl-PL" sz="1600">
                          <a:effectLst/>
                        </a:rPr>
                        <a:t>NR</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en-GB" sz="1600">
                          <a:effectLst/>
                        </a:rPr>
                        <a:t>NR</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pl-PL" sz="1600">
                          <a:effectLst/>
                        </a:rPr>
                        <a:t>NR</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pl-PL" sz="1600">
                          <a:effectLst/>
                        </a:rPr>
                        <a:t>NR</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en-GB" sz="1600" dirty="0">
                          <a:effectLst/>
                        </a:rPr>
                        <a:t>NR</a:t>
                      </a:r>
                      <a:endParaRPr lang="pl-PL"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extLst>
                  <a:ext uri="{0D108BD9-81ED-4DB2-BD59-A6C34878D82A}">
                    <a16:rowId xmlns:a16="http://schemas.microsoft.com/office/drawing/2014/main" val="3986027538"/>
                  </a:ext>
                </a:extLst>
              </a:tr>
              <a:tr h="49736">
                <a:tc>
                  <a:txBody>
                    <a:bodyPr/>
                    <a:lstStyle/>
                    <a:p>
                      <a:pPr>
                        <a:lnSpc>
                          <a:spcPct val="115000"/>
                        </a:lnSpc>
                        <a:spcAft>
                          <a:spcPts val="0"/>
                        </a:spcAft>
                      </a:pPr>
                      <a:r>
                        <a:rPr lang="en-GB" sz="1600">
                          <a:effectLst/>
                        </a:rPr>
                        <a:t>S&amp;P</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pl-PL" sz="1600">
                          <a:effectLst/>
                        </a:rPr>
                        <a:t>41,400</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pl-PL" sz="1600">
                          <a:effectLst/>
                        </a:rPr>
                        <a:t>44,500</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en-GB" sz="1600">
                          <a:effectLst/>
                        </a:rPr>
                        <a:t>45,400</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pl-PL" sz="1600">
                          <a:effectLst/>
                        </a:rPr>
                        <a:t>47,400</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pl-PL" sz="1600">
                          <a:effectLst/>
                        </a:rPr>
                        <a:t>49,700</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pl-PL" sz="1600">
                          <a:effectLst/>
                        </a:rPr>
                        <a:t>53,000</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extLst>
                  <a:ext uri="{0D108BD9-81ED-4DB2-BD59-A6C34878D82A}">
                    <a16:rowId xmlns:a16="http://schemas.microsoft.com/office/drawing/2014/main" val="4264938635"/>
                  </a:ext>
                </a:extLst>
              </a:tr>
              <a:tr h="49736">
                <a:tc>
                  <a:txBody>
                    <a:bodyPr/>
                    <a:lstStyle/>
                    <a:p>
                      <a:pPr>
                        <a:lnSpc>
                          <a:spcPct val="115000"/>
                        </a:lnSpc>
                        <a:spcAft>
                          <a:spcPts val="0"/>
                        </a:spcAft>
                      </a:pPr>
                      <a:r>
                        <a:rPr lang="pl-PL" sz="1600" dirty="0">
                          <a:effectLst/>
                        </a:rPr>
                        <a:t>Total</a:t>
                      </a:r>
                      <a:endParaRPr lang="pl-PL"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pl-PL" sz="1600">
                          <a:effectLst/>
                        </a:rPr>
                        <a:t>95,531</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pl-PL" sz="1600">
                          <a:effectLst/>
                        </a:rPr>
                        <a:t>99,286</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pl-PL" sz="1600">
                          <a:effectLst/>
                        </a:rPr>
                        <a:t>98,654</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pl-PL" sz="1600">
                          <a:effectLst/>
                        </a:rPr>
                        <a:t>103,276</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pl-PL" sz="1600">
                          <a:effectLst/>
                        </a:rPr>
                        <a:t>114,539</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pl-PL" sz="1600" dirty="0">
                          <a:effectLst/>
                        </a:rPr>
                        <a:t>127,255</a:t>
                      </a:r>
                      <a:endParaRPr lang="pl-PL"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extLst>
                  <a:ext uri="{0D108BD9-81ED-4DB2-BD59-A6C34878D82A}">
                    <a16:rowId xmlns:a16="http://schemas.microsoft.com/office/drawing/2014/main" val="2115245632"/>
                  </a:ext>
                </a:extLst>
              </a:tr>
            </a:tbl>
          </a:graphicData>
        </a:graphic>
      </p:graphicFrame>
    </p:spTree>
    <p:extLst>
      <p:ext uri="{BB962C8B-B14F-4D97-AF65-F5344CB8AC3E}">
        <p14:creationId xmlns:p14="http://schemas.microsoft.com/office/powerpoint/2010/main" val="358881948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46502F1-D6D3-4A65-ABF3-E0458FA37CCF}"/>
              </a:ext>
            </a:extLst>
          </p:cNvPr>
          <p:cNvSpPr>
            <a:spLocks noGrp="1"/>
          </p:cNvSpPr>
          <p:nvPr>
            <p:ph type="title"/>
          </p:nvPr>
        </p:nvSpPr>
        <p:spPr/>
        <p:txBody>
          <a:bodyPr/>
          <a:lstStyle/>
          <a:p>
            <a:r>
              <a:rPr lang="en-US" dirty="0"/>
              <a:t>American credit rating agencies – ABS</a:t>
            </a:r>
            <a:endParaRPr lang="pl-PL" dirty="0"/>
          </a:p>
        </p:txBody>
      </p:sp>
      <p:graphicFrame>
        <p:nvGraphicFramePr>
          <p:cNvPr id="3" name="Symbol zastępczy zawartości 3">
            <a:extLst>
              <a:ext uri="{FF2B5EF4-FFF2-40B4-BE49-F238E27FC236}">
                <a16:creationId xmlns:a16="http://schemas.microsoft.com/office/drawing/2014/main" id="{E9E256FC-D682-492F-A199-C30AFE3B6BE0}"/>
              </a:ext>
            </a:extLst>
          </p:cNvPr>
          <p:cNvGraphicFramePr>
            <a:graphicFrameLocks noGrp="1"/>
          </p:cNvGraphicFramePr>
          <p:nvPr>
            <p:ph idx="1"/>
            <p:extLst>
              <p:ext uri="{D42A27DB-BD31-4B8C-83A1-F6EECF244321}">
                <p14:modId xmlns:p14="http://schemas.microsoft.com/office/powerpoint/2010/main" val="1840922336"/>
              </p:ext>
            </p:extLst>
          </p:nvPr>
        </p:nvGraphicFramePr>
        <p:xfrm>
          <a:off x="2639616" y="1908587"/>
          <a:ext cx="7471536" cy="4767072"/>
        </p:xfrm>
        <a:graphic>
          <a:graphicData uri="http://schemas.openxmlformats.org/drawingml/2006/table">
            <a:tbl>
              <a:tblPr firstRow="1" firstCol="1" bandRow="1" bandCol="1">
                <a:tableStyleId>{69012ECD-51FC-41F1-AA8D-1B2483CD663E}</a:tableStyleId>
              </a:tblPr>
              <a:tblGrid>
                <a:gridCol w="1535217">
                  <a:extLst>
                    <a:ext uri="{9D8B030D-6E8A-4147-A177-3AD203B41FA5}">
                      <a16:colId xmlns:a16="http://schemas.microsoft.com/office/drawing/2014/main" val="1774418478"/>
                    </a:ext>
                  </a:extLst>
                </a:gridCol>
                <a:gridCol w="1027686">
                  <a:extLst>
                    <a:ext uri="{9D8B030D-6E8A-4147-A177-3AD203B41FA5}">
                      <a16:colId xmlns:a16="http://schemas.microsoft.com/office/drawing/2014/main" val="3026909978"/>
                    </a:ext>
                  </a:extLst>
                </a:gridCol>
                <a:gridCol w="1027686">
                  <a:extLst>
                    <a:ext uri="{9D8B030D-6E8A-4147-A177-3AD203B41FA5}">
                      <a16:colId xmlns:a16="http://schemas.microsoft.com/office/drawing/2014/main" val="1029051314"/>
                    </a:ext>
                  </a:extLst>
                </a:gridCol>
                <a:gridCol w="1027686">
                  <a:extLst>
                    <a:ext uri="{9D8B030D-6E8A-4147-A177-3AD203B41FA5}">
                      <a16:colId xmlns:a16="http://schemas.microsoft.com/office/drawing/2014/main" val="3650144552"/>
                    </a:ext>
                  </a:extLst>
                </a:gridCol>
                <a:gridCol w="1027686">
                  <a:extLst>
                    <a:ext uri="{9D8B030D-6E8A-4147-A177-3AD203B41FA5}">
                      <a16:colId xmlns:a16="http://schemas.microsoft.com/office/drawing/2014/main" val="1918707164"/>
                    </a:ext>
                  </a:extLst>
                </a:gridCol>
                <a:gridCol w="1027686">
                  <a:extLst>
                    <a:ext uri="{9D8B030D-6E8A-4147-A177-3AD203B41FA5}">
                      <a16:colId xmlns:a16="http://schemas.microsoft.com/office/drawing/2014/main" val="3768953248"/>
                    </a:ext>
                  </a:extLst>
                </a:gridCol>
                <a:gridCol w="797889">
                  <a:extLst>
                    <a:ext uri="{9D8B030D-6E8A-4147-A177-3AD203B41FA5}">
                      <a16:colId xmlns:a16="http://schemas.microsoft.com/office/drawing/2014/main" val="3192331686"/>
                    </a:ext>
                  </a:extLst>
                </a:gridCol>
              </a:tblGrid>
              <a:tr h="0">
                <a:tc>
                  <a:txBody>
                    <a:bodyPr/>
                    <a:lstStyle/>
                    <a:p>
                      <a:pPr>
                        <a:lnSpc>
                          <a:spcPct val="115000"/>
                        </a:lnSpc>
                        <a:spcAft>
                          <a:spcPts val="0"/>
                        </a:spcAft>
                      </a:pPr>
                      <a:r>
                        <a:rPr lang="pl-PL" sz="1600" dirty="0">
                          <a:effectLst/>
                        </a:rPr>
                        <a:t>Rating</a:t>
                      </a:r>
                      <a:endParaRPr lang="pl-PL"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nSpc>
                          <a:spcPct val="115000"/>
                        </a:lnSpc>
                        <a:spcAft>
                          <a:spcPts val="0"/>
                        </a:spcAft>
                      </a:pPr>
                      <a:r>
                        <a:rPr lang="en-GB" sz="1600">
                          <a:effectLst/>
                        </a:rPr>
                        <a:t>2009</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nSpc>
                          <a:spcPct val="115000"/>
                        </a:lnSpc>
                        <a:spcAft>
                          <a:spcPts val="0"/>
                        </a:spcAft>
                      </a:pPr>
                      <a:r>
                        <a:rPr lang="en-GB" sz="1600">
                          <a:effectLst/>
                        </a:rPr>
                        <a:t>2010</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nSpc>
                          <a:spcPct val="115000"/>
                        </a:lnSpc>
                        <a:spcAft>
                          <a:spcPts val="0"/>
                        </a:spcAft>
                      </a:pPr>
                      <a:r>
                        <a:rPr lang="en-GB" sz="1600">
                          <a:effectLst/>
                        </a:rPr>
                        <a:t>2011</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nSpc>
                          <a:spcPct val="115000"/>
                        </a:lnSpc>
                        <a:spcAft>
                          <a:spcPts val="0"/>
                        </a:spcAft>
                      </a:pPr>
                      <a:r>
                        <a:rPr lang="en-GB" sz="1600">
                          <a:effectLst/>
                        </a:rPr>
                        <a:t>2012</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nSpc>
                          <a:spcPct val="115000"/>
                        </a:lnSpc>
                        <a:spcAft>
                          <a:spcPts val="0"/>
                        </a:spcAft>
                      </a:pPr>
                      <a:r>
                        <a:rPr lang="en-GB" sz="1600">
                          <a:effectLst/>
                        </a:rPr>
                        <a:t>2013</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nSpc>
                          <a:spcPct val="115000"/>
                        </a:lnSpc>
                        <a:spcAft>
                          <a:spcPts val="0"/>
                        </a:spcAft>
                      </a:pPr>
                      <a:r>
                        <a:rPr lang="en-GB" sz="1600">
                          <a:effectLst/>
                        </a:rPr>
                        <a:t>2014</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extLst>
                  <a:ext uri="{0D108BD9-81ED-4DB2-BD59-A6C34878D82A}">
                    <a16:rowId xmlns:a16="http://schemas.microsoft.com/office/drawing/2014/main" val="449493708"/>
                  </a:ext>
                </a:extLst>
              </a:tr>
              <a:tr h="49736">
                <a:tc gridSpan="7">
                  <a:txBody>
                    <a:bodyPr/>
                    <a:lstStyle/>
                    <a:p>
                      <a:pPr algn="ctr">
                        <a:lnSpc>
                          <a:spcPct val="115000"/>
                        </a:lnSpc>
                        <a:spcAft>
                          <a:spcPts val="0"/>
                        </a:spcAft>
                      </a:pPr>
                      <a:r>
                        <a:rPr lang="en-GB" sz="1600" dirty="0">
                          <a:effectLst/>
                        </a:rPr>
                        <a:t>ABS</a:t>
                      </a:r>
                      <a:endParaRPr lang="pl-PL"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extLst>
                  <a:ext uri="{0D108BD9-81ED-4DB2-BD59-A6C34878D82A}">
                    <a16:rowId xmlns:a16="http://schemas.microsoft.com/office/drawing/2014/main" val="3596604824"/>
                  </a:ext>
                </a:extLst>
              </a:tr>
              <a:tr h="49736">
                <a:tc>
                  <a:txBody>
                    <a:bodyPr/>
                    <a:lstStyle/>
                    <a:p>
                      <a:pPr>
                        <a:lnSpc>
                          <a:spcPct val="115000"/>
                        </a:lnSpc>
                        <a:spcAft>
                          <a:spcPts val="0"/>
                        </a:spcAft>
                      </a:pPr>
                      <a:r>
                        <a:rPr lang="en-GB" sz="1600">
                          <a:effectLst/>
                        </a:rPr>
                        <a:t>A.M. Best</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en-GB" sz="1600">
                          <a:effectLst/>
                        </a:rPr>
                        <a:t>54</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en-GB" sz="1600">
                          <a:effectLst/>
                        </a:rPr>
                        <a:t>54</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en-GB" sz="1600">
                          <a:effectLst/>
                        </a:rPr>
                        <a:t>56</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en-GB" sz="1600">
                          <a:effectLst/>
                        </a:rPr>
                        <a:t>55</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pl-PL" sz="1600">
                          <a:effectLst/>
                        </a:rPr>
                        <a:t>56</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en-GB" sz="1600">
                          <a:effectLst/>
                        </a:rPr>
                        <a:t>26</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extLst>
                  <a:ext uri="{0D108BD9-81ED-4DB2-BD59-A6C34878D82A}">
                    <a16:rowId xmlns:a16="http://schemas.microsoft.com/office/drawing/2014/main" val="2708545361"/>
                  </a:ext>
                </a:extLst>
              </a:tr>
              <a:tr h="49736">
                <a:tc>
                  <a:txBody>
                    <a:bodyPr/>
                    <a:lstStyle/>
                    <a:p>
                      <a:pPr>
                        <a:lnSpc>
                          <a:spcPct val="115000"/>
                        </a:lnSpc>
                        <a:spcAft>
                          <a:spcPts val="0"/>
                        </a:spcAft>
                      </a:pPr>
                      <a:r>
                        <a:rPr lang="en-GB" sz="1600">
                          <a:effectLst/>
                        </a:rPr>
                        <a:t>DBRS</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pl-PL" sz="1600">
                          <a:effectLst/>
                        </a:rPr>
                        <a:t>8,430</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pl-PL" sz="1600">
                          <a:effectLst/>
                        </a:rPr>
                        <a:t>10,091</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pl-PL" sz="1600">
                          <a:effectLst/>
                        </a:rPr>
                        <a:t>9,889</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pl-PL" sz="1600">
                          <a:effectLst/>
                        </a:rPr>
                        <a:t>10,054</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pl-PL" sz="1600">
                          <a:effectLst/>
                        </a:rPr>
                        <a:t>10,706</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pl-PL" sz="1600">
                          <a:effectLst/>
                        </a:rPr>
                        <a:t>11,497</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extLst>
                  <a:ext uri="{0D108BD9-81ED-4DB2-BD59-A6C34878D82A}">
                    <a16:rowId xmlns:a16="http://schemas.microsoft.com/office/drawing/2014/main" val="908803246"/>
                  </a:ext>
                </a:extLst>
              </a:tr>
              <a:tr h="49736">
                <a:tc>
                  <a:txBody>
                    <a:bodyPr/>
                    <a:lstStyle/>
                    <a:p>
                      <a:pPr>
                        <a:lnSpc>
                          <a:spcPct val="115000"/>
                        </a:lnSpc>
                        <a:spcAft>
                          <a:spcPts val="0"/>
                        </a:spcAft>
                      </a:pPr>
                      <a:r>
                        <a:rPr lang="en-GB" sz="1600">
                          <a:effectLst/>
                        </a:rPr>
                        <a:t>EJR</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en-GB" sz="1600">
                          <a:effectLst/>
                        </a:rPr>
                        <a:t>14</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en-GB" sz="1600">
                          <a:effectLst/>
                        </a:rPr>
                        <a:t>13</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en-GB" sz="1600">
                          <a:effectLst/>
                        </a:rPr>
                        <a:t>13</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en-GB" sz="1600" dirty="0">
                          <a:effectLst/>
                        </a:rPr>
                        <a:t>NR</a:t>
                      </a:r>
                      <a:endParaRPr lang="pl-PL"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pl-PL" sz="1600">
                          <a:effectLst/>
                        </a:rPr>
                        <a:t>NR</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en-GB" sz="1600">
                          <a:effectLst/>
                        </a:rPr>
                        <a:t>NR</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extLst>
                  <a:ext uri="{0D108BD9-81ED-4DB2-BD59-A6C34878D82A}">
                    <a16:rowId xmlns:a16="http://schemas.microsoft.com/office/drawing/2014/main" val="1468705115"/>
                  </a:ext>
                </a:extLst>
              </a:tr>
              <a:tr h="49736">
                <a:tc>
                  <a:txBody>
                    <a:bodyPr/>
                    <a:lstStyle/>
                    <a:p>
                      <a:pPr>
                        <a:lnSpc>
                          <a:spcPct val="115000"/>
                        </a:lnSpc>
                        <a:spcAft>
                          <a:spcPts val="0"/>
                        </a:spcAft>
                      </a:pPr>
                      <a:r>
                        <a:rPr lang="en-GB" sz="1600">
                          <a:effectLst/>
                        </a:rPr>
                        <a:t>Fitch</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pl-PL" sz="1600">
                          <a:effectLst/>
                        </a:rPr>
                        <a:t>69,515</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pl-PL" sz="1600">
                          <a:effectLst/>
                        </a:rPr>
                        <a:t>64,535</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pl-PL" sz="1600">
                          <a:effectLst/>
                        </a:rPr>
                        <a:t>58,315</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pl-PL" sz="1600">
                          <a:effectLst/>
                        </a:rPr>
                        <a:t>56,311</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pl-PL" sz="1600">
                          <a:effectLst/>
                        </a:rPr>
                        <a:t>53,612</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pl-PL" sz="1600">
                          <a:effectLst/>
                        </a:rPr>
                        <a:t>42,237</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extLst>
                  <a:ext uri="{0D108BD9-81ED-4DB2-BD59-A6C34878D82A}">
                    <a16:rowId xmlns:a16="http://schemas.microsoft.com/office/drawing/2014/main" val="1642907931"/>
                  </a:ext>
                </a:extLst>
              </a:tr>
              <a:tr h="49736">
                <a:tc>
                  <a:txBody>
                    <a:bodyPr/>
                    <a:lstStyle/>
                    <a:p>
                      <a:pPr>
                        <a:lnSpc>
                          <a:spcPct val="115000"/>
                        </a:lnSpc>
                        <a:spcAft>
                          <a:spcPts val="0"/>
                        </a:spcAft>
                      </a:pPr>
                      <a:r>
                        <a:rPr lang="en-GB" sz="1600">
                          <a:effectLst/>
                        </a:rPr>
                        <a:t>HR Ratings</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en-GB" sz="1600">
                          <a:effectLst/>
                        </a:rPr>
                        <a:t>NR</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en-GB" sz="1600">
                          <a:effectLst/>
                        </a:rPr>
                        <a:t>NR</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en-GB" sz="1600">
                          <a:effectLst/>
                        </a:rPr>
                        <a:t>NR</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en-GB" sz="1600">
                          <a:effectLst/>
                        </a:rPr>
                        <a:t>NR</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pl-PL" sz="1600">
                          <a:effectLst/>
                        </a:rPr>
                        <a:t>NR</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en-GB" sz="1600">
                          <a:effectLst/>
                        </a:rPr>
                        <a:t>NR</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extLst>
                  <a:ext uri="{0D108BD9-81ED-4DB2-BD59-A6C34878D82A}">
                    <a16:rowId xmlns:a16="http://schemas.microsoft.com/office/drawing/2014/main" val="471116534"/>
                  </a:ext>
                </a:extLst>
              </a:tr>
              <a:tr h="49736">
                <a:tc>
                  <a:txBody>
                    <a:bodyPr/>
                    <a:lstStyle/>
                    <a:p>
                      <a:pPr>
                        <a:lnSpc>
                          <a:spcPct val="115000"/>
                        </a:lnSpc>
                        <a:spcAft>
                          <a:spcPts val="0"/>
                        </a:spcAft>
                      </a:pPr>
                      <a:r>
                        <a:rPr lang="en-GB" sz="1600" dirty="0">
                          <a:effectLst/>
                        </a:rPr>
                        <a:t>JCR</a:t>
                      </a:r>
                      <a:endParaRPr lang="pl-PL"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en-GB" sz="1600">
                          <a:effectLst/>
                        </a:rPr>
                        <a:t>64</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en-GB" sz="1600">
                          <a:effectLst/>
                        </a:rPr>
                        <a:t>NR</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en-GB" sz="1600">
                          <a:effectLst/>
                        </a:rPr>
                        <a:t>NR</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en-GB" sz="1600">
                          <a:effectLst/>
                        </a:rPr>
                        <a:t>NR</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pl-PL" sz="1600">
                          <a:effectLst/>
                        </a:rPr>
                        <a:t>NR</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en-GB" sz="1600">
                          <a:effectLst/>
                        </a:rPr>
                        <a:t>NR</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extLst>
                  <a:ext uri="{0D108BD9-81ED-4DB2-BD59-A6C34878D82A}">
                    <a16:rowId xmlns:a16="http://schemas.microsoft.com/office/drawing/2014/main" val="1909781837"/>
                  </a:ext>
                </a:extLst>
              </a:tr>
              <a:tr h="49736">
                <a:tc>
                  <a:txBody>
                    <a:bodyPr/>
                    <a:lstStyle/>
                    <a:p>
                      <a:pPr>
                        <a:lnSpc>
                          <a:spcPct val="115000"/>
                        </a:lnSpc>
                        <a:spcAft>
                          <a:spcPts val="0"/>
                        </a:spcAft>
                      </a:pPr>
                      <a:r>
                        <a:rPr lang="en-GB" sz="1600">
                          <a:effectLst/>
                        </a:rPr>
                        <a:t>LACE</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en-GB" sz="1600">
                          <a:effectLst/>
                        </a:rPr>
                        <a:t>0</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en-GB" sz="1600">
                          <a:effectLst/>
                        </a:rPr>
                        <a:t>NR</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en-GB" sz="1600">
                          <a:effectLst/>
                        </a:rPr>
                        <a:t>NR</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en-GB" sz="1600">
                          <a:effectLst/>
                        </a:rPr>
                        <a:t>NR</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pl-PL" sz="1600">
                          <a:effectLst/>
                        </a:rPr>
                        <a:t>NR</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en-GB" sz="1600">
                          <a:effectLst/>
                        </a:rPr>
                        <a:t>NR</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extLst>
                  <a:ext uri="{0D108BD9-81ED-4DB2-BD59-A6C34878D82A}">
                    <a16:rowId xmlns:a16="http://schemas.microsoft.com/office/drawing/2014/main" val="1477093073"/>
                  </a:ext>
                </a:extLst>
              </a:tr>
              <a:tr h="49736">
                <a:tc>
                  <a:txBody>
                    <a:bodyPr/>
                    <a:lstStyle/>
                    <a:p>
                      <a:pPr>
                        <a:lnSpc>
                          <a:spcPct val="115000"/>
                        </a:lnSpc>
                        <a:spcAft>
                          <a:spcPts val="0"/>
                        </a:spcAft>
                      </a:pPr>
                      <a:r>
                        <a:rPr lang="en-GB" sz="1600">
                          <a:effectLst/>
                        </a:rPr>
                        <a:t>KBRA</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en-GB" sz="1600">
                          <a:effectLst/>
                        </a:rPr>
                        <a:t>NR</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en-GB" sz="1600">
                          <a:effectLst/>
                        </a:rPr>
                        <a:t>0</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en-GB" sz="1600">
                          <a:effectLst/>
                        </a:rPr>
                        <a:t>40</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en-GB" sz="1600">
                          <a:effectLst/>
                        </a:rPr>
                        <a:t>352</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pl-PL" sz="1600">
                          <a:effectLst/>
                        </a:rPr>
                        <a:t>1,401</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pl-PL" sz="1600">
                          <a:effectLst/>
                        </a:rPr>
                        <a:t>2,626</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extLst>
                  <a:ext uri="{0D108BD9-81ED-4DB2-BD59-A6C34878D82A}">
                    <a16:rowId xmlns:a16="http://schemas.microsoft.com/office/drawing/2014/main" val="3096991723"/>
                  </a:ext>
                </a:extLst>
              </a:tr>
              <a:tr h="49736">
                <a:tc>
                  <a:txBody>
                    <a:bodyPr/>
                    <a:lstStyle/>
                    <a:p>
                      <a:pPr>
                        <a:lnSpc>
                          <a:spcPct val="115000"/>
                        </a:lnSpc>
                        <a:spcAft>
                          <a:spcPts val="0"/>
                        </a:spcAft>
                      </a:pPr>
                      <a:r>
                        <a:rPr lang="en-GB" sz="1600">
                          <a:effectLst/>
                        </a:rPr>
                        <a:t>Moody's</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pl-PL" sz="1600">
                          <a:effectLst/>
                        </a:rPr>
                        <a:t>106,337</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pl-PL" sz="1600">
                          <a:effectLst/>
                        </a:rPr>
                        <a:t>101,546</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pl-PL" sz="1600">
                          <a:effectLst/>
                        </a:rPr>
                        <a:t>93,913</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pl-PL" sz="1600">
                          <a:effectLst/>
                        </a:rPr>
                        <a:t>82,357</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pl-PL" sz="1600">
                          <a:effectLst/>
                        </a:rPr>
                        <a:t>76,464</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pl-PL" sz="1600">
                          <a:effectLst/>
                        </a:rPr>
                        <a:t>71,504</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extLst>
                  <a:ext uri="{0D108BD9-81ED-4DB2-BD59-A6C34878D82A}">
                    <a16:rowId xmlns:a16="http://schemas.microsoft.com/office/drawing/2014/main" val="2054631711"/>
                  </a:ext>
                </a:extLst>
              </a:tr>
              <a:tr h="49736">
                <a:tc>
                  <a:txBody>
                    <a:bodyPr/>
                    <a:lstStyle/>
                    <a:p>
                      <a:pPr>
                        <a:lnSpc>
                          <a:spcPct val="115000"/>
                        </a:lnSpc>
                        <a:spcAft>
                          <a:spcPts val="0"/>
                        </a:spcAft>
                      </a:pPr>
                      <a:r>
                        <a:rPr lang="en-GB" sz="1600">
                          <a:effectLst/>
                        </a:rPr>
                        <a:t>Morningstar</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en-GB" sz="1600">
                          <a:effectLst/>
                        </a:rPr>
                        <a:t>NR</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pl-PL" sz="1600">
                          <a:effectLst/>
                        </a:rPr>
                        <a:t>8,322</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pl-PL" sz="1600">
                          <a:effectLst/>
                        </a:rPr>
                        <a:t>16,070</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pl-PL" sz="1600">
                          <a:effectLst/>
                        </a:rPr>
                        <a:t>13,935</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pl-PL" sz="1600">
                          <a:effectLst/>
                        </a:rPr>
                        <a:t>11,567</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pl-PL" sz="1600">
                          <a:effectLst/>
                        </a:rPr>
                        <a:t>5,542</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extLst>
                  <a:ext uri="{0D108BD9-81ED-4DB2-BD59-A6C34878D82A}">
                    <a16:rowId xmlns:a16="http://schemas.microsoft.com/office/drawing/2014/main" val="495735130"/>
                  </a:ext>
                </a:extLst>
              </a:tr>
              <a:tr h="49736">
                <a:tc>
                  <a:txBody>
                    <a:bodyPr/>
                    <a:lstStyle/>
                    <a:p>
                      <a:pPr>
                        <a:lnSpc>
                          <a:spcPct val="115000"/>
                        </a:lnSpc>
                        <a:spcAft>
                          <a:spcPts val="0"/>
                        </a:spcAft>
                      </a:pPr>
                      <a:r>
                        <a:rPr lang="en-GB" sz="1600">
                          <a:effectLst/>
                        </a:rPr>
                        <a:t>R&amp;I</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en-GB" sz="1600">
                          <a:effectLst/>
                        </a:rPr>
                        <a:t>186</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en-GB" sz="1600">
                          <a:effectLst/>
                        </a:rPr>
                        <a:t>NR</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pl-PL" sz="1600">
                          <a:effectLst/>
                        </a:rPr>
                        <a:t>NR</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pl-PL" sz="1600">
                          <a:effectLst/>
                        </a:rPr>
                        <a:t>NR</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pl-PL" sz="1600">
                          <a:effectLst/>
                        </a:rPr>
                        <a:t>NR</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en-GB" sz="1600">
                          <a:effectLst/>
                        </a:rPr>
                        <a:t>NR</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extLst>
                  <a:ext uri="{0D108BD9-81ED-4DB2-BD59-A6C34878D82A}">
                    <a16:rowId xmlns:a16="http://schemas.microsoft.com/office/drawing/2014/main" val="1118176755"/>
                  </a:ext>
                </a:extLst>
              </a:tr>
              <a:tr h="49736">
                <a:tc>
                  <a:txBody>
                    <a:bodyPr/>
                    <a:lstStyle/>
                    <a:p>
                      <a:pPr>
                        <a:lnSpc>
                          <a:spcPct val="115000"/>
                        </a:lnSpc>
                        <a:spcAft>
                          <a:spcPts val="0"/>
                        </a:spcAft>
                      </a:pPr>
                      <a:r>
                        <a:rPr lang="en-GB" sz="1600">
                          <a:effectLst/>
                        </a:rPr>
                        <a:t>Real point</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pl-PL" sz="1600">
                          <a:effectLst/>
                        </a:rPr>
                        <a:t>8,856</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pl-PL" sz="1600">
                          <a:effectLst/>
                        </a:rPr>
                        <a:t>NR</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pl-PL" sz="1600">
                          <a:effectLst/>
                        </a:rPr>
                        <a:t>NR</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pl-PL" sz="1600">
                          <a:effectLst/>
                        </a:rPr>
                        <a:t>NR</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pl-PL" sz="1600">
                          <a:effectLst/>
                        </a:rPr>
                        <a:t>NR</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en-GB" sz="1600">
                          <a:effectLst/>
                        </a:rPr>
                        <a:t>NR</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extLst>
                  <a:ext uri="{0D108BD9-81ED-4DB2-BD59-A6C34878D82A}">
                    <a16:rowId xmlns:a16="http://schemas.microsoft.com/office/drawing/2014/main" val="3599024743"/>
                  </a:ext>
                </a:extLst>
              </a:tr>
              <a:tr h="49736">
                <a:tc>
                  <a:txBody>
                    <a:bodyPr/>
                    <a:lstStyle/>
                    <a:p>
                      <a:pPr>
                        <a:lnSpc>
                          <a:spcPct val="115000"/>
                        </a:lnSpc>
                        <a:spcAft>
                          <a:spcPts val="0"/>
                        </a:spcAft>
                      </a:pPr>
                      <a:r>
                        <a:rPr lang="en-GB" sz="1600">
                          <a:effectLst/>
                        </a:rPr>
                        <a:t>S&amp;P</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pl-PL" sz="1600">
                          <a:effectLst/>
                        </a:rPr>
                        <a:t>124,600</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pl-PL" sz="1600">
                          <a:effectLst/>
                        </a:rPr>
                        <a:t>117,900</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pl-PL" sz="1600">
                          <a:effectLst/>
                        </a:rPr>
                        <a:t>108,400</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pl-PL" sz="1600">
                          <a:effectLst/>
                        </a:rPr>
                        <a:t>97,500</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pl-PL" sz="1600">
                          <a:effectLst/>
                        </a:rPr>
                        <a:t>90,000</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pl-PL" sz="1600">
                          <a:effectLst/>
                        </a:rPr>
                        <a:t>85,200</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extLst>
                  <a:ext uri="{0D108BD9-81ED-4DB2-BD59-A6C34878D82A}">
                    <a16:rowId xmlns:a16="http://schemas.microsoft.com/office/drawing/2014/main" val="333369327"/>
                  </a:ext>
                </a:extLst>
              </a:tr>
              <a:tr h="49736">
                <a:tc>
                  <a:txBody>
                    <a:bodyPr/>
                    <a:lstStyle/>
                    <a:p>
                      <a:pPr>
                        <a:lnSpc>
                          <a:spcPct val="115000"/>
                        </a:lnSpc>
                        <a:spcAft>
                          <a:spcPts val="0"/>
                        </a:spcAft>
                      </a:pPr>
                      <a:r>
                        <a:rPr lang="pl-PL" sz="1600" dirty="0">
                          <a:effectLst/>
                        </a:rPr>
                        <a:t>Total</a:t>
                      </a:r>
                      <a:endParaRPr lang="pl-PL"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pl-PL" sz="1600">
                          <a:effectLst/>
                        </a:rPr>
                        <a:t>318,056</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pl-PL" sz="1600">
                          <a:effectLst/>
                        </a:rPr>
                        <a:t>302,461</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pl-PL" sz="1600">
                          <a:effectLst/>
                        </a:rPr>
                        <a:t>286,696</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pl-PL" sz="1600">
                          <a:effectLst/>
                        </a:rPr>
                        <a:t>260,564</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pl-PL" sz="1600">
                          <a:effectLst/>
                        </a:rPr>
                        <a:t>243,806</a:t>
                      </a:r>
                      <a:endParaRPr lang="pl-P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pl-PL" sz="1600" dirty="0">
                          <a:effectLst/>
                        </a:rPr>
                        <a:t>218,632</a:t>
                      </a:r>
                      <a:endParaRPr lang="pl-PL"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extLst>
                  <a:ext uri="{0D108BD9-81ED-4DB2-BD59-A6C34878D82A}">
                    <a16:rowId xmlns:a16="http://schemas.microsoft.com/office/drawing/2014/main" val="3320671741"/>
                  </a:ext>
                </a:extLst>
              </a:tr>
            </a:tbl>
          </a:graphicData>
        </a:graphic>
      </p:graphicFrame>
    </p:spTree>
    <p:extLst>
      <p:ext uri="{BB962C8B-B14F-4D97-AF65-F5344CB8AC3E}">
        <p14:creationId xmlns:p14="http://schemas.microsoft.com/office/powerpoint/2010/main" val="65499480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46502F1-D6D3-4A65-ABF3-E0458FA37CCF}"/>
              </a:ext>
            </a:extLst>
          </p:cNvPr>
          <p:cNvSpPr>
            <a:spLocks noGrp="1"/>
          </p:cNvSpPr>
          <p:nvPr>
            <p:ph type="title"/>
          </p:nvPr>
        </p:nvSpPr>
        <p:spPr>
          <a:xfrm>
            <a:off x="1024128" y="585216"/>
            <a:ext cx="10605164" cy="1499616"/>
          </a:xfrm>
        </p:spPr>
        <p:txBody>
          <a:bodyPr/>
          <a:lstStyle/>
          <a:p>
            <a:pPr algn="ctr"/>
            <a:r>
              <a:rPr lang="en-US" dirty="0"/>
              <a:t>American credit rating agencies – </a:t>
            </a:r>
            <a:r>
              <a:rPr lang="en-US" dirty="0" err="1"/>
              <a:t>goverment</a:t>
            </a:r>
            <a:r>
              <a:rPr lang="en-US" dirty="0"/>
              <a:t> securities</a:t>
            </a:r>
            <a:endParaRPr lang="pl-PL" dirty="0"/>
          </a:p>
        </p:txBody>
      </p:sp>
      <p:graphicFrame>
        <p:nvGraphicFramePr>
          <p:cNvPr id="3" name="Symbol zastępczy zawartości 3">
            <a:extLst>
              <a:ext uri="{FF2B5EF4-FFF2-40B4-BE49-F238E27FC236}">
                <a16:creationId xmlns:a16="http://schemas.microsoft.com/office/drawing/2014/main" id="{96617948-B06B-4840-AFF6-10281052451A}"/>
              </a:ext>
            </a:extLst>
          </p:cNvPr>
          <p:cNvGraphicFramePr>
            <a:graphicFrameLocks noGrp="1"/>
          </p:cNvGraphicFramePr>
          <p:nvPr>
            <p:ph idx="1"/>
            <p:extLst>
              <p:ext uri="{D42A27DB-BD31-4B8C-83A1-F6EECF244321}">
                <p14:modId xmlns:p14="http://schemas.microsoft.com/office/powerpoint/2010/main" val="77371658"/>
              </p:ext>
            </p:extLst>
          </p:nvPr>
        </p:nvGraphicFramePr>
        <p:xfrm>
          <a:off x="2258616" y="1852349"/>
          <a:ext cx="7395584" cy="5993892"/>
        </p:xfrm>
        <a:graphic>
          <a:graphicData uri="http://schemas.openxmlformats.org/drawingml/2006/table">
            <a:tbl>
              <a:tblPr firstRow="1" firstCol="1" bandRow="1" bandCol="1">
                <a:tableStyleId>{69012ECD-51FC-41F1-AA8D-1B2483CD663E}</a:tableStyleId>
              </a:tblPr>
              <a:tblGrid>
                <a:gridCol w="1266062">
                  <a:extLst>
                    <a:ext uri="{9D8B030D-6E8A-4147-A177-3AD203B41FA5}">
                      <a16:colId xmlns:a16="http://schemas.microsoft.com/office/drawing/2014/main" val="1774418478"/>
                    </a:ext>
                  </a:extLst>
                </a:gridCol>
                <a:gridCol w="1021587">
                  <a:extLst>
                    <a:ext uri="{9D8B030D-6E8A-4147-A177-3AD203B41FA5}">
                      <a16:colId xmlns:a16="http://schemas.microsoft.com/office/drawing/2014/main" val="3026909978"/>
                    </a:ext>
                  </a:extLst>
                </a:gridCol>
                <a:gridCol w="1021587">
                  <a:extLst>
                    <a:ext uri="{9D8B030D-6E8A-4147-A177-3AD203B41FA5}">
                      <a16:colId xmlns:a16="http://schemas.microsoft.com/office/drawing/2014/main" val="1029051314"/>
                    </a:ext>
                  </a:extLst>
                </a:gridCol>
                <a:gridCol w="1021587">
                  <a:extLst>
                    <a:ext uri="{9D8B030D-6E8A-4147-A177-3AD203B41FA5}">
                      <a16:colId xmlns:a16="http://schemas.microsoft.com/office/drawing/2014/main" val="3650144552"/>
                    </a:ext>
                  </a:extLst>
                </a:gridCol>
                <a:gridCol w="1021587">
                  <a:extLst>
                    <a:ext uri="{9D8B030D-6E8A-4147-A177-3AD203B41FA5}">
                      <a16:colId xmlns:a16="http://schemas.microsoft.com/office/drawing/2014/main" val="1918707164"/>
                    </a:ext>
                  </a:extLst>
                </a:gridCol>
                <a:gridCol w="1021587">
                  <a:extLst>
                    <a:ext uri="{9D8B030D-6E8A-4147-A177-3AD203B41FA5}">
                      <a16:colId xmlns:a16="http://schemas.microsoft.com/office/drawing/2014/main" val="3768953248"/>
                    </a:ext>
                  </a:extLst>
                </a:gridCol>
                <a:gridCol w="1021587">
                  <a:extLst>
                    <a:ext uri="{9D8B030D-6E8A-4147-A177-3AD203B41FA5}">
                      <a16:colId xmlns:a16="http://schemas.microsoft.com/office/drawing/2014/main" val="3192331686"/>
                    </a:ext>
                  </a:extLst>
                </a:gridCol>
              </a:tblGrid>
              <a:tr h="49736">
                <a:tc>
                  <a:txBody>
                    <a:bodyPr/>
                    <a:lstStyle/>
                    <a:p>
                      <a:pPr>
                        <a:lnSpc>
                          <a:spcPct val="115000"/>
                        </a:lnSpc>
                        <a:spcAft>
                          <a:spcPts val="0"/>
                        </a:spcAft>
                      </a:pPr>
                      <a:r>
                        <a:rPr lang="pl-PL" sz="1800" dirty="0">
                          <a:effectLst/>
                        </a:rPr>
                        <a:t>Rating</a:t>
                      </a:r>
                      <a:endParaRPr lang="pl-PL"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nSpc>
                          <a:spcPct val="115000"/>
                        </a:lnSpc>
                        <a:spcAft>
                          <a:spcPts val="0"/>
                        </a:spcAft>
                      </a:pPr>
                      <a:r>
                        <a:rPr lang="en-GB" sz="1800">
                          <a:effectLst/>
                        </a:rPr>
                        <a:t>2009</a:t>
                      </a:r>
                      <a:endParaRPr lang="pl-P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nSpc>
                          <a:spcPct val="115000"/>
                        </a:lnSpc>
                        <a:spcAft>
                          <a:spcPts val="0"/>
                        </a:spcAft>
                      </a:pPr>
                      <a:r>
                        <a:rPr lang="en-GB" sz="1800">
                          <a:effectLst/>
                        </a:rPr>
                        <a:t>2010</a:t>
                      </a:r>
                      <a:endParaRPr lang="pl-P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nSpc>
                          <a:spcPct val="115000"/>
                        </a:lnSpc>
                        <a:spcAft>
                          <a:spcPts val="0"/>
                        </a:spcAft>
                      </a:pPr>
                      <a:r>
                        <a:rPr lang="en-GB" sz="1800">
                          <a:effectLst/>
                        </a:rPr>
                        <a:t>2011</a:t>
                      </a:r>
                      <a:endParaRPr lang="pl-P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nSpc>
                          <a:spcPct val="115000"/>
                        </a:lnSpc>
                        <a:spcAft>
                          <a:spcPts val="0"/>
                        </a:spcAft>
                      </a:pPr>
                      <a:r>
                        <a:rPr lang="en-GB" sz="1800">
                          <a:effectLst/>
                        </a:rPr>
                        <a:t>2012</a:t>
                      </a:r>
                      <a:endParaRPr lang="pl-P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nSpc>
                          <a:spcPct val="115000"/>
                        </a:lnSpc>
                        <a:spcAft>
                          <a:spcPts val="0"/>
                        </a:spcAft>
                      </a:pPr>
                      <a:r>
                        <a:rPr lang="en-GB" sz="1800">
                          <a:effectLst/>
                        </a:rPr>
                        <a:t>2013</a:t>
                      </a:r>
                      <a:endParaRPr lang="pl-P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nSpc>
                          <a:spcPct val="115000"/>
                        </a:lnSpc>
                        <a:spcAft>
                          <a:spcPts val="0"/>
                        </a:spcAft>
                      </a:pPr>
                      <a:r>
                        <a:rPr lang="en-GB" sz="1800">
                          <a:effectLst/>
                        </a:rPr>
                        <a:t>2014</a:t>
                      </a:r>
                      <a:endParaRPr lang="pl-P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extLst>
                  <a:ext uri="{0D108BD9-81ED-4DB2-BD59-A6C34878D82A}">
                    <a16:rowId xmlns:a16="http://schemas.microsoft.com/office/drawing/2014/main" val="449493708"/>
                  </a:ext>
                </a:extLst>
              </a:tr>
              <a:tr h="49736">
                <a:tc gridSpan="7">
                  <a:txBody>
                    <a:bodyPr/>
                    <a:lstStyle/>
                    <a:p>
                      <a:pPr algn="ctr">
                        <a:lnSpc>
                          <a:spcPct val="115000"/>
                        </a:lnSpc>
                        <a:spcAft>
                          <a:spcPts val="0"/>
                        </a:spcAft>
                      </a:pPr>
                      <a:r>
                        <a:rPr lang="pl-PL" sz="1800" dirty="0" err="1">
                          <a:effectLst/>
                        </a:rPr>
                        <a:t>Goverment</a:t>
                      </a:r>
                      <a:r>
                        <a:rPr lang="pl-PL" sz="1800" dirty="0">
                          <a:effectLst/>
                        </a:rPr>
                        <a:t> securities</a:t>
                      </a:r>
                      <a:endParaRPr lang="pl-PL"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extLst>
                  <a:ext uri="{0D108BD9-81ED-4DB2-BD59-A6C34878D82A}">
                    <a16:rowId xmlns:a16="http://schemas.microsoft.com/office/drawing/2014/main" val="1310690546"/>
                  </a:ext>
                </a:extLst>
              </a:tr>
              <a:tr h="49736">
                <a:tc>
                  <a:txBody>
                    <a:bodyPr/>
                    <a:lstStyle/>
                    <a:p>
                      <a:pPr>
                        <a:lnSpc>
                          <a:spcPct val="115000"/>
                        </a:lnSpc>
                        <a:spcAft>
                          <a:spcPts val="0"/>
                        </a:spcAft>
                      </a:pPr>
                      <a:r>
                        <a:rPr lang="en-GB" sz="1800">
                          <a:effectLst/>
                        </a:rPr>
                        <a:t>A.M. Best</a:t>
                      </a:r>
                      <a:endParaRPr lang="pl-P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en-GB" sz="1800">
                          <a:effectLst/>
                        </a:rPr>
                        <a:t>0</a:t>
                      </a:r>
                      <a:endParaRPr lang="pl-P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en-GB" sz="1800">
                          <a:effectLst/>
                        </a:rPr>
                        <a:t>NR</a:t>
                      </a:r>
                      <a:endParaRPr lang="pl-P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en-GB" sz="1800">
                          <a:effectLst/>
                        </a:rPr>
                        <a:t>NR</a:t>
                      </a:r>
                      <a:endParaRPr lang="pl-P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en-GB" sz="1800">
                          <a:effectLst/>
                        </a:rPr>
                        <a:t>NR</a:t>
                      </a:r>
                      <a:endParaRPr lang="pl-P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pl-PL" sz="1800">
                          <a:effectLst/>
                        </a:rPr>
                        <a:t>NR</a:t>
                      </a:r>
                      <a:endParaRPr lang="pl-P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en-GB" sz="1800">
                          <a:effectLst/>
                        </a:rPr>
                        <a:t>NR</a:t>
                      </a:r>
                      <a:endParaRPr lang="pl-P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extLst>
                  <a:ext uri="{0D108BD9-81ED-4DB2-BD59-A6C34878D82A}">
                    <a16:rowId xmlns:a16="http://schemas.microsoft.com/office/drawing/2014/main" val="1118720152"/>
                  </a:ext>
                </a:extLst>
              </a:tr>
              <a:tr h="49736">
                <a:tc>
                  <a:txBody>
                    <a:bodyPr/>
                    <a:lstStyle/>
                    <a:p>
                      <a:pPr>
                        <a:lnSpc>
                          <a:spcPct val="115000"/>
                        </a:lnSpc>
                        <a:spcAft>
                          <a:spcPts val="0"/>
                        </a:spcAft>
                      </a:pPr>
                      <a:r>
                        <a:rPr lang="en-GB" sz="1800">
                          <a:effectLst/>
                        </a:rPr>
                        <a:t>DBRS</a:t>
                      </a:r>
                      <a:endParaRPr lang="pl-P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pl-PL" sz="1800">
                          <a:effectLst/>
                        </a:rPr>
                        <a:t>12,400</a:t>
                      </a:r>
                      <a:endParaRPr lang="pl-P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pl-PL" sz="1800">
                          <a:effectLst/>
                        </a:rPr>
                        <a:t>13,533</a:t>
                      </a:r>
                      <a:endParaRPr lang="pl-P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pl-PL" sz="1800">
                          <a:effectLst/>
                        </a:rPr>
                        <a:t>15,798</a:t>
                      </a:r>
                      <a:endParaRPr lang="pl-P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pl-PL" sz="1800">
                          <a:effectLst/>
                        </a:rPr>
                        <a:t>15,952</a:t>
                      </a:r>
                      <a:endParaRPr lang="pl-P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pl-PL" sz="1800">
                          <a:effectLst/>
                        </a:rPr>
                        <a:t>16,038</a:t>
                      </a:r>
                      <a:endParaRPr lang="pl-P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pl-PL" sz="1800">
                          <a:effectLst/>
                        </a:rPr>
                        <a:t>16,650</a:t>
                      </a:r>
                      <a:endParaRPr lang="pl-P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extLst>
                  <a:ext uri="{0D108BD9-81ED-4DB2-BD59-A6C34878D82A}">
                    <a16:rowId xmlns:a16="http://schemas.microsoft.com/office/drawing/2014/main" val="519053256"/>
                  </a:ext>
                </a:extLst>
              </a:tr>
              <a:tr h="49736">
                <a:tc>
                  <a:txBody>
                    <a:bodyPr/>
                    <a:lstStyle/>
                    <a:p>
                      <a:pPr>
                        <a:lnSpc>
                          <a:spcPct val="115000"/>
                        </a:lnSpc>
                        <a:spcAft>
                          <a:spcPts val="0"/>
                        </a:spcAft>
                      </a:pPr>
                      <a:r>
                        <a:rPr lang="en-GB" sz="1800">
                          <a:effectLst/>
                        </a:rPr>
                        <a:t>EJR</a:t>
                      </a:r>
                      <a:endParaRPr lang="pl-P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en-GB" sz="1800">
                          <a:effectLst/>
                        </a:rPr>
                        <a:t>13</a:t>
                      </a:r>
                      <a:endParaRPr lang="pl-P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en-GB" sz="1800">
                          <a:effectLst/>
                        </a:rPr>
                        <a:t>19</a:t>
                      </a:r>
                      <a:endParaRPr lang="pl-P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en-GB" sz="1800">
                          <a:effectLst/>
                        </a:rPr>
                        <a:t>9</a:t>
                      </a:r>
                      <a:endParaRPr lang="pl-P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en-GB" sz="1800">
                          <a:effectLst/>
                        </a:rPr>
                        <a:t>NR</a:t>
                      </a:r>
                      <a:endParaRPr lang="pl-P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pl-PL" sz="1800">
                          <a:effectLst/>
                        </a:rPr>
                        <a:t>NR</a:t>
                      </a:r>
                      <a:endParaRPr lang="pl-P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en-GB" sz="1800">
                          <a:effectLst/>
                        </a:rPr>
                        <a:t>NR</a:t>
                      </a:r>
                      <a:endParaRPr lang="pl-P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extLst>
                  <a:ext uri="{0D108BD9-81ED-4DB2-BD59-A6C34878D82A}">
                    <a16:rowId xmlns:a16="http://schemas.microsoft.com/office/drawing/2014/main" val="1630422110"/>
                  </a:ext>
                </a:extLst>
              </a:tr>
              <a:tr h="49736">
                <a:tc>
                  <a:txBody>
                    <a:bodyPr/>
                    <a:lstStyle/>
                    <a:p>
                      <a:pPr>
                        <a:lnSpc>
                          <a:spcPct val="115000"/>
                        </a:lnSpc>
                        <a:spcAft>
                          <a:spcPts val="0"/>
                        </a:spcAft>
                      </a:pPr>
                      <a:r>
                        <a:rPr lang="en-GB" sz="1800">
                          <a:effectLst/>
                        </a:rPr>
                        <a:t>Fitch</a:t>
                      </a:r>
                      <a:endParaRPr lang="pl-P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pl-PL" sz="1800">
                          <a:effectLst/>
                        </a:rPr>
                        <a:t>352,697</a:t>
                      </a:r>
                      <a:endParaRPr lang="pl-P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pl-PL" sz="1800">
                          <a:effectLst/>
                        </a:rPr>
                        <a:t>363,897</a:t>
                      </a:r>
                      <a:endParaRPr lang="pl-P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pl-PL" sz="1800">
                          <a:effectLst/>
                        </a:rPr>
                        <a:t>217,198</a:t>
                      </a:r>
                      <a:endParaRPr lang="pl-P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pl-PL" sz="1800">
                          <a:effectLst/>
                        </a:rPr>
                        <a:t>223,188</a:t>
                      </a:r>
                      <a:endParaRPr lang="pl-P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pl-PL" sz="1800">
                          <a:effectLst/>
                        </a:rPr>
                        <a:t>204,303</a:t>
                      </a:r>
                      <a:endParaRPr lang="pl-P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pl-PL" sz="1800">
                          <a:effectLst/>
                        </a:rPr>
                        <a:t>194,086</a:t>
                      </a:r>
                      <a:endParaRPr lang="pl-P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extLst>
                  <a:ext uri="{0D108BD9-81ED-4DB2-BD59-A6C34878D82A}">
                    <a16:rowId xmlns:a16="http://schemas.microsoft.com/office/drawing/2014/main" val="4014115566"/>
                  </a:ext>
                </a:extLst>
              </a:tr>
              <a:tr h="49736">
                <a:tc>
                  <a:txBody>
                    <a:bodyPr/>
                    <a:lstStyle/>
                    <a:p>
                      <a:pPr>
                        <a:lnSpc>
                          <a:spcPct val="115000"/>
                        </a:lnSpc>
                        <a:spcAft>
                          <a:spcPts val="0"/>
                        </a:spcAft>
                      </a:pPr>
                      <a:r>
                        <a:rPr lang="en-GB" sz="1800">
                          <a:effectLst/>
                        </a:rPr>
                        <a:t>HR Ratings</a:t>
                      </a:r>
                      <a:endParaRPr lang="pl-P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en-GB" sz="1800">
                          <a:effectLst/>
                        </a:rPr>
                        <a:t>NR</a:t>
                      </a:r>
                      <a:endParaRPr lang="pl-P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en-GB" sz="1800">
                          <a:effectLst/>
                        </a:rPr>
                        <a:t>NR</a:t>
                      </a:r>
                      <a:endParaRPr lang="pl-P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en-GB" sz="1800" dirty="0">
                          <a:effectLst/>
                        </a:rPr>
                        <a:t>NR</a:t>
                      </a:r>
                      <a:endParaRPr lang="pl-PL"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en-GB" sz="1800">
                          <a:effectLst/>
                        </a:rPr>
                        <a:t>184</a:t>
                      </a:r>
                      <a:endParaRPr lang="pl-P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pl-PL" sz="1800">
                          <a:effectLst/>
                        </a:rPr>
                        <a:t>189</a:t>
                      </a:r>
                      <a:endParaRPr lang="pl-P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en-GB" sz="1800">
                          <a:effectLst/>
                        </a:rPr>
                        <a:t>277</a:t>
                      </a:r>
                      <a:endParaRPr lang="pl-P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extLst>
                  <a:ext uri="{0D108BD9-81ED-4DB2-BD59-A6C34878D82A}">
                    <a16:rowId xmlns:a16="http://schemas.microsoft.com/office/drawing/2014/main" val="2299525872"/>
                  </a:ext>
                </a:extLst>
              </a:tr>
              <a:tr h="49736">
                <a:tc>
                  <a:txBody>
                    <a:bodyPr/>
                    <a:lstStyle/>
                    <a:p>
                      <a:pPr>
                        <a:lnSpc>
                          <a:spcPct val="115000"/>
                        </a:lnSpc>
                        <a:spcAft>
                          <a:spcPts val="0"/>
                        </a:spcAft>
                      </a:pPr>
                      <a:r>
                        <a:rPr lang="en-GB" sz="1800">
                          <a:effectLst/>
                        </a:rPr>
                        <a:t>JCR</a:t>
                      </a:r>
                      <a:endParaRPr lang="pl-P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en-GB" sz="1800">
                          <a:effectLst/>
                        </a:rPr>
                        <a:t>53</a:t>
                      </a:r>
                      <a:endParaRPr lang="pl-P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en-GB" sz="1800">
                          <a:effectLst/>
                        </a:rPr>
                        <a:t>52</a:t>
                      </a:r>
                      <a:endParaRPr lang="pl-P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en-GB" sz="1800">
                          <a:effectLst/>
                        </a:rPr>
                        <a:t>54</a:t>
                      </a:r>
                      <a:endParaRPr lang="pl-P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en-GB" sz="1800">
                          <a:effectLst/>
                        </a:rPr>
                        <a:t>56</a:t>
                      </a:r>
                      <a:endParaRPr lang="pl-P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pl-PL" sz="1800">
                          <a:effectLst/>
                        </a:rPr>
                        <a:t>56</a:t>
                      </a:r>
                      <a:endParaRPr lang="pl-P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en-GB" sz="1800">
                          <a:effectLst/>
                        </a:rPr>
                        <a:t>399</a:t>
                      </a:r>
                      <a:endParaRPr lang="pl-P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extLst>
                  <a:ext uri="{0D108BD9-81ED-4DB2-BD59-A6C34878D82A}">
                    <a16:rowId xmlns:a16="http://schemas.microsoft.com/office/drawing/2014/main" val="1031615294"/>
                  </a:ext>
                </a:extLst>
              </a:tr>
              <a:tr h="49736">
                <a:tc>
                  <a:txBody>
                    <a:bodyPr/>
                    <a:lstStyle/>
                    <a:p>
                      <a:pPr>
                        <a:lnSpc>
                          <a:spcPct val="115000"/>
                        </a:lnSpc>
                        <a:spcAft>
                          <a:spcPts val="0"/>
                        </a:spcAft>
                      </a:pPr>
                      <a:r>
                        <a:rPr lang="en-GB" sz="1800">
                          <a:effectLst/>
                        </a:rPr>
                        <a:t>LACE</a:t>
                      </a:r>
                      <a:endParaRPr lang="pl-P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en-GB" sz="1800">
                          <a:effectLst/>
                        </a:rPr>
                        <a:t>61</a:t>
                      </a:r>
                      <a:endParaRPr lang="pl-P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en-GB" sz="1800">
                          <a:effectLst/>
                        </a:rPr>
                        <a:t>NR</a:t>
                      </a:r>
                      <a:endParaRPr lang="pl-P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en-GB" sz="1800">
                          <a:effectLst/>
                        </a:rPr>
                        <a:t>NR</a:t>
                      </a:r>
                      <a:endParaRPr lang="pl-P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pl-PL" sz="1800">
                          <a:effectLst/>
                        </a:rPr>
                        <a:t>NR</a:t>
                      </a:r>
                      <a:endParaRPr lang="pl-P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pl-PL" sz="1800">
                          <a:effectLst/>
                        </a:rPr>
                        <a:t>NR</a:t>
                      </a:r>
                      <a:endParaRPr lang="pl-P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en-GB" sz="1800">
                          <a:effectLst/>
                        </a:rPr>
                        <a:t>NR</a:t>
                      </a:r>
                      <a:endParaRPr lang="pl-P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extLst>
                  <a:ext uri="{0D108BD9-81ED-4DB2-BD59-A6C34878D82A}">
                    <a16:rowId xmlns:a16="http://schemas.microsoft.com/office/drawing/2014/main" val="3084938131"/>
                  </a:ext>
                </a:extLst>
              </a:tr>
              <a:tr h="49736">
                <a:tc>
                  <a:txBody>
                    <a:bodyPr/>
                    <a:lstStyle/>
                    <a:p>
                      <a:pPr>
                        <a:lnSpc>
                          <a:spcPct val="115000"/>
                        </a:lnSpc>
                        <a:spcAft>
                          <a:spcPts val="0"/>
                        </a:spcAft>
                      </a:pPr>
                      <a:r>
                        <a:rPr lang="en-GB" sz="1800">
                          <a:effectLst/>
                        </a:rPr>
                        <a:t>KBRA</a:t>
                      </a:r>
                      <a:endParaRPr lang="pl-P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en-GB" sz="1800">
                          <a:effectLst/>
                        </a:rPr>
                        <a:t>NR</a:t>
                      </a:r>
                      <a:endParaRPr lang="pl-P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en-GB" sz="1800">
                          <a:effectLst/>
                        </a:rPr>
                        <a:t>59</a:t>
                      </a:r>
                      <a:endParaRPr lang="pl-P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en-GB" sz="1800">
                          <a:effectLst/>
                        </a:rPr>
                        <a:t>58</a:t>
                      </a:r>
                      <a:endParaRPr lang="pl-P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pl-PL" sz="1800">
                          <a:effectLst/>
                        </a:rPr>
                        <a:t>1,945</a:t>
                      </a:r>
                      <a:endParaRPr lang="pl-P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pl-PL" sz="1800">
                          <a:effectLst/>
                        </a:rPr>
                        <a:t>25</a:t>
                      </a:r>
                      <a:endParaRPr lang="pl-P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en-GB" sz="1800">
                          <a:effectLst/>
                        </a:rPr>
                        <a:t>37</a:t>
                      </a:r>
                      <a:endParaRPr lang="pl-P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extLst>
                  <a:ext uri="{0D108BD9-81ED-4DB2-BD59-A6C34878D82A}">
                    <a16:rowId xmlns:a16="http://schemas.microsoft.com/office/drawing/2014/main" val="4150431573"/>
                  </a:ext>
                </a:extLst>
              </a:tr>
              <a:tr h="49736">
                <a:tc>
                  <a:txBody>
                    <a:bodyPr/>
                    <a:lstStyle/>
                    <a:p>
                      <a:pPr>
                        <a:lnSpc>
                          <a:spcPct val="115000"/>
                        </a:lnSpc>
                        <a:spcAft>
                          <a:spcPts val="0"/>
                        </a:spcAft>
                      </a:pPr>
                      <a:r>
                        <a:rPr lang="en-GB" sz="1800">
                          <a:effectLst/>
                        </a:rPr>
                        <a:t>Moody's</a:t>
                      </a:r>
                      <a:endParaRPr lang="pl-P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pl-PL" sz="1800">
                          <a:effectLst/>
                        </a:rPr>
                        <a:t>862,240</a:t>
                      </a:r>
                      <a:endParaRPr lang="pl-P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pl-PL" sz="1800">
                          <a:effectLst/>
                        </a:rPr>
                        <a:t>841,235</a:t>
                      </a:r>
                      <a:endParaRPr lang="pl-P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pl-PL" sz="1800">
                          <a:effectLst/>
                        </a:rPr>
                        <a:t>814,087</a:t>
                      </a:r>
                      <a:endParaRPr lang="pl-P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pl-PL" sz="1800">
                          <a:effectLst/>
                        </a:rPr>
                        <a:t>754,062</a:t>
                      </a:r>
                      <a:endParaRPr lang="pl-P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pl-PL" sz="1800">
                          <a:effectLst/>
                        </a:rPr>
                        <a:t>728,627</a:t>
                      </a:r>
                      <a:endParaRPr lang="pl-P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pl-PL" sz="1800">
                          <a:effectLst/>
                        </a:rPr>
                        <a:t>673,166</a:t>
                      </a:r>
                      <a:endParaRPr lang="pl-P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extLst>
                  <a:ext uri="{0D108BD9-81ED-4DB2-BD59-A6C34878D82A}">
                    <a16:rowId xmlns:a16="http://schemas.microsoft.com/office/drawing/2014/main" val="3536207331"/>
                  </a:ext>
                </a:extLst>
              </a:tr>
              <a:tr h="49736">
                <a:tc>
                  <a:txBody>
                    <a:bodyPr/>
                    <a:lstStyle/>
                    <a:p>
                      <a:pPr>
                        <a:lnSpc>
                          <a:spcPct val="115000"/>
                        </a:lnSpc>
                        <a:spcAft>
                          <a:spcPts val="0"/>
                        </a:spcAft>
                      </a:pPr>
                      <a:r>
                        <a:rPr lang="en-GB" sz="1800">
                          <a:effectLst/>
                        </a:rPr>
                        <a:t>Morningstar</a:t>
                      </a:r>
                      <a:endParaRPr lang="pl-P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en-GB" sz="1800">
                          <a:effectLst/>
                        </a:rPr>
                        <a:t>NR</a:t>
                      </a:r>
                      <a:endParaRPr lang="pl-P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en-GB" sz="1800">
                          <a:effectLst/>
                        </a:rPr>
                        <a:t>NR</a:t>
                      </a:r>
                      <a:endParaRPr lang="pl-P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en-GB" sz="1800">
                          <a:effectLst/>
                        </a:rPr>
                        <a:t>NR</a:t>
                      </a:r>
                      <a:endParaRPr lang="pl-P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en-GB" sz="1800">
                          <a:effectLst/>
                        </a:rPr>
                        <a:t>NR</a:t>
                      </a:r>
                      <a:endParaRPr lang="pl-P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pl-PL" sz="1800">
                          <a:effectLst/>
                        </a:rPr>
                        <a:t>NR</a:t>
                      </a:r>
                      <a:endParaRPr lang="pl-P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en-GB" sz="1800">
                          <a:effectLst/>
                        </a:rPr>
                        <a:t>NR</a:t>
                      </a:r>
                      <a:endParaRPr lang="pl-P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extLst>
                  <a:ext uri="{0D108BD9-81ED-4DB2-BD59-A6C34878D82A}">
                    <a16:rowId xmlns:a16="http://schemas.microsoft.com/office/drawing/2014/main" val="2235148895"/>
                  </a:ext>
                </a:extLst>
              </a:tr>
              <a:tr h="49736">
                <a:tc>
                  <a:txBody>
                    <a:bodyPr/>
                    <a:lstStyle/>
                    <a:p>
                      <a:pPr>
                        <a:lnSpc>
                          <a:spcPct val="115000"/>
                        </a:lnSpc>
                        <a:spcAft>
                          <a:spcPts val="0"/>
                        </a:spcAft>
                      </a:pPr>
                      <a:r>
                        <a:rPr lang="en-GB" sz="1800">
                          <a:effectLst/>
                        </a:rPr>
                        <a:t>R&amp;I</a:t>
                      </a:r>
                      <a:endParaRPr lang="pl-P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en-GB" sz="1800">
                          <a:effectLst/>
                        </a:rPr>
                        <a:t>123</a:t>
                      </a:r>
                      <a:endParaRPr lang="pl-P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pl-PL" sz="1800">
                          <a:effectLst/>
                        </a:rPr>
                        <a:t>1,031</a:t>
                      </a:r>
                      <a:endParaRPr lang="pl-P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pl-PL" sz="1800">
                          <a:effectLst/>
                        </a:rPr>
                        <a:t>NR</a:t>
                      </a:r>
                      <a:endParaRPr lang="pl-P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pl-PL" sz="1800">
                          <a:effectLst/>
                        </a:rPr>
                        <a:t>NR</a:t>
                      </a:r>
                      <a:endParaRPr lang="pl-P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pl-PL" sz="1800">
                          <a:effectLst/>
                        </a:rPr>
                        <a:t>NR</a:t>
                      </a:r>
                      <a:endParaRPr lang="pl-P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en-GB" sz="1800">
                          <a:effectLst/>
                        </a:rPr>
                        <a:t>NR</a:t>
                      </a:r>
                      <a:endParaRPr lang="pl-P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extLst>
                  <a:ext uri="{0D108BD9-81ED-4DB2-BD59-A6C34878D82A}">
                    <a16:rowId xmlns:a16="http://schemas.microsoft.com/office/drawing/2014/main" val="1301412392"/>
                  </a:ext>
                </a:extLst>
              </a:tr>
              <a:tr h="49736">
                <a:tc>
                  <a:txBody>
                    <a:bodyPr/>
                    <a:lstStyle/>
                    <a:p>
                      <a:pPr>
                        <a:lnSpc>
                          <a:spcPct val="115000"/>
                        </a:lnSpc>
                        <a:spcAft>
                          <a:spcPts val="0"/>
                        </a:spcAft>
                      </a:pPr>
                      <a:r>
                        <a:rPr lang="en-GB" sz="1800">
                          <a:effectLst/>
                        </a:rPr>
                        <a:t>Real point</a:t>
                      </a:r>
                      <a:endParaRPr lang="pl-P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en-GB" sz="1800">
                          <a:effectLst/>
                        </a:rPr>
                        <a:t>0</a:t>
                      </a:r>
                      <a:endParaRPr lang="pl-P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pl-PL" sz="1800">
                          <a:effectLst/>
                        </a:rPr>
                        <a:t>NR</a:t>
                      </a:r>
                      <a:endParaRPr lang="pl-P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pl-PL" sz="1800">
                          <a:effectLst/>
                        </a:rPr>
                        <a:t>NR</a:t>
                      </a:r>
                      <a:endParaRPr lang="pl-P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pl-PL" sz="1800">
                          <a:effectLst/>
                        </a:rPr>
                        <a:t>NR</a:t>
                      </a:r>
                      <a:endParaRPr lang="pl-P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pl-PL" sz="1800">
                          <a:effectLst/>
                        </a:rPr>
                        <a:t>NR</a:t>
                      </a:r>
                      <a:endParaRPr lang="pl-P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en-GB" sz="1800">
                          <a:effectLst/>
                        </a:rPr>
                        <a:t>NR</a:t>
                      </a:r>
                      <a:endParaRPr lang="pl-P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extLst>
                  <a:ext uri="{0D108BD9-81ED-4DB2-BD59-A6C34878D82A}">
                    <a16:rowId xmlns:a16="http://schemas.microsoft.com/office/drawing/2014/main" val="1908359493"/>
                  </a:ext>
                </a:extLst>
              </a:tr>
              <a:tr h="49736">
                <a:tc>
                  <a:txBody>
                    <a:bodyPr/>
                    <a:lstStyle/>
                    <a:p>
                      <a:pPr>
                        <a:lnSpc>
                          <a:spcPct val="115000"/>
                        </a:lnSpc>
                        <a:spcAft>
                          <a:spcPts val="0"/>
                        </a:spcAft>
                      </a:pPr>
                      <a:r>
                        <a:rPr lang="en-GB" sz="1800">
                          <a:effectLst/>
                        </a:rPr>
                        <a:t>S&amp;P</a:t>
                      </a:r>
                      <a:endParaRPr lang="pl-P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pl-PL" sz="1800">
                          <a:effectLst/>
                        </a:rPr>
                        <a:t>1,004,500</a:t>
                      </a:r>
                      <a:endParaRPr lang="pl-P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pl-PL" sz="1800">
                          <a:effectLst/>
                        </a:rPr>
                        <a:t>965,900</a:t>
                      </a:r>
                      <a:endParaRPr lang="pl-P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pl-PL" sz="1800">
                          <a:effectLst/>
                        </a:rPr>
                        <a:t>948,300</a:t>
                      </a:r>
                      <a:endParaRPr lang="pl-P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pl-PL" sz="1800">
                          <a:effectLst/>
                        </a:rPr>
                        <a:t>930,500</a:t>
                      </a:r>
                      <a:endParaRPr lang="pl-P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pl-PL" sz="1800">
                          <a:effectLst/>
                        </a:rPr>
                        <a:t>918,800</a:t>
                      </a:r>
                      <a:endParaRPr lang="pl-P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pl-PL" sz="1800">
                          <a:effectLst/>
                        </a:rPr>
                        <a:t>970,200</a:t>
                      </a:r>
                      <a:endParaRPr lang="pl-P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extLst>
                  <a:ext uri="{0D108BD9-81ED-4DB2-BD59-A6C34878D82A}">
                    <a16:rowId xmlns:a16="http://schemas.microsoft.com/office/drawing/2014/main" val="1731453610"/>
                  </a:ext>
                </a:extLst>
              </a:tr>
              <a:tr h="49736">
                <a:tc>
                  <a:txBody>
                    <a:bodyPr/>
                    <a:lstStyle/>
                    <a:p>
                      <a:pPr>
                        <a:lnSpc>
                          <a:spcPct val="115000"/>
                        </a:lnSpc>
                        <a:spcAft>
                          <a:spcPts val="0"/>
                        </a:spcAft>
                      </a:pPr>
                      <a:r>
                        <a:rPr lang="pl-PL" sz="1800" dirty="0">
                          <a:effectLst/>
                        </a:rPr>
                        <a:t>Total</a:t>
                      </a:r>
                      <a:endParaRPr lang="pl-PL"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pl-PL" sz="1800">
                          <a:effectLst/>
                        </a:rPr>
                        <a:t>2,232,087</a:t>
                      </a:r>
                      <a:endParaRPr lang="pl-P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pl-PL" sz="1800">
                          <a:effectLst/>
                        </a:rPr>
                        <a:t>2,185,726</a:t>
                      </a:r>
                      <a:endParaRPr lang="pl-P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pl-PL" sz="1800">
                          <a:effectLst/>
                        </a:rPr>
                        <a:t>1,995,504</a:t>
                      </a:r>
                      <a:endParaRPr lang="pl-P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pl-PL" sz="1800">
                          <a:effectLst/>
                        </a:rPr>
                        <a:t>1,925,887</a:t>
                      </a:r>
                      <a:endParaRPr lang="pl-P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pl-PL" sz="1800" dirty="0">
                          <a:effectLst/>
                        </a:rPr>
                        <a:t>1,868,038</a:t>
                      </a:r>
                      <a:endParaRPr lang="pl-PL"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pl-PL" sz="1800" dirty="0">
                          <a:effectLst/>
                        </a:rPr>
                        <a:t>1,854,815</a:t>
                      </a:r>
                      <a:endParaRPr lang="pl-PL"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extLst>
                  <a:ext uri="{0D108BD9-81ED-4DB2-BD59-A6C34878D82A}">
                    <a16:rowId xmlns:a16="http://schemas.microsoft.com/office/drawing/2014/main" val="1943476141"/>
                  </a:ext>
                </a:extLst>
              </a:tr>
            </a:tbl>
          </a:graphicData>
        </a:graphic>
      </p:graphicFrame>
    </p:spTree>
    <p:extLst>
      <p:ext uri="{BB962C8B-B14F-4D97-AF65-F5344CB8AC3E}">
        <p14:creationId xmlns:p14="http://schemas.microsoft.com/office/powerpoint/2010/main" val="389237651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46502F1-D6D3-4A65-ABF3-E0458FA37CCF}"/>
              </a:ext>
            </a:extLst>
          </p:cNvPr>
          <p:cNvSpPr>
            <a:spLocks noGrp="1"/>
          </p:cNvSpPr>
          <p:nvPr>
            <p:ph type="title"/>
          </p:nvPr>
        </p:nvSpPr>
        <p:spPr>
          <a:xfrm>
            <a:off x="959651" y="128016"/>
            <a:ext cx="9720072" cy="1499616"/>
          </a:xfrm>
        </p:spPr>
        <p:txBody>
          <a:bodyPr/>
          <a:lstStyle/>
          <a:p>
            <a:r>
              <a:rPr lang="en-US" dirty="0"/>
              <a:t>American credit rating agencies – total</a:t>
            </a:r>
            <a:endParaRPr lang="pl-PL" dirty="0"/>
          </a:p>
        </p:txBody>
      </p:sp>
      <p:graphicFrame>
        <p:nvGraphicFramePr>
          <p:cNvPr id="3" name="Symbol zastępczy zawartości 3">
            <a:extLst>
              <a:ext uri="{FF2B5EF4-FFF2-40B4-BE49-F238E27FC236}">
                <a16:creationId xmlns:a16="http://schemas.microsoft.com/office/drawing/2014/main" id="{E1EAD1C9-C10D-4C2B-B745-26A1EFD54D6D}"/>
              </a:ext>
            </a:extLst>
          </p:cNvPr>
          <p:cNvGraphicFramePr>
            <a:graphicFrameLocks noGrp="1"/>
          </p:cNvGraphicFramePr>
          <p:nvPr>
            <p:ph idx="1"/>
            <p:extLst>
              <p:ext uri="{D42A27DB-BD31-4B8C-83A1-F6EECF244321}">
                <p14:modId xmlns:p14="http://schemas.microsoft.com/office/powerpoint/2010/main" val="1375723462"/>
              </p:ext>
            </p:extLst>
          </p:nvPr>
        </p:nvGraphicFramePr>
        <p:xfrm>
          <a:off x="2481354" y="1374224"/>
          <a:ext cx="7395584" cy="6309360"/>
        </p:xfrm>
        <a:graphic>
          <a:graphicData uri="http://schemas.openxmlformats.org/drawingml/2006/table">
            <a:tbl>
              <a:tblPr firstRow="1" firstCol="1" bandRow="1" bandCol="1">
                <a:tableStyleId>{69012ECD-51FC-41F1-AA8D-1B2483CD663E}</a:tableStyleId>
              </a:tblPr>
              <a:tblGrid>
                <a:gridCol w="1266062">
                  <a:extLst>
                    <a:ext uri="{9D8B030D-6E8A-4147-A177-3AD203B41FA5}">
                      <a16:colId xmlns:a16="http://schemas.microsoft.com/office/drawing/2014/main" val="1774418478"/>
                    </a:ext>
                  </a:extLst>
                </a:gridCol>
                <a:gridCol w="1021587">
                  <a:extLst>
                    <a:ext uri="{9D8B030D-6E8A-4147-A177-3AD203B41FA5}">
                      <a16:colId xmlns:a16="http://schemas.microsoft.com/office/drawing/2014/main" val="3026909978"/>
                    </a:ext>
                  </a:extLst>
                </a:gridCol>
                <a:gridCol w="1021587">
                  <a:extLst>
                    <a:ext uri="{9D8B030D-6E8A-4147-A177-3AD203B41FA5}">
                      <a16:colId xmlns:a16="http://schemas.microsoft.com/office/drawing/2014/main" val="1029051314"/>
                    </a:ext>
                  </a:extLst>
                </a:gridCol>
                <a:gridCol w="1021587">
                  <a:extLst>
                    <a:ext uri="{9D8B030D-6E8A-4147-A177-3AD203B41FA5}">
                      <a16:colId xmlns:a16="http://schemas.microsoft.com/office/drawing/2014/main" val="3650144552"/>
                    </a:ext>
                  </a:extLst>
                </a:gridCol>
                <a:gridCol w="1021587">
                  <a:extLst>
                    <a:ext uri="{9D8B030D-6E8A-4147-A177-3AD203B41FA5}">
                      <a16:colId xmlns:a16="http://schemas.microsoft.com/office/drawing/2014/main" val="1918707164"/>
                    </a:ext>
                  </a:extLst>
                </a:gridCol>
                <a:gridCol w="1021587">
                  <a:extLst>
                    <a:ext uri="{9D8B030D-6E8A-4147-A177-3AD203B41FA5}">
                      <a16:colId xmlns:a16="http://schemas.microsoft.com/office/drawing/2014/main" val="3768953248"/>
                    </a:ext>
                  </a:extLst>
                </a:gridCol>
                <a:gridCol w="1021587">
                  <a:extLst>
                    <a:ext uri="{9D8B030D-6E8A-4147-A177-3AD203B41FA5}">
                      <a16:colId xmlns:a16="http://schemas.microsoft.com/office/drawing/2014/main" val="3192331686"/>
                    </a:ext>
                  </a:extLst>
                </a:gridCol>
              </a:tblGrid>
              <a:tr h="0">
                <a:tc>
                  <a:txBody>
                    <a:bodyPr/>
                    <a:lstStyle/>
                    <a:p>
                      <a:pPr>
                        <a:lnSpc>
                          <a:spcPct val="115000"/>
                        </a:lnSpc>
                        <a:spcAft>
                          <a:spcPts val="0"/>
                        </a:spcAft>
                      </a:pPr>
                      <a:r>
                        <a:rPr lang="pl-PL" sz="1800" dirty="0">
                          <a:effectLst/>
                        </a:rPr>
                        <a:t>Rating</a:t>
                      </a:r>
                      <a:endParaRPr lang="pl-PL"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nSpc>
                          <a:spcPct val="115000"/>
                        </a:lnSpc>
                        <a:spcAft>
                          <a:spcPts val="0"/>
                        </a:spcAft>
                      </a:pPr>
                      <a:r>
                        <a:rPr lang="en-GB" sz="1800">
                          <a:effectLst/>
                        </a:rPr>
                        <a:t>2009</a:t>
                      </a:r>
                      <a:endParaRPr lang="pl-P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nSpc>
                          <a:spcPct val="115000"/>
                        </a:lnSpc>
                        <a:spcAft>
                          <a:spcPts val="0"/>
                        </a:spcAft>
                      </a:pPr>
                      <a:r>
                        <a:rPr lang="en-GB" sz="1800">
                          <a:effectLst/>
                        </a:rPr>
                        <a:t>2010</a:t>
                      </a:r>
                      <a:endParaRPr lang="pl-P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nSpc>
                          <a:spcPct val="115000"/>
                        </a:lnSpc>
                        <a:spcAft>
                          <a:spcPts val="0"/>
                        </a:spcAft>
                      </a:pPr>
                      <a:r>
                        <a:rPr lang="en-GB" sz="1800">
                          <a:effectLst/>
                        </a:rPr>
                        <a:t>2011</a:t>
                      </a:r>
                      <a:endParaRPr lang="pl-P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nSpc>
                          <a:spcPct val="115000"/>
                        </a:lnSpc>
                        <a:spcAft>
                          <a:spcPts val="0"/>
                        </a:spcAft>
                      </a:pPr>
                      <a:r>
                        <a:rPr lang="en-GB" sz="1800">
                          <a:effectLst/>
                        </a:rPr>
                        <a:t>2012</a:t>
                      </a:r>
                      <a:endParaRPr lang="pl-P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nSpc>
                          <a:spcPct val="115000"/>
                        </a:lnSpc>
                        <a:spcAft>
                          <a:spcPts val="0"/>
                        </a:spcAft>
                      </a:pPr>
                      <a:r>
                        <a:rPr lang="en-GB" sz="1800">
                          <a:effectLst/>
                        </a:rPr>
                        <a:t>2013</a:t>
                      </a:r>
                      <a:endParaRPr lang="pl-P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nSpc>
                          <a:spcPct val="115000"/>
                        </a:lnSpc>
                        <a:spcAft>
                          <a:spcPts val="0"/>
                        </a:spcAft>
                      </a:pPr>
                      <a:r>
                        <a:rPr lang="en-GB" sz="1800">
                          <a:effectLst/>
                        </a:rPr>
                        <a:t>2014</a:t>
                      </a:r>
                      <a:endParaRPr lang="pl-P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extLst>
                  <a:ext uri="{0D108BD9-81ED-4DB2-BD59-A6C34878D82A}">
                    <a16:rowId xmlns:a16="http://schemas.microsoft.com/office/drawing/2014/main" val="449493708"/>
                  </a:ext>
                </a:extLst>
              </a:tr>
              <a:tr h="0">
                <a:tc gridSpan="7">
                  <a:txBody>
                    <a:bodyPr/>
                    <a:lstStyle/>
                    <a:p>
                      <a:pPr algn="ctr">
                        <a:lnSpc>
                          <a:spcPct val="115000"/>
                        </a:lnSpc>
                        <a:spcAft>
                          <a:spcPts val="0"/>
                        </a:spcAft>
                      </a:pPr>
                      <a:r>
                        <a:rPr lang="pl-PL" sz="1800" dirty="0">
                          <a:effectLst/>
                        </a:rPr>
                        <a:t>Total</a:t>
                      </a:r>
                      <a:endParaRPr lang="pl-PL"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extLst>
                  <a:ext uri="{0D108BD9-81ED-4DB2-BD59-A6C34878D82A}">
                    <a16:rowId xmlns:a16="http://schemas.microsoft.com/office/drawing/2014/main" val="1860990371"/>
                  </a:ext>
                </a:extLst>
              </a:tr>
              <a:tr h="49736">
                <a:tc>
                  <a:txBody>
                    <a:bodyPr/>
                    <a:lstStyle/>
                    <a:p>
                      <a:pPr>
                        <a:lnSpc>
                          <a:spcPct val="115000"/>
                        </a:lnSpc>
                        <a:spcAft>
                          <a:spcPts val="0"/>
                        </a:spcAft>
                      </a:pPr>
                      <a:r>
                        <a:rPr lang="en-GB" sz="1800">
                          <a:effectLst/>
                        </a:rPr>
                        <a:t>A.M. Best</a:t>
                      </a:r>
                      <a:endParaRPr lang="pl-P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pl-PL" sz="1800">
                          <a:effectLst/>
                        </a:rPr>
                        <a:t>7,667</a:t>
                      </a:r>
                      <a:endParaRPr lang="pl-P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pl-PL" sz="1800">
                          <a:effectLst/>
                        </a:rPr>
                        <a:t>7,159</a:t>
                      </a:r>
                      <a:endParaRPr lang="pl-P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pl-PL" sz="1800">
                          <a:effectLst/>
                        </a:rPr>
                        <a:t>6,792</a:t>
                      </a:r>
                      <a:endParaRPr lang="pl-P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pl-PL" sz="1800">
                          <a:effectLst/>
                        </a:rPr>
                        <a:t>6,452</a:t>
                      </a:r>
                      <a:endParaRPr lang="pl-P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pl-PL" sz="1800">
                          <a:effectLst/>
                        </a:rPr>
                        <a:t>6,201</a:t>
                      </a:r>
                      <a:endParaRPr lang="pl-P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pl-PL" sz="1800">
                          <a:effectLst/>
                        </a:rPr>
                        <a:t>9,462</a:t>
                      </a:r>
                      <a:endParaRPr lang="pl-P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extLst>
                  <a:ext uri="{0D108BD9-81ED-4DB2-BD59-A6C34878D82A}">
                    <a16:rowId xmlns:a16="http://schemas.microsoft.com/office/drawing/2014/main" val="3173516492"/>
                  </a:ext>
                </a:extLst>
              </a:tr>
              <a:tr h="49736">
                <a:tc>
                  <a:txBody>
                    <a:bodyPr/>
                    <a:lstStyle/>
                    <a:p>
                      <a:pPr>
                        <a:lnSpc>
                          <a:spcPct val="115000"/>
                        </a:lnSpc>
                        <a:spcAft>
                          <a:spcPts val="0"/>
                        </a:spcAft>
                      </a:pPr>
                      <a:r>
                        <a:rPr lang="en-GB" sz="1800">
                          <a:effectLst/>
                        </a:rPr>
                        <a:t>DBRS</a:t>
                      </a:r>
                      <a:endParaRPr lang="pl-P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pl-PL" sz="1800">
                          <a:effectLst/>
                        </a:rPr>
                        <a:t>42,930</a:t>
                      </a:r>
                      <a:endParaRPr lang="pl-P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pl-PL" sz="1800">
                          <a:effectLst/>
                        </a:rPr>
                        <a:t>42,584</a:t>
                      </a:r>
                      <a:endParaRPr lang="pl-P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pl-PL" sz="1800">
                          <a:effectLst/>
                        </a:rPr>
                        <a:t>51,570</a:t>
                      </a:r>
                      <a:endParaRPr lang="pl-P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pl-PL" sz="1800">
                          <a:effectLst/>
                        </a:rPr>
                        <a:t>46,112</a:t>
                      </a:r>
                      <a:endParaRPr lang="pl-P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pl-PL" sz="1800">
                          <a:effectLst/>
                        </a:rPr>
                        <a:t>44,308</a:t>
                      </a:r>
                      <a:endParaRPr lang="pl-P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pl-PL" sz="1800">
                          <a:effectLst/>
                        </a:rPr>
                        <a:t>42,202</a:t>
                      </a:r>
                      <a:endParaRPr lang="pl-P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extLst>
                  <a:ext uri="{0D108BD9-81ED-4DB2-BD59-A6C34878D82A}">
                    <a16:rowId xmlns:a16="http://schemas.microsoft.com/office/drawing/2014/main" val="1968194186"/>
                  </a:ext>
                </a:extLst>
              </a:tr>
              <a:tr h="49736">
                <a:tc>
                  <a:txBody>
                    <a:bodyPr/>
                    <a:lstStyle/>
                    <a:p>
                      <a:pPr>
                        <a:lnSpc>
                          <a:spcPct val="115000"/>
                        </a:lnSpc>
                        <a:spcAft>
                          <a:spcPts val="0"/>
                        </a:spcAft>
                      </a:pPr>
                      <a:r>
                        <a:rPr lang="en-GB" sz="1800">
                          <a:effectLst/>
                        </a:rPr>
                        <a:t>EJR</a:t>
                      </a:r>
                      <a:endParaRPr lang="pl-P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pl-PL" sz="1800">
                          <a:effectLst/>
                        </a:rPr>
                        <a:t>1,007</a:t>
                      </a:r>
                      <a:endParaRPr lang="pl-P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pl-PL" sz="1800">
                          <a:effectLst/>
                        </a:rPr>
                        <a:t>1,045</a:t>
                      </a:r>
                      <a:endParaRPr lang="pl-P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pl-PL" sz="1800">
                          <a:effectLst/>
                        </a:rPr>
                        <a:t>1,136</a:t>
                      </a:r>
                      <a:endParaRPr lang="pl-P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pl-PL" sz="1800">
                          <a:effectLst/>
                        </a:rPr>
                        <a:t>1,161</a:t>
                      </a:r>
                      <a:endParaRPr lang="pl-P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pl-PL" sz="1800">
                          <a:effectLst/>
                        </a:rPr>
                        <a:t>1,027</a:t>
                      </a:r>
                      <a:endParaRPr lang="pl-P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pl-PL" sz="1800">
                          <a:effectLst/>
                        </a:rPr>
                        <a:t>19,994</a:t>
                      </a:r>
                      <a:endParaRPr lang="pl-P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extLst>
                  <a:ext uri="{0D108BD9-81ED-4DB2-BD59-A6C34878D82A}">
                    <a16:rowId xmlns:a16="http://schemas.microsoft.com/office/drawing/2014/main" val="382943715"/>
                  </a:ext>
                </a:extLst>
              </a:tr>
              <a:tr h="49736">
                <a:tc>
                  <a:txBody>
                    <a:bodyPr/>
                    <a:lstStyle/>
                    <a:p>
                      <a:pPr>
                        <a:lnSpc>
                          <a:spcPct val="115000"/>
                        </a:lnSpc>
                        <a:spcAft>
                          <a:spcPts val="0"/>
                        </a:spcAft>
                      </a:pPr>
                      <a:r>
                        <a:rPr lang="en-GB" sz="1800">
                          <a:effectLst/>
                        </a:rPr>
                        <a:t>Fitch</a:t>
                      </a:r>
                      <a:endParaRPr lang="pl-P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pl-PL" sz="1800">
                          <a:effectLst/>
                        </a:rPr>
                        <a:t>511,735</a:t>
                      </a:r>
                      <a:endParaRPr lang="pl-P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pl-PL" sz="1800">
                          <a:effectLst/>
                        </a:rPr>
                        <a:t>505,024</a:t>
                      </a:r>
                      <a:endParaRPr lang="pl-P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pl-PL" sz="1800" dirty="0">
                          <a:effectLst/>
                        </a:rPr>
                        <a:t>348,536</a:t>
                      </a:r>
                      <a:endParaRPr lang="pl-PL"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pl-PL" sz="1800">
                          <a:effectLst/>
                        </a:rPr>
                        <a:t>350,370</a:t>
                      </a:r>
                      <a:endParaRPr lang="pl-P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pl-PL" sz="1800">
                          <a:effectLst/>
                        </a:rPr>
                        <a:t>326,257</a:t>
                      </a:r>
                      <a:endParaRPr lang="pl-P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pl-PL" sz="1800">
                          <a:effectLst/>
                        </a:rPr>
                        <a:t>301,152</a:t>
                      </a:r>
                      <a:endParaRPr lang="pl-P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extLst>
                  <a:ext uri="{0D108BD9-81ED-4DB2-BD59-A6C34878D82A}">
                    <a16:rowId xmlns:a16="http://schemas.microsoft.com/office/drawing/2014/main" val="2898048019"/>
                  </a:ext>
                </a:extLst>
              </a:tr>
              <a:tr h="49736">
                <a:tc>
                  <a:txBody>
                    <a:bodyPr/>
                    <a:lstStyle/>
                    <a:p>
                      <a:pPr>
                        <a:lnSpc>
                          <a:spcPct val="115000"/>
                        </a:lnSpc>
                        <a:spcAft>
                          <a:spcPts val="0"/>
                        </a:spcAft>
                      </a:pPr>
                      <a:r>
                        <a:rPr lang="en-GB" sz="1800">
                          <a:effectLst/>
                        </a:rPr>
                        <a:t>HR Ratings</a:t>
                      </a:r>
                      <a:endParaRPr lang="pl-P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en-GB" sz="1800">
                          <a:effectLst/>
                        </a:rPr>
                        <a:t>NR</a:t>
                      </a:r>
                      <a:endParaRPr lang="pl-P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en-GB" sz="1800">
                          <a:effectLst/>
                        </a:rPr>
                        <a:t>NR</a:t>
                      </a:r>
                      <a:endParaRPr lang="pl-P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en-GB" sz="1800">
                          <a:effectLst/>
                        </a:rPr>
                        <a:t>NR</a:t>
                      </a:r>
                      <a:endParaRPr lang="pl-P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en-GB" sz="1800">
                          <a:effectLst/>
                        </a:rPr>
                        <a:t>184</a:t>
                      </a:r>
                      <a:endParaRPr lang="pl-P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pl-PL" sz="1800">
                          <a:effectLst/>
                        </a:rPr>
                        <a:t>189</a:t>
                      </a:r>
                      <a:endParaRPr lang="pl-P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en-GB" sz="1800">
                          <a:effectLst/>
                        </a:rPr>
                        <a:t>277</a:t>
                      </a:r>
                      <a:endParaRPr lang="pl-P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extLst>
                  <a:ext uri="{0D108BD9-81ED-4DB2-BD59-A6C34878D82A}">
                    <a16:rowId xmlns:a16="http://schemas.microsoft.com/office/drawing/2014/main" val="3815376872"/>
                  </a:ext>
                </a:extLst>
              </a:tr>
              <a:tr h="49736">
                <a:tc>
                  <a:txBody>
                    <a:bodyPr/>
                    <a:lstStyle/>
                    <a:p>
                      <a:pPr>
                        <a:lnSpc>
                          <a:spcPct val="115000"/>
                        </a:lnSpc>
                        <a:spcAft>
                          <a:spcPts val="0"/>
                        </a:spcAft>
                      </a:pPr>
                      <a:r>
                        <a:rPr lang="en-GB" sz="1800">
                          <a:effectLst/>
                        </a:rPr>
                        <a:t>JCR</a:t>
                      </a:r>
                      <a:endParaRPr lang="pl-P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en-GB" sz="1800">
                          <a:effectLst/>
                        </a:rPr>
                        <a:t>822</a:t>
                      </a:r>
                      <a:endParaRPr lang="pl-P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en-GB" sz="1800">
                          <a:effectLst/>
                        </a:rPr>
                        <a:t>736</a:t>
                      </a:r>
                      <a:endParaRPr lang="pl-P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en-GB" sz="1800">
                          <a:effectLst/>
                        </a:rPr>
                        <a:t>722</a:t>
                      </a:r>
                      <a:endParaRPr lang="pl-P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en-GB" sz="1800">
                          <a:effectLst/>
                        </a:rPr>
                        <a:t>714</a:t>
                      </a:r>
                      <a:endParaRPr lang="pl-P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pl-PL" sz="1800">
                          <a:effectLst/>
                        </a:rPr>
                        <a:t>696</a:t>
                      </a:r>
                      <a:endParaRPr lang="pl-P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pl-PL" sz="1800">
                          <a:effectLst/>
                        </a:rPr>
                        <a:t>3,469</a:t>
                      </a:r>
                      <a:endParaRPr lang="pl-P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extLst>
                  <a:ext uri="{0D108BD9-81ED-4DB2-BD59-A6C34878D82A}">
                    <a16:rowId xmlns:a16="http://schemas.microsoft.com/office/drawing/2014/main" val="2733099093"/>
                  </a:ext>
                </a:extLst>
              </a:tr>
              <a:tr h="49736">
                <a:tc>
                  <a:txBody>
                    <a:bodyPr/>
                    <a:lstStyle/>
                    <a:p>
                      <a:pPr>
                        <a:lnSpc>
                          <a:spcPct val="115000"/>
                        </a:lnSpc>
                        <a:spcAft>
                          <a:spcPts val="0"/>
                        </a:spcAft>
                      </a:pPr>
                      <a:r>
                        <a:rPr lang="en-GB" sz="1800">
                          <a:effectLst/>
                        </a:rPr>
                        <a:t>KBRA</a:t>
                      </a:r>
                      <a:endParaRPr lang="pl-P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en-GB" sz="1800">
                          <a:effectLst/>
                        </a:rPr>
                        <a:t>NR</a:t>
                      </a:r>
                      <a:endParaRPr lang="pl-P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pl-PL" sz="1800">
                          <a:effectLst/>
                        </a:rPr>
                        <a:t>17,624</a:t>
                      </a:r>
                      <a:endParaRPr lang="pl-P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pl-PL" sz="1800">
                          <a:effectLst/>
                        </a:rPr>
                        <a:t>17,278</a:t>
                      </a:r>
                      <a:endParaRPr lang="pl-P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pl-PL" sz="1800">
                          <a:effectLst/>
                        </a:rPr>
                        <a:t>18,993</a:t>
                      </a:r>
                      <a:endParaRPr lang="pl-P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pl-PL" sz="1800">
                          <a:effectLst/>
                        </a:rPr>
                        <a:t>20,201</a:t>
                      </a:r>
                      <a:endParaRPr lang="pl-P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pl-PL" sz="1800">
                          <a:effectLst/>
                        </a:rPr>
                        <a:t>20,377</a:t>
                      </a:r>
                      <a:endParaRPr lang="pl-P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extLst>
                  <a:ext uri="{0D108BD9-81ED-4DB2-BD59-A6C34878D82A}">
                    <a16:rowId xmlns:a16="http://schemas.microsoft.com/office/drawing/2014/main" val="1437897883"/>
                  </a:ext>
                </a:extLst>
              </a:tr>
              <a:tr h="49736">
                <a:tc>
                  <a:txBody>
                    <a:bodyPr/>
                    <a:lstStyle/>
                    <a:p>
                      <a:pPr>
                        <a:lnSpc>
                          <a:spcPct val="115000"/>
                        </a:lnSpc>
                        <a:spcAft>
                          <a:spcPts val="0"/>
                        </a:spcAft>
                      </a:pPr>
                      <a:r>
                        <a:rPr lang="en-GB" sz="1800">
                          <a:effectLst/>
                        </a:rPr>
                        <a:t>LACE</a:t>
                      </a:r>
                      <a:endParaRPr lang="pl-P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pl-PL" sz="1800">
                          <a:effectLst/>
                        </a:rPr>
                        <a:t>18,384</a:t>
                      </a:r>
                      <a:endParaRPr lang="pl-P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pl-PL" sz="1800">
                          <a:effectLst/>
                        </a:rPr>
                        <a:t>NR</a:t>
                      </a:r>
                      <a:endParaRPr lang="pl-P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pl-PL" sz="1800">
                          <a:effectLst/>
                        </a:rPr>
                        <a:t>NR</a:t>
                      </a:r>
                      <a:endParaRPr lang="pl-P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pl-PL" sz="1800">
                          <a:effectLst/>
                        </a:rPr>
                        <a:t>NR</a:t>
                      </a:r>
                      <a:endParaRPr lang="pl-P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pl-PL" sz="1800">
                          <a:effectLst/>
                        </a:rPr>
                        <a:t>NR</a:t>
                      </a:r>
                      <a:endParaRPr lang="pl-P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en-GB" sz="1800">
                          <a:effectLst/>
                        </a:rPr>
                        <a:t>NR</a:t>
                      </a:r>
                      <a:endParaRPr lang="pl-P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extLst>
                  <a:ext uri="{0D108BD9-81ED-4DB2-BD59-A6C34878D82A}">
                    <a16:rowId xmlns:a16="http://schemas.microsoft.com/office/drawing/2014/main" val="2149759618"/>
                  </a:ext>
                </a:extLst>
              </a:tr>
              <a:tr h="49736">
                <a:tc>
                  <a:txBody>
                    <a:bodyPr/>
                    <a:lstStyle/>
                    <a:p>
                      <a:pPr>
                        <a:lnSpc>
                          <a:spcPct val="115000"/>
                        </a:lnSpc>
                        <a:spcAft>
                          <a:spcPts val="0"/>
                        </a:spcAft>
                      </a:pPr>
                      <a:r>
                        <a:rPr lang="en-GB" sz="1800">
                          <a:effectLst/>
                        </a:rPr>
                        <a:t>Moody's</a:t>
                      </a:r>
                      <a:endParaRPr lang="pl-P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pl-PL" sz="1800">
                          <a:effectLst/>
                        </a:rPr>
                        <a:t>1,081,841</a:t>
                      </a:r>
                      <a:endParaRPr lang="pl-P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pl-PL" sz="1800">
                          <a:effectLst/>
                        </a:rPr>
                        <a:t>1,039,187</a:t>
                      </a:r>
                      <a:endParaRPr lang="pl-P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pl-PL" sz="1800">
                          <a:effectLst/>
                        </a:rPr>
                        <a:t>998,878</a:t>
                      </a:r>
                      <a:endParaRPr lang="pl-P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pl-PL" sz="1800">
                          <a:effectLst/>
                        </a:rPr>
                        <a:t>923,363</a:t>
                      </a:r>
                      <a:endParaRPr lang="pl-P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pl-PL" sz="1800">
                          <a:effectLst/>
                        </a:rPr>
                        <a:t>901,900</a:t>
                      </a:r>
                      <a:endParaRPr lang="pl-P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pl-PL" sz="1800">
                          <a:effectLst/>
                        </a:rPr>
                        <a:t>841,419</a:t>
                      </a:r>
                      <a:endParaRPr lang="pl-P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extLst>
                  <a:ext uri="{0D108BD9-81ED-4DB2-BD59-A6C34878D82A}">
                    <a16:rowId xmlns:a16="http://schemas.microsoft.com/office/drawing/2014/main" val="1159774951"/>
                  </a:ext>
                </a:extLst>
              </a:tr>
              <a:tr h="49736">
                <a:tc>
                  <a:txBody>
                    <a:bodyPr/>
                    <a:lstStyle/>
                    <a:p>
                      <a:pPr>
                        <a:lnSpc>
                          <a:spcPct val="115000"/>
                        </a:lnSpc>
                        <a:spcAft>
                          <a:spcPts val="0"/>
                        </a:spcAft>
                      </a:pPr>
                      <a:r>
                        <a:rPr lang="en-GB" sz="1800">
                          <a:effectLst/>
                        </a:rPr>
                        <a:t>Morningstar</a:t>
                      </a:r>
                      <a:endParaRPr lang="pl-P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en-GB" sz="1800">
                          <a:effectLst/>
                        </a:rPr>
                        <a:t>NR</a:t>
                      </a:r>
                      <a:endParaRPr lang="pl-P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pl-PL" sz="1800">
                          <a:effectLst/>
                        </a:rPr>
                        <a:t>8,322</a:t>
                      </a:r>
                      <a:endParaRPr lang="pl-P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pl-PL" sz="1800">
                          <a:effectLst/>
                        </a:rPr>
                        <a:t>16,070</a:t>
                      </a:r>
                      <a:endParaRPr lang="pl-P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pl-PL" sz="1800">
                          <a:effectLst/>
                        </a:rPr>
                        <a:t>13,935</a:t>
                      </a:r>
                      <a:endParaRPr lang="pl-P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pl-PL" sz="1800">
                          <a:effectLst/>
                        </a:rPr>
                        <a:t>11,567</a:t>
                      </a:r>
                      <a:endParaRPr lang="pl-P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pl-PL" sz="1800">
                          <a:effectLst/>
                        </a:rPr>
                        <a:t>5,542</a:t>
                      </a:r>
                      <a:endParaRPr lang="pl-P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extLst>
                  <a:ext uri="{0D108BD9-81ED-4DB2-BD59-A6C34878D82A}">
                    <a16:rowId xmlns:a16="http://schemas.microsoft.com/office/drawing/2014/main" val="2603756304"/>
                  </a:ext>
                </a:extLst>
              </a:tr>
              <a:tr h="49736">
                <a:tc>
                  <a:txBody>
                    <a:bodyPr/>
                    <a:lstStyle/>
                    <a:p>
                      <a:pPr>
                        <a:lnSpc>
                          <a:spcPct val="115000"/>
                        </a:lnSpc>
                        <a:spcAft>
                          <a:spcPts val="0"/>
                        </a:spcAft>
                      </a:pPr>
                      <a:r>
                        <a:rPr lang="en-GB" sz="1800">
                          <a:effectLst/>
                        </a:rPr>
                        <a:t>Real point</a:t>
                      </a:r>
                      <a:endParaRPr lang="pl-P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pl-PL" sz="1800">
                          <a:effectLst/>
                        </a:rPr>
                        <a:t>8,856</a:t>
                      </a:r>
                      <a:endParaRPr lang="pl-P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pl-PL" sz="1800">
                          <a:effectLst/>
                        </a:rPr>
                        <a:t>NR</a:t>
                      </a:r>
                      <a:endParaRPr lang="pl-P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pl-PL" sz="1800">
                          <a:effectLst/>
                        </a:rPr>
                        <a:t>NR</a:t>
                      </a:r>
                      <a:endParaRPr lang="pl-P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pl-PL" sz="1800">
                          <a:effectLst/>
                        </a:rPr>
                        <a:t>NR</a:t>
                      </a:r>
                      <a:endParaRPr lang="pl-P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pl-PL" sz="1800">
                          <a:effectLst/>
                        </a:rPr>
                        <a:t>NR</a:t>
                      </a:r>
                      <a:endParaRPr lang="pl-P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en-GB" sz="1800">
                          <a:effectLst/>
                        </a:rPr>
                        <a:t>NR</a:t>
                      </a:r>
                      <a:endParaRPr lang="pl-P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extLst>
                  <a:ext uri="{0D108BD9-81ED-4DB2-BD59-A6C34878D82A}">
                    <a16:rowId xmlns:a16="http://schemas.microsoft.com/office/drawing/2014/main" val="3909941789"/>
                  </a:ext>
                </a:extLst>
              </a:tr>
              <a:tr h="49736">
                <a:tc>
                  <a:txBody>
                    <a:bodyPr/>
                    <a:lstStyle/>
                    <a:p>
                      <a:pPr>
                        <a:lnSpc>
                          <a:spcPct val="115000"/>
                        </a:lnSpc>
                        <a:spcAft>
                          <a:spcPts val="0"/>
                        </a:spcAft>
                      </a:pPr>
                      <a:r>
                        <a:rPr lang="en-GB" sz="1800">
                          <a:effectLst/>
                        </a:rPr>
                        <a:t>R&amp;I</a:t>
                      </a:r>
                      <a:endParaRPr lang="pl-P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en-GB" sz="1800">
                          <a:effectLst/>
                        </a:rPr>
                        <a:t>982</a:t>
                      </a:r>
                      <a:endParaRPr lang="pl-P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pl-PL" sz="1800">
                          <a:effectLst/>
                        </a:rPr>
                        <a:t>4,418</a:t>
                      </a:r>
                      <a:endParaRPr lang="pl-P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pl-PL" sz="1800">
                          <a:effectLst/>
                        </a:rPr>
                        <a:t>NR</a:t>
                      </a:r>
                      <a:endParaRPr lang="pl-P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pl-PL" sz="1800">
                          <a:effectLst/>
                        </a:rPr>
                        <a:t>NR</a:t>
                      </a:r>
                      <a:endParaRPr lang="pl-P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pl-PL" sz="1800">
                          <a:effectLst/>
                        </a:rPr>
                        <a:t>NR</a:t>
                      </a:r>
                      <a:endParaRPr lang="pl-P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en-GB" sz="1800">
                          <a:effectLst/>
                        </a:rPr>
                        <a:t>NR</a:t>
                      </a:r>
                      <a:endParaRPr lang="pl-P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extLst>
                  <a:ext uri="{0D108BD9-81ED-4DB2-BD59-A6C34878D82A}">
                    <a16:rowId xmlns:a16="http://schemas.microsoft.com/office/drawing/2014/main" val="1138461079"/>
                  </a:ext>
                </a:extLst>
              </a:tr>
              <a:tr h="49736">
                <a:tc>
                  <a:txBody>
                    <a:bodyPr/>
                    <a:lstStyle/>
                    <a:p>
                      <a:pPr>
                        <a:lnSpc>
                          <a:spcPct val="115000"/>
                        </a:lnSpc>
                        <a:spcAft>
                          <a:spcPts val="0"/>
                        </a:spcAft>
                      </a:pPr>
                      <a:r>
                        <a:rPr lang="en-GB" sz="1800">
                          <a:effectLst/>
                        </a:rPr>
                        <a:t>S&amp;P</a:t>
                      </a:r>
                      <a:endParaRPr lang="pl-P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pl-PL" sz="1800">
                          <a:effectLst/>
                        </a:rPr>
                        <a:t>1,231,600</a:t>
                      </a:r>
                      <a:endParaRPr lang="pl-P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pl-PL" sz="1800">
                          <a:effectLst/>
                        </a:rPr>
                        <a:t>1,190,500</a:t>
                      </a:r>
                      <a:endParaRPr lang="pl-P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pl-PL" sz="1800">
                          <a:effectLst/>
                        </a:rPr>
                        <a:t>1,170,600</a:t>
                      </a:r>
                      <a:endParaRPr lang="pl-P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pl-PL" sz="1800">
                          <a:effectLst/>
                        </a:rPr>
                        <a:t>1,143,300</a:t>
                      </a:r>
                      <a:endParaRPr lang="pl-P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pl-PL" sz="1800">
                          <a:effectLst/>
                        </a:rPr>
                        <a:t>1,124,700</a:t>
                      </a:r>
                      <a:endParaRPr lang="pl-P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pl-PL" sz="1800">
                          <a:effectLst/>
                        </a:rPr>
                        <a:t>1,176,200</a:t>
                      </a:r>
                      <a:endParaRPr lang="pl-P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extLst>
                  <a:ext uri="{0D108BD9-81ED-4DB2-BD59-A6C34878D82A}">
                    <a16:rowId xmlns:a16="http://schemas.microsoft.com/office/drawing/2014/main" val="3951688171"/>
                  </a:ext>
                </a:extLst>
              </a:tr>
              <a:tr h="49736">
                <a:tc>
                  <a:txBody>
                    <a:bodyPr/>
                    <a:lstStyle/>
                    <a:p>
                      <a:pPr>
                        <a:lnSpc>
                          <a:spcPct val="115000"/>
                        </a:lnSpc>
                        <a:spcAft>
                          <a:spcPts val="0"/>
                        </a:spcAft>
                      </a:pPr>
                      <a:r>
                        <a:rPr lang="pl-PL" sz="1800" dirty="0">
                          <a:effectLst/>
                        </a:rPr>
                        <a:t>Total</a:t>
                      </a:r>
                      <a:endParaRPr lang="pl-PL"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pl-PL" sz="1800">
                          <a:effectLst/>
                        </a:rPr>
                        <a:t>2,905,824</a:t>
                      </a:r>
                      <a:endParaRPr lang="pl-P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pl-PL" sz="1800">
                          <a:effectLst/>
                        </a:rPr>
                        <a:t>2,816,599</a:t>
                      </a:r>
                      <a:endParaRPr lang="pl-P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pl-PL" sz="1800">
                          <a:effectLst/>
                        </a:rPr>
                        <a:t>2,611,582</a:t>
                      </a:r>
                      <a:endParaRPr lang="pl-P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pl-PL" sz="1800" dirty="0">
                          <a:effectLst/>
                        </a:rPr>
                        <a:t>2,504,584</a:t>
                      </a:r>
                      <a:endParaRPr lang="pl-PL"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pl-PL" sz="1800">
                          <a:effectLst/>
                        </a:rPr>
                        <a:t>2,437,046</a:t>
                      </a:r>
                      <a:endParaRPr lang="pl-P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tc>
                  <a:txBody>
                    <a:bodyPr/>
                    <a:lstStyle/>
                    <a:p>
                      <a:pPr algn="r">
                        <a:lnSpc>
                          <a:spcPct val="115000"/>
                        </a:lnSpc>
                        <a:spcAft>
                          <a:spcPts val="0"/>
                        </a:spcAft>
                      </a:pPr>
                      <a:r>
                        <a:rPr lang="pl-PL" sz="1800" dirty="0">
                          <a:effectLst/>
                        </a:rPr>
                        <a:t>2,420,094</a:t>
                      </a:r>
                      <a:endParaRPr lang="pl-PL"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462" marR="19462" marT="0" marB="0"/>
                </a:tc>
                <a:extLst>
                  <a:ext uri="{0D108BD9-81ED-4DB2-BD59-A6C34878D82A}">
                    <a16:rowId xmlns:a16="http://schemas.microsoft.com/office/drawing/2014/main" val="3953835897"/>
                  </a:ext>
                </a:extLst>
              </a:tr>
            </a:tbl>
          </a:graphicData>
        </a:graphic>
      </p:graphicFrame>
    </p:spTree>
    <p:extLst>
      <p:ext uri="{BB962C8B-B14F-4D97-AF65-F5344CB8AC3E}">
        <p14:creationId xmlns:p14="http://schemas.microsoft.com/office/powerpoint/2010/main" val="295189544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E26FE20-46D8-4D33-A87F-5E2D9E46E7E1}"/>
              </a:ext>
            </a:extLst>
          </p:cNvPr>
          <p:cNvSpPr>
            <a:spLocks noGrp="1"/>
          </p:cNvSpPr>
          <p:nvPr>
            <p:ph type="title"/>
          </p:nvPr>
        </p:nvSpPr>
        <p:spPr>
          <a:xfrm>
            <a:off x="1153082" y="2355401"/>
            <a:ext cx="9720072" cy="1499616"/>
          </a:xfrm>
        </p:spPr>
        <p:txBody>
          <a:bodyPr/>
          <a:lstStyle/>
          <a:p>
            <a:r>
              <a:rPr lang="pl-PL" b="1" i="1" dirty="0" err="1">
                <a:effectLst>
                  <a:outerShdw blurRad="38100" dist="38100" dir="2700000" algn="tl">
                    <a:srgbClr val="000000">
                      <a:alpha val="43137"/>
                    </a:srgbClr>
                  </a:outerShdw>
                </a:effectLst>
              </a:rPr>
              <a:t>Credit</a:t>
            </a:r>
            <a:r>
              <a:rPr lang="pl-PL" b="1" i="1" dirty="0">
                <a:effectLst>
                  <a:outerShdw blurRad="38100" dist="38100" dir="2700000" algn="tl">
                    <a:srgbClr val="000000">
                      <a:alpha val="43137"/>
                    </a:srgbClr>
                  </a:outerShdw>
                </a:effectLst>
              </a:rPr>
              <a:t> rating </a:t>
            </a:r>
            <a:r>
              <a:rPr lang="pl-PL" b="1" i="1" dirty="0" err="1">
                <a:effectLst>
                  <a:outerShdw blurRad="38100" dist="38100" dir="2700000" algn="tl">
                    <a:srgbClr val="000000">
                      <a:alpha val="43137"/>
                    </a:srgbClr>
                  </a:outerShdw>
                </a:effectLst>
              </a:rPr>
              <a:t>agency</a:t>
            </a:r>
            <a:r>
              <a:rPr lang="pl-PL" b="1" i="1" dirty="0">
                <a:effectLst>
                  <a:outerShdw blurRad="38100" dist="38100" dir="2700000" algn="tl">
                    <a:srgbClr val="000000">
                      <a:alpha val="43137"/>
                    </a:srgbClr>
                  </a:outerShdw>
                </a:effectLst>
              </a:rPr>
              <a:t> - </a:t>
            </a:r>
            <a:r>
              <a:rPr lang="pl-PL" b="1" i="1" dirty="0" err="1">
                <a:effectLst>
                  <a:outerShdw blurRad="38100" dist="38100" dir="2700000" algn="tl">
                    <a:srgbClr val="000000">
                      <a:alpha val="43137"/>
                    </a:srgbClr>
                  </a:outerShdw>
                </a:effectLst>
              </a:rPr>
              <a:t>regulations</a:t>
            </a:r>
            <a:endParaRPr lang="pl-PL" dirty="0"/>
          </a:p>
        </p:txBody>
      </p:sp>
    </p:spTree>
    <p:extLst>
      <p:ext uri="{BB962C8B-B14F-4D97-AF65-F5344CB8AC3E}">
        <p14:creationId xmlns:p14="http://schemas.microsoft.com/office/powerpoint/2010/main" val="35019342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74076" y="1737736"/>
            <a:ext cx="10984524" cy="4937760"/>
          </a:xfrm>
        </p:spPr>
        <p:txBody>
          <a:bodyPr>
            <a:noAutofit/>
          </a:bodyPr>
          <a:lstStyle/>
          <a:p>
            <a:pPr algn="just"/>
            <a:r>
              <a:rPr lang="en-US" sz="1200" dirty="0"/>
              <a:t>COMMISSION DELEGATED REGULATION (EU) 2015/3 of 30 September 2014 supplementing Regulation (EC) No 1060/2009 of the European Parliament and of the Council with regard to regulatory technical standards on disclosure requirements for structured finance instruments;</a:t>
            </a:r>
          </a:p>
          <a:p>
            <a:pPr algn="just"/>
            <a:r>
              <a:rPr lang="en-US" sz="1200" dirty="0"/>
              <a:t>DIRECTIVE 2013/14/EU OF THE EUROPEAN PARLIAMENT AND OF THE COUNCIL of 21 May 2013 amending Directive 2003/41/EC on the activities and supervision of institutions for occupational retirement provision, Directive 2009/65/EC on the coordination of laws, regulations and administrative provisions relating to undertakings for collective investment in transferable securities (UCITS), and Directive 2011/61/EU on Alternative Investment Funds Managers in respect of over-reliance on credit ratings</a:t>
            </a:r>
          </a:p>
          <a:p>
            <a:pPr algn="just"/>
            <a:r>
              <a:rPr lang="en-US" sz="1200" dirty="0"/>
              <a:t>COMMISSION DELEGATED REGULATION (EU) 2015/1 of 30 September 2014 supplementing Regulation (EC) No 1060/2009 of the European Parliament and of the Council with regard to regulatory technical standards for the periodic reporting on fees charged by credit rating agencies for the purpose of ongoing supervision by the European Securities and Markets Authority;</a:t>
            </a:r>
          </a:p>
          <a:p>
            <a:pPr algn="just"/>
            <a:r>
              <a:rPr lang="en-US" sz="1200" dirty="0"/>
              <a:t>COMMISSION DELEGATED REGULATION (EU) 2015/2 of 30 September 2014 supplementing Regulation (EC) No 1060/2009 of the European Parliament and of the Council with regard to regulatory technical standards for the presentation of the information that credit rating agencies make available to the European Securities and Markets Authority;</a:t>
            </a:r>
          </a:p>
          <a:p>
            <a:pPr algn="just"/>
            <a:r>
              <a:rPr lang="en-US" sz="1200" dirty="0"/>
              <a:t>REGULATION (EU) No 462/2013 OF THE EUROPEAN PARLIAMENT AND OF THE COUNCIL of 21 May 2013 amending Regulation (EC) No 1060/2009 on credit rating agencies;</a:t>
            </a:r>
          </a:p>
          <a:p>
            <a:pPr algn="just"/>
            <a:r>
              <a:rPr lang="en-US" sz="1200" dirty="0"/>
              <a:t>COMMISSION DELEGATED REGULATION (EU) No 946/2012 of 12 July 2012 supplementing Regulation (EC) No 1060/2009 of the European Parliament and of the Council with regard to rules of procedure on fines imposed to credit rating agencies by the European Securities and Markets Authority, including rules on the right of </a:t>
            </a:r>
            <a:r>
              <a:rPr lang="en-US" sz="1200" dirty="0" err="1"/>
              <a:t>defence</a:t>
            </a:r>
            <a:r>
              <a:rPr lang="en-US" sz="1200" dirty="0"/>
              <a:t> and temporal provisions;</a:t>
            </a:r>
          </a:p>
          <a:p>
            <a:pPr algn="just"/>
            <a:r>
              <a:rPr lang="en-US" sz="1200" dirty="0"/>
              <a:t>Commission Delegated Regulation (EU) No 272/2012 of 7 February 2012 supplementing Regulation (EC) No 1060/2009 of the European Parliament and of the Council with regard to fees charged by the European Securities and Markets Authority to credit rating agencies Text with EEA relevance;</a:t>
            </a:r>
          </a:p>
          <a:p>
            <a:pPr algn="just"/>
            <a:r>
              <a:rPr lang="en-US" sz="1200" dirty="0"/>
              <a:t>Regulation (EU) No 513/2011 of the European Parliament and of the Council of 11 May 2011 amending Regulation (EC) No 1060/2009 on credit rating agencies;</a:t>
            </a:r>
          </a:p>
          <a:p>
            <a:pPr algn="just"/>
            <a:r>
              <a:rPr lang="en-US" sz="1200" dirty="0"/>
              <a:t>Regulation (EC) No 1060/2009 of the European Parliament and of the Council of 16 September 2009 on credit rating agencies.</a:t>
            </a:r>
          </a:p>
        </p:txBody>
      </p:sp>
      <p:sp>
        <p:nvSpPr>
          <p:cNvPr id="6" name="Tytuł 5">
            <a:extLst>
              <a:ext uri="{FF2B5EF4-FFF2-40B4-BE49-F238E27FC236}">
                <a16:creationId xmlns:a16="http://schemas.microsoft.com/office/drawing/2014/main" id="{AA84EEC0-E2E5-4BDD-8D54-7FEE95929526}"/>
              </a:ext>
            </a:extLst>
          </p:cNvPr>
          <p:cNvSpPr>
            <a:spLocks noGrp="1"/>
          </p:cNvSpPr>
          <p:nvPr>
            <p:ph type="title"/>
          </p:nvPr>
        </p:nvSpPr>
        <p:spPr>
          <a:xfrm>
            <a:off x="1393405" y="1113692"/>
            <a:ext cx="10933411" cy="310662"/>
          </a:xfrm>
        </p:spPr>
        <p:txBody>
          <a:bodyPr>
            <a:normAutofit fontScale="90000"/>
          </a:bodyPr>
          <a:lstStyle/>
          <a:p>
            <a:pPr algn="ctr"/>
            <a:r>
              <a:rPr lang="en-US" dirty="0"/>
              <a:t>Credit ratings and credit rating agencies regulations </a:t>
            </a:r>
            <a:br>
              <a:rPr lang="en-US" dirty="0"/>
            </a:br>
            <a:endParaRPr lang="pl-PL" dirty="0"/>
          </a:p>
        </p:txBody>
      </p:sp>
    </p:spTree>
    <p:extLst>
      <p:ext uri="{BB962C8B-B14F-4D97-AF65-F5344CB8AC3E}">
        <p14:creationId xmlns:p14="http://schemas.microsoft.com/office/powerpoint/2010/main" val="20255343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37A5F29-4E20-479B-9EED-F8DD50A32152}"/>
              </a:ext>
            </a:extLst>
          </p:cNvPr>
          <p:cNvSpPr>
            <a:spLocks noGrp="1"/>
          </p:cNvSpPr>
          <p:nvPr>
            <p:ph type="title"/>
          </p:nvPr>
        </p:nvSpPr>
        <p:spPr/>
        <p:txBody>
          <a:bodyPr/>
          <a:lstStyle/>
          <a:p>
            <a:r>
              <a:rPr lang="pl-PL" dirty="0" err="1"/>
              <a:t>Type</a:t>
            </a:r>
            <a:r>
              <a:rPr lang="pl-PL" dirty="0"/>
              <a:t>  of </a:t>
            </a:r>
            <a:r>
              <a:rPr lang="pl-PL" dirty="0" err="1"/>
              <a:t>credit</a:t>
            </a:r>
            <a:r>
              <a:rPr lang="pl-PL" dirty="0"/>
              <a:t> </a:t>
            </a:r>
            <a:r>
              <a:rPr lang="pl-PL" dirty="0" err="1"/>
              <a:t>ratings</a:t>
            </a:r>
            <a:endParaRPr lang="pl-PL" dirty="0"/>
          </a:p>
        </p:txBody>
      </p:sp>
      <p:sp>
        <p:nvSpPr>
          <p:cNvPr id="3" name="Symbol zastępczy zawartości 2">
            <a:extLst>
              <a:ext uri="{FF2B5EF4-FFF2-40B4-BE49-F238E27FC236}">
                <a16:creationId xmlns:a16="http://schemas.microsoft.com/office/drawing/2014/main" id="{9FBF3DD5-B9BC-476E-834B-518E6CC8260B}"/>
              </a:ext>
            </a:extLst>
          </p:cNvPr>
          <p:cNvSpPr>
            <a:spLocks noGrp="1"/>
          </p:cNvSpPr>
          <p:nvPr>
            <p:ph idx="1"/>
          </p:nvPr>
        </p:nvSpPr>
        <p:spPr/>
        <p:txBody>
          <a:bodyPr/>
          <a:lstStyle/>
          <a:p>
            <a:pPr algn="just"/>
            <a:r>
              <a:rPr lang="pl-PL" dirty="0"/>
              <a:t>I</a:t>
            </a:r>
            <a:r>
              <a:rPr lang="en-US" dirty="0" err="1"/>
              <a:t>ssue</a:t>
            </a:r>
            <a:r>
              <a:rPr lang="en-US" dirty="0"/>
              <a:t> ratings are an assessment of default risk, but may incorporate an assessment of relative seniority or ultimate recovery in the event of default. Junior obligations are typically rated lower than senior obligations, to reflect the lower priority in bankruptcy</a:t>
            </a:r>
            <a:r>
              <a:rPr lang="pl-PL" dirty="0"/>
              <a:t>.</a:t>
            </a:r>
          </a:p>
          <a:p>
            <a:endParaRPr lang="pl-PL" dirty="0"/>
          </a:p>
        </p:txBody>
      </p:sp>
    </p:spTree>
    <p:extLst>
      <p:ext uri="{BB962C8B-B14F-4D97-AF65-F5344CB8AC3E}">
        <p14:creationId xmlns:p14="http://schemas.microsoft.com/office/powerpoint/2010/main" val="36504962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803031" y="978877"/>
            <a:ext cx="11054861" cy="5011619"/>
          </a:xfrm>
        </p:spPr>
        <p:txBody>
          <a:bodyPr>
            <a:noAutofit/>
          </a:bodyPr>
          <a:lstStyle/>
          <a:p>
            <a:pPr algn="just"/>
            <a:r>
              <a:rPr lang="en-GB" sz="1600" dirty="0"/>
              <a:t>Risk assessment by central banks;</a:t>
            </a:r>
          </a:p>
          <a:p>
            <a:pPr algn="just"/>
            <a:r>
              <a:rPr lang="en-GB" sz="1600" dirty="0"/>
              <a:t>Definition of perspectives of credit ratings;</a:t>
            </a:r>
          </a:p>
          <a:p>
            <a:pPr algn="just"/>
            <a:r>
              <a:rPr lang="en-GB" sz="1600" dirty="0"/>
              <a:t>Reduction and elimination the provisions about the risk-weighted assets method</a:t>
            </a:r>
            <a:r>
              <a:rPr lang="pl-PL" sz="1600" dirty="0"/>
              <a:t>;</a:t>
            </a:r>
            <a:endParaRPr lang="en-GB" sz="1600" dirty="0"/>
          </a:p>
          <a:p>
            <a:pPr algn="just"/>
            <a:r>
              <a:rPr lang="en-GB" sz="1600" dirty="0"/>
              <a:t>Conflict of interest from the issuer –paid notes;</a:t>
            </a:r>
          </a:p>
          <a:p>
            <a:pPr algn="just"/>
            <a:r>
              <a:rPr lang="en-GB" sz="1600" dirty="0"/>
              <a:t>Reduction of the long term cooperation;</a:t>
            </a:r>
          </a:p>
          <a:p>
            <a:pPr algn="just"/>
            <a:r>
              <a:rPr lang="en-GB" sz="1600" dirty="0"/>
              <a:t>Reduction of the oligopoly (at least 2 agencies, one less than 10%)</a:t>
            </a:r>
            <a:r>
              <a:rPr lang="pl-PL" sz="1600" dirty="0"/>
              <a:t>;</a:t>
            </a:r>
            <a:endParaRPr lang="en-GB" sz="1600" dirty="0"/>
          </a:p>
          <a:p>
            <a:pPr algn="just"/>
            <a:r>
              <a:rPr lang="en-GB" sz="1600" dirty="0"/>
              <a:t>„Lock in” effect (max 4 years)</a:t>
            </a:r>
            <a:r>
              <a:rPr lang="pl-PL" sz="1600" dirty="0"/>
              <a:t>;</a:t>
            </a:r>
            <a:endParaRPr lang="en-GB" sz="1600" dirty="0"/>
          </a:p>
          <a:p>
            <a:pPr algn="just"/>
            <a:r>
              <a:rPr lang="en-GB" sz="1600" dirty="0"/>
              <a:t>Definition of the small CRAs</a:t>
            </a:r>
            <a:r>
              <a:rPr lang="pl-PL" sz="1600" dirty="0"/>
              <a:t>;</a:t>
            </a:r>
            <a:endParaRPr lang="en-GB" sz="1600" dirty="0"/>
          </a:p>
          <a:p>
            <a:pPr algn="just"/>
            <a:r>
              <a:rPr lang="en-GB" sz="1600" dirty="0"/>
              <a:t>Conflict of interest is also observed between credit rating agency stakeholders, their employees and an assessment institution </a:t>
            </a:r>
          </a:p>
          <a:p>
            <a:pPr marL="0" indent="0" algn="just">
              <a:buNone/>
            </a:pPr>
            <a:r>
              <a:rPr lang="en-GB" sz="1600" dirty="0"/>
              <a:t>(</a:t>
            </a:r>
            <a:r>
              <a:rPr lang="en-GB" sz="1600" i="1" dirty="0"/>
              <a:t>if a shareholder or member holding 10 % of the voting rights of that agency is also an investor or a member of the administrative or supervisory board of the rated entity, a credit rating agency should abstain from issuing credit ratings. If a shareholder or member holding at least 5 % of the voting rights of that credit rating agency has invested in or is associated with the rated entity, the public should be informed about it</a:t>
            </a:r>
            <a:r>
              <a:rPr lang="en-GB" sz="1600" dirty="0"/>
              <a:t>)</a:t>
            </a:r>
          </a:p>
          <a:p>
            <a:pPr algn="just"/>
            <a:r>
              <a:rPr lang="en-GB" sz="1600" dirty="0"/>
              <a:t>Internal control procedures;</a:t>
            </a:r>
          </a:p>
          <a:p>
            <a:pPr algn="just"/>
            <a:r>
              <a:rPr lang="en-GB" sz="1600" dirty="0"/>
              <a:t>Assessment CRAs methodology by ESMA;</a:t>
            </a:r>
          </a:p>
          <a:p>
            <a:pPr algn="just"/>
            <a:r>
              <a:rPr lang="en-GB" sz="1600" dirty="0"/>
              <a:t>European Rating Platform</a:t>
            </a:r>
            <a:r>
              <a:rPr lang="pl-PL" sz="1600" dirty="0"/>
              <a:t>;</a:t>
            </a:r>
          </a:p>
          <a:p>
            <a:pPr marL="0" indent="0" algn="just">
              <a:buNone/>
            </a:pPr>
            <a:endParaRPr lang="pl-PL" sz="1800" dirty="0"/>
          </a:p>
        </p:txBody>
      </p:sp>
      <p:sp>
        <p:nvSpPr>
          <p:cNvPr id="4" name="Prostokąt 3"/>
          <p:cNvSpPr/>
          <p:nvPr/>
        </p:nvSpPr>
        <p:spPr>
          <a:xfrm>
            <a:off x="3646172" y="447071"/>
            <a:ext cx="4394152" cy="707886"/>
          </a:xfrm>
          <a:prstGeom prst="rect">
            <a:avLst/>
          </a:prstGeom>
        </p:spPr>
        <p:txBody>
          <a:bodyPr wrap="none">
            <a:spAutoFit/>
          </a:bodyPr>
          <a:lstStyle/>
          <a:p>
            <a:pPr algn="ctr"/>
            <a:r>
              <a:rPr lang="pl-PL" sz="4000" dirty="0"/>
              <a:t>CURRENT CHANGES</a:t>
            </a:r>
          </a:p>
        </p:txBody>
      </p:sp>
    </p:spTree>
    <p:extLst>
      <p:ext uri="{BB962C8B-B14F-4D97-AF65-F5344CB8AC3E}">
        <p14:creationId xmlns:p14="http://schemas.microsoft.com/office/powerpoint/2010/main" val="376096422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68922" y="1828129"/>
            <a:ext cx="11084169" cy="4937760"/>
          </a:xfrm>
        </p:spPr>
        <p:txBody>
          <a:bodyPr>
            <a:noAutofit/>
          </a:bodyPr>
          <a:lstStyle/>
          <a:p>
            <a:pPr algn="just"/>
            <a:r>
              <a:rPr lang="en-GB" sz="1800" dirty="0"/>
              <a:t>Liability of rating agencies for breach of the provisions of Regulation No 1060/2009 ;</a:t>
            </a:r>
          </a:p>
          <a:p>
            <a:pPr algn="just"/>
            <a:r>
              <a:rPr lang="pl-PL" sz="1800" dirty="0"/>
              <a:t>D</a:t>
            </a:r>
            <a:r>
              <a:rPr lang="en-GB" sz="1800" dirty="0" err="1"/>
              <a:t>uty</a:t>
            </a:r>
            <a:r>
              <a:rPr lang="en-GB" sz="1800" dirty="0"/>
              <a:t> to inform the European Commission about the value of fees taken from the particular issuer;</a:t>
            </a:r>
          </a:p>
          <a:p>
            <a:pPr algn="just"/>
            <a:r>
              <a:rPr lang="pl-PL" sz="1800" dirty="0"/>
              <a:t>D</a:t>
            </a:r>
            <a:r>
              <a:rPr lang="en-GB" sz="1800" dirty="0" err="1"/>
              <a:t>uty</a:t>
            </a:r>
            <a:r>
              <a:rPr lang="en-GB" sz="1800" dirty="0"/>
              <a:t> to inform issuer at least 12 hours before the changing a credit rating (excluded the time off work);</a:t>
            </a:r>
          </a:p>
          <a:p>
            <a:pPr algn="just"/>
            <a:r>
              <a:rPr lang="pl-PL" sz="1800" dirty="0"/>
              <a:t>D</a:t>
            </a:r>
            <a:r>
              <a:rPr lang="en-GB" sz="1800" dirty="0" err="1"/>
              <a:t>uty</a:t>
            </a:r>
            <a:r>
              <a:rPr lang="en-GB" sz="1800" dirty="0"/>
              <a:t> to appoint person responsible to contact with CRAs;</a:t>
            </a:r>
          </a:p>
          <a:p>
            <a:pPr algn="just"/>
            <a:r>
              <a:rPr lang="en-GB" sz="1800" dirty="0"/>
              <a:t>Credit ratings changes on Friday at least one hour before the opening the financial markets;</a:t>
            </a:r>
          </a:p>
          <a:p>
            <a:pPr algn="just"/>
            <a:r>
              <a:rPr lang="en-GB" sz="1800" dirty="0"/>
              <a:t>Presentation schedule for the following twelve months with the dates of the publication of sovereign ratings at the end of December (unsolicited between 2 and 3);</a:t>
            </a:r>
          </a:p>
          <a:p>
            <a:pPr algn="just"/>
            <a:r>
              <a:rPr lang="en-GB" sz="1800" dirty="0"/>
              <a:t>Information in press releases about the basic factors that influence the decision about the changes in the note of the rated entities;</a:t>
            </a:r>
          </a:p>
          <a:p>
            <a:pPr algn="just"/>
            <a:r>
              <a:rPr lang="en-GB" sz="1800" dirty="0"/>
              <a:t>Certification process;</a:t>
            </a:r>
          </a:p>
          <a:p>
            <a:pPr algn="just"/>
            <a:r>
              <a:rPr lang="en-GB" sz="1800" dirty="0"/>
              <a:t>Duty to report the following statements: the pricing policy, the fees, the fees related to the “issuer-pay” model and “investor-pay” model. Changes in the fees policy must be reported within 30 days. </a:t>
            </a:r>
          </a:p>
        </p:txBody>
      </p:sp>
      <p:sp>
        <p:nvSpPr>
          <p:cNvPr id="5" name="Tytuł 1">
            <a:extLst>
              <a:ext uri="{FF2B5EF4-FFF2-40B4-BE49-F238E27FC236}">
                <a16:creationId xmlns:a16="http://schemas.microsoft.com/office/drawing/2014/main" id="{1BE28F0D-4797-4687-8094-ADB39D04EF36}"/>
              </a:ext>
            </a:extLst>
          </p:cNvPr>
          <p:cNvSpPr>
            <a:spLocks noGrp="1"/>
          </p:cNvSpPr>
          <p:nvPr>
            <p:ph type="title"/>
          </p:nvPr>
        </p:nvSpPr>
        <p:spPr>
          <a:xfrm>
            <a:off x="1024128" y="585216"/>
            <a:ext cx="9720072" cy="915338"/>
          </a:xfrm>
        </p:spPr>
        <p:txBody>
          <a:bodyPr/>
          <a:lstStyle/>
          <a:p>
            <a:r>
              <a:rPr lang="pl-PL" dirty="0"/>
              <a:t>CURRENT CHANGES</a:t>
            </a:r>
          </a:p>
        </p:txBody>
      </p:sp>
    </p:spTree>
    <p:extLst>
      <p:ext uri="{BB962C8B-B14F-4D97-AF65-F5344CB8AC3E}">
        <p14:creationId xmlns:p14="http://schemas.microsoft.com/office/powerpoint/2010/main" val="76328372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E765630B-F747-4F4D-B757-A69A6A1C2B3A}"/>
              </a:ext>
            </a:extLst>
          </p:cNvPr>
          <p:cNvSpPr>
            <a:spLocks noGrp="1"/>
          </p:cNvSpPr>
          <p:nvPr>
            <p:ph idx="1"/>
          </p:nvPr>
        </p:nvSpPr>
        <p:spPr>
          <a:xfrm>
            <a:off x="550985" y="1764323"/>
            <a:ext cx="10791091" cy="4765431"/>
          </a:xfrm>
        </p:spPr>
        <p:txBody>
          <a:bodyPr>
            <a:normAutofit/>
          </a:bodyPr>
          <a:lstStyle/>
          <a:p>
            <a:pPr algn="just"/>
            <a:r>
              <a:rPr lang="en-GB" sz="1800" dirty="0"/>
              <a:t>Cliff effect - reliance on external credit ratings with exclusion of internal credit assessments can be a cause of herding behaviour and of abrupt sell-offs of securities when they are downgraded, which can amplify procyclicality and cause systemic disruption.</a:t>
            </a:r>
          </a:p>
          <a:p>
            <a:pPr algn="just"/>
            <a:r>
              <a:rPr lang="en-GB" sz="1800" dirty="0"/>
              <a:t>Oligopoly reduction;</a:t>
            </a:r>
          </a:p>
          <a:p>
            <a:pPr algn="just"/>
            <a:r>
              <a:rPr lang="en-GB" sz="1800" dirty="0"/>
              <a:t>Integrative or cooperative network;</a:t>
            </a:r>
          </a:p>
          <a:p>
            <a:pPr algn="just"/>
            <a:r>
              <a:rPr lang="en-GB" sz="1800" dirty="0"/>
              <a:t>Using the credit ratings methods depends strictly on the size and complexity of the bank activity;</a:t>
            </a:r>
          </a:p>
          <a:p>
            <a:pPr algn="just"/>
            <a:r>
              <a:rPr lang="en-GB" sz="1800" dirty="0"/>
              <a:t>In the developed economies banks usually use internal models for establishing risk-weighted asset. In the emerging markets standardized methods are employed;</a:t>
            </a:r>
          </a:p>
          <a:p>
            <a:pPr algn="just"/>
            <a:r>
              <a:rPr lang="en-GB" sz="1800" dirty="0"/>
              <a:t>Alternative methods to CRA ratings.</a:t>
            </a:r>
          </a:p>
          <a:p>
            <a:pPr lvl="1" algn="just"/>
            <a:r>
              <a:rPr lang="en-GB" sz="1500" dirty="0"/>
              <a:t>France - using the central bank’s credit quality rating of nonfinancial companies as a reference for the purpose of regulatory capital. </a:t>
            </a:r>
          </a:p>
          <a:p>
            <a:pPr lvl="1" algn="just"/>
            <a:r>
              <a:rPr lang="en-GB" sz="1500" dirty="0"/>
              <a:t>United States - broker-dealer making the decision about the investment in a commercial paper, a nonconvertible debt, and a preferred stock, takes into consideration the following list of factors: credit spreads, securities-related research, internal or external credit risk assessment, default statistics, inclusion in an index, priorities and enhancements, price, yield, and/or volume, and asset class-specific factors (FSB, 2014). </a:t>
            </a:r>
          </a:p>
          <a:p>
            <a:endParaRPr lang="pl-PL" dirty="0"/>
          </a:p>
        </p:txBody>
      </p:sp>
      <p:sp>
        <p:nvSpPr>
          <p:cNvPr id="4" name="Tytuł 1">
            <a:extLst>
              <a:ext uri="{FF2B5EF4-FFF2-40B4-BE49-F238E27FC236}">
                <a16:creationId xmlns:a16="http://schemas.microsoft.com/office/drawing/2014/main" id="{5209D3E4-33E5-4250-8557-7499121E20DC}"/>
              </a:ext>
            </a:extLst>
          </p:cNvPr>
          <p:cNvSpPr>
            <a:spLocks noGrp="1"/>
          </p:cNvSpPr>
          <p:nvPr>
            <p:ph type="title"/>
          </p:nvPr>
        </p:nvSpPr>
        <p:spPr>
          <a:xfrm>
            <a:off x="1023938" y="585788"/>
            <a:ext cx="9720262" cy="1498600"/>
          </a:xfrm>
        </p:spPr>
        <p:txBody>
          <a:bodyPr/>
          <a:lstStyle/>
          <a:p>
            <a:r>
              <a:rPr lang="en-US" dirty="0"/>
              <a:t>Trends in credit ratings regulations</a:t>
            </a:r>
          </a:p>
        </p:txBody>
      </p:sp>
    </p:spTree>
    <p:extLst>
      <p:ext uri="{BB962C8B-B14F-4D97-AF65-F5344CB8AC3E}">
        <p14:creationId xmlns:p14="http://schemas.microsoft.com/office/powerpoint/2010/main" val="372546645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D874E70-40F0-4B3B-8B82-CB6E360906FF}"/>
              </a:ext>
            </a:extLst>
          </p:cNvPr>
          <p:cNvSpPr>
            <a:spLocks noGrp="1"/>
          </p:cNvSpPr>
          <p:nvPr>
            <p:ph type="title"/>
          </p:nvPr>
        </p:nvSpPr>
        <p:spPr/>
        <p:txBody>
          <a:bodyPr/>
          <a:lstStyle/>
          <a:p>
            <a:r>
              <a:rPr lang="en-US" dirty="0"/>
              <a:t>Trends in credit ratings regulations</a:t>
            </a:r>
            <a:endParaRPr lang="pl-PL" dirty="0"/>
          </a:p>
        </p:txBody>
      </p:sp>
      <p:sp>
        <p:nvSpPr>
          <p:cNvPr id="3" name="Symbol zastępczy zawartości 2">
            <a:extLst>
              <a:ext uri="{FF2B5EF4-FFF2-40B4-BE49-F238E27FC236}">
                <a16:creationId xmlns:a16="http://schemas.microsoft.com/office/drawing/2014/main" id="{B640780E-6447-4728-89D4-A32847E6E4B9}"/>
              </a:ext>
            </a:extLst>
          </p:cNvPr>
          <p:cNvSpPr>
            <a:spLocks noGrp="1"/>
          </p:cNvSpPr>
          <p:nvPr>
            <p:ph idx="1"/>
          </p:nvPr>
        </p:nvSpPr>
        <p:spPr/>
        <p:txBody>
          <a:bodyPr/>
          <a:lstStyle/>
          <a:p>
            <a:pPr algn="just"/>
            <a:r>
              <a:rPr lang="pl-PL" sz="1800" dirty="0"/>
              <a:t>A</a:t>
            </a:r>
            <a:r>
              <a:rPr lang="en-GB" sz="1800" dirty="0" err="1"/>
              <a:t>lternative</a:t>
            </a:r>
            <a:r>
              <a:rPr lang="en-GB" sz="1800" dirty="0"/>
              <a:t> methods to credit ratings involve:</a:t>
            </a:r>
            <a:endParaRPr lang="pl-PL" sz="1800" dirty="0"/>
          </a:p>
          <a:p>
            <a:pPr lvl="1" algn="just"/>
            <a:r>
              <a:rPr lang="en-GB" dirty="0"/>
              <a:t>capitalising interest rate risk based on the measurement of the risks arising from variations in the present values of future cash flows of trading book instruments, due to variation in interest rates.</a:t>
            </a:r>
            <a:endParaRPr lang="pl-PL" dirty="0"/>
          </a:p>
          <a:p>
            <a:pPr lvl="1" algn="just"/>
            <a:r>
              <a:rPr lang="en-GB" dirty="0"/>
              <a:t>capitalising credit spread risk in securitisation positions using the method which differentiates risk categories by credit quality without explicit reference to CRA ratings. </a:t>
            </a:r>
            <a:endParaRPr lang="pl-PL" dirty="0"/>
          </a:p>
          <a:p>
            <a:pPr algn="just"/>
            <a:r>
              <a:rPr lang="en-GB" sz="1800" dirty="0"/>
              <a:t>The Basel Committee</a:t>
            </a:r>
            <a:r>
              <a:rPr lang="pl-PL" sz="1800" dirty="0"/>
              <a:t> - </a:t>
            </a:r>
            <a:r>
              <a:rPr lang="en-GB" sz="1800" dirty="0"/>
              <a:t>impossible to use only market-based indicators</a:t>
            </a:r>
            <a:r>
              <a:rPr lang="pl-PL" sz="1800" dirty="0"/>
              <a:t>; </a:t>
            </a:r>
            <a:r>
              <a:rPr lang="en-GB" sz="1800" dirty="0"/>
              <a:t>market-based-indicators guidance, which can be used by supervisors to reduce undue reliance on ratings. </a:t>
            </a:r>
            <a:endParaRPr lang="pl-PL" sz="1800" dirty="0"/>
          </a:p>
          <a:p>
            <a:pPr algn="just"/>
            <a:r>
              <a:rPr lang="en-GB" sz="1800" dirty="0"/>
              <a:t>CRA ratings should be adopted as a factor for defining liquid assets for the liquidity coverage ratio (LCR).</a:t>
            </a:r>
            <a:endParaRPr lang="pl-PL" sz="1800" dirty="0"/>
          </a:p>
          <a:p>
            <a:endParaRPr lang="pl-PL" dirty="0"/>
          </a:p>
        </p:txBody>
      </p:sp>
    </p:spTree>
    <p:extLst>
      <p:ext uri="{BB962C8B-B14F-4D97-AF65-F5344CB8AC3E}">
        <p14:creationId xmlns:p14="http://schemas.microsoft.com/office/powerpoint/2010/main" val="24746098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1A2B71B-BC01-4B80-86F3-85F0B416EF94}"/>
              </a:ext>
            </a:extLst>
          </p:cNvPr>
          <p:cNvSpPr>
            <a:spLocks noGrp="1"/>
          </p:cNvSpPr>
          <p:nvPr>
            <p:ph type="title"/>
          </p:nvPr>
        </p:nvSpPr>
        <p:spPr/>
        <p:txBody>
          <a:bodyPr>
            <a:normAutofit/>
          </a:bodyPr>
          <a:lstStyle/>
          <a:p>
            <a:r>
              <a:rPr lang="en-US" dirty="0"/>
              <a:t>Trends in credit rating regulations for the banking sector in the European Union</a:t>
            </a:r>
            <a:endParaRPr lang="pl-PL" dirty="0"/>
          </a:p>
        </p:txBody>
      </p:sp>
      <p:graphicFrame>
        <p:nvGraphicFramePr>
          <p:cNvPr id="4" name="Tabela 3">
            <a:extLst>
              <a:ext uri="{FF2B5EF4-FFF2-40B4-BE49-F238E27FC236}">
                <a16:creationId xmlns:a16="http://schemas.microsoft.com/office/drawing/2014/main" id="{F3363D87-C192-409D-B594-22528094D513}"/>
              </a:ext>
            </a:extLst>
          </p:cNvPr>
          <p:cNvGraphicFramePr>
            <a:graphicFrameLocks noGrp="1"/>
          </p:cNvGraphicFramePr>
          <p:nvPr>
            <p:extLst>
              <p:ext uri="{D42A27DB-BD31-4B8C-83A1-F6EECF244321}">
                <p14:modId xmlns:p14="http://schemas.microsoft.com/office/powerpoint/2010/main" val="4275222553"/>
              </p:ext>
            </p:extLst>
          </p:nvPr>
        </p:nvGraphicFramePr>
        <p:xfrm>
          <a:off x="570565" y="1946277"/>
          <a:ext cx="10918050" cy="5089289"/>
        </p:xfrm>
        <a:graphic>
          <a:graphicData uri="http://schemas.openxmlformats.org/drawingml/2006/table">
            <a:tbl>
              <a:tblPr firstRow="1" firstCol="1" bandRow="1">
                <a:tableStyleId>{69012ECD-51FC-41F1-AA8D-1B2483CD663E}</a:tableStyleId>
              </a:tblPr>
              <a:tblGrid>
                <a:gridCol w="1149269">
                  <a:extLst>
                    <a:ext uri="{9D8B030D-6E8A-4147-A177-3AD203B41FA5}">
                      <a16:colId xmlns:a16="http://schemas.microsoft.com/office/drawing/2014/main" val="1954482436"/>
                    </a:ext>
                  </a:extLst>
                </a:gridCol>
                <a:gridCol w="9768781">
                  <a:extLst>
                    <a:ext uri="{9D8B030D-6E8A-4147-A177-3AD203B41FA5}">
                      <a16:colId xmlns:a16="http://schemas.microsoft.com/office/drawing/2014/main" val="775919184"/>
                    </a:ext>
                  </a:extLst>
                </a:gridCol>
              </a:tblGrid>
              <a:tr h="426103">
                <a:tc>
                  <a:txBody>
                    <a:bodyPr/>
                    <a:lstStyle/>
                    <a:p>
                      <a:pPr algn="ctr">
                        <a:lnSpc>
                          <a:spcPct val="107000"/>
                        </a:lnSpc>
                        <a:spcAft>
                          <a:spcPts val="0"/>
                        </a:spcAft>
                      </a:pPr>
                      <a:r>
                        <a:rPr lang="en-GB" sz="1300" dirty="0">
                          <a:effectLst/>
                        </a:rPr>
                        <a:t>Type of institution</a:t>
                      </a:r>
                      <a:endParaRPr lang="pl-PL"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0490" marR="40490" marT="0" marB="0" anchor="ctr"/>
                </a:tc>
                <a:tc>
                  <a:txBody>
                    <a:bodyPr/>
                    <a:lstStyle/>
                    <a:p>
                      <a:pPr algn="ctr">
                        <a:lnSpc>
                          <a:spcPct val="107000"/>
                        </a:lnSpc>
                        <a:spcAft>
                          <a:spcPts val="0"/>
                        </a:spcAft>
                      </a:pPr>
                      <a:r>
                        <a:rPr lang="en-GB" sz="1300" dirty="0">
                          <a:effectLst/>
                        </a:rPr>
                        <a:t>Trends in credit rating regulations</a:t>
                      </a:r>
                      <a:endParaRPr lang="pl-PL"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0490" marR="40490" marT="0" marB="0" anchor="ctr"/>
                </a:tc>
                <a:extLst>
                  <a:ext uri="{0D108BD9-81ED-4DB2-BD59-A6C34878D82A}">
                    <a16:rowId xmlns:a16="http://schemas.microsoft.com/office/drawing/2014/main" val="2286752682"/>
                  </a:ext>
                </a:extLst>
              </a:tr>
              <a:tr h="1846445">
                <a:tc>
                  <a:txBody>
                    <a:bodyPr/>
                    <a:lstStyle/>
                    <a:p>
                      <a:pPr algn="just">
                        <a:lnSpc>
                          <a:spcPct val="107000"/>
                        </a:lnSpc>
                        <a:spcAft>
                          <a:spcPts val="0"/>
                        </a:spcAft>
                      </a:pPr>
                      <a:r>
                        <a:rPr lang="en-GB" sz="1300" dirty="0">
                          <a:effectLst/>
                        </a:rPr>
                        <a:t>Central bank operations</a:t>
                      </a:r>
                      <a:endParaRPr lang="pl-PL"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0490" marR="40490" marT="0" marB="0"/>
                </a:tc>
                <a:tc>
                  <a:txBody>
                    <a:bodyPr/>
                    <a:lstStyle/>
                    <a:p>
                      <a:pPr marL="342900" lvl="0" indent="-342900" algn="just">
                        <a:lnSpc>
                          <a:spcPct val="107000"/>
                        </a:lnSpc>
                        <a:spcAft>
                          <a:spcPts val="0"/>
                        </a:spcAft>
                        <a:buFont typeface="Symbol" panose="05050102010706020507" pitchFamily="18" charset="2"/>
                        <a:buChar char=""/>
                      </a:pPr>
                      <a:r>
                        <a:rPr lang="en-GB" sz="1300" dirty="0">
                          <a:effectLst/>
                        </a:rPr>
                        <a:t>European Credit Assessment Framework (ECAF) defines procedures, rules and techniques for entities that can be used to provide credit risk assessments, which may be </a:t>
                      </a:r>
                      <a:r>
                        <a:rPr lang="en-GB" sz="1300" dirty="0" err="1">
                          <a:effectLst/>
                        </a:rPr>
                        <a:t>Eurosystem</a:t>
                      </a:r>
                      <a:r>
                        <a:rPr lang="en-GB" sz="1300" dirty="0">
                          <a:effectLst/>
                        </a:rPr>
                        <a:t> National Central Banks (NCBs) and CRAs</a:t>
                      </a:r>
                      <a:endParaRPr lang="pl-PL" sz="1300" dirty="0">
                        <a:effectLst/>
                      </a:endParaRPr>
                    </a:p>
                    <a:p>
                      <a:pPr marL="342900" lvl="0" indent="-342900" algn="just">
                        <a:lnSpc>
                          <a:spcPct val="107000"/>
                        </a:lnSpc>
                        <a:spcAft>
                          <a:spcPts val="0"/>
                        </a:spcAft>
                        <a:buFont typeface="Symbol" panose="05050102010706020507" pitchFamily="18" charset="2"/>
                        <a:buChar char=""/>
                      </a:pPr>
                      <a:r>
                        <a:rPr lang="en-GB" sz="1300" dirty="0" err="1">
                          <a:effectLst/>
                        </a:rPr>
                        <a:t>Eurosystem</a:t>
                      </a:r>
                      <a:r>
                        <a:rPr lang="en-GB" sz="1300" dirty="0">
                          <a:effectLst/>
                        </a:rPr>
                        <a:t> has amended criteria for ABS by introducing loan-level data requirements,</a:t>
                      </a:r>
                      <a:endParaRPr lang="pl-PL" sz="1300" dirty="0">
                        <a:effectLst/>
                      </a:endParaRPr>
                    </a:p>
                    <a:p>
                      <a:pPr marL="342900" lvl="0" indent="-342900" algn="just">
                        <a:lnSpc>
                          <a:spcPct val="107000"/>
                        </a:lnSpc>
                        <a:spcAft>
                          <a:spcPts val="0"/>
                        </a:spcAft>
                        <a:buFont typeface="Symbol" panose="05050102010706020507" pitchFamily="18" charset="2"/>
                        <a:buChar char=""/>
                      </a:pPr>
                      <a:r>
                        <a:rPr lang="en-GB" sz="1300" dirty="0">
                          <a:effectLst/>
                        </a:rPr>
                        <a:t>A number of </a:t>
                      </a:r>
                      <a:r>
                        <a:rPr lang="en-GB" sz="1300" dirty="0" err="1">
                          <a:effectLst/>
                        </a:rPr>
                        <a:t>Eurosystem</a:t>
                      </a:r>
                      <a:r>
                        <a:rPr lang="en-GB" sz="1300" dirty="0">
                          <a:effectLst/>
                        </a:rPr>
                        <a:t> NCBs are building in–house credit assessment systems for non-financial corporations</a:t>
                      </a:r>
                      <a:endParaRPr lang="pl-PL" sz="1300" dirty="0">
                        <a:effectLst/>
                      </a:endParaRPr>
                    </a:p>
                    <a:p>
                      <a:pPr marL="342900" lvl="0" indent="-342900" algn="just">
                        <a:lnSpc>
                          <a:spcPct val="107000"/>
                        </a:lnSpc>
                        <a:spcAft>
                          <a:spcPts val="0"/>
                        </a:spcAft>
                        <a:buFont typeface="Symbol" panose="05050102010706020507" pitchFamily="18" charset="2"/>
                        <a:buChar char=""/>
                      </a:pPr>
                      <a:r>
                        <a:rPr lang="en-GB" sz="1300" dirty="0" err="1">
                          <a:effectLst/>
                        </a:rPr>
                        <a:t>Eurosystem</a:t>
                      </a:r>
                      <a:r>
                        <a:rPr lang="en-GB" sz="1300" dirty="0">
                          <a:effectLst/>
                        </a:rPr>
                        <a:t> is enhancing the due diligence it conducts on CRAs and other credit assessment systems in the context of ECAF</a:t>
                      </a:r>
                      <a:endParaRPr lang="pl-PL" sz="1300" dirty="0">
                        <a:effectLst/>
                      </a:endParaRPr>
                    </a:p>
                    <a:p>
                      <a:pPr marL="342900" lvl="0" indent="-342900" algn="just">
                        <a:lnSpc>
                          <a:spcPct val="107000"/>
                        </a:lnSpc>
                        <a:spcAft>
                          <a:spcPts val="0"/>
                        </a:spcAft>
                        <a:buFont typeface="Symbol" panose="05050102010706020507" pitchFamily="18" charset="2"/>
                        <a:buChar char=""/>
                      </a:pPr>
                      <a:r>
                        <a:rPr lang="en-GB" sz="1300" dirty="0">
                          <a:effectLst/>
                        </a:rPr>
                        <a:t>ABS loan-level data will increase transparency</a:t>
                      </a:r>
                      <a:endParaRPr lang="pl-PL" sz="1300" dirty="0">
                        <a:effectLst/>
                      </a:endParaRPr>
                    </a:p>
                    <a:p>
                      <a:pPr marL="342900" lvl="0" indent="-342900" algn="just">
                        <a:lnSpc>
                          <a:spcPct val="107000"/>
                        </a:lnSpc>
                        <a:spcAft>
                          <a:spcPts val="0"/>
                        </a:spcAft>
                        <a:buFont typeface="Symbol" panose="05050102010706020507" pitchFamily="18" charset="2"/>
                        <a:buChar char=""/>
                      </a:pPr>
                      <a:r>
                        <a:rPr lang="en-GB" sz="1300" dirty="0">
                          <a:effectLst/>
                        </a:rPr>
                        <a:t>In-house credit Assessment Systems (ICAS) under development, as well as those already existing mean that the credit quality of non-financial corporations can be assessed internally</a:t>
                      </a:r>
                      <a:endParaRPr lang="pl-PL" sz="1300" dirty="0">
                        <a:effectLst/>
                      </a:endParaRPr>
                    </a:p>
                    <a:p>
                      <a:pPr algn="just">
                        <a:lnSpc>
                          <a:spcPct val="107000"/>
                        </a:lnSpc>
                        <a:spcAft>
                          <a:spcPts val="0"/>
                        </a:spcAft>
                      </a:pPr>
                      <a:r>
                        <a:rPr lang="en-GB" sz="1300" dirty="0">
                          <a:effectLst/>
                        </a:rPr>
                        <a:t>TIMELINE: ICAS work to be completed in the next 2 years</a:t>
                      </a:r>
                      <a:endParaRPr lang="pl-PL"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0490" marR="40490" marT="0" marB="0"/>
                </a:tc>
                <a:extLst>
                  <a:ext uri="{0D108BD9-81ED-4DB2-BD59-A6C34878D82A}">
                    <a16:rowId xmlns:a16="http://schemas.microsoft.com/office/drawing/2014/main" val="3600033977"/>
                  </a:ext>
                </a:extLst>
              </a:tr>
              <a:tr h="2272547">
                <a:tc>
                  <a:txBody>
                    <a:bodyPr/>
                    <a:lstStyle/>
                    <a:p>
                      <a:pPr algn="just">
                        <a:lnSpc>
                          <a:spcPct val="107000"/>
                        </a:lnSpc>
                        <a:spcAft>
                          <a:spcPts val="0"/>
                        </a:spcAft>
                      </a:pPr>
                      <a:r>
                        <a:rPr lang="en-GB" sz="1300">
                          <a:effectLst/>
                        </a:rPr>
                        <a:t>Banking</a:t>
                      </a:r>
                      <a:endParaRPr lang="pl-PL" sz="1300">
                        <a:effectLst/>
                        <a:latin typeface="Calibri" panose="020F0502020204030204" pitchFamily="34" charset="0"/>
                        <a:ea typeface="Calibri" panose="020F0502020204030204" pitchFamily="34" charset="0"/>
                        <a:cs typeface="Times New Roman" panose="02020603050405020304" pitchFamily="18" charset="0"/>
                      </a:endParaRPr>
                    </a:p>
                  </a:txBody>
                  <a:tcPr marL="40490" marR="40490" marT="0" marB="0"/>
                </a:tc>
                <a:tc>
                  <a:txBody>
                    <a:bodyPr/>
                    <a:lstStyle/>
                    <a:p>
                      <a:pPr marL="342900" lvl="0" indent="-342900" algn="just">
                        <a:lnSpc>
                          <a:spcPct val="107000"/>
                        </a:lnSpc>
                        <a:spcAft>
                          <a:spcPts val="0"/>
                        </a:spcAft>
                        <a:buFont typeface="Symbol" panose="05050102010706020507" pitchFamily="18" charset="2"/>
                        <a:buChar char=""/>
                      </a:pPr>
                      <a:r>
                        <a:rPr lang="en-GB" sz="1300" dirty="0">
                          <a:effectLst/>
                        </a:rPr>
                        <a:t>CRA III requires the EC to report to the European Parliament and to the Council on (a) the steps taken as regards the deletion of references to credit ratings which trigger or have the potential to trigger sole or mechanistic reliance and (b) alternative tools to enable investors to make their own credit risk assessment of issuers and of financial instruments, with a view to deleting all references to credit ratings in Union law for regulatory purposes by 1 January 2020, subject to appropriate alternatives being identified and implemented.</a:t>
                      </a:r>
                      <a:endParaRPr lang="pl-PL" sz="1300" dirty="0">
                        <a:effectLst/>
                      </a:endParaRPr>
                    </a:p>
                    <a:p>
                      <a:pPr marL="342900" lvl="0" indent="-342900" algn="just">
                        <a:lnSpc>
                          <a:spcPct val="107000"/>
                        </a:lnSpc>
                        <a:spcAft>
                          <a:spcPts val="0"/>
                        </a:spcAft>
                        <a:buFont typeface="Symbol" panose="05050102010706020507" pitchFamily="18" charset="2"/>
                        <a:buChar char=""/>
                      </a:pPr>
                      <a:r>
                        <a:rPr lang="en-GB" sz="1300" dirty="0">
                          <a:effectLst/>
                        </a:rPr>
                        <a:t>In addition the EBA will produce a bi-annual report on the references to ratings in national legislation and implementation of the FSB Principles to reduce reliance on credit ratings.</a:t>
                      </a:r>
                      <a:endParaRPr lang="pl-PL" sz="1300" dirty="0">
                        <a:effectLst/>
                      </a:endParaRPr>
                    </a:p>
                    <a:p>
                      <a:pPr marL="342900" lvl="0" indent="-342900" algn="just">
                        <a:lnSpc>
                          <a:spcPct val="107000"/>
                        </a:lnSpc>
                        <a:spcAft>
                          <a:spcPts val="0"/>
                        </a:spcAft>
                        <a:buFont typeface="Symbol" panose="05050102010706020507" pitchFamily="18" charset="2"/>
                        <a:buChar char=""/>
                      </a:pPr>
                      <a:r>
                        <a:rPr lang="en-GB" sz="1300" dirty="0">
                          <a:effectLst/>
                        </a:rPr>
                        <a:t>The Commission to report on alternative tools to enable investors to make their own credit risk assessment of issuers and of financial instruments, and shall cover alternatives for the banking sector</a:t>
                      </a:r>
                      <a:endParaRPr lang="pl-PL" sz="1300" dirty="0">
                        <a:effectLst/>
                      </a:endParaRPr>
                    </a:p>
                    <a:p>
                      <a:pPr marL="342900" lvl="0" indent="-342900" algn="just">
                        <a:lnSpc>
                          <a:spcPct val="107000"/>
                        </a:lnSpc>
                        <a:spcAft>
                          <a:spcPts val="0"/>
                        </a:spcAft>
                        <a:buFont typeface="Symbol" panose="05050102010706020507" pitchFamily="18" charset="2"/>
                        <a:buChar char=""/>
                      </a:pPr>
                      <a:r>
                        <a:rPr lang="en-GB" sz="1300" dirty="0">
                          <a:effectLst/>
                        </a:rPr>
                        <a:t>The Commission shall by April 2015, and after consulting EBA, submit a report as to the functioning of the benchmarking of internal models including the scope of the model</a:t>
                      </a:r>
                      <a:endParaRPr lang="pl-PL" sz="1300" dirty="0">
                        <a:effectLst/>
                      </a:endParaRPr>
                    </a:p>
                    <a:p>
                      <a:pPr algn="just">
                        <a:lnSpc>
                          <a:spcPct val="107000"/>
                        </a:lnSpc>
                        <a:spcAft>
                          <a:spcPts val="0"/>
                        </a:spcAft>
                      </a:pPr>
                      <a:r>
                        <a:rPr lang="en-GB" sz="1300" dirty="0">
                          <a:effectLst/>
                        </a:rPr>
                        <a:t>TIMELINE: Report end 2015</a:t>
                      </a:r>
                      <a:endParaRPr lang="pl-PL"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0490" marR="40490" marT="0" marB="0"/>
                </a:tc>
                <a:extLst>
                  <a:ext uri="{0D108BD9-81ED-4DB2-BD59-A6C34878D82A}">
                    <a16:rowId xmlns:a16="http://schemas.microsoft.com/office/drawing/2014/main" val="2865400595"/>
                  </a:ext>
                </a:extLst>
              </a:tr>
            </a:tbl>
          </a:graphicData>
        </a:graphic>
      </p:graphicFrame>
    </p:spTree>
    <p:extLst>
      <p:ext uri="{BB962C8B-B14F-4D97-AF65-F5344CB8AC3E}">
        <p14:creationId xmlns:p14="http://schemas.microsoft.com/office/powerpoint/2010/main" val="96954290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C190CA2-116C-43E5-A681-79A7C3D2EFC0}"/>
              </a:ext>
            </a:extLst>
          </p:cNvPr>
          <p:cNvSpPr>
            <a:spLocks noGrp="1"/>
          </p:cNvSpPr>
          <p:nvPr>
            <p:ph type="title"/>
          </p:nvPr>
        </p:nvSpPr>
        <p:spPr/>
        <p:txBody>
          <a:bodyPr/>
          <a:lstStyle/>
          <a:p>
            <a:r>
              <a:rPr lang="en-US" dirty="0"/>
              <a:t>Trends in credit rating regulations for the banking sector in the European Union</a:t>
            </a:r>
            <a:endParaRPr lang="pl-PL" dirty="0"/>
          </a:p>
        </p:txBody>
      </p:sp>
      <p:graphicFrame>
        <p:nvGraphicFramePr>
          <p:cNvPr id="4" name="Symbol zastępczy zawartości 4">
            <a:extLst>
              <a:ext uri="{FF2B5EF4-FFF2-40B4-BE49-F238E27FC236}">
                <a16:creationId xmlns:a16="http://schemas.microsoft.com/office/drawing/2014/main" id="{EB5FDAB3-C198-46A9-940B-2331FFC57549}"/>
              </a:ext>
            </a:extLst>
          </p:cNvPr>
          <p:cNvGraphicFramePr>
            <a:graphicFrameLocks noGrp="1"/>
          </p:cNvGraphicFramePr>
          <p:nvPr>
            <p:ph sz="quarter" idx="1"/>
            <p:extLst>
              <p:ext uri="{D42A27DB-BD31-4B8C-83A1-F6EECF244321}">
                <p14:modId xmlns:p14="http://schemas.microsoft.com/office/powerpoint/2010/main" val="3353041094"/>
              </p:ext>
            </p:extLst>
          </p:nvPr>
        </p:nvGraphicFramePr>
        <p:xfrm>
          <a:off x="597877" y="2168628"/>
          <a:ext cx="10851350" cy="4655545"/>
        </p:xfrm>
        <a:graphic>
          <a:graphicData uri="http://schemas.openxmlformats.org/drawingml/2006/table">
            <a:tbl>
              <a:tblPr firstRow="1" firstCol="1" bandRow="1">
                <a:tableStyleId>{69012ECD-51FC-41F1-AA8D-1B2483CD663E}</a:tableStyleId>
              </a:tblPr>
              <a:tblGrid>
                <a:gridCol w="1452392">
                  <a:extLst>
                    <a:ext uri="{9D8B030D-6E8A-4147-A177-3AD203B41FA5}">
                      <a16:colId xmlns:a16="http://schemas.microsoft.com/office/drawing/2014/main" val="1473283421"/>
                    </a:ext>
                  </a:extLst>
                </a:gridCol>
                <a:gridCol w="9398958">
                  <a:extLst>
                    <a:ext uri="{9D8B030D-6E8A-4147-A177-3AD203B41FA5}">
                      <a16:colId xmlns:a16="http://schemas.microsoft.com/office/drawing/2014/main" val="615567472"/>
                    </a:ext>
                  </a:extLst>
                </a:gridCol>
              </a:tblGrid>
              <a:tr h="240611">
                <a:tc>
                  <a:txBody>
                    <a:bodyPr/>
                    <a:lstStyle/>
                    <a:p>
                      <a:pPr algn="ctr">
                        <a:lnSpc>
                          <a:spcPct val="107000"/>
                        </a:lnSpc>
                        <a:spcAft>
                          <a:spcPts val="0"/>
                        </a:spcAft>
                      </a:pPr>
                      <a:r>
                        <a:rPr lang="en-GB" sz="1400">
                          <a:effectLst/>
                        </a:rPr>
                        <a:t>Type of institution</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41381" marR="41381" marT="0" marB="0" anchor="ctr"/>
                </a:tc>
                <a:tc>
                  <a:txBody>
                    <a:bodyPr/>
                    <a:lstStyle/>
                    <a:p>
                      <a:pPr algn="ctr">
                        <a:lnSpc>
                          <a:spcPct val="107000"/>
                        </a:lnSpc>
                        <a:spcAft>
                          <a:spcPts val="0"/>
                        </a:spcAft>
                      </a:pPr>
                      <a:r>
                        <a:rPr lang="en-GB" sz="1400" dirty="0">
                          <a:effectLst/>
                        </a:rPr>
                        <a:t>Trends in credit rating regulations</a:t>
                      </a: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1381" marR="41381" marT="0" marB="0" anchor="ctr"/>
                </a:tc>
                <a:extLst>
                  <a:ext uri="{0D108BD9-81ED-4DB2-BD59-A6C34878D82A}">
                    <a16:rowId xmlns:a16="http://schemas.microsoft.com/office/drawing/2014/main" val="1146667487"/>
                  </a:ext>
                </a:extLst>
              </a:tr>
              <a:tr h="1591827">
                <a:tc>
                  <a:txBody>
                    <a:bodyPr/>
                    <a:lstStyle/>
                    <a:p>
                      <a:pPr algn="just">
                        <a:lnSpc>
                          <a:spcPct val="107000"/>
                        </a:lnSpc>
                        <a:spcAft>
                          <a:spcPts val="0"/>
                        </a:spcAft>
                      </a:pPr>
                      <a:r>
                        <a:rPr lang="en-GB" sz="1400" dirty="0">
                          <a:effectLst/>
                        </a:rPr>
                        <a:t>Central Bank operations</a:t>
                      </a: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1381" marR="41381" marT="0" marB="0"/>
                </a:tc>
                <a:tc>
                  <a:txBody>
                    <a:bodyPr/>
                    <a:lstStyle/>
                    <a:p>
                      <a:pPr marL="342900" lvl="0" indent="-342900" algn="just">
                        <a:lnSpc>
                          <a:spcPct val="107000"/>
                        </a:lnSpc>
                        <a:spcAft>
                          <a:spcPts val="0"/>
                        </a:spcAft>
                        <a:buFont typeface="Symbol" panose="05050102010706020507" pitchFamily="18" charset="2"/>
                        <a:buChar char=""/>
                      </a:pPr>
                      <a:r>
                        <a:rPr lang="en-GB" sz="1400" dirty="0">
                          <a:effectLst/>
                        </a:rPr>
                        <a:t>No reliance for monetary policy operations (outright purchases/sales and repo type operations).</a:t>
                      </a:r>
                      <a:endParaRPr lang="pl-PL" sz="1400" dirty="0">
                        <a:effectLst/>
                      </a:endParaRPr>
                    </a:p>
                    <a:p>
                      <a:pPr marL="342900" lvl="0" indent="-342900" algn="just">
                        <a:lnSpc>
                          <a:spcPct val="107000"/>
                        </a:lnSpc>
                        <a:spcAft>
                          <a:spcPts val="0"/>
                        </a:spcAft>
                        <a:buFont typeface="Symbol" panose="05050102010706020507" pitchFamily="18" charset="2"/>
                        <a:buChar char=""/>
                      </a:pPr>
                      <a:r>
                        <a:rPr lang="en-GB" sz="1400" dirty="0">
                          <a:effectLst/>
                        </a:rPr>
                        <a:t>CRA ratings are used to determine the eligibility of securities collateral for Discount Window or payment system risk purposes.</a:t>
                      </a:r>
                      <a:endParaRPr lang="pl-PL" sz="1400" dirty="0">
                        <a:effectLst/>
                      </a:endParaRPr>
                    </a:p>
                    <a:p>
                      <a:pPr marL="342900" lvl="0" indent="-342900" algn="just">
                        <a:lnSpc>
                          <a:spcPct val="107000"/>
                        </a:lnSpc>
                        <a:spcAft>
                          <a:spcPts val="0"/>
                        </a:spcAft>
                        <a:buFont typeface="Symbol" panose="05050102010706020507" pitchFamily="18" charset="2"/>
                        <a:buChar char=""/>
                      </a:pPr>
                      <a:r>
                        <a:rPr lang="en-GB" sz="1400" dirty="0">
                          <a:effectLst/>
                        </a:rPr>
                        <a:t>CRA ratings are one aspect used to determine foreign exchange counterparty eligibility.</a:t>
                      </a:r>
                      <a:endParaRPr lang="pl-PL" sz="1400" dirty="0">
                        <a:effectLst/>
                      </a:endParaRPr>
                    </a:p>
                    <a:p>
                      <a:pPr marL="342900" lvl="0" indent="-342900" algn="just">
                        <a:lnSpc>
                          <a:spcPct val="107000"/>
                        </a:lnSpc>
                        <a:spcAft>
                          <a:spcPts val="0"/>
                        </a:spcAft>
                        <a:buFont typeface="Symbol" panose="05050102010706020507" pitchFamily="18" charset="2"/>
                        <a:buChar char=""/>
                      </a:pPr>
                      <a:r>
                        <a:rPr lang="en-GB" sz="1400" dirty="0">
                          <a:effectLst/>
                        </a:rPr>
                        <a:t>The Federal Reserve does not plan to discontinue the use of CRA ratings. It continues to evaluate the feasibility of developing internal credit risk assessment capabilities.</a:t>
                      </a:r>
                      <a:endParaRPr lang="pl-PL" sz="1400" dirty="0">
                        <a:effectLst/>
                      </a:endParaRPr>
                    </a:p>
                    <a:p>
                      <a:pPr algn="just">
                        <a:lnSpc>
                          <a:spcPct val="107000"/>
                        </a:lnSpc>
                        <a:spcAft>
                          <a:spcPts val="0"/>
                        </a:spcAft>
                      </a:pPr>
                      <a:r>
                        <a:rPr lang="en-GB" sz="1400" dirty="0">
                          <a:effectLst/>
                        </a:rPr>
                        <a:t>TIMELINE: No timelines provided</a:t>
                      </a: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1381" marR="41381" marT="0" marB="0"/>
                </a:tc>
                <a:extLst>
                  <a:ext uri="{0D108BD9-81ED-4DB2-BD59-A6C34878D82A}">
                    <a16:rowId xmlns:a16="http://schemas.microsoft.com/office/drawing/2014/main" val="1546808738"/>
                  </a:ext>
                </a:extLst>
              </a:tr>
              <a:tr h="2601002">
                <a:tc>
                  <a:txBody>
                    <a:bodyPr/>
                    <a:lstStyle/>
                    <a:p>
                      <a:pPr algn="just">
                        <a:lnSpc>
                          <a:spcPct val="107000"/>
                        </a:lnSpc>
                        <a:spcAft>
                          <a:spcPts val="0"/>
                        </a:spcAft>
                      </a:pPr>
                      <a:r>
                        <a:rPr lang="en-GB" sz="1400">
                          <a:effectLst/>
                        </a:rPr>
                        <a:t>Banking</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41381" marR="41381" marT="0" marB="0"/>
                </a:tc>
                <a:tc>
                  <a:txBody>
                    <a:bodyPr/>
                    <a:lstStyle/>
                    <a:p>
                      <a:pPr marL="342900" lvl="0" indent="-342900" algn="just">
                        <a:lnSpc>
                          <a:spcPct val="107000"/>
                        </a:lnSpc>
                        <a:spcAft>
                          <a:spcPts val="0"/>
                        </a:spcAft>
                        <a:buFont typeface="Symbol" panose="05050102010706020507" pitchFamily="18" charset="2"/>
                        <a:buChar char=""/>
                      </a:pPr>
                      <a:r>
                        <a:rPr lang="en-GB" sz="1400" dirty="0">
                          <a:effectLst/>
                        </a:rPr>
                        <a:t>The FDIC has revised the deposit insurance assessment rules by removing references to credit ratings</a:t>
                      </a:r>
                      <a:endParaRPr lang="pl-PL" sz="1400" dirty="0">
                        <a:effectLst/>
                      </a:endParaRPr>
                    </a:p>
                    <a:p>
                      <a:pPr marL="342900" lvl="0" indent="-342900" algn="just">
                        <a:lnSpc>
                          <a:spcPct val="107000"/>
                        </a:lnSpc>
                        <a:spcAft>
                          <a:spcPts val="0"/>
                        </a:spcAft>
                        <a:buFont typeface="Symbol" panose="05050102010706020507" pitchFamily="18" charset="2"/>
                        <a:buChar char=""/>
                      </a:pPr>
                      <a:r>
                        <a:rPr lang="en-GB" sz="1400" dirty="0">
                          <a:effectLst/>
                        </a:rPr>
                        <a:t>In rulemakings implementing Basel III, the agencies have required that institutions supplement any consideration of external ratings with due diligence processes and additional analyses that are appropriate for the institution’s risk profile and for the size and complexity of the instrument. </a:t>
                      </a:r>
                      <a:endParaRPr lang="pl-PL" sz="1400" dirty="0">
                        <a:effectLst/>
                      </a:endParaRPr>
                    </a:p>
                    <a:p>
                      <a:pPr marL="342900" lvl="0" indent="-342900" algn="just">
                        <a:lnSpc>
                          <a:spcPct val="107000"/>
                        </a:lnSpc>
                        <a:spcAft>
                          <a:spcPts val="0"/>
                        </a:spcAft>
                        <a:buFont typeface="Symbol" panose="05050102010706020507" pitchFamily="18" charset="2"/>
                        <a:buChar char=""/>
                      </a:pPr>
                      <a:r>
                        <a:rPr lang="en-GB" sz="1400" dirty="0">
                          <a:effectLst/>
                        </a:rPr>
                        <a:t>The OCC issued guidance to clarify steps national banks and savings associations are ordinarily expected to take to demonstrate they have properly verified their investments meet credit quality standards and are in compliance with due diligence requirements. </a:t>
                      </a:r>
                      <a:endParaRPr lang="pl-PL" sz="1400" dirty="0">
                        <a:effectLst/>
                      </a:endParaRPr>
                    </a:p>
                    <a:p>
                      <a:pPr marL="342900" lvl="0" indent="-342900" algn="just">
                        <a:lnSpc>
                          <a:spcPct val="107000"/>
                        </a:lnSpc>
                        <a:spcAft>
                          <a:spcPts val="0"/>
                        </a:spcAft>
                        <a:buFont typeface="Symbol" panose="05050102010706020507" pitchFamily="18" charset="2"/>
                        <a:buChar char=""/>
                      </a:pPr>
                      <a:r>
                        <a:rPr lang="en-GB" sz="1400" dirty="0">
                          <a:effectLst/>
                        </a:rPr>
                        <a:t>The FDIC adopted similar revisions for purposes of its regulation regarding permissible corporate debt securities investments of state savings associations, in accordance with section 939(a) of the </a:t>
                      </a:r>
                      <a:r>
                        <a:rPr lang="en-GB" sz="1400" dirty="0" err="1">
                          <a:effectLst/>
                        </a:rPr>
                        <a:t>DoddFrank</a:t>
                      </a:r>
                      <a:r>
                        <a:rPr lang="en-GB" sz="1400" dirty="0">
                          <a:effectLst/>
                        </a:rPr>
                        <a:t> Act</a:t>
                      </a:r>
                      <a:endParaRPr lang="pl-PL" sz="1400" dirty="0">
                        <a:effectLst/>
                      </a:endParaRPr>
                    </a:p>
                    <a:p>
                      <a:pPr algn="just">
                        <a:lnSpc>
                          <a:spcPct val="107000"/>
                        </a:lnSpc>
                        <a:spcAft>
                          <a:spcPts val="0"/>
                        </a:spcAft>
                      </a:pPr>
                      <a:r>
                        <a:rPr lang="en-GB" sz="1400" dirty="0">
                          <a:effectLst/>
                        </a:rPr>
                        <a:t>TIMELINE: No timelines provided</a:t>
                      </a: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1381" marR="41381" marT="0" marB="0"/>
                </a:tc>
                <a:extLst>
                  <a:ext uri="{0D108BD9-81ED-4DB2-BD59-A6C34878D82A}">
                    <a16:rowId xmlns:a16="http://schemas.microsoft.com/office/drawing/2014/main" val="3284740759"/>
                  </a:ext>
                </a:extLst>
              </a:tr>
            </a:tbl>
          </a:graphicData>
        </a:graphic>
      </p:graphicFrame>
    </p:spTree>
    <p:extLst>
      <p:ext uri="{BB962C8B-B14F-4D97-AF65-F5344CB8AC3E}">
        <p14:creationId xmlns:p14="http://schemas.microsoft.com/office/powerpoint/2010/main" val="204038464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29072A9-6896-452F-BF16-13D6237FDFD1}"/>
              </a:ext>
            </a:extLst>
          </p:cNvPr>
          <p:cNvSpPr>
            <a:spLocks noGrp="1"/>
          </p:cNvSpPr>
          <p:nvPr>
            <p:ph type="title"/>
          </p:nvPr>
        </p:nvSpPr>
        <p:spPr>
          <a:xfrm>
            <a:off x="913774" y="606943"/>
            <a:ext cx="10364451" cy="464559"/>
          </a:xfrm>
        </p:spPr>
        <p:txBody>
          <a:bodyPr>
            <a:normAutofit fontScale="90000"/>
          </a:bodyPr>
          <a:lstStyle/>
          <a:p>
            <a:r>
              <a:rPr lang="en-GB" sz="3100" dirty="0">
                <a:solidFill>
                  <a:schemeClr val="tx1"/>
                </a:solidFill>
                <a:effectLst>
                  <a:outerShdw blurRad="38100" dist="38100" dir="2700000" algn="tl">
                    <a:srgbClr val="000000">
                      <a:alpha val="43137"/>
                    </a:srgbClr>
                  </a:outerShdw>
                </a:effectLst>
              </a:rPr>
              <a:t>L</a:t>
            </a:r>
            <a:r>
              <a:rPr lang="pl-PL" sz="3100" dirty="0" err="1">
                <a:solidFill>
                  <a:schemeClr val="tx1"/>
                </a:solidFill>
                <a:effectLst>
                  <a:outerShdw blurRad="38100" dist="38100" dir="2700000" algn="tl">
                    <a:srgbClr val="000000">
                      <a:alpha val="43137"/>
                    </a:srgbClr>
                  </a:outerShdw>
                </a:effectLst>
              </a:rPr>
              <a:t>iterature</a:t>
            </a:r>
            <a:r>
              <a:rPr lang="pl-PL" sz="3100" dirty="0">
                <a:solidFill>
                  <a:schemeClr val="tx1"/>
                </a:solidFill>
                <a:effectLst>
                  <a:outerShdw blurRad="38100" dist="38100" dir="2700000" algn="tl">
                    <a:srgbClr val="000000">
                      <a:alpha val="43137"/>
                    </a:srgbClr>
                  </a:outerShdw>
                </a:effectLst>
              </a:rPr>
              <a:t> </a:t>
            </a:r>
            <a:r>
              <a:rPr lang="pl-PL" sz="3100" dirty="0" err="1">
                <a:solidFill>
                  <a:schemeClr val="tx1"/>
                </a:solidFill>
                <a:effectLst>
                  <a:outerShdw blurRad="38100" dist="38100" dir="2700000" algn="tl">
                    <a:srgbClr val="000000">
                      <a:alpha val="43137"/>
                    </a:srgbClr>
                  </a:outerShdw>
                </a:effectLst>
              </a:rPr>
              <a:t>review</a:t>
            </a:r>
            <a:r>
              <a:rPr lang="pl-PL" sz="3100" dirty="0">
                <a:solidFill>
                  <a:schemeClr val="tx1"/>
                </a:solidFill>
                <a:effectLst>
                  <a:outerShdw blurRad="38100" dist="38100" dir="2700000" algn="tl">
                    <a:srgbClr val="000000">
                      <a:alpha val="43137"/>
                    </a:srgbClr>
                  </a:outerShdw>
                </a:effectLst>
              </a:rPr>
              <a:t> of </a:t>
            </a:r>
            <a:r>
              <a:rPr lang="pl-PL" sz="3100" dirty="0" err="1">
                <a:solidFill>
                  <a:schemeClr val="tx1"/>
                </a:solidFill>
                <a:effectLst>
                  <a:outerShdw blurRad="38100" dist="38100" dir="2700000" algn="tl">
                    <a:srgbClr val="000000">
                      <a:alpha val="43137"/>
                    </a:srgbClr>
                  </a:outerShdw>
                </a:effectLst>
              </a:rPr>
              <a:t>risk</a:t>
            </a:r>
            <a:r>
              <a:rPr lang="pl-PL" sz="3100" dirty="0">
                <a:solidFill>
                  <a:schemeClr val="tx1"/>
                </a:solidFill>
                <a:effectLst>
                  <a:outerShdw blurRad="38100" dist="38100" dir="2700000" algn="tl">
                    <a:srgbClr val="000000">
                      <a:alpha val="43137"/>
                    </a:srgbClr>
                  </a:outerShdw>
                </a:effectLst>
              </a:rPr>
              <a:t> </a:t>
            </a:r>
            <a:r>
              <a:rPr lang="pl-PL" sz="3100" dirty="0" err="1">
                <a:solidFill>
                  <a:schemeClr val="tx1"/>
                </a:solidFill>
                <a:effectLst>
                  <a:outerShdw blurRad="38100" dist="38100" dir="2700000" algn="tl">
                    <a:srgbClr val="000000">
                      <a:alpha val="43137"/>
                    </a:srgbClr>
                  </a:outerShdw>
                </a:effectLst>
              </a:rPr>
              <a:t>mangement</a:t>
            </a:r>
            <a:r>
              <a:rPr lang="pl-PL" sz="3100" dirty="0">
                <a:solidFill>
                  <a:schemeClr val="tx1"/>
                </a:solidFill>
                <a:effectLst>
                  <a:outerShdw blurRad="38100" dist="38100" dir="2700000" algn="tl">
                    <a:srgbClr val="000000">
                      <a:alpha val="43137"/>
                    </a:srgbClr>
                  </a:outerShdw>
                </a:effectLst>
              </a:rPr>
              <a:t> </a:t>
            </a:r>
            <a:r>
              <a:rPr lang="pl-PL" sz="3100" dirty="0" err="1">
                <a:solidFill>
                  <a:schemeClr val="tx1"/>
                </a:solidFill>
                <a:effectLst>
                  <a:outerShdw blurRad="38100" dist="38100" dir="2700000" algn="tl">
                    <a:srgbClr val="000000">
                      <a:alpha val="43137"/>
                    </a:srgbClr>
                  </a:outerShdw>
                </a:effectLst>
              </a:rPr>
              <a:t>models</a:t>
            </a:r>
            <a:r>
              <a:rPr lang="pl-PL" i="1" dirty="0">
                <a:solidFill>
                  <a:schemeClr val="accent1">
                    <a:lumMod val="75000"/>
                  </a:schemeClr>
                </a:solidFill>
                <a:effectLst>
                  <a:outerShdw blurRad="38100" dist="38100" dir="2700000" algn="tl">
                    <a:srgbClr val="000000">
                      <a:alpha val="43137"/>
                    </a:srgbClr>
                  </a:outerShdw>
                </a:effectLst>
              </a:rPr>
              <a:t/>
            </a:r>
            <a:br>
              <a:rPr lang="pl-PL" i="1" dirty="0">
                <a:solidFill>
                  <a:schemeClr val="accent1">
                    <a:lumMod val="75000"/>
                  </a:schemeClr>
                </a:solidFill>
                <a:effectLst>
                  <a:outerShdw blurRad="38100" dist="38100" dir="2700000" algn="tl">
                    <a:srgbClr val="000000">
                      <a:alpha val="43137"/>
                    </a:srgbClr>
                  </a:outerShdw>
                </a:effectLst>
              </a:rPr>
            </a:br>
            <a:endParaRPr lang="pl-PL" dirty="0"/>
          </a:p>
        </p:txBody>
      </p:sp>
      <p:sp>
        <p:nvSpPr>
          <p:cNvPr id="3" name="Symbol zastępczy zawartości 2">
            <a:extLst>
              <a:ext uri="{FF2B5EF4-FFF2-40B4-BE49-F238E27FC236}">
                <a16:creationId xmlns:a16="http://schemas.microsoft.com/office/drawing/2014/main" id="{123AA406-8606-400F-ACEB-D6548EDDBF58}"/>
              </a:ext>
            </a:extLst>
          </p:cNvPr>
          <p:cNvSpPr>
            <a:spLocks noGrp="1"/>
          </p:cNvSpPr>
          <p:nvPr>
            <p:ph idx="1"/>
          </p:nvPr>
        </p:nvSpPr>
        <p:spPr>
          <a:xfrm>
            <a:off x="452761" y="905522"/>
            <a:ext cx="11390051" cy="5717220"/>
          </a:xfrm>
        </p:spPr>
        <p:txBody>
          <a:bodyPr>
            <a:normAutofit fontScale="70000" lnSpcReduction="20000"/>
          </a:bodyPr>
          <a:lstStyle/>
          <a:p>
            <a:pPr algn="just"/>
            <a:r>
              <a:rPr lang="en-GB" dirty="0"/>
              <a:t>Markus Krall tried to set up an investor-paid, non-profit CRA, but this plan was abandoned because of the insufficient interest from investors. </a:t>
            </a:r>
          </a:p>
          <a:p>
            <a:pPr algn="just"/>
            <a:r>
              <a:rPr lang="en-GB" dirty="0" err="1"/>
              <a:t>Coface</a:t>
            </a:r>
            <a:r>
              <a:rPr lang="en-GB" dirty="0"/>
              <a:t> initiative never started </a:t>
            </a:r>
          </a:p>
          <a:p>
            <a:pPr algn="just"/>
            <a:r>
              <a:rPr lang="en-GB" dirty="0" err="1"/>
              <a:t>Bongaerts</a:t>
            </a:r>
            <a:r>
              <a:rPr lang="en-GB" dirty="0"/>
              <a:t> (2014) </a:t>
            </a:r>
          </a:p>
          <a:p>
            <a:pPr lvl="1" algn="just"/>
            <a:r>
              <a:rPr lang="en-GB" dirty="0"/>
              <a:t>only the mandatory use of the “issuer paid model” in the regulations can be sufficient, but at least two agencies have to give their ratings to produce identical information on each issue. </a:t>
            </a:r>
          </a:p>
          <a:p>
            <a:pPr lvl="1" algn="just"/>
            <a:r>
              <a:rPr lang="en-GB" dirty="0"/>
              <a:t>Investor CRA’s demand or ineffective implementation. </a:t>
            </a:r>
          </a:p>
          <a:p>
            <a:pPr lvl="1" algn="just"/>
            <a:r>
              <a:rPr lang="en-GB" dirty="0"/>
              <a:t>ratings in the investor-paid model are less inflated, because of the “skin-in-the-game” effect</a:t>
            </a:r>
          </a:p>
          <a:p>
            <a:pPr lvl="1" algn="just"/>
            <a:r>
              <a:rPr lang="en-GB" dirty="0"/>
              <a:t>Issuers prefer more inflated ratings.</a:t>
            </a:r>
          </a:p>
          <a:p>
            <a:pPr algn="just"/>
            <a:r>
              <a:rPr lang="en-GB" dirty="0"/>
              <a:t>Source of rating inflation:</a:t>
            </a:r>
          </a:p>
          <a:p>
            <a:pPr lvl="1" algn="just"/>
            <a:r>
              <a:rPr lang="en-GB" dirty="0"/>
              <a:t>competition (</a:t>
            </a:r>
            <a:r>
              <a:rPr lang="en-GB" dirty="0" err="1"/>
              <a:t>Griffn</a:t>
            </a:r>
            <a:r>
              <a:rPr lang="en-GB" dirty="0"/>
              <a:t>, </a:t>
            </a:r>
            <a:r>
              <a:rPr lang="en-GB" dirty="0" err="1"/>
              <a:t>Nicerson</a:t>
            </a:r>
            <a:r>
              <a:rPr lang="en-GB" dirty="0"/>
              <a:t>, Tang (2013), Becker &amp; </a:t>
            </a:r>
            <a:r>
              <a:rPr lang="en-GB" dirty="0" err="1"/>
              <a:t>Millbourn</a:t>
            </a:r>
            <a:r>
              <a:rPr lang="en-GB" dirty="0"/>
              <a:t> (2011); Bolton et al. (2012); </a:t>
            </a:r>
            <a:r>
              <a:rPr lang="en-GB" dirty="0" err="1"/>
              <a:t>Sngiorgi</a:t>
            </a:r>
            <a:r>
              <a:rPr lang="en-GB" dirty="0"/>
              <a:t>, </a:t>
            </a:r>
            <a:r>
              <a:rPr lang="en-GB" dirty="0" err="1"/>
              <a:t>Skobin</a:t>
            </a:r>
            <a:r>
              <a:rPr lang="en-GB" dirty="0"/>
              <a:t> &amp; </a:t>
            </a:r>
            <a:r>
              <a:rPr lang="en-GB" dirty="0" err="1"/>
              <a:t>Spatt</a:t>
            </a:r>
            <a:r>
              <a:rPr lang="en-GB" dirty="0"/>
              <a:t> (2009); </a:t>
            </a:r>
            <a:r>
              <a:rPr lang="en-GB" dirty="0" err="1"/>
              <a:t>Skreta</a:t>
            </a:r>
            <a:r>
              <a:rPr lang="en-GB" dirty="0"/>
              <a:t> &amp; </a:t>
            </a:r>
            <a:r>
              <a:rPr lang="en-GB" dirty="0" err="1"/>
              <a:t>Veldkamp</a:t>
            </a:r>
            <a:r>
              <a:rPr lang="en-GB" dirty="0"/>
              <a:t> (2009), </a:t>
            </a:r>
            <a:r>
              <a:rPr lang="en-GB" dirty="0" err="1"/>
              <a:t>Camanho</a:t>
            </a:r>
            <a:r>
              <a:rPr lang="en-GB" dirty="0"/>
              <a:t>, Deb &amp; Liu (2012)). </a:t>
            </a:r>
          </a:p>
          <a:p>
            <a:pPr lvl="1" algn="just"/>
            <a:r>
              <a:rPr lang="en-GB" dirty="0"/>
              <a:t>is not an effect of naive investors (Bolton, </a:t>
            </a:r>
            <a:r>
              <a:rPr lang="en-GB" dirty="0" err="1"/>
              <a:t>Freixas</a:t>
            </a:r>
            <a:r>
              <a:rPr lang="en-GB" dirty="0"/>
              <a:t>, Shapiro (2012),) and not also generated by unethical credit rating agencies (Mathis, McAndrews, Rochet (2009)). It is connected with private benefits. </a:t>
            </a:r>
          </a:p>
          <a:p>
            <a:pPr lvl="1" algn="just"/>
            <a:r>
              <a:rPr lang="en-GB" dirty="0"/>
              <a:t>regulatory importance (</a:t>
            </a:r>
            <a:r>
              <a:rPr lang="en-GB" dirty="0" err="1"/>
              <a:t>Bongaerts</a:t>
            </a:r>
            <a:r>
              <a:rPr lang="en-GB" dirty="0"/>
              <a:t>, </a:t>
            </a:r>
            <a:r>
              <a:rPr lang="en-GB" dirty="0" err="1"/>
              <a:t>Cremers</a:t>
            </a:r>
            <a:r>
              <a:rPr lang="en-GB" dirty="0"/>
              <a:t> &amp; </a:t>
            </a:r>
            <a:r>
              <a:rPr lang="en-GB" dirty="0" err="1"/>
              <a:t>Goetzmann</a:t>
            </a:r>
            <a:r>
              <a:rPr lang="en-GB" dirty="0"/>
              <a:t> (2012); </a:t>
            </a:r>
            <a:r>
              <a:rPr lang="en-GB" dirty="0" err="1"/>
              <a:t>Kisgen</a:t>
            </a:r>
            <a:r>
              <a:rPr lang="en-GB" dirty="0"/>
              <a:t> &amp;Strahan (2012); Ellul, </a:t>
            </a:r>
            <a:r>
              <a:rPr lang="en-GB" dirty="0" err="1"/>
              <a:t>Jotikasthira</a:t>
            </a:r>
            <a:r>
              <a:rPr lang="en-GB" dirty="0"/>
              <a:t> &amp; Lundblad(2012), </a:t>
            </a:r>
            <a:r>
              <a:rPr lang="en-GB" dirty="0" err="1"/>
              <a:t>Opp</a:t>
            </a:r>
            <a:r>
              <a:rPr lang="en-GB" dirty="0"/>
              <a:t> (2013)). </a:t>
            </a:r>
          </a:p>
          <a:p>
            <a:pPr lvl="1" algn="just"/>
            <a:r>
              <a:rPr lang="en-GB" dirty="0"/>
              <a:t>business cycle fluctuations can be insignificant (Shapiro (2013); Mathis et al. (2009)). </a:t>
            </a:r>
          </a:p>
          <a:p>
            <a:pPr algn="just"/>
            <a:r>
              <a:rPr lang="en-GB" dirty="0"/>
              <a:t>Pagano &amp; </a:t>
            </a:r>
            <a:r>
              <a:rPr lang="en-GB" dirty="0" err="1"/>
              <a:t>Volpin</a:t>
            </a:r>
            <a:r>
              <a:rPr lang="en-GB" dirty="0"/>
              <a:t> (2010) and </a:t>
            </a:r>
            <a:r>
              <a:rPr lang="en-GB" dirty="0" err="1"/>
              <a:t>Bongaerts</a:t>
            </a:r>
            <a:r>
              <a:rPr lang="en-GB" dirty="0"/>
              <a:t> (2014) - “investor paid” model is the better one because it can improve the quality of credit ratings but very costly. </a:t>
            </a:r>
          </a:p>
          <a:p>
            <a:pPr algn="just"/>
            <a:r>
              <a:rPr lang="en-GB" dirty="0"/>
              <a:t>Xia (2014) - The “issuer paid” credit rating agency can enter the market by offering effort-matching strategies that can reduce the viability of the investor-paid CRAs </a:t>
            </a:r>
          </a:p>
          <a:p>
            <a:pPr algn="just"/>
            <a:r>
              <a:rPr lang="en-GB" dirty="0" err="1"/>
              <a:t>Bongaerts</a:t>
            </a:r>
            <a:r>
              <a:rPr lang="en-GB" dirty="0"/>
              <a:t> (2014) - an increased accuracy of issuer-paid CRAs in the presence of investor-paid CRAs takes place ‘off the equilibrium path’ and is unsustainable in the long run. </a:t>
            </a:r>
          </a:p>
          <a:p>
            <a:pPr algn="just"/>
            <a:r>
              <a:rPr lang="en-GB" dirty="0" err="1"/>
              <a:t>Behn</a:t>
            </a:r>
            <a:r>
              <a:rPr lang="en-GB" dirty="0"/>
              <a:t>, </a:t>
            </a:r>
            <a:r>
              <a:rPr lang="en-GB" dirty="0" err="1"/>
              <a:t>Haselmann</a:t>
            </a:r>
            <a:r>
              <a:rPr lang="en-GB" dirty="0"/>
              <a:t> and </a:t>
            </a:r>
            <a:r>
              <a:rPr lang="en-GB" dirty="0" err="1"/>
              <a:t>Vig</a:t>
            </a:r>
            <a:r>
              <a:rPr lang="en-GB" dirty="0"/>
              <a:t> (2014) - internal rating estimates of banks are inaccurate and over-optimistic. </a:t>
            </a:r>
          </a:p>
          <a:p>
            <a:endParaRPr lang="pl-PL" dirty="0"/>
          </a:p>
        </p:txBody>
      </p:sp>
    </p:spTree>
    <p:extLst>
      <p:ext uri="{BB962C8B-B14F-4D97-AF65-F5344CB8AC3E}">
        <p14:creationId xmlns:p14="http://schemas.microsoft.com/office/powerpoint/2010/main" val="348541524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607BC4F-DAF5-40FB-89DE-6505D9565686}"/>
              </a:ext>
            </a:extLst>
          </p:cNvPr>
          <p:cNvSpPr>
            <a:spLocks noGrp="1"/>
          </p:cNvSpPr>
          <p:nvPr>
            <p:ph type="title"/>
          </p:nvPr>
        </p:nvSpPr>
        <p:spPr>
          <a:xfrm>
            <a:off x="913775" y="618518"/>
            <a:ext cx="10364451" cy="979464"/>
          </a:xfrm>
        </p:spPr>
        <p:txBody>
          <a:bodyPr/>
          <a:lstStyle/>
          <a:p>
            <a:r>
              <a:rPr lang="pl-PL" dirty="0" err="1">
                <a:solidFill>
                  <a:schemeClr val="tx1"/>
                </a:solidFill>
                <a:effectLst>
                  <a:outerShdw blurRad="38100" dist="38100" dir="2700000" algn="tl">
                    <a:srgbClr val="000000">
                      <a:alpha val="43137"/>
                    </a:srgbClr>
                  </a:outerShdw>
                </a:effectLst>
              </a:rPr>
              <a:t>Safety</a:t>
            </a:r>
            <a:r>
              <a:rPr lang="pl-PL" dirty="0">
                <a:solidFill>
                  <a:schemeClr val="tx1"/>
                </a:solidFill>
                <a:effectLst>
                  <a:outerShdw blurRad="38100" dist="38100" dir="2700000" algn="tl">
                    <a:srgbClr val="000000">
                      <a:alpha val="43137"/>
                    </a:srgbClr>
                  </a:outerShdw>
                </a:effectLst>
              </a:rPr>
              <a:t> model - </a:t>
            </a:r>
            <a:r>
              <a:rPr lang="pl-PL" dirty="0" err="1">
                <a:solidFill>
                  <a:schemeClr val="tx1"/>
                </a:solidFill>
                <a:effectLst>
                  <a:outerShdw blurRad="38100" dist="38100" dir="2700000" algn="tl">
                    <a:srgbClr val="000000">
                      <a:alpha val="43137"/>
                    </a:srgbClr>
                  </a:outerShdw>
                </a:effectLst>
              </a:rPr>
              <a:t>conditions</a:t>
            </a:r>
            <a:endParaRPr lang="pl-PL" dirty="0">
              <a:solidFill>
                <a:schemeClr val="tx1"/>
              </a:solidFill>
            </a:endParaRPr>
          </a:p>
        </p:txBody>
      </p:sp>
      <mc:AlternateContent xmlns:mc="http://schemas.openxmlformats.org/markup-compatibility/2006" xmlns:a14="http://schemas.microsoft.com/office/drawing/2010/main">
        <mc:Choice Requires="a14">
          <p:sp>
            <p:nvSpPr>
              <p:cNvPr id="4" name="Symbol zastępczy zawartości 3">
                <a:extLst>
                  <a:ext uri="{FF2B5EF4-FFF2-40B4-BE49-F238E27FC236}">
                    <a16:creationId xmlns:a16="http://schemas.microsoft.com/office/drawing/2014/main" id="{05D3A0C3-6DA3-4808-9206-5BB974411BA4}"/>
                  </a:ext>
                </a:extLst>
              </p:cNvPr>
              <p:cNvSpPr>
                <a:spLocks noGrp="1"/>
              </p:cNvSpPr>
              <p:nvPr>
                <p:ph idx="1"/>
              </p:nvPr>
            </p:nvSpPr>
            <p:spPr>
              <a:xfrm>
                <a:off x="630315" y="1597982"/>
                <a:ext cx="10647285" cy="4545366"/>
              </a:xfrm>
            </p:spPr>
            <p:txBody>
              <a:bodyPr>
                <a:normAutofit/>
              </a:bodyPr>
              <a:lstStyle/>
              <a:p>
                <a:pPr lvl="0" algn="just"/>
                <a:r>
                  <a:rPr lang="en-GB" dirty="0"/>
                  <a:t>issuers, issuer-paid CRAs and investors are rational and know all parameters;</a:t>
                </a:r>
                <a:endParaRPr lang="pl-PL" dirty="0"/>
              </a:p>
              <a:p>
                <a:pPr lvl="0" algn="just"/>
                <a:r>
                  <a:rPr lang="en-GB" dirty="0"/>
                  <a:t>there is a price competition between CRAs;</a:t>
                </a:r>
                <a:endParaRPr lang="pl-PL" dirty="0"/>
              </a:p>
              <a:p>
                <a:pPr lvl="0" algn="just"/>
                <a:r>
                  <a:rPr lang="en-GB" dirty="0"/>
                  <a:t>funding comes from investors that compete between each other for profitable investment opportunities;</a:t>
                </a:r>
                <a:endParaRPr lang="pl-PL" dirty="0"/>
              </a:p>
              <a:p>
                <a:pPr lvl="0" algn="just"/>
                <a:r>
                  <a:rPr lang="en-GB" dirty="0"/>
                  <a:t>CRAs bear the reputation risk and pay the reputation rent that lowers the quality demanded by issuers and hence results in a mild rating inflation;</a:t>
                </a:r>
                <a:endParaRPr lang="pl-PL" dirty="0"/>
              </a:p>
              <a:p>
                <a:pPr lvl="0" algn="just"/>
                <a:r>
                  <a:rPr lang="en-GB" dirty="0"/>
                  <a:t>all players are risk neutral;</a:t>
                </a:r>
                <a:endParaRPr lang="pl-PL" dirty="0"/>
              </a:p>
              <a:p>
                <a:pPr lvl="0" algn="just"/>
                <a14:m>
                  <m:oMath xmlns:m="http://schemas.openxmlformats.org/officeDocument/2006/math">
                    <m:sSup>
                      <m:sSupPr>
                        <m:ctrlPr>
                          <a:rPr lang="pl-PL" i="1">
                            <a:latin typeface="Cambria Math" panose="02040503050406030204" pitchFamily="18" charset="0"/>
                          </a:rPr>
                        </m:ctrlPr>
                      </m:sSupPr>
                      <m:e>
                        <m:r>
                          <a:rPr lang="en-GB" i="1">
                            <a:latin typeface="Cambria Math" panose="02040503050406030204" pitchFamily="18" charset="0"/>
                          </a:rPr>
                          <m:t>𝐹</m:t>
                        </m:r>
                      </m:e>
                      <m:sup>
                        <m:r>
                          <a:rPr lang="en-GB" i="1">
                            <a:latin typeface="Cambria Math" panose="02040503050406030204" pitchFamily="18" charset="0"/>
                          </a:rPr>
                          <m:t>𝑡</m:t>
                        </m:r>
                        <m:r>
                          <a:rPr lang="en-GB" i="1">
                            <a:latin typeface="Cambria Math" panose="02040503050406030204" pitchFamily="18" charset="0"/>
                          </a:rPr>
                          <m:t>−1</m:t>
                        </m:r>
                      </m:sup>
                    </m:sSup>
                  </m:oMath>
                </a14:m>
                <a:r>
                  <a:rPr lang="en-GB" dirty="0"/>
                  <a:t>is a period of time observed by all players;</a:t>
                </a:r>
                <a:endParaRPr lang="pl-PL" dirty="0"/>
              </a:p>
              <a:p>
                <a:pPr lvl="0" algn="just"/>
                <a:r>
                  <a:rPr lang="en-GB" dirty="0"/>
                  <a:t>players are rational, as a result they take into consideration the best options.</a:t>
                </a:r>
                <a:endParaRPr lang="pl-PL" dirty="0"/>
              </a:p>
              <a:p>
                <a:pPr marL="0" indent="0" algn="just">
                  <a:buNone/>
                </a:pPr>
                <a:r>
                  <a:rPr lang="en-GB" dirty="0"/>
                  <a:t>The game consists of four players: issuers, investors, issuer-paid CRAs and supervisors.</a:t>
                </a:r>
                <a:endParaRPr lang="pl-PL" dirty="0"/>
              </a:p>
              <a:p>
                <a:endParaRPr lang="pl-PL" dirty="0"/>
              </a:p>
            </p:txBody>
          </p:sp>
        </mc:Choice>
        <mc:Fallback xmlns="">
          <p:sp>
            <p:nvSpPr>
              <p:cNvPr id="4" name="Symbol zastępczy zawartości 3">
                <a:extLst>
                  <a:ext uri="{FF2B5EF4-FFF2-40B4-BE49-F238E27FC236}">
                    <a16:creationId xmlns:a16="http://schemas.microsoft.com/office/drawing/2014/main" id="{05D3A0C3-6DA3-4808-9206-5BB974411BA4}"/>
                  </a:ext>
                </a:extLst>
              </p:cNvPr>
              <p:cNvSpPr>
                <a:spLocks noGrp="1" noRot="1" noChangeAspect="1" noMove="1" noResize="1" noEditPoints="1" noAdjustHandles="1" noChangeArrowheads="1" noChangeShapeType="1" noTextEdit="1"/>
              </p:cNvSpPr>
              <p:nvPr>
                <p:ph idx="1"/>
              </p:nvPr>
            </p:nvSpPr>
            <p:spPr>
              <a:xfrm>
                <a:off x="630315" y="1597982"/>
                <a:ext cx="10647285" cy="4545366"/>
              </a:xfrm>
              <a:blipFill>
                <a:blip r:embed="rId2"/>
                <a:stretch>
                  <a:fillRect l="-1145" t="-1609" r="-1202"/>
                </a:stretch>
              </a:blipFill>
            </p:spPr>
            <p:txBody>
              <a:bodyPr/>
              <a:lstStyle/>
              <a:p>
                <a:r>
                  <a:rPr lang="pl-PL">
                    <a:noFill/>
                  </a:rPr>
                  <a:t> </a:t>
                </a:r>
              </a:p>
            </p:txBody>
          </p:sp>
        </mc:Fallback>
      </mc:AlternateContent>
    </p:spTree>
    <p:extLst>
      <p:ext uri="{BB962C8B-B14F-4D97-AF65-F5344CB8AC3E}">
        <p14:creationId xmlns:p14="http://schemas.microsoft.com/office/powerpoint/2010/main" val="149912178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AB007203-39AD-4198-AE90-C42FB06F5E8A}"/>
              </a:ext>
            </a:extLst>
          </p:cNvPr>
          <p:cNvSpPr>
            <a:spLocks noGrp="1"/>
          </p:cNvSpPr>
          <p:nvPr>
            <p:ph type="title"/>
          </p:nvPr>
        </p:nvSpPr>
        <p:spPr>
          <a:xfrm>
            <a:off x="3466289" y="670322"/>
            <a:ext cx="5258171" cy="543226"/>
          </a:xfrm>
          <a:prstGeom prst="rect">
            <a:avLst/>
          </a:prstGeom>
        </p:spPr>
        <p:txBody>
          <a:bodyPr wrap="none">
            <a:spAutoFit/>
          </a:bodyPr>
          <a:lstStyle/>
          <a:p>
            <a:pPr algn="ctr"/>
            <a:r>
              <a:rPr lang="pl-PL" sz="3600" dirty="0" err="1">
                <a:solidFill>
                  <a:schemeClr val="tx1"/>
                </a:solidFill>
                <a:effectLst>
                  <a:outerShdw blurRad="38100" dist="38100" dir="2700000" algn="tl">
                    <a:srgbClr val="000000">
                      <a:alpha val="43137"/>
                    </a:srgbClr>
                  </a:outerShdw>
                </a:effectLst>
                <a:latin typeface="+mn-lt"/>
              </a:rPr>
              <a:t>Safety</a:t>
            </a:r>
            <a:r>
              <a:rPr lang="pl-PL" sz="3200" dirty="0">
                <a:solidFill>
                  <a:schemeClr val="tx1"/>
                </a:solidFill>
                <a:effectLst>
                  <a:outerShdw blurRad="38100" dist="38100" dir="2700000" algn="tl">
                    <a:srgbClr val="000000">
                      <a:alpha val="43137"/>
                    </a:srgbClr>
                  </a:outerShdw>
                </a:effectLst>
                <a:latin typeface="+mn-lt"/>
              </a:rPr>
              <a:t> </a:t>
            </a:r>
            <a:r>
              <a:rPr lang="pl-PL" sz="3600" dirty="0">
                <a:solidFill>
                  <a:schemeClr val="tx1"/>
                </a:solidFill>
                <a:effectLst>
                  <a:outerShdw blurRad="38100" dist="38100" dir="2700000" algn="tl">
                    <a:srgbClr val="000000">
                      <a:alpha val="43137"/>
                    </a:srgbClr>
                  </a:outerShdw>
                </a:effectLst>
                <a:latin typeface="+mn-lt"/>
              </a:rPr>
              <a:t>model - </a:t>
            </a:r>
            <a:r>
              <a:rPr lang="pl-PL" sz="3600" dirty="0" err="1">
                <a:solidFill>
                  <a:schemeClr val="tx1"/>
                </a:solidFill>
                <a:effectLst>
                  <a:outerShdw blurRad="38100" dist="38100" dir="2700000" algn="tl">
                    <a:srgbClr val="000000">
                      <a:alpha val="43137"/>
                    </a:srgbClr>
                  </a:outerShdw>
                </a:effectLst>
                <a:latin typeface="+mn-lt"/>
              </a:rPr>
              <a:t>issuers</a:t>
            </a:r>
            <a:endParaRPr lang="pl-PL" sz="3600" dirty="0">
              <a:solidFill>
                <a:schemeClr val="tx1"/>
              </a:solidFill>
              <a:effectLst>
                <a:outerShdw blurRad="38100" dist="38100" dir="2700000" algn="tl">
                  <a:srgbClr val="000000">
                    <a:alpha val="43137"/>
                  </a:srgbClr>
                </a:outerShdw>
              </a:effectLst>
              <a:latin typeface="+mn-lt"/>
            </a:endParaRPr>
          </a:p>
        </p:txBody>
      </p:sp>
      <mc:AlternateContent xmlns:mc="http://schemas.openxmlformats.org/markup-compatibility/2006" xmlns:a14="http://schemas.microsoft.com/office/drawing/2010/main">
        <mc:Choice Requires="a14">
          <p:sp>
            <p:nvSpPr>
              <p:cNvPr id="4" name="Symbol zastępczy zawartości 3">
                <a:extLst>
                  <a:ext uri="{FF2B5EF4-FFF2-40B4-BE49-F238E27FC236}">
                    <a16:creationId xmlns:a16="http://schemas.microsoft.com/office/drawing/2014/main" id="{95B2D533-1706-4A63-AACD-B50EF5CD60D5}"/>
                  </a:ext>
                </a:extLst>
              </p:cNvPr>
              <p:cNvSpPr>
                <a:spLocks noGrp="1"/>
              </p:cNvSpPr>
              <p:nvPr>
                <p:ph idx="1"/>
              </p:nvPr>
            </p:nvSpPr>
            <p:spPr>
              <a:xfrm>
                <a:off x="913774" y="1740023"/>
                <a:ext cx="10363826" cy="4811697"/>
              </a:xfrm>
            </p:spPr>
            <p:txBody>
              <a:bodyPr>
                <a:normAutofit/>
              </a:bodyPr>
              <a:lstStyle/>
              <a:p>
                <a:r>
                  <a:rPr lang="en-GB" dirty="0"/>
                  <a:t>Q is the total amount of issuers </a:t>
                </a:r>
              </a:p>
              <a:p>
                <a:r>
                  <a:rPr lang="en-GB" dirty="0"/>
                  <a:t>j is a particular rated entity which lives for one period and has one project. </a:t>
                </a:r>
              </a:p>
              <a:p>
                <a:r>
                  <a:rPr lang="en-GB" dirty="0"/>
                  <a:t>The project has the quality </a:t>
                </a:r>
                <a14:m>
                  <m:oMath xmlns:m="http://schemas.openxmlformats.org/officeDocument/2006/math">
                    <m:sSup>
                      <m:sSupPr>
                        <m:ctrlPr>
                          <a:rPr lang="en-GB" i="1">
                            <a:latin typeface="Cambria Math" panose="02040503050406030204" pitchFamily="18" charset="0"/>
                          </a:rPr>
                        </m:ctrlPr>
                      </m:sSupPr>
                      <m:e>
                        <m:r>
                          <a:rPr lang="en-GB" i="1">
                            <a:latin typeface="Cambria Math" panose="02040503050406030204" pitchFamily="18" charset="0"/>
                          </a:rPr>
                          <m:t>𝑞</m:t>
                        </m:r>
                      </m:e>
                      <m:sup>
                        <m:r>
                          <a:rPr lang="en-GB" i="1">
                            <a:latin typeface="Cambria Math" panose="02040503050406030204" pitchFamily="18" charset="0"/>
                          </a:rPr>
                          <m:t>𝑗</m:t>
                        </m:r>
                      </m:sup>
                    </m:sSup>
                    <m:r>
                      <a:rPr lang="en-GB" i="1">
                        <a:latin typeface="Cambria Math" panose="02040503050406030204" pitchFamily="18" charset="0"/>
                      </a:rPr>
                      <m:t>∈</m:t>
                    </m:r>
                    <m:d>
                      <m:dPr>
                        <m:begChr m:val="{"/>
                        <m:endChr m:val="}"/>
                        <m:ctrlPr>
                          <a:rPr lang="en-GB" i="1">
                            <a:latin typeface="Cambria Math" panose="02040503050406030204" pitchFamily="18" charset="0"/>
                          </a:rPr>
                        </m:ctrlPr>
                      </m:dPr>
                      <m:e>
                        <m:r>
                          <a:rPr lang="en-GB" i="1">
                            <a:latin typeface="Cambria Math" panose="02040503050406030204" pitchFamily="18" charset="0"/>
                          </a:rPr>
                          <m:t>𝐺</m:t>
                        </m:r>
                        <m:r>
                          <a:rPr lang="en-GB" i="1">
                            <a:latin typeface="Cambria Math" panose="02040503050406030204" pitchFamily="18" charset="0"/>
                          </a:rPr>
                          <m:t>, </m:t>
                        </m:r>
                        <m:r>
                          <a:rPr lang="en-GB" i="1">
                            <a:latin typeface="Cambria Math" panose="02040503050406030204" pitchFamily="18" charset="0"/>
                          </a:rPr>
                          <m:t>𝐵</m:t>
                        </m:r>
                      </m:e>
                    </m:d>
                  </m:oMath>
                </a14:m>
                <a:r>
                  <a:rPr lang="en-GB" dirty="0"/>
                  <a:t>, where </a:t>
                </a:r>
                <a14:m>
                  <m:oMath xmlns:m="http://schemas.openxmlformats.org/officeDocument/2006/math">
                    <m:r>
                      <a:rPr lang="en-GB" i="1">
                        <a:latin typeface="Cambria Math" panose="02040503050406030204" pitchFamily="18" charset="0"/>
                      </a:rPr>
                      <m:t>𝑃</m:t>
                    </m:r>
                    <m:d>
                      <m:dPr>
                        <m:ctrlPr>
                          <a:rPr lang="en-GB" i="1">
                            <a:latin typeface="Cambria Math" panose="02040503050406030204" pitchFamily="18" charset="0"/>
                          </a:rPr>
                        </m:ctrlPr>
                      </m:dPr>
                      <m:e>
                        <m:sSup>
                          <m:sSupPr>
                            <m:ctrlPr>
                              <a:rPr lang="en-GB" i="1">
                                <a:latin typeface="Cambria Math" panose="02040503050406030204" pitchFamily="18" charset="0"/>
                              </a:rPr>
                            </m:ctrlPr>
                          </m:sSupPr>
                          <m:e>
                            <m:r>
                              <a:rPr lang="en-GB" i="1">
                                <a:latin typeface="Cambria Math" panose="02040503050406030204" pitchFamily="18" charset="0"/>
                              </a:rPr>
                              <m:t>𝑞</m:t>
                            </m:r>
                          </m:e>
                          <m:sup>
                            <m:r>
                              <a:rPr lang="en-GB" i="1">
                                <a:latin typeface="Cambria Math" panose="02040503050406030204" pitchFamily="18" charset="0"/>
                              </a:rPr>
                              <m:t>𝑗</m:t>
                            </m:r>
                          </m:sup>
                        </m:sSup>
                        <m:r>
                          <a:rPr lang="en-GB" i="1">
                            <a:latin typeface="Cambria Math" panose="02040503050406030204" pitchFamily="18" charset="0"/>
                          </a:rPr>
                          <m:t>=</m:t>
                        </m:r>
                        <m:r>
                          <a:rPr lang="en-GB" i="1">
                            <a:latin typeface="Cambria Math" panose="02040503050406030204" pitchFamily="18" charset="0"/>
                          </a:rPr>
                          <m:t>𝐺</m:t>
                        </m:r>
                      </m:e>
                    </m:d>
                    <m:r>
                      <a:rPr lang="en-GB" i="1">
                        <a:latin typeface="Cambria Math" panose="02040503050406030204" pitchFamily="18" charset="0"/>
                      </a:rPr>
                      <m:t>=</m:t>
                    </m:r>
                    <m:r>
                      <a:rPr lang="en-GB" i="1">
                        <a:latin typeface="Cambria Math" panose="02040503050406030204" pitchFamily="18" charset="0"/>
                      </a:rPr>
                      <m:t>𝜃</m:t>
                    </m:r>
                  </m:oMath>
                </a14:m>
                <a:r>
                  <a:rPr lang="en-GB" dirty="0"/>
                  <a:t>, which measures the market average credit rating quality. </a:t>
                </a:r>
              </a:p>
              <a:p>
                <a:pPr marL="0" indent="0">
                  <a:buNone/>
                </a:pPr>
                <a:r>
                  <a:rPr lang="en-GB" dirty="0"/>
                  <a:t>	</a:t>
                </a:r>
                <a14:m>
                  <m:oMath xmlns:m="http://schemas.openxmlformats.org/officeDocument/2006/math">
                    <m:sSup>
                      <m:sSupPr>
                        <m:ctrlPr>
                          <a:rPr lang="en-GB" i="1">
                            <a:latin typeface="Cambria Math" panose="02040503050406030204" pitchFamily="18" charset="0"/>
                          </a:rPr>
                        </m:ctrlPr>
                      </m:sSupPr>
                      <m:e>
                        <m:r>
                          <a:rPr lang="en-GB" i="1">
                            <a:latin typeface="Cambria Math" panose="02040503050406030204" pitchFamily="18" charset="0"/>
                          </a:rPr>
                          <m:t>𝑞</m:t>
                        </m:r>
                      </m:e>
                      <m:sup>
                        <m:r>
                          <a:rPr lang="en-GB" i="1">
                            <a:latin typeface="Cambria Math" panose="02040503050406030204" pitchFamily="18" charset="0"/>
                          </a:rPr>
                          <m:t>𝑗</m:t>
                        </m:r>
                      </m:sup>
                    </m:sSup>
                    <m:r>
                      <a:rPr lang="en-GB" i="1">
                        <a:latin typeface="Cambria Math" panose="02040503050406030204" pitchFamily="18" charset="0"/>
                      </a:rPr>
                      <m:t>=</m:t>
                    </m:r>
                    <m:d>
                      <m:dPr>
                        <m:begChr m:val="{"/>
                        <m:endChr m:val=""/>
                        <m:ctrlPr>
                          <a:rPr lang="en-GB" i="1">
                            <a:latin typeface="Cambria Math" panose="02040503050406030204" pitchFamily="18" charset="0"/>
                          </a:rPr>
                        </m:ctrlPr>
                      </m:dPr>
                      <m:e>
                        <m:eqArr>
                          <m:eqArrPr>
                            <m:ctrlPr>
                              <a:rPr lang="en-GB" i="1">
                                <a:latin typeface="Cambria Math" panose="02040503050406030204" pitchFamily="18" charset="0"/>
                              </a:rPr>
                            </m:ctrlPr>
                          </m:eqArrPr>
                          <m:e>
                            <m:r>
                              <a:rPr lang="en-GB" i="1">
                                <a:latin typeface="Cambria Math" panose="02040503050406030204" pitchFamily="18" charset="0"/>
                              </a:rPr>
                              <m:t>𝐺</m:t>
                            </m:r>
                            <m:r>
                              <a:rPr lang="en-GB" i="1">
                                <a:latin typeface="Cambria Math" panose="02040503050406030204" pitchFamily="18" charset="0"/>
                              </a:rPr>
                              <m:t>, </m:t>
                            </m:r>
                            <m:r>
                              <a:rPr lang="en-GB" i="1">
                                <a:latin typeface="Cambria Math" panose="02040503050406030204" pitchFamily="18" charset="0"/>
                              </a:rPr>
                              <m:t>𝑤h𝑒𝑟𝑒</m:t>
                            </m:r>
                            <m:r>
                              <a:rPr lang="en-GB" i="1">
                                <a:latin typeface="Cambria Math" panose="02040503050406030204" pitchFamily="18" charset="0"/>
                              </a:rPr>
                              <m:t> </m:t>
                            </m:r>
                            <m:r>
                              <a:rPr lang="en-GB" i="1">
                                <a:latin typeface="Cambria Math" panose="02040503050406030204" pitchFamily="18" charset="0"/>
                              </a:rPr>
                              <m:t>𝑡h𝑒</m:t>
                            </m:r>
                            <m:r>
                              <a:rPr lang="en-GB" i="1">
                                <a:latin typeface="Cambria Math" panose="02040503050406030204" pitchFamily="18" charset="0"/>
                              </a:rPr>
                              <m:t> </m:t>
                            </m:r>
                            <m:r>
                              <a:rPr lang="en-GB" i="1">
                                <a:latin typeface="Cambria Math" panose="02040503050406030204" pitchFamily="18" charset="0"/>
                              </a:rPr>
                              <m:t>𝑝𝑎𝑦𝑟𝑜𝑓𝑓</m:t>
                            </m:r>
                            <m:r>
                              <a:rPr lang="en-GB" i="1">
                                <a:latin typeface="Cambria Math" panose="02040503050406030204" pitchFamily="18" charset="0"/>
                              </a:rPr>
                              <m:t> </m:t>
                            </m:r>
                            <m:r>
                              <a:rPr lang="en-GB" i="1">
                                <a:latin typeface="Cambria Math" panose="02040503050406030204" pitchFamily="18" charset="0"/>
                              </a:rPr>
                              <m:t>𝑅</m:t>
                            </m:r>
                            <m:r>
                              <a:rPr lang="en-GB" i="1">
                                <a:latin typeface="Cambria Math" panose="02040503050406030204" pitchFamily="18" charset="0"/>
                              </a:rPr>
                              <m:t>&gt;1</m:t>
                            </m:r>
                          </m:e>
                          <m:e>
                            <m:r>
                              <a:rPr lang="en-GB" i="1">
                                <a:latin typeface="Cambria Math" panose="02040503050406030204" pitchFamily="18" charset="0"/>
                              </a:rPr>
                              <m:t>𝐵</m:t>
                            </m:r>
                            <m:r>
                              <a:rPr lang="en-GB" i="1">
                                <a:latin typeface="Cambria Math" panose="02040503050406030204" pitchFamily="18" charset="0"/>
                              </a:rPr>
                              <m:t>, </m:t>
                            </m:r>
                            <m:r>
                              <a:rPr lang="en-GB" i="1">
                                <a:latin typeface="Cambria Math" panose="02040503050406030204" pitchFamily="18" charset="0"/>
                              </a:rPr>
                              <m:t>𝑤h𝑒𝑟𝑒</m:t>
                            </m:r>
                            <m:r>
                              <a:rPr lang="en-GB" i="1">
                                <a:latin typeface="Cambria Math" panose="02040503050406030204" pitchFamily="18" charset="0"/>
                              </a:rPr>
                              <m:t> </m:t>
                            </m:r>
                            <m:r>
                              <a:rPr lang="en-GB" i="1">
                                <a:latin typeface="Cambria Math" panose="02040503050406030204" pitchFamily="18" charset="0"/>
                              </a:rPr>
                              <m:t>𝑡h𝑒</m:t>
                            </m:r>
                            <m:r>
                              <a:rPr lang="en-GB" i="1">
                                <a:latin typeface="Cambria Math" panose="02040503050406030204" pitchFamily="18" charset="0"/>
                              </a:rPr>
                              <m:t> </m:t>
                            </m:r>
                            <m:r>
                              <a:rPr lang="en-GB" i="1">
                                <a:latin typeface="Cambria Math" panose="02040503050406030204" pitchFamily="18" charset="0"/>
                              </a:rPr>
                              <m:t>𝑝𝑎𝑦𝑜𝑓𝑓</m:t>
                            </m:r>
                            <m:r>
                              <a:rPr lang="en-GB" i="1">
                                <a:latin typeface="Cambria Math" panose="02040503050406030204" pitchFamily="18" charset="0"/>
                              </a:rPr>
                              <m:t> </m:t>
                            </m:r>
                            <m:r>
                              <a:rPr lang="en-GB" i="1">
                                <a:latin typeface="Cambria Math" panose="02040503050406030204" pitchFamily="18" charset="0"/>
                              </a:rPr>
                              <m:t>𝑅</m:t>
                            </m:r>
                            <m:r>
                              <a:rPr lang="en-GB" i="1">
                                <a:latin typeface="Cambria Math" panose="02040503050406030204" pitchFamily="18" charset="0"/>
                              </a:rPr>
                              <m:t>=0.</m:t>
                            </m:r>
                          </m:e>
                        </m:eqArr>
                      </m:e>
                    </m:d>
                  </m:oMath>
                </a14:m>
                <a:r>
                  <a:rPr lang="en-GB" dirty="0"/>
                  <a:t> </a:t>
                </a:r>
              </a:p>
              <a:p>
                <a:r>
                  <a:rPr lang="en-GB" dirty="0"/>
                  <a:t>The project has negative NPV, that is </a:t>
                </a:r>
                <a14:m>
                  <m:oMath xmlns:m="http://schemas.openxmlformats.org/officeDocument/2006/math">
                    <m:r>
                      <a:rPr lang="en-GB" i="1">
                        <a:latin typeface="Cambria Math" panose="02040503050406030204" pitchFamily="18" charset="0"/>
                      </a:rPr>
                      <m:t>𝜃</m:t>
                    </m:r>
                    <m:r>
                      <a:rPr lang="en-GB" i="1">
                        <a:latin typeface="Cambria Math" panose="02040503050406030204" pitchFamily="18" charset="0"/>
                      </a:rPr>
                      <m:t>𝑅</m:t>
                    </m:r>
                    <m:r>
                      <a:rPr lang="en-GB" i="1">
                        <a:latin typeface="Cambria Math" panose="02040503050406030204" pitchFamily="18" charset="0"/>
                      </a:rPr>
                      <m:t>&lt;1</m:t>
                    </m:r>
                  </m:oMath>
                </a14:m>
                <a:r>
                  <a:rPr lang="en-GB" dirty="0"/>
                  <a:t>. </a:t>
                </a:r>
              </a:p>
              <a:p>
                <a:r>
                  <a:rPr lang="en-GB" dirty="0"/>
                  <a:t>The issuer has got a budget for credit rating C for pay for fees for credit ratings. </a:t>
                </a:r>
              </a:p>
              <a:p>
                <a:r>
                  <a:rPr lang="en-GB" dirty="0"/>
                  <a:t>The issuer does not know the quality of the project. </a:t>
                </a:r>
              </a:p>
              <a:p>
                <a:r>
                  <a:rPr lang="en-GB" dirty="0"/>
                  <a:t>The issuer takes the operational benefits </a:t>
                </a:r>
                <a14:m>
                  <m:oMath xmlns:m="http://schemas.openxmlformats.org/officeDocument/2006/math">
                    <m:r>
                      <a:rPr lang="en-GB" i="1">
                        <a:latin typeface="Cambria Math" panose="02040503050406030204" pitchFamily="18" charset="0"/>
                      </a:rPr>
                      <m:t>𝛽</m:t>
                    </m:r>
                    <m:r>
                      <a:rPr lang="en-GB" i="1">
                        <a:latin typeface="Cambria Math" panose="02040503050406030204" pitchFamily="18" charset="0"/>
                      </a:rPr>
                      <m:t>&gt;0</m:t>
                    </m:r>
                  </m:oMath>
                </a14:m>
                <a:r>
                  <a:rPr lang="en-GB" dirty="0"/>
                  <a:t>, that influence the quality of rating and its inflation.</a:t>
                </a:r>
              </a:p>
              <a:p>
                <a:endParaRPr lang="pl-PL" dirty="0"/>
              </a:p>
            </p:txBody>
          </p:sp>
        </mc:Choice>
        <mc:Fallback xmlns="">
          <p:sp>
            <p:nvSpPr>
              <p:cNvPr id="4" name="Symbol zastępczy zawartości 3">
                <a:extLst>
                  <a:ext uri="{FF2B5EF4-FFF2-40B4-BE49-F238E27FC236}">
                    <a16:creationId xmlns:a16="http://schemas.microsoft.com/office/drawing/2014/main" id="{95B2D533-1706-4A63-AACD-B50EF5CD60D5}"/>
                  </a:ext>
                </a:extLst>
              </p:cNvPr>
              <p:cNvSpPr>
                <a:spLocks noGrp="1" noRot="1" noChangeAspect="1" noMove="1" noResize="1" noEditPoints="1" noAdjustHandles="1" noChangeArrowheads="1" noChangeShapeType="1" noTextEdit="1"/>
              </p:cNvSpPr>
              <p:nvPr>
                <p:ph idx="1"/>
              </p:nvPr>
            </p:nvSpPr>
            <p:spPr>
              <a:xfrm>
                <a:off x="913774" y="1740023"/>
                <a:ext cx="10363826" cy="4811697"/>
              </a:xfrm>
              <a:blipFill>
                <a:blip r:embed="rId2"/>
                <a:stretch>
                  <a:fillRect l="-353" t="-1392" r="-1529" b="-1646"/>
                </a:stretch>
              </a:blipFill>
            </p:spPr>
            <p:txBody>
              <a:bodyPr/>
              <a:lstStyle/>
              <a:p>
                <a:r>
                  <a:rPr lang="pl-PL">
                    <a:noFill/>
                  </a:rPr>
                  <a:t> </a:t>
                </a:r>
              </a:p>
            </p:txBody>
          </p:sp>
        </mc:Fallback>
      </mc:AlternateContent>
    </p:spTree>
    <p:extLst>
      <p:ext uri="{BB962C8B-B14F-4D97-AF65-F5344CB8AC3E}">
        <p14:creationId xmlns:p14="http://schemas.microsoft.com/office/powerpoint/2010/main" val="198548138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6458D4FC-B798-4193-BE83-C60EA44C0E66}"/>
              </a:ext>
            </a:extLst>
          </p:cNvPr>
          <p:cNvSpPr>
            <a:spLocks noGrp="1"/>
          </p:cNvSpPr>
          <p:nvPr>
            <p:ph type="title"/>
          </p:nvPr>
        </p:nvSpPr>
        <p:spPr>
          <a:xfrm>
            <a:off x="1024128" y="1063411"/>
            <a:ext cx="8949053" cy="543226"/>
          </a:xfrm>
          <a:prstGeom prst="rect">
            <a:avLst/>
          </a:prstGeom>
        </p:spPr>
        <p:txBody>
          <a:bodyPr wrap="none">
            <a:spAutoFit/>
          </a:bodyPr>
          <a:lstStyle/>
          <a:p>
            <a:r>
              <a:rPr lang="pl-PL" sz="3600" dirty="0" err="1">
                <a:solidFill>
                  <a:schemeClr val="tx1"/>
                </a:solidFill>
                <a:effectLst>
                  <a:outerShdw blurRad="38100" dist="38100" dir="2700000" algn="tl">
                    <a:srgbClr val="000000">
                      <a:alpha val="43137"/>
                    </a:srgbClr>
                  </a:outerShdw>
                </a:effectLst>
                <a:latin typeface="+mn-lt"/>
              </a:rPr>
              <a:t>Safety</a:t>
            </a:r>
            <a:r>
              <a:rPr lang="pl-PL" sz="3600" dirty="0">
                <a:solidFill>
                  <a:schemeClr val="tx1"/>
                </a:solidFill>
                <a:effectLst>
                  <a:outerShdw blurRad="38100" dist="38100" dir="2700000" algn="tl">
                    <a:srgbClr val="000000">
                      <a:alpha val="43137"/>
                    </a:srgbClr>
                  </a:outerShdw>
                </a:effectLst>
                <a:latin typeface="+mn-lt"/>
              </a:rPr>
              <a:t> model – </a:t>
            </a:r>
            <a:r>
              <a:rPr lang="pl-PL" sz="3600" dirty="0" err="1">
                <a:solidFill>
                  <a:schemeClr val="tx1"/>
                </a:solidFill>
                <a:effectLst>
                  <a:outerShdw blurRad="38100" dist="38100" dir="2700000" algn="tl">
                    <a:srgbClr val="000000">
                      <a:alpha val="43137"/>
                    </a:srgbClr>
                  </a:outerShdw>
                </a:effectLst>
                <a:latin typeface="+mn-lt"/>
              </a:rPr>
              <a:t>credit</a:t>
            </a:r>
            <a:r>
              <a:rPr lang="pl-PL" sz="3600" dirty="0">
                <a:solidFill>
                  <a:schemeClr val="tx1"/>
                </a:solidFill>
                <a:effectLst>
                  <a:outerShdw blurRad="38100" dist="38100" dir="2700000" algn="tl">
                    <a:srgbClr val="000000">
                      <a:alpha val="43137"/>
                    </a:srgbClr>
                  </a:outerShdw>
                </a:effectLst>
                <a:latin typeface="+mn-lt"/>
              </a:rPr>
              <a:t> rating </a:t>
            </a:r>
            <a:r>
              <a:rPr lang="pl-PL" sz="3600" dirty="0" err="1">
                <a:solidFill>
                  <a:schemeClr val="tx1"/>
                </a:solidFill>
                <a:effectLst>
                  <a:outerShdw blurRad="38100" dist="38100" dir="2700000" algn="tl">
                    <a:srgbClr val="000000">
                      <a:alpha val="43137"/>
                    </a:srgbClr>
                  </a:outerShdw>
                </a:effectLst>
                <a:latin typeface="+mn-lt"/>
              </a:rPr>
              <a:t>agencies</a:t>
            </a:r>
            <a:endParaRPr lang="pl-PL" sz="3600" dirty="0">
              <a:solidFill>
                <a:schemeClr val="tx1"/>
              </a:solidFill>
              <a:effectLst>
                <a:outerShdw blurRad="38100" dist="38100" dir="2700000" algn="tl">
                  <a:srgbClr val="000000">
                    <a:alpha val="43137"/>
                  </a:srgbClr>
                </a:outerShdw>
              </a:effectLst>
              <a:latin typeface="+mn-lt"/>
            </a:endParaRPr>
          </a:p>
        </p:txBody>
      </p:sp>
      <mc:AlternateContent xmlns:mc="http://schemas.openxmlformats.org/markup-compatibility/2006" xmlns:a14="http://schemas.microsoft.com/office/drawing/2010/main">
        <mc:Choice Requires="a14">
          <p:sp>
            <p:nvSpPr>
              <p:cNvPr id="4" name="Symbol zastępczy zawartości 3">
                <a:extLst>
                  <a:ext uri="{FF2B5EF4-FFF2-40B4-BE49-F238E27FC236}">
                    <a16:creationId xmlns:a16="http://schemas.microsoft.com/office/drawing/2014/main" id="{0BB63B23-1432-4803-A921-231EBAA11BCC}"/>
                  </a:ext>
                </a:extLst>
              </p:cNvPr>
              <p:cNvSpPr>
                <a:spLocks noGrp="1"/>
              </p:cNvSpPr>
              <p:nvPr>
                <p:ph idx="1"/>
              </p:nvPr>
            </p:nvSpPr>
            <p:spPr>
              <a:xfrm>
                <a:off x="913774" y="1837678"/>
                <a:ext cx="10363826" cy="3953521"/>
              </a:xfrm>
            </p:spPr>
            <p:txBody>
              <a:bodyPr>
                <a:normAutofit fontScale="92500"/>
              </a:bodyPr>
              <a:lstStyle/>
              <a:p>
                <a:pPr algn="just"/>
                <a:r>
                  <a:rPr lang="en-GB" dirty="0"/>
                  <a:t>N - identical credit rating agencies. </a:t>
                </a:r>
              </a:p>
              <a:p>
                <a:pPr algn="just"/>
                <a:r>
                  <a:rPr lang="en-GB" dirty="0"/>
                  <a:t>The number of CRAs is fixed because of the high costs of entrance. </a:t>
                </a:r>
              </a:p>
              <a:p>
                <a:pPr algn="just"/>
                <a:r>
                  <a:rPr lang="en-GB" dirty="0"/>
                  <a:t>Each CRAs puts an effort </a:t>
                </a:r>
                <a14:m>
                  <m:oMath xmlns:m="http://schemas.openxmlformats.org/officeDocument/2006/math">
                    <m:r>
                      <a:rPr lang="en-GB" i="1">
                        <a:latin typeface="Cambria Math" panose="02040503050406030204" pitchFamily="18" charset="0"/>
                      </a:rPr>
                      <m:t>𝑒</m:t>
                    </m:r>
                    <m:r>
                      <a:rPr lang="en-GB" i="1">
                        <a:latin typeface="Cambria Math" panose="02040503050406030204" pitchFamily="18" charset="0"/>
                      </a:rPr>
                      <m:t>∈</m:t>
                    </m:r>
                    <m:d>
                      <m:dPr>
                        <m:begChr m:val="["/>
                        <m:endChr m:val="]"/>
                        <m:ctrlPr>
                          <a:rPr lang="en-GB" i="1">
                            <a:latin typeface="Cambria Math" panose="02040503050406030204" pitchFamily="18" charset="0"/>
                          </a:rPr>
                        </m:ctrlPr>
                      </m:dPr>
                      <m:e>
                        <m:r>
                          <a:rPr lang="en-GB" i="1">
                            <a:latin typeface="Cambria Math" panose="02040503050406030204" pitchFamily="18" charset="0"/>
                          </a:rPr>
                          <m:t>0,1</m:t>
                        </m:r>
                      </m:e>
                    </m:d>
                  </m:oMath>
                </a14:m>
                <a:r>
                  <a:rPr lang="en-GB" dirty="0"/>
                  <a:t> to find a signal </a:t>
                </a:r>
                <a14:m>
                  <m:oMath xmlns:m="http://schemas.openxmlformats.org/officeDocument/2006/math">
                    <m:sSup>
                      <m:sSupPr>
                        <m:ctrlPr>
                          <a:rPr lang="en-GB" i="1">
                            <a:latin typeface="Cambria Math" panose="02040503050406030204" pitchFamily="18" charset="0"/>
                          </a:rPr>
                        </m:ctrlPr>
                      </m:sSupPr>
                      <m:e>
                        <m:r>
                          <a:rPr lang="en-GB" i="1">
                            <a:latin typeface="Cambria Math" panose="02040503050406030204" pitchFamily="18" charset="0"/>
                          </a:rPr>
                          <m:t>𝑠</m:t>
                        </m:r>
                      </m:e>
                      <m:sup>
                        <m:r>
                          <a:rPr lang="en-GB" i="1">
                            <a:latin typeface="Cambria Math" panose="02040503050406030204" pitchFamily="18" charset="0"/>
                          </a:rPr>
                          <m:t>𝑗</m:t>
                        </m:r>
                      </m:sup>
                    </m:sSup>
                    <m:r>
                      <a:rPr lang="en-GB" i="1">
                        <a:latin typeface="Cambria Math" panose="02040503050406030204" pitchFamily="18" charset="0"/>
                      </a:rPr>
                      <m:t>∈</m:t>
                    </m:r>
                    <m:d>
                      <m:dPr>
                        <m:begChr m:val="{"/>
                        <m:endChr m:val="}"/>
                        <m:ctrlPr>
                          <a:rPr lang="en-GB" i="1">
                            <a:latin typeface="Cambria Math" panose="02040503050406030204" pitchFamily="18" charset="0"/>
                          </a:rPr>
                        </m:ctrlPr>
                      </m:dPr>
                      <m:e>
                        <m:r>
                          <a:rPr lang="en-GB" i="1">
                            <a:latin typeface="Cambria Math" panose="02040503050406030204" pitchFamily="18" charset="0"/>
                          </a:rPr>
                          <m:t>𝐺</m:t>
                        </m:r>
                        <m:r>
                          <a:rPr lang="en-GB" i="1">
                            <a:latin typeface="Cambria Math" panose="02040503050406030204" pitchFamily="18" charset="0"/>
                          </a:rPr>
                          <m:t>, </m:t>
                        </m:r>
                        <m:r>
                          <a:rPr lang="en-GB" i="1">
                            <a:latin typeface="Cambria Math" panose="02040503050406030204" pitchFamily="18" charset="0"/>
                          </a:rPr>
                          <m:t>𝐵</m:t>
                        </m:r>
                      </m:e>
                    </m:d>
                  </m:oMath>
                </a14:m>
                <a:r>
                  <a:rPr lang="en-GB" dirty="0"/>
                  <a:t>, such that </a:t>
                </a:r>
                <a14:m>
                  <m:oMath xmlns:m="http://schemas.openxmlformats.org/officeDocument/2006/math">
                    <m:r>
                      <a:rPr lang="en-GB" i="1">
                        <a:latin typeface="Cambria Math" panose="02040503050406030204" pitchFamily="18" charset="0"/>
                      </a:rPr>
                      <m:t>𝑃</m:t>
                    </m:r>
                    <m:d>
                      <m:dPr>
                        <m:ctrlPr>
                          <a:rPr lang="en-GB" i="1">
                            <a:latin typeface="Cambria Math" panose="02040503050406030204" pitchFamily="18" charset="0"/>
                          </a:rPr>
                        </m:ctrlPr>
                      </m:dPr>
                      <m:e>
                        <m:sSup>
                          <m:sSupPr>
                            <m:ctrlPr>
                              <a:rPr lang="en-GB" i="1">
                                <a:latin typeface="Cambria Math" panose="02040503050406030204" pitchFamily="18" charset="0"/>
                              </a:rPr>
                            </m:ctrlPr>
                          </m:sSupPr>
                          <m:e>
                            <m:r>
                              <a:rPr lang="en-GB" i="1">
                                <a:latin typeface="Cambria Math" panose="02040503050406030204" pitchFamily="18" charset="0"/>
                              </a:rPr>
                              <m:t>𝑠</m:t>
                            </m:r>
                          </m:e>
                          <m:sup>
                            <m:r>
                              <a:rPr lang="en-GB" i="1">
                                <a:latin typeface="Cambria Math" panose="02040503050406030204" pitchFamily="18" charset="0"/>
                              </a:rPr>
                              <m:t>𝑗</m:t>
                            </m:r>
                          </m:sup>
                        </m:sSup>
                        <m:r>
                          <a:rPr lang="en-GB" i="1">
                            <a:latin typeface="Cambria Math" panose="02040503050406030204" pitchFamily="18" charset="0"/>
                          </a:rPr>
                          <m:t>=</m:t>
                        </m:r>
                        <m:r>
                          <a:rPr lang="en-GB" i="1">
                            <a:latin typeface="Cambria Math" panose="02040503050406030204" pitchFamily="18" charset="0"/>
                          </a:rPr>
                          <m:t>𝐵</m:t>
                        </m:r>
                      </m:e>
                      <m:e>
                        <m:sSup>
                          <m:sSupPr>
                            <m:ctrlPr>
                              <a:rPr lang="en-GB" i="1">
                                <a:latin typeface="Cambria Math" panose="02040503050406030204" pitchFamily="18" charset="0"/>
                              </a:rPr>
                            </m:ctrlPr>
                          </m:sSupPr>
                          <m:e>
                            <m:r>
                              <a:rPr lang="en-GB" i="1">
                                <a:latin typeface="Cambria Math" panose="02040503050406030204" pitchFamily="18" charset="0"/>
                              </a:rPr>
                              <m:t>𝑞</m:t>
                            </m:r>
                          </m:e>
                          <m:sup>
                            <m:r>
                              <a:rPr lang="en-GB" i="1">
                                <a:latin typeface="Cambria Math" panose="02040503050406030204" pitchFamily="18" charset="0"/>
                              </a:rPr>
                              <m:t>𝑗</m:t>
                            </m:r>
                          </m:sup>
                        </m:sSup>
                        <m:r>
                          <a:rPr lang="en-GB" i="1">
                            <a:latin typeface="Cambria Math" panose="02040503050406030204" pitchFamily="18" charset="0"/>
                          </a:rPr>
                          <m:t>=</m:t>
                        </m:r>
                        <m:r>
                          <a:rPr lang="en-GB" i="1">
                            <a:latin typeface="Cambria Math" panose="02040503050406030204" pitchFamily="18" charset="0"/>
                          </a:rPr>
                          <m:t>𝐵</m:t>
                        </m:r>
                      </m:e>
                    </m:d>
                    <m:r>
                      <a:rPr lang="en-GB" i="1">
                        <a:latin typeface="Cambria Math" panose="02040503050406030204" pitchFamily="18" charset="0"/>
                      </a:rPr>
                      <m:t>=</m:t>
                    </m:r>
                    <m:r>
                      <a:rPr lang="en-GB" i="1">
                        <a:latin typeface="Cambria Math" panose="02040503050406030204" pitchFamily="18" charset="0"/>
                      </a:rPr>
                      <m:t>𝑒</m:t>
                    </m:r>
                  </m:oMath>
                </a14:m>
                <a:r>
                  <a:rPr lang="en-GB" dirty="0"/>
                  <a:t>. </a:t>
                </a:r>
              </a:p>
              <a:p>
                <a:pPr algn="just"/>
                <a:r>
                  <a:rPr lang="en-GB" dirty="0"/>
                  <a:t>Good projects are always identified but the bad once is with the probability </a:t>
                </a:r>
                <a14:m>
                  <m:oMath xmlns:m="http://schemas.openxmlformats.org/officeDocument/2006/math">
                    <m:r>
                      <a:rPr lang="en-GB" i="1">
                        <a:latin typeface="Cambria Math" panose="02040503050406030204" pitchFamily="18" charset="0"/>
                      </a:rPr>
                      <m:t>𝑒</m:t>
                    </m:r>
                  </m:oMath>
                </a14:m>
                <a:r>
                  <a:rPr lang="en-GB" dirty="0"/>
                  <a:t>. </a:t>
                </a:r>
              </a:p>
              <a:p>
                <a:pPr algn="just"/>
                <a:r>
                  <a:rPr lang="en-GB" dirty="0"/>
                  <a:t>The total cost effort is </a:t>
                </a:r>
                <a14:m>
                  <m:oMath xmlns:m="http://schemas.openxmlformats.org/officeDocument/2006/math">
                    <m:r>
                      <a:rPr lang="en-GB" i="1">
                        <a:latin typeface="Cambria Math" panose="02040503050406030204" pitchFamily="18" charset="0"/>
                      </a:rPr>
                      <m:t>𝐶</m:t>
                    </m:r>
                    <m:sSup>
                      <m:sSupPr>
                        <m:ctrlPr>
                          <a:rPr lang="en-GB" i="1">
                            <a:latin typeface="Cambria Math" panose="02040503050406030204" pitchFamily="18" charset="0"/>
                          </a:rPr>
                        </m:ctrlPr>
                      </m:sSupPr>
                      <m:e>
                        <m:r>
                          <a:rPr lang="en-GB" i="1">
                            <a:latin typeface="Cambria Math" panose="02040503050406030204" pitchFamily="18" charset="0"/>
                          </a:rPr>
                          <m:t>𝑒</m:t>
                        </m:r>
                      </m:e>
                      <m:sup>
                        <m:r>
                          <a:rPr lang="en-GB" i="1">
                            <a:latin typeface="Cambria Math" panose="02040503050406030204" pitchFamily="18" charset="0"/>
                          </a:rPr>
                          <m:t>2</m:t>
                        </m:r>
                      </m:sup>
                    </m:sSup>
                  </m:oMath>
                </a14:m>
                <a:r>
                  <a:rPr lang="en-GB" dirty="0"/>
                  <a:t>, where the rating production cost is </a:t>
                </a:r>
                <a14:m>
                  <m:oMath xmlns:m="http://schemas.openxmlformats.org/officeDocument/2006/math">
                    <m:r>
                      <a:rPr lang="en-GB" i="1">
                        <a:latin typeface="Cambria Math" panose="02040503050406030204" pitchFamily="18" charset="0"/>
                      </a:rPr>
                      <m:t>𝐶</m:t>
                    </m:r>
                    <m:r>
                      <a:rPr lang="en-GB" i="1">
                        <a:latin typeface="Cambria Math" panose="02040503050406030204" pitchFamily="18" charset="0"/>
                      </a:rPr>
                      <m:t>&gt;0</m:t>
                    </m:r>
                  </m:oMath>
                </a14:m>
                <a:r>
                  <a:rPr lang="en-GB" dirty="0"/>
                  <a:t>. </a:t>
                </a:r>
              </a:p>
              <a:p>
                <a:pPr algn="just"/>
                <a:r>
                  <a:rPr lang="en-GB" dirty="0"/>
                  <a:t>Credit rating agencies have also the costs connected with their fixed activity </a:t>
                </a:r>
                <a14:m>
                  <m:oMath xmlns:m="http://schemas.openxmlformats.org/officeDocument/2006/math">
                    <m:d>
                      <m:dPr>
                        <m:ctrlPr>
                          <a:rPr lang="en-GB" i="1">
                            <a:latin typeface="Cambria Math" panose="02040503050406030204" pitchFamily="18" charset="0"/>
                          </a:rPr>
                        </m:ctrlPr>
                      </m:dPr>
                      <m:e>
                        <m:r>
                          <a:rPr lang="en-GB" i="1">
                            <a:latin typeface="Cambria Math" panose="02040503050406030204" pitchFamily="18" charset="0"/>
                          </a:rPr>
                          <m:t>𝑇</m:t>
                        </m:r>
                      </m:e>
                    </m:d>
                  </m:oMath>
                </a14:m>
                <a:r>
                  <a:rPr lang="en-GB" dirty="0"/>
                  <a:t>. </a:t>
                </a:r>
              </a:p>
              <a:p>
                <a:pPr algn="just"/>
                <a14:m>
                  <m:oMath xmlns:m="http://schemas.openxmlformats.org/officeDocument/2006/math">
                    <m:sSup>
                      <m:sSupPr>
                        <m:ctrlPr>
                          <a:rPr lang="en-GB" i="1">
                            <a:latin typeface="Cambria Math" panose="02040503050406030204" pitchFamily="18" charset="0"/>
                          </a:rPr>
                        </m:ctrlPr>
                      </m:sSupPr>
                      <m:e>
                        <m:r>
                          <a:rPr lang="en-GB" i="1">
                            <a:latin typeface="Cambria Math" panose="02040503050406030204" pitchFamily="18" charset="0"/>
                          </a:rPr>
                          <m:t>𝑓</m:t>
                        </m:r>
                      </m:e>
                      <m:sup>
                        <m:r>
                          <a:rPr lang="en-GB" i="1">
                            <a:latin typeface="Cambria Math" panose="02040503050406030204" pitchFamily="18" charset="0"/>
                          </a:rPr>
                          <m:t>𝑗</m:t>
                        </m:r>
                      </m:sup>
                    </m:sSup>
                  </m:oMath>
                </a14:m>
                <a:r>
                  <a:rPr lang="en-GB" dirty="0"/>
                  <a:t> is the cost of credit rating for a particular participant, that is, irrespective of the rating outcome. </a:t>
                </a:r>
              </a:p>
              <a:p>
                <a:pPr algn="just"/>
                <a:r>
                  <a:rPr lang="en-GB" dirty="0"/>
                  <a:t>The discount rate </a:t>
                </a:r>
                <a14:m>
                  <m:oMath xmlns:m="http://schemas.openxmlformats.org/officeDocument/2006/math">
                    <m:r>
                      <a:rPr lang="en-GB" i="1">
                        <a:latin typeface="Cambria Math" panose="02040503050406030204" pitchFamily="18" charset="0"/>
                      </a:rPr>
                      <m:t>(</m:t>
                    </m:r>
                    <m:r>
                      <a:rPr lang="en-GB" i="1">
                        <a:latin typeface="Cambria Math" panose="02040503050406030204" pitchFamily="18" charset="0"/>
                      </a:rPr>
                      <m:t>𝑟</m:t>
                    </m:r>
                    <m:r>
                      <a:rPr lang="en-GB" i="1">
                        <a:latin typeface="Cambria Math" panose="02040503050406030204" pitchFamily="18" charset="0"/>
                      </a:rPr>
                      <m:t>)</m:t>
                    </m:r>
                  </m:oMath>
                </a14:m>
                <a:r>
                  <a:rPr lang="en-GB" dirty="0"/>
                  <a:t> is taken into consideration by each CRA to discount future payoffs. </a:t>
                </a:r>
              </a:p>
              <a:p>
                <a:pPr algn="just"/>
                <a:endParaRPr lang="pl-PL" dirty="0"/>
              </a:p>
            </p:txBody>
          </p:sp>
        </mc:Choice>
        <mc:Fallback xmlns="">
          <p:sp>
            <p:nvSpPr>
              <p:cNvPr id="4" name="Symbol zastępczy zawartości 3">
                <a:extLst>
                  <a:ext uri="{FF2B5EF4-FFF2-40B4-BE49-F238E27FC236}">
                    <a16:creationId xmlns:a16="http://schemas.microsoft.com/office/drawing/2014/main" id="{0BB63B23-1432-4803-A921-231EBAA11BCC}"/>
                  </a:ext>
                </a:extLst>
              </p:cNvPr>
              <p:cNvSpPr>
                <a:spLocks noGrp="1" noRot="1" noChangeAspect="1" noMove="1" noResize="1" noEditPoints="1" noAdjustHandles="1" noChangeArrowheads="1" noChangeShapeType="1" noTextEdit="1"/>
              </p:cNvSpPr>
              <p:nvPr>
                <p:ph idx="1"/>
              </p:nvPr>
            </p:nvSpPr>
            <p:spPr>
              <a:xfrm>
                <a:off x="913774" y="1837678"/>
                <a:ext cx="10363826" cy="3953521"/>
              </a:xfrm>
              <a:blipFill>
                <a:blip r:embed="rId2"/>
                <a:stretch>
                  <a:fillRect l="-176" t="-1541"/>
                </a:stretch>
              </a:blipFill>
            </p:spPr>
            <p:txBody>
              <a:bodyPr/>
              <a:lstStyle/>
              <a:p>
                <a:r>
                  <a:rPr lang="pl-PL">
                    <a:noFill/>
                  </a:rPr>
                  <a:t> </a:t>
                </a:r>
              </a:p>
            </p:txBody>
          </p:sp>
        </mc:Fallback>
      </mc:AlternateContent>
    </p:spTree>
    <p:extLst>
      <p:ext uri="{BB962C8B-B14F-4D97-AF65-F5344CB8AC3E}">
        <p14:creationId xmlns:p14="http://schemas.microsoft.com/office/powerpoint/2010/main" val="19339662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B93B1D1-A47A-4816-9FA5-19886AA4FD49}"/>
              </a:ext>
            </a:extLst>
          </p:cNvPr>
          <p:cNvSpPr>
            <a:spLocks noGrp="1"/>
          </p:cNvSpPr>
          <p:nvPr>
            <p:ph type="title"/>
          </p:nvPr>
        </p:nvSpPr>
        <p:spPr>
          <a:xfrm>
            <a:off x="1235964" y="3340139"/>
            <a:ext cx="9720072" cy="1499616"/>
          </a:xfrm>
        </p:spPr>
        <p:txBody>
          <a:bodyPr/>
          <a:lstStyle/>
          <a:p>
            <a:r>
              <a:rPr lang="pl-PL" b="1" i="1" dirty="0">
                <a:effectLst>
                  <a:outerShdw blurRad="38100" dist="38100" dir="2700000" algn="tl">
                    <a:srgbClr val="000000">
                      <a:alpha val="43137"/>
                    </a:srgbClr>
                  </a:outerShdw>
                </a:effectLst>
              </a:rPr>
              <a:t>Standard &amp; </a:t>
            </a:r>
            <a:r>
              <a:rPr lang="pl-PL" b="1" i="1" dirty="0" err="1">
                <a:effectLst>
                  <a:outerShdw blurRad="38100" dist="38100" dir="2700000" algn="tl">
                    <a:srgbClr val="000000">
                      <a:alpha val="43137"/>
                    </a:srgbClr>
                  </a:outerShdw>
                </a:effectLst>
              </a:rPr>
              <a:t>Poor</a:t>
            </a:r>
            <a:r>
              <a:rPr lang="pl-PL" b="1" i="1" dirty="0">
                <a:effectLst>
                  <a:outerShdw blurRad="38100" dist="38100" dir="2700000" algn="tl">
                    <a:srgbClr val="000000">
                      <a:alpha val="43137"/>
                    </a:srgbClr>
                  </a:outerShdw>
                </a:effectLst>
              </a:rPr>
              <a:t> Investor Service</a:t>
            </a:r>
            <a:endParaRPr lang="pl-PL" dirty="0"/>
          </a:p>
        </p:txBody>
      </p:sp>
    </p:spTree>
    <p:extLst>
      <p:ext uri="{BB962C8B-B14F-4D97-AF65-F5344CB8AC3E}">
        <p14:creationId xmlns:p14="http://schemas.microsoft.com/office/powerpoint/2010/main" val="124645275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D42A8EB3-10D2-46FC-9770-C2A35EFC558F}"/>
              </a:ext>
            </a:extLst>
          </p:cNvPr>
          <p:cNvSpPr>
            <a:spLocks noGrp="1"/>
          </p:cNvSpPr>
          <p:nvPr>
            <p:ph type="title"/>
          </p:nvPr>
        </p:nvSpPr>
        <p:spPr>
          <a:xfrm>
            <a:off x="1024128" y="1063411"/>
            <a:ext cx="9720072" cy="543226"/>
          </a:xfrm>
          <a:prstGeom prst="rect">
            <a:avLst/>
          </a:prstGeom>
        </p:spPr>
        <p:txBody>
          <a:bodyPr wrap="square">
            <a:spAutoFit/>
          </a:bodyPr>
          <a:lstStyle/>
          <a:p>
            <a:pPr algn="ctr"/>
            <a:r>
              <a:rPr lang="pl-PL" sz="3600" dirty="0" err="1">
                <a:solidFill>
                  <a:schemeClr val="tx1"/>
                </a:solidFill>
                <a:effectLst>
                  <a:outerShdw blurRad="38100" dist="38100" dir="2700000" algn="tl">
                    <a:srgbClr val="000000">
                      <a:alpha val="43137"/>
                    </a:srgbClr>
                  </a:outerShdw>
                </a:effectLst>
                <a:latin typeface="+mn-lt"/>
              </a:rPr>
              <a:t>Safety</a:t>
            </a:r>
            <a:r>
              <a:rPr lang="pl-PL" sz="3600" dirty="0">
                <a:solidFill>
                  <a:schemeClr val="tx1"/>
                </a:solidFill>
                <a:effectLst>
                  <a:outerShdw blurRad="38100" dist="38100" dir="2700000" algn="tl">
                    <a:srgbClr val="000000">
                      <a:alpha val="43137"/>
                    </a:srgbClr>
                  </a:outerShdw>
                </a:effectLst>
                <a:latin typeface="+mn-lt"/>
              </a:rPr>
              <a:t> model – </a:t>
            </a:r>
            <a:r>
              <a:rPr lang="pl-PL" sz="3600" dirty="0" err="1">
                <a:solidFill>
                  <a:schemeClr val="tx1"/>
                </a:solidFill>
                <a:effectLst>
                  <a:outerShdw blurRad="38100" dist="38100" dir="2700000" algn="tl">
                    <a:srgbClr val="000000">
                      <a:alpha val="43137"/>
                    </a:srgbClr>
                  </a:outerShdw>
                </a:effectLst>
                <a:latin typeface="+mn-lt"/>
              </a:rPr>
              <a:t>investors</a:t>
            </a:r>
            <a:endParaRPr lang="pl-PL" sz="3600" dirty="0">
              <a:solidFill>
                <a:schemeClr val="tx1"/>
              </a:solidFill>
              <a:effectLst>
                <a:outerShdw blurRad="38100" dist="38100" dir="2700000" algn="tl">
                  <a:srgbClr val="000000">
                    <a:alpha val="43137"/>
                  </a:srgbClr>
                </a:outerShdw>
              </a:effectLst>
              <a:latin typeface="+mn-lt"/>
            </a:endParaRPr>
          </a:p>
        </p:txBody>
      </p:sp>
      <mc:AlternateContent xmlns:mc="http://schemas.openxmlformats.org/markup-compatibility/2006" xmlns:a14="http://schemas.microsoft.com/office/drawing/2010/main">
        <mc:Choice Requires="a14">
          <p:sp>
            <p:nvSpPr>
              <p:cNvPr id="3" name="Symbol zastępczy zawartości 2">
                <a:extLst>
                  <a:ext uri="{FF2B5EF4-FFF2-40B4-BE49-F238E27FC236}">
                    <a16:creationId xmlns:a16="http://schemas.microsoft.com/office/drawing/2014/main" id="{0C6C1529-AE69-423D-9105-1BA6E6859717}"/>
                  </a:ext>
                </a:extLst>
              </p:cNvPr>
              <p:cNvSpPr>
                <a:spLocks noGrp="1"/>
              </p:cNvSpPr>
              <p:nvPr>
                <p:ph idx="1"/>
              </p:nvPr>
            </p:nvSpPr>
            <p:spPr/>
            <p:txBody>
              <a:bodyPr/>
              <a:lstStyle/>
              <a:p>
                <a:pPr algn="just"/>
                <a14:m>
                  <m:oMath xmlns:m="http://schemas.openxmlformats.org/officeDocument/2006/math">
                    <m:r>
                      <a:rPr lang="en-GB" i="1">
                        <a:latin typeface="Cambria Math" panose="02040503050406030204" pitchFamily="18" charset="0"/>
                      </a:rPr>
                      <m:t>𝑊</m:t>
                    </m:r>
                    <m:r>
                      <a:rPr lang="en-GB" i="1">
                        <a:latin typeface="Cambria Math" panose="02040503050406030204" pitchFamily="18" charset="0"/>
                      </a:rPr>
                      <m:t> </m:t>
                    </m:r>
                    <m:r>
                      <a:rPr lang="en-GB">
                        <a:latin typeface="Cambria Math" panose="02040503050406030204" pitchFamily="18" charset="0"/>
                      </a:rPr>
                      <m:t> </m:t>
                    </m:r>
                  </m:oMath>
                </a14:m>
                <a:r>
                  <a:rPr lang="en-GB" dirty="0"/>
                  <a:t>- the number of total investors </a:t>
                </a:r>
              </a:p>
              <a:p>
                <a:pPr algn="just"/>
                <a14:m>
                  <m:oMath xmlns:m="http://schemas.openxmlformats.org/officeDocument/2006/math">
                    <m:r>
                      <a:rPr lang="en-GB" i="1">
                        <a:latin typeface="Cambria Math" panose="02040503050406030204" pitchFamily="18" charset="0"/>
                      </a:rPr>
                      <m:t>𝑏</m:t>
                    </m:r>
                  </m:oMath>
                </a14:m>
                <a:r>
                  <a:rPr lang="en-GB" dirty="0"/>
                  <a:t> – particular investor that has an unlimited capital. </a:t>
                </a:r>
              </a:p>
              <a:p>
                <a:pPr algn="just"/>
                <a:r>
                  <a:rPr lang="en-GB" dirty="0"/>
                  <a:t>Each investor publishes blacklisting criteria </a:t>
                </a:r>
                <a14:m>
                  <m:oMath xmlns:m="http://schemas.openxmlformats.org/officeDocument/2006/math">
                    <m:r>
                      <a:rPr lang="en-GB" i="1">
                        <a:latin typeface="Cambria Math" panose="02040503050406030204" pitchFamily="18" charset="0"/>
                      </a:rPr>
                      <m:t>𝑍</m:t>
                    </m:r>
                  </m:oMath>
                </a14:m>
                <a:r>
                  <a:rPr lang="en-GB" dirty="0"/>
                  <a:t> and quotes interest rates </a:t>
                </a:r>
                <a14:m>
                  <m:oMath xmlns:m="http://schemas.openxmlformats.org/officeDocument/2006/math">
                    <m:r>
                      <a:rPr lang="en-GB" i="1">
                        <a:latin typeface="Cambria Math" panose="02040503050406030204" pitchFamily="18" charset="0"/>
                      </a:rPr>
                      <m:t>𝑙</m:t>
                    </m:r>
                  </m:oMath>
                </a14:m>
                <a:r>
                  <a:rPr lang="en-GB" dirty="0"/>
                  <a:t> for funding conditional on a rating </a:t>
                </a:r>
                <a14:m>
                  <m:oMath xmlns:m="http://schemas.openxmlformats.org/officeDocument/2006/math">
                    <m:sSup>
                      <m:sSupPr>
                        <m:ctrlPr>
                          <a:rPr lang="en-GB" i="1">
                            <a:latin typeface="Cambria Math" panose="02040503050406030204" pitchFamily="18" charset="0"/>
                          </a:rPr>
                        </m:ctrlPr>
                      </m:sSupPr>
                      <m:e>
                        <m:r>
                          <a:rPr lang="en-GB" i="1">
                            <a:latin typeface="Cambria Math" panose="02040503050406030204" pitchFamily="18" charset="0"/>
                          </a:rPr>
                          <m:t>𝑠</m:t>
                        </m:r>
                      </m:e>
                      <m:sup>
                        <m:r>
                          <a:rPr lang="en-GB" i="1">
                            <a:latin typeface="Cambria Math" panose="02040503050406030204" pitchFamily="18" charset="0"/>
                          </a:rPr>
                          <m:t>𝑐</m:t>
                        </m:r>
                      </m:sup>
                    </m:sSup>
                    <m:r>
                      <a:rPr lang="en-GB" i="1">
                        <a:latin typeface="Cambria Math" panose="02040503050406030204" pitchFamily="18" charset="0"/>
                      </a:rPr>
                      <m:t>=</m:t>
                    </m:r>
                    <m:r>
                      <a:rPr lang="en-GB" i="1">
                        <a:latin typeface="Cambria Math" panose="02040503050406030204" pitchFamily="18" charset="0"/>
                      </a:rPr>
                      <m:t>𝐺</m:t>
                    </m:r>
                  </m:oMath>
                </a14:m>
                <a:r>
                  <a:rPr lang="en-GB" dirty="0"/>
                  <a:t> from a trusted CRA</a:t>
                </a:r>
                <a:endParaRPr lang="pl-PL" dirty="0"/>
              </a:p>
            </p:txBody>
          </p:sp>
        </mc:Choice>
        <mc:Fallback xmlns="">
          <p:sp>
            <p:nvSpPr>
              <p:cNvPr id="3" name="Symbol zastępczy zawartości 2">
                <a:extLst>
                  <a:ext uri="{FF2B5EF4-FFF2-40B4-BE49-F238E27FC236}">
                    <a16:creationId xmlns:a16="http://schemas.microsoft.com/office/drawing/2014/main" id="{0C6C1529-AE69-423D-9105-1BA6E6859717}"/>
                  </a:ext>
                </a:extLst>
              </p:cNvPr>
              <p:cNvSpPr>
                <a:spLocks noGrp="1" noRot="1" noChangeAspect="1" noMove="1" noResize="1" noEditPoints="1" noAdjustHandles="1" noChangeArrowheads="1" noChangeShapeType="1" noTextEdit="1"/>
              </p:cNvSpPr>
              <p:nvPr>
                <p:ph sz="quarter" idx="13"/>
              </p:nvPr>
            </p:nvSpPr>
            <p:spPr>
              <a:blipFill>
                <a:blip r:embed="rId2"/>
                <a:stretch>
                  <a:fillRect l="-529" r="-588"/>
                </a:stretch>
              </a:blipFill>
            </p:spPr>
            <p:txBody>
              <a:bodyPr/>
              <a:lstStyle/>
              <a:p>
                <a:r>
                  <a:rPr lang="pl-PL">
                    <a:noFill/>
                  </a:rPr>
                  <a:t> </a:t>
                </a:r>
              </a:p>
            </p:txBody>
          </p:sp>
        </mc:Fallback>
      </mc:AlternateContent>
    </p:spTree>
    <p:extLst>
      <p:ext uri="{BB962C8B-B14F-4D97-AF65-F5344CB8AC3E}">
        <p14:creationId xmlns:p14="http://schemas.microsoft.com/office/powerpoint/2010/main" val="56145354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7EE345EC-37BD-4970-B9AE-E026699F5481}"/>
              </a:ext>
            </a:extLst>
          </p:cNvPr>
          <p:cNvSpPr>
            <a:spLocks noGrp="1"/>
          </p:cNvSpPr>
          <p:nvPr>
            <p:ph type="title"/>
          </p:nvPr>
        </p:nvSpPr>
        <p:spPr>
          <a:xfrm>
            <a:off x="2875360" y="1063411"/>
            <a:ext cx="6017609" cy="543226"/>
          </a:xfrm>
          <a:prstGeom prst="rect">
            <a:avLst/>
          </a:prstGeom>
        </p:spPr>
        <p:txBody>
          <a:bodyPr wrap="none">
            <a:spAutoFit/>
          </a:bodyPr>
          <a:lstStyle/>
          <a:p>
            <a:pPr algn="ctr"/>
            <a:r>
              <a:rPr lang="pl-PL" sz="3600" dirty="0" err="1">
                <a:solidFill>
                  <a:schemeClr val="tx1"/>
                </a:solidFill>
                <a:effectLst>
                  <a:outerShdw blurRad="38100" dist="38100" dir="2700000" algn="tl">
                    <a:srgbClr val="000000">
                      <a:alpha val="43137"/>
                    </a:srgbClr>
                  </a:outerShdw>
                </a:effectLst>
                <a:latin typeface="+mn-lt"/>
              </a:rPr>
              <a:t>Safety</a:t>
            </a:r>
            <a:r>
              <a:rPr lang="pl-PL" sz="3600" dirty="0">
                <a:solidFill>
                  <a:schemeClr val="tx1"/>
                </a:solidFill>
                <a:effectLst>
                  <a:outerShdw blurRad="38100" dist="38100" dir="2700000" algn="tl">
                    <a:srgbClr val="000000">
                      <a:alpha val="43137"/>
                    </a:srgbClr>
                  </a:outerShdw>
                </a:effectLst>
                <a:latin typeface="+mn-lt"/>
              </a:rPr>
              <a:t> model – </a:t>
            </a:r>
            <a:r>
              <a:rPr lang="pl-PL" sz="3600" dirty="0" err="1">
                <a:solidFill>
                  <a:schemeClr val="tx1"/>
                </a:solidFill>
                <a:effectLst>
                  <a:outerShdw blurRad="38100" dist="38100" dir="2700000" algn="tl">
                    <a:srgbClr val="000000">
                      <a:alpha val="43137"/>
                    </a:srgbClr>
                  </a:outerShdw>
                </a:effectLst>
                <a:latin typeface="+mn-lt"/>
              </a:rPr>
              <a:t>investors</a:t>
            </a:r>
            <a:endParaRPr lang="pl-PL" sz="3600" dirty="0">
              <a:solidFill>
                <a:schemeClr val="tx1"/>
              </a:solidFill>
              <a:effectLst>
                <a:outerShdw blurRad="38100" dist="38100" dir="2700000" algn="tl">
                  <a:srgbClr val="000000">
                    <a:alpha val="43137"/>
                  </a:srgbClr>
                </a:outerShdw>
              </a:effectLst>
              <a:latin typeface="+mn-lt"/>
            </a:endParaRPr>
          </a:p>
        </p:txBody>
      </p:sp>
      <mc:AlternateContent xmlns:mc="http://schemas.openxmlformats.org/markup-compatibility/2006" xmlns:a14="http://schemas.microsoft.com/office/drawing/2010/main">
        <mc:Choice Requires="a14">
          <p:sp>
            <p:nvSpPr>
              <p:cNvPr id="4" name="Symbol zastępczy zawartości 3">
                <a:extLst>
                  <a:ext uri="{FF2B5EF4-FFF2-40B4-BE49-F238E27FC236}">
                    <a16:creationId xmlns:a16="http://schemas.microsoft.com/office/drawing/2014/main" id="{F9FECF31-B583-4BDD-9D23-92B23EA4FF8A}"/>
                  </a:ext>
                </a:extLst>
              </p:cNvPr>
              <p:cNvSpPr>
                <a:spLocks noGrp="1"/>
              </p:cNvSpPr>
              <p:nvPr>
                <p:ph idx="1"/>
              </p:nvPr>
            </p:nvSpPr>
            <p:spPr>
              <a:xfrm>
                <a:off x="913774" y="2367092"/>
                <a:ext cx="10363826" cy="4157995"/>
              </a:xfrm>
            </p:spPr>
            <p:txBody>
              <a:bodyPr>
                <a:normAutofit/>
              </a:bodyPr>
              <a:lstStyle/>
              <a:p>
                <a:pPr algn="just"/>
                <a:r>
                  <a:rPr lang="en-GB" sz="2800" dirty="0"/>
                  <a:t>If the number of regulations based on credit ratings to the total number of banks credit risk assessment regulations (</a:t>
                </a:r>
                <a14:m>
                  <m:oMath xmlns:m="http://schemas.openxmlformats.org/officeDocument/2006/math">
                    <m:r>
                      <a:rPr lang="en-GB" sz="2800" i="1">
                        <a:latin typeface="Cambria Math" panose="02040503050406030204" pitchFamily="18" charset="0"/>
                      </a:rPr>
                      <m:t>𝑤</m:t>
                    </m:r>
                  </m:oMath>
                </a14:m>
                <a:r>
                  <a:rPr lang="en-GB" sz="2800" dirty="0"/>
                  <a:t>) is higher, the rule of credit rating agencies is strength. </a:t>
                </a:r>
                <a:endParaRPr lang="pl-PL" sz="2800" dirty="0"/>
              </a:p>
              <a:p>
                <a:pPr algn="just"/>
                <a:r>
                  <a:rPr lang="en-GB" sz="2800" dirty="0"/>
                  <a:t>According to the Regulation No 462/2013 credit ratings agencies can incur penalties for infringement and acting to the detriment of the rated entity (V). </a:t>
                </a:r>
                <a:endParaRPr lang="pl-PL" sz="2800" dirty="0"/>
              </a:p>
              <a:p>
                <a:pPr algn="just"/>
                <a:r>
                  <a:rPr lang="en-GB" sz="2800" dirty="0"/>
                  <a:t>The probability of receiving fines is defined as </a:t>
                </a:r>
                <a14:m>
                  <m:oMath xmlns:m="http://schemas.openxmlformats.org/officeDocument/2006/math">
                    <m:r>
                      <a:rPr lang="en-GB" sz="2800" i="1">
                        <a:latin typeface="Cambria Math" panose="02040503050406030204" pitchFamily="18" charset="0"/>
                      </a:rPr>
                      <m:t>𝑝</m:t>
                    </m:r>
                  </m:oMath>
                </a14:m>
                <a:r>
                  <a:rPr lang="en-GB" sz="2800" dirty="0"/>
                  <a:t>. </a:t>
                </a:r>
                <a:endParaRPr lang="pl-PL" sz="2800" dirty="0"/>
              </a:p>
              <a:p>
                <a:pPr algn="just"/>
                <a:r>
                  <a:rPr lang="en-GB" sz="2800" dirty="0"/>
                  <a:t>The effort taken by the supervisors to analyse the condition of credit rating and rating agencies can be presented as </a:t>
                </a:r>
                <a14:m>
                  <m:oMath xmlns:m="http://schemas.openxmlformats.org/officeDocument/2006/math">
                    <m:r>
                      <a:rPr lang="en-GB" sz="2800" i="1">
                        <a:latin typeface="Cambria Math" panose="02040503050406030204" pitchFamily="18" charset="0"/>
                      </a:rPr>
                      <m:t>𝐼</m:t>
                    </m:r>
                    <m:sSup>
                      <m:sSupPr>
                        <m:ctrlPr>
                          <a:rPr lang="pl-PL" sz="2800" i="1">
                            <a:latin typeface="Cambria Math" panose="02040503050406030204" pitchFamily="18" charset="0"/>
                          </a:rPr>
                        </m:ctrlPr>
                      </m:sSupPr>
                      <m:e>
                        <m:r>
                          <a:rPr lang="en-GB" sz="2800" i="1">
                            <a:latin typeface="Cambria Math" panose="02040503050406030204" pitchFamily="18" charset="0"/>
                          </a:rPr>
                          <m:t>𝑘</m:t>
                        </m:r>
                      </m:e>
                      <m:sup>
                        <m:r>
                          <a:rPr lang="en-GB" sz="2800" i="1">
                            <a:latin typeface="Cambria Math" panose="02040503050406030204" pitchFamily="18" charset="0"/>
                          </a:rPr>
                          <m:t>2</m:t>
                        </m:r>
                      </m:sup>
                    </m:sSup>
                  </m:oMath>
                </a14:m>
                <a:r>
                  <a:rPr lang="en-GB" sz="2800" dirty="0"/>
                  <a:t>.</a:t>
                </a:r>
                <a:endParaRPr lang="pl-PL" sz="2800" dirty="0"/>
              </a:p>
              <a:p>
                <a:endParaRPr lang="pl-PL" dirty="0"/>
              </a:p>
            </p:txBody>
          </p:sp>
        </mc:Choice>
        <mc:Fallback xmlns="">
          <p:sp>
            <p:nvSpPr>
              <p:cNvPr id="4" name="Symbol zastępczy zawartości 3">
                <a:extLst>
                  <a:ext uri="{FF2B5EF4-FFF2-40B4-BE49-F238E27FC236}">
                    <a16:creationId xmlns:a16="http://schemas.microsoft.com/office/drawing/2014/main" id="{F9FECF31-B583-4BDD-9D23-92B23EA4FF8A}"/>
                  </a:ext>
                </a:extLst>
              </p:cNvPr>
              <p:cNvSpPr>
                <a:spLocks noGrp="1" noRot="1" noChangeAspect="1" noMove="1" noResize="1" noEditPoints="1" noAdjustHandles="1" noChangeArrowheads="1" noChangeShapeType="1" noTextEdit="1"/>
              </p:cNvSpPr>
              <p:nvPr>
                <p:ph idx="1"/>
              </p:nvPr>
            </p:nvSpPr>
            <p:spPr>
              <a:xfrm>
                <a:off x="913774" y="2367092"/>
                <a:ext cx="10363826" cy="4157995"/>
              </a:xfrm>
              <a:blipFill>
                <a:blip r:embed="rId2"/>
                <a:stretch>
                  <a:fillRect l="-765" t="-2493" r="-1647" b="-2346"/>
                </a:stretch>
              </a:blipFill>
            </p:spPr>
            <p:txBody>
              <a:bodyPr/>
              <a:lstStyle/>
              <a:p>
                <a:r>
                  <a:rPr lang="pl-PL">
                    <a:noFill/>
                  </a:rPr>
                  <a:t> </a:t>
                </a:r>
              </a:p>
            </p:txBody>
          </p:sp>
        </mc:Fallback>
      </mc:AlternateContent>
    </p:spTree>
    <p:extLst>
      <p:ext uri="{BB962C8B-B14F-4D97-AF65-F5344CB8AC3E}">
        <p14:creationId xmlns:p14="http://schemas.microsoft.com/office/powerpoint/2010/main" val="72220102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207700FB-1B42-4D94-9FAA-6E601D926D85}"/>
              </a:ext>
            </a:extLst>
          </p:cNvPr>
          <p:cNvSpPr>
            <a:spLocks noGrp="1"/>
          </p:cNvSpPr>
          <p:nvPr>
            <p:ph type="title"/>
          </p:nvPr>
        </p:nvSpPr>
        <p:spPr>
          <a:xfrm>
            <a:off x="1500335" y="1063411"/>
            <a:ext cx="8767658" cy="543226"/>
          </a:xfrm>
          <a:prstGeom prst="rect">
            <a:avLst/>
          </a:prstGeom>
        </p:spPr>
        <p:txBody>
          <a:bodyPr wrap="none">
            <a:spAutoFit/>
          </a:bodyPr>
          <a:lstStyle/>
          <a:p>
            <a:pPr algn="ctr"/>
            <a:r>
              <a:rPr lang="en-GB" sz="3600" dirty="0">
                <a:solidFill>
                  <a:schemeClr val="tx1"/>
                </a:solidFill>
                <a:effectLst>
                  <a:outerShdw blurRad="38100" dist="38100" dir="2700000" algn="tl">
                    <a:srgbClr val="000000">
                      <a:alpha val="43137"/>
                    </a:srgbClr>
                  </a:outerShdw>
                </a:effectLst>
                <a:latin typeface="+mn-lt"/>
              </a:rPr>
              <a:t>Total welfare generated in economy</a:t>
            </a:r>
            <a:endParaRPr lang="pl-PL" sz="3600" dirty="0">
              <a:solidFill>
                <a:schemeClr val="tx1"/>
              </a:solidFill>
              <a:effectLst>
                <a:outerShdw blurRad="38100" dist="38100" dir="2700000" algn="tl">
                  <a:srgbClr val="000000">
                    <a:alpha val="43137"/>
                  </a:srgbClr>
                </a:outerShdw>
              </a:effectLst>
              <a:latin typeface="+mn-lt"/>
            </a:endParaRPr>
          </a:p>
        </p:txBody>
      </p:sp>
      <mc:AlternateContent xmlns:mc="http://schemas.openxmlformats.org/markup-compatibility/2006" xmlns:a14="http://schemas.microsoft.com/office/drawing/2010/main">
        <mc:Choice Requires="a14">
          <p:sp>
            <p:nvSpPr>
              <p:cNvPr id="5" name="Symbol zastępczy zawartości 3">
                <a:extLst>
                  <a:ext uri="{FF2B5EF4-FFF2-40B4-BE49-F238E27FC236}">
                    <a16:creationId xmlns:a16="http://schemas.microsoft.com/office/drawing/2014/main" id="{4260D2DB-3E6B-4BA1-B58B-23F8F71F4B57}"/>
                  </a:ext>
                </a:extLst>
              </p:cNvPr>
              <p:cNvSpPr>
                <a:spLocks noGrp="1"/>
              </p:cNvSpPr>
              <p:nvPr>
                <p:ph idx="1"/>
              </p:nvPr>
            </p:nvSpPr>
            <p:spPr/>
            <p:txBody>
              <a:bodyPr>
                <a:normAutofit lnSpcReduction="10000"/>
              </a:bodyPr>
              <a:lstStyle/>
              <a:p>
                <a:pPr marL="0" indent="0">
                  <a:buNone/>
                </a:pPr>
                <a14:m>
                  <m:oMathPara xmlns:m="http://schemas.openxmlformats.org/officeDocument/2006/math">
                    <m:oMathParaPr>
                      <m:jc m:val="center"/>
                    </m:oMathParaPr>
                    <m:oMath xmlns:m="http://schemas.openxmlformats.org/officeDocument/2006/math">
                      <m:r>
                        <a:rPr lang="en-GB" i="1" smtClean="0">
                          <a:latin typeface="Cambria Math" panose="02040503050406030204" pitchFamily="18" charset="0"/>
                        </a:rPr>
                        <m:t>𝑊𝐹</m:t>
                      </m:r>
                      <m:r>
                        <a:rPr lang="en-GB" i="1" smtClean="0">
                          <a:latin typeface="Cambria Math" panose="02040503050406030204" pitchFamily="18" charset="0"/>
                        </a:rPr>
                        <m:t>=</m:t>
                      </m:r>
                      <m:r>
                        <a:rPr lang="en-GB" i="1" smtClean="0">
                          <a:latin typeface="Cambria Math" panose="02040503050406030204" pitchFamily="18" charset="0"/>
                        </a:rPr>
                        <m:t>𝑤</m:t>
                      </m:r>
                      <m:d>
                        <m:dPr>
                          <m:begChr m:val="["/>
                          <m:endChr m:val="]"/>
                          <m:ctrlPr>
                            <a:rPr lang="pl-PL" i="1">
                              <a:latin typeface="Cambria Math" panose="02040503050406030204" pitchFamily="18" charset="0"/>
                            </a:rPr>
                          </m:ctrlPr>
                        </m:dPr>
                        <m:e>
                          <m:r>
                            <a:rPr lang="en-GB" i="1">
                              <a:latin typeface="Cambria Math" panose="02040503050406030204" pitchFamily="18" charset="0"/>
                            </a:rPr>
                            <m:t>𝜃</m:t>
                          </m:r>
                          <m:d>
                            <m:dPr>
                              <m:ctrlPr>
                                <a:rPr lang="pl-PL" i="1">
                                  <a:latin typeface="Cambria Math" panose="02040503050406030204" pitchFamily="18" charset="0"/>
                                </a:rPr>
                              </m:ctrlPr>
                            </m:dPr>
                            <m:e>
                              <m:r>
                                <a:rPr lang="en-GB" i="1">
                                  <a:latin typeface="Cambria Math" panose="02040503050406030204" pitchFamily="18" charset="0"/>
                                </a:rPr>
                                <m:t>𝑅</m:t>
                              </m:r>
                              <m:r>
                                <a:rPr lang="en-GB" i="1">
                                  <a:latin typeface="Cambria Math" panose="02040503050406030204" pitchFamily="18" charset="0"/>
                                </a:rPr>
                                <m:t>−1</m:t>
                              </m:r>
                            </m:e>
                          </m:d>
                          <m:r>
                            <a:rPr lang="en-GB" i="1">
                              <a:latin typeface="Cambria Math" panose="02040503050406030204" pitchFamily="18" charset="0"/>
                            </a:rPr>
                            <m:t>−</m:t>
                          </m:r>
                          <m:d>
                            <m:dPr>
                              <m:ctrlPr>
                                <a:rPr lang="pl-PL" i="1">
                                  <a:latin typeface="Cambria Math" panose="02040503050406030204" pitchFamily="18" charset="0"/>
                                </a:rPr>
                              </m:ctrlPr>
                            </m:dPr>
                            <m:e>
                              <m:r>
                                <a:rPr lang="en-GB" i="1">
                                  <a:latin typeface="Cambria Math" panose="02040503050406030204" pitchFamily="18" charset="0"/>
                                </a:rPr>
                                <m:t>1−</m:t>
                              </m:r>
                              <m:r>
                                <a:rPr lang="en-GB" i="1">
                                  <a:latin typeface="Cambria Math" panose="02040503050406030204" pitchFamily="18" charset="0"/>
                                </a:rPr>
                                <m:t>𝜃</m:t>
                              </m:r>
                            </m:e>
                          </m:d>
                          <m:d>
                            <m:dPr>
                              <m:ctrlPr>
                                <a:rPr lang="pl-PL" i="1">
                                  <a:latin typeface="Cambria Math" panose="02040503050406030204" pitchFamily="18" charset="0"/>
                                </a:rPr>
                              </m:ctrlPr>
                            </m:dPr>
                            <m:e>
                              <m:r>
                                <a:rPr lang="en-GB" i="1">
                                  <a:latin typeface="Cambria Math" panose="02040503050406030204" pitchFamily="18" charset="0"/>
                                </a:rPr>
                                <m:t>1−</m:t>
                              </m:r>
                              <m:r>
                                <a:rPr lang="en-GB" i="1">
                                  <a:latin typeface="Cambria Math" panose="02040503050406030204" pitchFamily="18" charset="0"/>
                                </a:rPr>
                                <m:t>𝑒</m:t>
                              </m:r>
                            </m:e>
                          </m:d>
                          <m:r>
                            <a:rPr lang="en-GB" i="1">
                              <a:latin typeface="Cambria Math" panose="02040503050406030204" pitchFamily="18" charset="0"/>
                            </a:rPr>
                            <m:t>−</m:t>
                          </m:r>
                          <m:r>
                            <a:rPr lang="en-GB" i="1">
                              <a:latin typeface="Cambria Math" panose="02040503050406030204" pitchFamily="18" charset="0"/>
                            </a:rPr>
                            <m:t>𝐶</m:t>
                          </m:r>
                          <m:sSup>
                            <m:sSupPr>
                              <m:ctrlPr>
                                <a:rPr lang="pl-PL" i="1">
                                  <a:latin typeface="Cambria Math" panose="02040503050406030204" pitchFamily="18" charset="0"/>
                                </a:rPr>
                              </m:ctrlPr>
                            </m:sSupPr>
                            <m:e>
                              <m:r>
                                <a:rPr lang="en-GB" i="1">
                                  <a:latin typeface="Cambria Math" panose="02040503050406030204" pitchFamily="18" charset="0"/>
                                </a:rPr>
                                <m:t>𝑒</m:t>
                              </m:r>
                            </m:e>
                            <m:sup>
                              <m:r>
                                <a:rPr lang="en-GB" i="1">
                                  <a:latin typeface="Cambria Math" panose="02040503050406030204" pitchFamily="18" charset="0"/>
                                </a:rPr>
                                <m:t>2</m:t>
                              </m:r>
                            </m:sup>
                          </m:sSup>
                        </m:e>
                      </m:d>
                      <m:r>
                        <a:rPr lang="en-GB" i="1">
                          <a:latin typeface="Cambria Math" panose="02040503050406030204" pitchFamily="18" charset="0"/>
                        </a:rPr>
                        <m:t>−</m:t>
                      </m:r>
                    </m:oMath>
                  </m:oMathPara>
                </a14:m>
                <a:endParaRPr lang="pl-PL" i="1" dirty="0"/>
              </a:p>
              <a:p>
                <a:pPr marL="0" indent="0">
                  <a:buNone/>
                </a:pPr>
                <a14:m>
                  <m:oMathPara xmlns:m="http://schemas.openxmlformats.org/officeDocument/2006/math">
                    <m:oMathParaPr>
                      <m:jc m:val="center"/>
                    </m:oMathParaPr>
                    <m:oMath xmlns:m="http://schemas.openxmlformats.org/officeDocument/2006/math">
                      <m:r>
                        <a:rPr lang="en-GB" i="1">
                          <a:latin typeface="Cambria Math" panose="02040503050406030204" pitchFamily="18" charset="0"/>
                        </a:rPr>
                        <m:t>𝑤</m:t>
                      </m:r>
                      <m:d>
                        <m:dPr>
                          <m:begChr m:val="["/>
                          <m:endChr m:val="]"/>
                          <m:ctrlPr>
                            <a:rPr lang="pl-PL" i="1">
                              <a:latin typeface="Cambria Math" panose="02040503050406030204" pitchFamily="18" charset="0"/>
                            </a:rPr>
                          </m:ctrlPr>
                        </m:dPr>
                        <m:e>
                          <m:r>
                            <a:rPr lang="en-GB" i="1">
                              <a:latin typeface="Cambria Math" panose="02040503050406030204" pitchFamily="18" charset="0"/>
                            </a:rPr>
                            <m:t>𝑝𝑉</m:t>
                          </m:r>
                          <m:d>
                            <m:dPr>
                              <m:ctrlPr>
                                <a:rPr lang="pl-PL" i="1">
                                  <a:latin typeface="Cambria Math" panose="02040503050406030204" pitchFamily="18" charset="0"/>
                                </a:rPr>
                              </m:ctrlPr>
                            </m:dPr>
                            <m:e>
                              <m:r>
                                <a:rPr lang="en-GB" i="1">
                                  <a:latin typeface="Cambria Math" panose="02040503050406030204" pitchFamily="18" charset="0"/>
                                </a:rPr>
                                <m:t>1−</m:t>
                              </m:r>
                              <m:r>
                                <a:rPr lang="en-GB" i="1">
                                  <a:latin typeface="Cambria Math" panose="02040503050406030204" pitchFamily="18" charset="0"/>
                                </a:rPr>
                                <m:t>𝜃</m:t>
                              </m:r>
                            </m:e>
                          </m:d>
                          <m:d>
                            <m:dPr>
                              <m:ctrlPr>
                                <a:rPr lang="pl-PL" i="1">
                                  <a:latin typeface="Cambria Math" panose="02040503050406030204" pitchFamily="18" charset="0"/>
                                </a:rPr>
                              </m:ctrlPr>
                            </m:dPr>
                            <m:e>
                              <m:r>
                                <a:rPr lang="en-GB" i="1">
                                  <a:latin typeface="Cambria Math" panose="02040503050406030204" pitchFamily="18" charset="0"/>
                                </a:rPr>
                                <m:t>1−</m:t>
                              </m:r>
                              <m:r>
                                <a:rPr lang="en-GB" i="1">
                                  <a:latin typeface="Cambria Math" panose="02040503050406030204" pitchFamily="18" charset="0"/>
                                </a:rPr>
                                <m:t>𝑍</m:t>
                              </m:r>
                            </m:e>
                          </m:d>
                        </m:e>
                      </m:d>
                      <m:r>
                        <a:rPr lang="en-GB" i="1">
                          <a:latin typeface="Cambria Math" panose="02040503050406030204" pitchFamily="18" charset="0"/>
                        </a:rPr>
                        <m:t>−</m:t>
                      </m:r>
                      <m:r>
                        <a:rPr lang="en-GB" i="1">
                          <a:latin typeface="Cambria Math" panose="02040503050406030204" pitchFamily="18" charset="0"/>
                        </a:rPr>
                        <m:t>𝑤𝐼</m:t>
                      </m:r>
                      <m:sSup>
                        <m:sSupPr>
                          <m:ctrlPr>
                            <a:rPr lang="pl-PL" i="1">
                              <a:latin typeface="Cambria Math" panose="02040503050406030204" pitchFamily="18" charset="0"/>
                            </a:rPr>
                          </m:ctrlPr>
                        </m:sSupPr>
                        <m:e>
                          <m:r>
                            <a:rPr lang="en-GB" i="1">
                              <a:latin typeface="Cambria Math" panose="02040503050406030204" pitchFamily="18" charset="0"/>
                            </a:rPr>
                            <m:t>𝑘</m:t>
                          </m:r>
                        </m:e>
                        <m:sup>
                          <m:r>
                            <a:rPr lang="en-GB" i="1">
                              <a:latin typeface="Cambria Math" panose="02040503050406030204" pitchFamily="18" charset="0"/>
                            </a:rPr>
                            <m:t>2</m:t>
                          </m:r>
                        </m:sup>
                      </m:sSup>
                    </m:oMath>
                  </m:oMathPara>
                </a14:m>
                <a:endParaRPr lang="pl-PL" dirty="0"/>
              </a:p>
              <a:p>
                <a:r>
                  <a:rPr lang="en-GB" dirty="0"/>
                  <a:t>As </a:t>
                </a:r>
                <a14:m>
                  <m:oMath xmlns:m="http://schemas.openxmlformats.org/officeDocument/2006/math">
                    <m:r>
                      <a:rPr lang="en-GB" i="1">
                        <a:latin typeface="Cambria Math" panose="02040503050406030204" pitchFamily="18" charset="0"/>
                      </a:rPr>
                      <m:t>𝐶</m:t>
                    </m:r>
                    <m:r>
                      <a:rPr lang="en-GB" i="1">
                        <a:latin typeface="Cambria Math" panose="02040503050406030204" pitchFamily="18" charset="0"/>
                      </a:rPr>
                      <m:t>&gt;0</m:t>
                    </m:r>
                  </m:oMath>
                </a14:m>
                <a:r>
                  <a:rPr lang="en-GB" dirty="0"/>
                  <a:t>, the second order condition, for a maximum is always satisfied, as a result: </a:t>
                </a:r>
                <a14:m>
                  <m:oMath xmlns:m="http://schemas.openxmlformats.org/officeDocument/2006/math">
                    <m:r>
                      <a:rPr lang="en-GB" i="1">
                        <a:latin typeface="Cambria Math" panose="02040503050406030204" pitchFamily="18" charset="0"/>
                      </a:rPr>
                      <m:t>𝑒</m:t>
                    </m:r>
                    <m:r>
                      <a:rPr lang="en-GB" i="1">
                        <a:latin typeface="Cambria Math" panose="02040503050406030204" pitchFamily="18" charset="0"/>
                      </a:rPr>
                      <m:t>=</m:t>
                    </m:r>
                    <m:f>
                      <m:fPr>
                        <m:ctrlPr>
                          <a:rPr lang="pl-PL" i="1">
                            <a:latin typeface="Cambria Math" panose="02040503050406030204" pitchFamily="18" charset="0"/>
                          </a:rPr>
                        </m:ctrlPr>
                      </m:fPr>
                      <m:num>
                        <m:r>
                          <a:rPr lang="en-GB" i="1">
                            <a:latin typeface="Cambria Math" panose="02040503050406030204" pitchFamily="18" charset="0"/>
                          </a:rPr>
                          <m:t>1−</m:t>
                        </m:r>
                        <m:r>
                          <a:rPr lang="en-GB" i="1">
                            <a:latin typeface="Cambria Math" panose="02040503050406030204" pitchFamily="18" charset="0"/>
                          </a:rPr>
                          <m:t>𝜃</m:t>
                        </m:r>
                      </m:num>
                      <m:den>
                        <m:r>
                          <a:rPr lang="en-GB" i="1">
                            <a:latin typeface="Cambria Math" panose="02040503050406030204" pitchFamily="18" charset="0"/>
                          </a:rPr>
                          <m:t>2</m:t>
                        </m:r>
                        <m:r>
                          <a:rPr lang="en-GB" i="1">
                            <a:latin typeface="Cambria Math" panose="02040503050406030204" pitchFamily="18" charset="0"/>
                          </a:rPr>
                          <m:t>𝐶</m:t>
                        </m:r>
                      </m:den>
                    </m:f>
                  </m:oMath>
                </a14:m>
                <a:r>
                  <a:rPr lang="en-GB" dirty="0"/>
                  <a:t>, that is always strictly positive and </a:t>
                </a:r>
                <a14:m>
                  <m:oMath xmlns:m="http://schemas.openxmlformats.org/officeDocument/2006/math">
                    <m:r>
                      <a:rPr lang="en-GB" i="1">
                        <a:latin typeface="Cambria Math" panose="02040503050406030204" pitchFamily="18" charset="0"/>
                      </a:rPr>
                      <m:t>𝑒</m:t>
                    </m:r>
                    <m:r>
                      <a:rPr lang="en-GB" i="1">
                        <a:latin typeface="Cambria Math" panose="02040503050406030204" pitchFamily="18" charset="0"/>
                      </a:rPr>
                      <m:t>=</m:t>
                    </m:r>
                    <m:func>
                      <m:funcPr>
                        <m:ctrlPr>
                          <a:rPr lang="pl-PL" i="1">
                            <a:latin typeface="Cambria Math" panose="02040503050406030204" pitchFamily="18" charset="0"/>
                          </a:rPr>
                        </m:ctrlPr>
                      </m:funcPr>
                      <m:fName>
                        <m:r>
                          <m:rPr>
                            <m:sty m:val="p"/>
                          </m:rPr>
                          <a:rPr lang="en-GB">
                            <a:latin typeface="Cambria Math" panose="02040503050406030204" pitchFamily="18" charset="0"/>
                          </a:rPr>
                          <m:t>min</m:t>
                        </m:r>
                      </m:fName>
                      <m:e>
                        <m:r>
                          <a:rPr lang="en-GB" i="1">
                            <a:latin typeface="Cambria Math" panose="02040503050406030204" pitchFamily="18" charset="0"/>
                          </a:rPr>
                          <m:t>(</m:t>
                        </m:r>
                        <m:f>
                          <m:fPr>
                            <m:ctrlPr>
                              <a:rPr lang="pl-PL" i="1">
                                <a:latin typeface="Cambria Math" panose="02040503050406030204" pitchFamily="18" charset="0"/>
                              </a:rPr>
                            </m:ctrlPr>
                          </m:fPr>
                          <m:num>
                            <m:r>
                              <a:rPr lang="en-GB" i="1">
                                <a:latin typeface="Cambria Math" panose="02040503050406030204" pitchFamily="18" charset="0"/>
                              </a:rPr>
                              <m:t>1−</m:t>
                            </m:r>
                            <m:r>
                              <a:rPr lang="en-GB" i="1">
                                <a:latin typeface="Cambria Math" panose="02040503050406030204" pitchFamily="18" charset="0"/>
                              </a:rPr>
                              <m:t>𝜃</m:t>
                            </m:r>
                          </m:num>
                          <m:den>
                            <m:r>
                              <a:rPr lang="en-GB" i="1">
                                <a:latin typeface="Cambria Math" panose="02040503050406030204" pitchFamily="18" charset="0"/>
                              </a:rPr>
                              <m:t>2</m:t>
                            </m:r>
                            <m:r>
                              <a:rPr lang="en-GB" i="1">
                                <a:latin typeface="Cambria Math" panose="02040503050406030204" pitchFamily="18" charset="0"/>
                              </a:rPr>
                              <m:t>𝐶</m:t>
                            </m:r>
                          </m:den>
                        </m:f>
                      </m:e>
                    </m:func>
                    <m:r>
                      <a:rPr lang="en-GB" i="1">
                        <a:latin typeface="Cambria Math" panose="02040503050406030204" pitchFamily="18" charset="0"/>
                      </a:rPr>
                      <m:t>;1).</m:t>
                    </m:r>
                  </m:oMath>
                </a14:m>
                <a:r>
                  <a:rPr lang="en-GB" dirty="0"/>
                  <a:t> </a:t>
                </a:r>
                <a:endParaRPr lang="pl-PL" dirty="0"/>
              </a:p>
              <a:p>
                <a:r>
                  <a:rPr lang="en-GB" dirty="0"/>
                  <a:t>The best welfare level is: </a:t>
                </a:r>
                <a:endParaRPr lang="pl-PL" dirty="0"/>
              </a:p>
              <a:p>
                <a:pPr marL="0" indent="0">
                  <a:buNone/>
                </a:pPr>
                <a:r>
                  <a:rPr lang="pl-PL" dirty="0"/>
                  <a:t>	</a:t>
                </a:r>
                <a14:m>
                  <m:oMath xmlns:m="http://schemas.openxmlformats.org/officeDocument/2006/math">
                    <m:r>
                      <a:rPr lang="en-GB" i="1">
                        <a:latin typeface="Cambria Math" panose="02040503050406030204" pitchFamily="18" charset="0"/>
                      </a:rPr>
                      <m:t>𝑊𝐹</m:t>
                    </m:r>
                    <m:r>
                      <a:rPr lang="en-GB" i="1">
                        <a:latin typeface="Cambria Math" panose="02040503050406030204" pitchFamily="18" charset="0"/>
                      </a:rPr>
                      <m:t>=</m:t>
                    </m:r>
                    <m:r>
                      <m:rPr>
                        <m:sty m:val="p"/>
                      </m:rPr>
                      <a:rPr lang="en-GB">
                        <a:latin typeface="Cambria Math" panose="02040503050406030204" pitchFamily="18" charset="0"/>
                      </a:rPr>
                      <m:t>min</m:t>
                    </m:r>
                    <m:d>
                      <m:dPr>
                        <m:ctrlPr>
                          <a:rPr lang="pl-PL" i="1">
                            <a:latin typeface="Cambria Math" panose="02040503050406030204" pitchFamily="18" charset="0"/>
                          </a:rPr>
                        </m:ctrlPr>
                      </m:dPr>
                      <m:e>
                        <m:f>
                          <m:fPr>
                            <m:ctrlPr>
                              <a:rPr lang="pl-PL" i="1">
                                <a:latin typeface="Cambria Math" panose="02040503050406030204" pitchFamily="18" charset="0"/>
                              </a:rPr>
                            </m:ctrlPr>
                          </m:fPr>
                          <m:num>
                            <m:sSup>
                              <m:sSupPr>
                                <m:ctrlPr>
                                  <a:rPr lang="pl-PL" i="1">
                                    <a:latin typeface="Cambria Math" panose="02040503050406030204" pitchFamily="18" charset="0"/>
                                  </a:rPr>
                                </m:ctrlPr>
                              </m:sSupPr>
                              <m:e>
                                <m:d>
                                  <m:dPr>
                                    <m:ctrlPr>
                                      <a:rPr lang="pl-PL" i="1">
                                        <a:latin typeface="Cambria Math" panose="02040503050406030204" pitchFamily="18" charset="0"/>
                                      </a:rPr>
                                    </m:ctrlPr>
                                  </m:dPr>
                                  <m:e>
                                    <m:r>
                                      <a:rPr lang="en-GB" i="1">
                                        <a:latin typeface="Cambria Math" panose="02040503050406030204" pitchFamily="18" charset="0"/>
                                      </a:rPr>
                                      <m:t>1−</m:t>
                                    </m:r>
                                    <m:r>
                                      <a:rPr lang="en-GB" i="1">
                                        <a:latin typeface="Cambria Math" panose="02040503050406030204" pitchFamily="18" charset="0"/>
                                      </a:rPr>
                                      <m:t>𝜃</m:t>
                                    </m:r>
                                  </m:e>
                                </m:d>
                              </m:e>
                              <m:sup>
                                <m:r>
                                  <a:rPr lang="en-GB" i="1">
                                    <a:latin typeface="Cambria Math" panose="02040503050406030204" pitchFamily="18" charset="0"/>
                                  </a:rPr>
                                  <m:t>2</m:t>
                                </m:r>
                              </m:sup>
                            </m:sSup>
                          </m:num>
                          <m:den>
                            <m:r>
                              <a:rPr lang="en-GB" i="1">
                                <a:latin typeface="Cambria Math" panose="02040503050406030204" pitchFamily="18" charset="0"/>
                              </a:rPr>
                              <m:t>4</m:t>
                            </m:r>
                            <m:r>
                              <a:rPr lang="en-GB" i="1">
                                <a:latin typeface="Cambria Math" panose="02040503050406030204" pitchFamily="18" charset="0"/>
                              </a:rPr>
                              <m:t>𝐶</m:t>
                            </m:r>
                          </m:den>
                        </m:f>
                        <m:r>
                          <a:rPr lang="en-GB" i="1">
                            <a:latin typeface="Cambria Math" panose="02040503050406030204" pitchFamily="18" charset="0"/>
                          </a:rPr>
                          <m:t>−</m:t>
                        </m:r>
                        <m:d>
                          <m:dPr>
                            <m:ctrlPr>
                              <a:rPr lang="pl-PL" i="1">
                                <a:latin typeface="Cambria Math" panose="02040503050406030204" pitchFamily="18" charset="0"/>
                              </a:rPr>
                            </m:ctrlPr>
                          </m:dPr>
                          <m:e>
                            <m:r>
                              <a:rPr lang="en-GB" i="1">
                                <a:latin typeface="Cambria Math" panose="02040503050406030204" pitchFamily="18" charset="0"/>
                              </a:rPr>
                              <m:t>1−</m:t>
                            </m:r>
                            <m:r>
                              <a:rPr lang="en-GB" i="1">
                                <a:latin typeface="Cambria Math" panose="02040503050406030204" pitchFamily="18" charset="0"/>
                              </a:rPr>
                              <m:t>𝜃</m:t>
                            </m:r>
                            <m:r>
                              <a:rPr lang="en-GB" i="1">
                                <a:latin typeface="Cambria Math" panose="02040503050406030204" pitchFamily="18" charset="0"/>
                              </a:rPr>
                              <m:t>𝑅</m:t>
                            </m:r>
                          </m:e>
                        </m:d>
                        <m:r>
                          <a:rPr lang="en-GB" i="1">
                            <a:latin typeface="Cambria Math" panose="02040503050406030204" pitchFamily="18" charset="0"/>
                          </a:rPr>
                          <m:t>, </m:t>
                        </m:r>
                        <m:r>
                          <a:rPr lang="en-GB" i="1">
                            <a:latin typeface="Cambria Math" panose="02040503050406030204" pitchFamily="18" charset="0"/>
                          </a:rPr>
                          <m:t>𝜃</m:t>
                        </m:r>
                        <m:d>
                          <m:dPr>
                            <m:ctrlPr>
                              <a:rPr lang="pl-PL" i="1">
                                <a:latin typeface="Cambria Math" panose="02040503050406030204" pitchFamily="18" charset="0"/>
                              </a:rPr>
                            </m:ctrlPr>
                          </m:dPr>
                          <m:e>
                            <m:r>
                              <a:rPr lang="en-GB" i="1">
                                <a:latin typeface="Cambria Math" panose="02040503050406030204" pitchFamily="18" charset="0"/>
                              </a:rPr>
                              <m:t>𝑅</m:t>
                            </m:r>
                            <m:r>
                              <a:rPr lang="en-GB" i="1">
                                <a:latin typeface="Cambria Math" panose="02040503050406030204" pitchFamily="18" charset="0"/>
                              </a:rPr>
                              <m:t>−1</m:t>
                            </m:r>
                          </m:e>
                        </m:d>
                        <m:r>
                          <a:rPr lang="en-GB" i="1">
                            <a:latin typeface="Cambria Math" panose="02040503050406030204" pitchFamily="18" charset="0"/>
                          </a:rPr>
                          <m:t>𝐶</m:t>
                        </m:r>
                      </m:e>
                    </m:d>
                  </m:oMath>
                </a14:m>
                <a:r>
                  <a:rPr lang="en-GB" dirty="0"/>
                  <a:t>. </a:t>
                </a:r>
                <a:endParaRPr lang="pl-PL" dirty="0"/>
              </a:p>
              <a:p>
                <a:r>
                  <a:rPr lang="en-GB" dirty="0"/>
                  <a:t>As a result: </a:t>
                </a:r>
                <a:endParaRPr lang="pl-PL" dirty="0"/>
              </a:p>
              <a:p>
                <a:pPr marL="0" indent="0" algn="ctr">
                  <a:buNone/>
                </a:pPr>
                <a14:m>
                  <m:oMath xmlns:m="http://schemas.openxmlformats.org/officeDocument/2006/math">
                    <m:f>
                      <m:fPr>
                        <m:ctrlPr>
                          <a:rPr lang="pl-PL" i="1">
                            <a:latin typeface="Cambria Math" panose="02040503050406030204" pitchFamily="18" charset="0"/>
                          </a:rPr>
                        </m:ctrlPr>
                      </m:fPr>
                      <m:num>
                        <m:sSup>
                          <m:sSupPr>
                            <m:ctrlPr>
                              <a:rPr lang="pl-PL" i="1">
                                <a:latin typeface="Cambria Math" panose="02040503050406030204" pitchFamily="18" charset="0"/>
                              </a:rPr>
                            </m:ctrlPr>
                          </m:sSupPr>
                          <m:e>
                            <m:r>
                              <a:rPr lang="en-GB" i="1">
                                <a:latin typeface="Cambria Math" panose="02040503050406030204" pitchFamily="18" charset="0"/>
                              </a:rPr>
                              <m:t>(1−</m:t>
                            </m:r>
                            <m:r>
                              <a:rPr lang="en-GB" i="1">
                                <a:latin typeface="Cambria Math" panose="02040503050406030204" pitchFamily="18" charset="0"/>
                              </a:rPr>
                              <m:t>𝜃</m:t>
                            </m:r>
                            <m:r>
                              <a:rPr lang="en-GB" i="1">
                                <a:latin typeface="Cambria Math" panose="02040503050406030204" pitchFamily="18" charset="0"/>
                              </a:rPr>
                              <m:t>)</m:t>
                            </m:r>
                          </m:e>
                          <m:sup>
                            <m:r>
                              <a:rPr lang="en-GB" i="1">
                                <a:latin typeface="Cambria Math" panose="02040503050406030204" pitchFamily="18" charset="0"/>
                              </a:rPr>
                              <m:t>2</m:t>
                            </m:r>
                          </m:sup>
                        </m:sSup>
                      </m:num>
                      <m:den>
                        <m:r>
                          <a:rPr lang="en-GB" i="1">
                            <a:latin typeface="Cambria Math" panose="02040503050406030204" pitchFamily="18" charset="0"/>
                          </a:rPr>
                          <m:t>4</m:t>
                        </m:r>
                        <m:r>
                          <a:rPr lang="en-GB" i="1">
                            <a:latin typeface="Cambria Math" panose="02040503050406030204" pitchFamily="18" charset="0"/>
                          </a:rPr>
                          <m:t>𝐶</m:t>
                        </m:r>
                      </m:den>
                    </m:f>
                    <m:r>
                      <a:rPr lang="en-GB" i="1">
                        <a:latin typeface="Cambria Math" panose="02040503050406030204" pitchFamily="18" charset="0"/>
                      </a:rPr>
                      <m:t>≥(1−</m:t>
                    </m:r>
                    <m:r>
                      <a:rPr lang="en-GB" i="1">
                        <a:latin typeface="Cambria Math" panose="02040503050406030204" pitchFamily="18" charset="0"/>
                      </a:rPr>
                      <m:t>𝜃</m:t>
                    </m:r>
                    <m:r>
                      <a:rPr lang="en-GB" i="1">
                        <a:latin typeface="Cambria Math" panose="02040503050406030204" pitchFamily="18" charset="0"/>
                      </a:rPr>
                      <m:t>𝑅</m:t>
                    </m:r>
                    <m:r>
                      <a:rPr lang="en-GB" i="1">
                        <a:latin typeface="Cambria Math" panose="02040503050406030204" pitchFamily="18" charset="0"/>
                      </a:rPr>
                      <m:t>)</m:t>
                    </m:r>
                  </m:oMath>
                </a14:m>
                <a:r>
                  <a:rPr lang="en-GB" dirty="0"/>
                  <a:t>.</a:t>
                </a:r>
                <a:endParaRPr lang="pl-PL" dirty="0"/>
              </a:p>
              <a:p>
                <a:pPr algn="just"/>
                <a:endParaRPr lang="pl-PL" dirty="0"/>
              </a:p>
            </p:txBody>
          </p:sp>
        </mc:Choice>
        <mc:Fallback xmlns="">
          <p:sp>
            <p:nvSpPr>
              <p:cNvPr id="5" name="Symbol zastępczy zawartości 3">
                <a:extLst>
                  <a:ext uri="{FF2B5EF4-FFF2-40B4-BE49-F238E27FC236}">
                    <a16:creationId xmlns:a16="http://schemas.microsoft.com/office/drawing/2014/main" id="{4260D2DB-3E6B-4BA1-B58B-23F8F71F4B57}"/>
                  </a:ext>
                </a:extLst>
              </p:cNvPr>
              <p:cNvSpPr>
                <a:spLocks noGrp="1" noRot="1" noChangeAspect="1" noMove="1" noResize="1" noEditPoints="1" noAdjustHandles="1" noChangeArrowheads="1" noChangeShapeType="1" noTextEdit="1"/>
              </p:cNvSpPr>
              <p:nvPr>
                <p:ph idx="1"/>
              </p:nvPr>
            </p:nvSpPr>
            <p:spPr>
              <a:blipFill>
                <a:blip r:embed="rId2"/>
                <a:stretch>
                  <a:fillRect l="-313" r="-188"/>
                </a:stretch>
              </a:blipFill>
            </p:spPr>
            <p:txBody>
              <a:bodyPr/>
              <a:lstStyle/>
              <a:p>
                <a:r>
                  <a:rPr lang="pl-PL">
                    <a:noFill/>
                  </a:rPr>
                  <a:t> </a:t>
                </a:r>
              </a:p>
            </p:txBody>
          </p:sp>
        </mc:Fallback>
      </mc:AlternateContent>
    </p:spTree>
    <p:extLst>
      <p:ext uri="{BB962C8B-B14F-4D97-AF65-F5344CB8AC3E}">
        <p14:creationId xmlns:p14="http://schemas.microsoft.com/office/powerpoint/2010/main" val="32347840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DA3BEB32-DF15-4FE3-8F03-DDB33C6CB42D}"/>
              </a:ext>
            </a:extLst>
          </p:cNvPr>
          <p:cNvSpPr>
            <a:spLocks noGrp="1"/>
          </p:cNvSpPr>
          <p:nvPr>
            <p:ph type="title"/>
          </p:nvPr>
        </p:nvSpPr>
        <p:spPr>
          <a:xfrm>
            <a:off x="2703453" y="1063411"/>
            <a:ext cx="6361421" cy="543226"/>
          </a:xfrm>
          <a:prstGeom prst="rect">
            <a:avLst/>
          </a:prstGeom>
        </p:spPr>
        <p:txBody>
          <a:bodyPr wrap="none">
            <a:spAutoFit/>
          </a:bodyPr>
          <a:lstStyle/>
          <a:p>
            <a:pPr algn="ctr"/>
            <a:r>
              <a:rPr lang="pl-PL" sz="3600" dirty="0">
                <a:solidFill>
                  <a:schemeClr val="tx1"/>
                </a:solidFill>
                <a:effectLst>
                  <a:outerShdw blurRad="38100" dist="38100" dir="2700000" algn="tl">
                    <a:srgbClr val="000000">
                      <a:alpha val="43137"/>
                    </a:srgbClr>
                  </a:outerShdw>
                </a:effectLst>
                <a:latin typeface="+mn-lt"/>
              </a:rPr>
              <a:t>C</a:t>
            </a:r>
            <a:r>
              <a:rPr lang="en-GB" sz="3600" dirty="0" err="1">
                <a:solidFill>
                  <a:schemeClr val="tx1"/>
                </a:solidFill>
                <a:effectLst>
                  <a:outerShdw blurRad="38100" dist="38100" dir="2700000" algn="tl">
                    <a:srgbClr val="000000">
                      <a:alpha val="43137"/>
                    </a:srgbClr>
                  </a:outerShdw>
                </a:effectLst>
                <a:latin typeface="+mn-lt"/>
              </a:rPr>
              <a:t>onditions</a:t>
            </a:r>
            <a:r>
              <a:rPr lang="en-GB" sz="3600" dirty="0">
                <a:solidFill>
                  <a:schemeClr val="tx1"/>
                </a:solidFill>
                <a:effectLst>
                  <a:outerShdw blurRad="38100" dist="38100" dir="2700000" algn="tl">
                    <a:srgbClr val="000000">
                      <a:alpha val="43137"/>
                    </a:srgbClr>
                  </a:outerShdw>
                </a:effectLst>
                <a:latin typeface="+mn-lt"/>
              </a:rPr>
              <a:t> of equilibrium</a:t>
            </a:r>
            <a:endParaRPr lang="pl-PL" sz="3600" dirty="0">
              <a:solidFill>
                <a:schemeClr val="tx1"/>
              </a:solidFill>
              <a:effectLst>
                <a:outerShdw blurRad="38100" dist="38100" dir="2700000" algn="tl">
                  <a:srgbClr val="000000">
                    <a:alpha val="43137"/>
                  </a:srgbClr>
                </a:outerShdw>
              </a:effectLst>
              <a:latin typeface="+mn-lt"/>
            </a:endParaRPr>
          </a:p>
        </p:txBody>
      </p:sp>
      <mc:AlternateContent xmlns:mc="http://schemas.openxmlformats.org/markup-compatibility/2006" xmlns:a14="http://schemas.microsoft.com/office/drawing/2010/main">
        <mc:Choice Requires="a14">
          <p:sp>
            <p:nvSpPr>
              <p:cNvPr id="5" name="Symbol zastępczy zawartości 3">
                <a:extLst>
                  <a:ext uri="{FF2B5EF4-FFF2-40B4-BE49-F238E27FC236}">
                    <a16:creationId xmlns:a16="http://schemas.microsoft.com/office/drawing/2014/main" id="{A6F0293C-1964-4A4A-B0A6-35D23AF14960}"/>
                  </a:ext>
                </a:extLst>
              </p:cNvPr>
              <p:cNvSpPr>
                <a:spLocks noGrp="1"/>
              </p:cNvSpPr>
              <p:nvPr>
                <p:ph idx="1"/>
              </p:nvPr>
            </p:nvSpPr>
            <p:spPr/>
            <p:txBody>
              <a:bodyPr>
                <a:normAutofit/>
              </a:bodyPr>
              <a:lstStyle/>
              <a:p>
                <a:pPr lvl="0"/>
                <a:r>
                  <a:rPr lang="en-GB" dirty="0"/>
                  <a:t>zero investor profit equilibrium: </a:t>
                </a:r>
                <a14:m>
                  <m:oMath xmlns:m="http://schemas.openxmlformats.org/officeDocument/2006/math">
                    <m:acc>
                      <m:accPr>
                        <m:chr m:val="̃"/>
                        <m:ctrlPr>
                          <a:rPr lang="pl-PL" i="1">
                            <a:latin typeface="Cambria Math" panose="02040503050406030204" pitchFamily="18" charset="0"/>
                          </a:rPr>
                        </m:ctrlPr>
                      </m:accPr>
                      <m:e>
                        <m:r>
                          <a:rPr lang="en-GB" i="1">
                            <a:latin typeface="Cambria Math" panose="02040503050406030204" pitchFamily="18" charset="0"/>
                          </a:rPr>
                          <m:t>𝑙</m:t>
                        </m:r>
                      </m:e>
                    </m:acc>
                    <m:r>
                      <a:rPr lang="en-GB" i="1">
                        <a:latin typeface="Cambria Math" panose="02040503050406030204" pitchFamily="18" charset="0"/>
                      </a:rPr>
                      <m:t>=</m:t>
                    </m:r>
                    <m:f>
                      <m:fPr>
                        <m:ctrlPr>
                          <a:rPr lang="pl-PL" i="1">
                            <a:latin typeface="Cambria Math" panose="02040503050406030204" pitchFamily="18" charset="0"/>
                          </a:rPr>
                        </m:ctrlPr>
                      </m:fPr>
                      <m:num>
                        <m:r>
                          <a:rPr lang="en-GB" i="1">
                            <a:latin typeface="Cambria Math" panose="02040503050406030204" pitchFamily="18" charset="0"/>
                          </a:rPr>
                          <m:t>(1−</m:t>
                        </m:r>
                        <m:r>
                          <a:rPr lang="en-GB" i="1">
                            <a:latin typeface="Cambria Math" panose="02040503050406030204" pitchFamily="18" charset="0"/>
                          </a:rPr>
                          <m:t>𝜃</m:t>
                        </m:r>
                        <m:r>
                          <a:rPr lang="en-GB" i="1">
                            <a:latin typeface="Cambria Math" panose="02040503050406030204" pitchFamily="18" charset="0"/>
                          </a:rPr>
                          <m:t>)(1−</m:t>
                        </m:r>
                        <m:acc>
                          <m:accPr>
                            <m:chr m:val="̃"/>
                            <m:ctrlPr>
                              <a:rPr lang="pl-PL" i="1">
                                <a:latin typeface="Cambria Math" panose="02040503050406030204" pitchFamily="18" charset="0"/>
                              </a:rPr>
                            </m:ctrlPr>
                          </m:accPr>
                          <m:e>
                            <m:r>
                              <a:rPr lang="en-GB" i="1">
                                <a:latin typeface="Cambria Math" panose="02040503050406030204" pitchFamily="18" charset="0"/>
                              </a:rPr>
                              <m:t>𝑒</m:t>
                            </m:r>
                          </m:e>
                        </m:acc>
                        <m:r>
                          <a:rPr lang="en-GB" i="1">
                            <a:latin typeface="Cambria Math" panose="02040503050406030204" pitchFamily="18" charset="0"/>
                          </a:rPr>
                          <m:t>)</m:t>
                        </m:r>
                      </m:num>
                      <m:den>
                        <m:r>
                          <a:rPr lang="en-GB" i="1">
                            <a:latin typeface="Cambria Math" panose="02040503050406030204" pitchFamily="18" charset="0"/>
                          </a:rPr>
                          <m:t>𝜃</m:t>
                        </m:r>
                      </m:den>
                    </m:f>
                  </m:oMath>
                </a14:m>
                <a:r>
                  <a:rPr lang="en-GB" dirty="0"/>
                  <a:t>;</a:t>
                </a:r>
                <a:endParaRPr lang="pl-PL" dirty="0"/>
              </a:p>
              <a:p>
                <a:pPr lvl="0"/>
                <a:r>
                  <a:rPr lang="en-GB" dirty="0"/>
                  <a:t>minimum </a:t>
                </a:r>
                <a:r>
                  <a:rPr lang="en-GB" dirty="0" err="1"/>
                  <a:t>pledgable</a:t>
                </a:r>
                <a:r>
                  <a:rPr lang="en-GB" dirty="0"/>
                  <a:t> equilibrium effort: </a:t>
                </a:r>
                <a14:m>
                  <m:oMath xmlns:m="http://schemas.openxmlformats.org/officeDocument/2006/math">
                    <m:bar>
                      <m:barPr>
                        <m:ctrlPr>
                          <a:rPr lang="pl-PL" i="1">
                            <a:latin typeface="Cambria Math" panose="02040503050406030204" pitchFamily="18" charset="0"/>
                          </a:rPr>
                        </m:ctrlPr>
                      </m:barPr>
                      <m:e>
                        <m:r>
                          <a:rPr lang="en-GB" i="1">
                            <a:latin typeface="Cambria Math" panose="02040503050406030204" pitchFamily="18" charset="0"/>
                          </a:rPr>
                          <m:t>𝑒</m:t>
                        </m:r>
                      </m:e>
                    </m:bar>
                    <m:r>
                      <a:rPr lang="en-GB" i="1">
                        <a:latin typeface="Cambria Math" panose="02040503050406030204" pitchFamily="18" charset="0"/>
                      </a:rPr>
                      <m:t>=</m:t>
                    </m:r>
                    <m:f>
                      <m:fPr>
                        <m:ctrlPr>
                          <a:rPr lang="pl-PL" i="1">
                            <a:latin typeface="Cambria Math" panose="02040503050406030204" pitchFamily="18" charset="0"/>
                          </a:rPr>
                        </m:ctrlPr>
                      </m:fPr>
                      <m:num>
                        <m:r>
                          <a:rPr lang="en-GB" i="1">
                            <a:latin typeface="Cambria Math" panose="02040503050406030204" pitchFamily="18" charset="0"/>
                          </a:rPr>
                          <m:t>1−</m:t>
                        </m:r>
                        <m:r>
                          <a:rPr lang="en-GB" i="1">
                            <a:latin typeface="Cambria Math" panose="02040503050406030204" pitchFamily="18" charset="0"/>
                          </a:rPr>
                          <m:t>𝜃</m:t>
                        </m:r>
                        <m:r>
                          <a:rPr lang="en-GB" i="1">
                            <a:latin typeface="Cambria Math" panose="02040503050406030204" pitchFamily="18" charset="0"/>
                          </a:rPr>
                          <m:t>𝑅</m:t>
                        </m:r>
                      </m:num>
                      <m:den>
                        <m:r>
                          <a:rPr lang="en-GB" i="1">
                            <a:latin typeface="Cambria Math" panose="02040503050406030204" pitchFamily="18" charset="0"/>
                          </a:rPr>
                          <m:t>1−</m:t>
                        </m:r>
                        <m:r>
                          <a:rPr lang="en-GB" i="1">
                            <a:latin typeface="Cambria Math" panose="02040503050406030204" pitchFamily="18" charset="0"/>
                          </a:rPr>
                          <m:t>𝜃</m:t>
                        </m:r>
                      </m:den>
                    </m:f>
                  </m:oMath>
                </a14:m>
                <a:r>
                  <a:rPr lang="en-GB" dirty="0"/>
                  <a:t>,</a:t>
                </a:r>
                <a:endParaRPr lang="pl-PL" dirty="0"/>
              </a:p>
              <a:p>
                <a:pPr lvl="0"/>
                <a:r>
                  <a:rPr lang="en-GB" dirty="0"/>
                  <a:t>equilibrium with investment: </a:t>
                </a:r>
                <a14:m>
                  <m:oMath xmlns:m="http://schemas.openxmlformats.org/officeDocument/2006/math">
                    <m:r>
                      <a:rPr lang="en-GB" i="1">
                        <a:latin typeface="Cambria Math" panose="02040503050406030204" pitchFamily="18" charset="0"/>
                      </a:rPr>
                      <m:t>𝐶</m:t>
                    </m:r>
                    <m:sSup>
                      <m:sSupPr>
                        <m:ctrlPr>
                          <a:rPr lang="pl-PL" i="1">
                            <a:latin typeface="Cambria Math" panose="02040503050406030204" pitchFamily="18" charset="0"/>
                          </a:rPr>
                        </m:ctrlPr>
                      </m:sSupPr>
                      <m:e>
                        <m:r>
                          <a:rPr lang="en-GB" i="1">
                            <a:latin typeface="Cambria Math" panose="02040503050406030204" pitchFamily="18" charset="0"/>
                          </a:rPr>
                          <m:t>𝑒</m:t>
                        </m:r>
                      </m:e>
                      <m:sup>
                        <m:r>
                          <a:rPr lang="en-GB" i="1">
                            <a:latin typeface="Cambria Math" panose="02040503050406030204" pitchFamily="18" charset="0"/>
                          </a:rPr>
                          <m:t>2</m:t>
                        </m:r>
                      </m:sup>
                    </m:sSup>
                    <m:r>
                      <a:rPr lang="en-GB" i="1">
                        <a:latin typeface="Cambria Math" panose="02040503050406030204" pitchFamily="18" charset="0"/>
                      </a:rPr>
                      <m:t>≤</m:t>
                    </m:r>
                    <m:f>
                      <m:fPr>
                        <m:ctrlPr>
                          <a:rPr lang="pl-PL" i="1">
                            <a:latin typeface="Cambria Math" panose="02040503050406030204" pitchFamily="18" charset="0"/>
                          </a:rPr>
                        </m:ctrlPr>
                      </m:fPr>
                      <m:num>
                        <m:r>
                          <a:rPr lang="en-GB" i="1">
                            <a:latin typeface="Cambria Math" panose="02040503050406030204" pitchFamily="18" charset="0"/>
                          </a:rPr>
                          <m:t>𝑓</m:t>
                        </m:r>
                        <m:r>
                          <a:rPr lang="en-GB" i="1">
                            <a:latin typeface="Cambria Math" panose="02040503050406030204" pitchFamily="18" charset="0"/>
                          </a:rPr>
                          <m:t>−</m:t>
                        </m:r>
                        <m:sSup>
                          <m:sSupPr>
                            <m:ctrlPr>
                              <a:rPr lang="pl-PL" i="1">
                                <a:latin typeface="Cambria Math" panose="02040503050406030204" pitchFamily="18" charset="0"/>
                              </a:rPr>
                            </m:ctrlPr>
                          </m:sSupPr>
                          <m:e>
                            <m:r>
                              <a:rPr lang="en-GB" i="1">
                                <a:latin typeface="Cambria Math" panose="02040503050406030204" pitchFamily="18" charset="0"/>
                              </a:rPr>
                              <m:t>𝐶𝑒</m:t>
                            </m:r>
                          </m:e>
                          <m:sup>
                            <m:r>
                              <a:rPr lang="en-GB" i="1">
                                <a:latin typeface="Cambria Math" panose="02040503050406030204" pitchFamily="18" charset="0"/>
                              </a:rPr>
                              <m:t>2</m:t>
                            </m:r>
                          </m:sup>
                        </m:sSup>
                        <m:r>
                          <a:rPr lang="en-GB" i="1">
                            <a:latin typeface="Cambria Math" panose="02040503050406030204" pitchFamily="18" charset="0"/>
                          </a:rPr>
                          <m:t>−</m:t>
                        </m:r>
                        <m:r>
                          <a:rPr lang="en-GB" i="1">
                            <a:latin typeface="Cambria Math" panose="02040503050406030204" pitchFamily="18" charset="0"/>
                          </a:rPr>
                          <m:t>𝑝𝑉</m:t>
                        </m:r>
                        <m:r>
                          <a:rPr lang="en-GB" i="1">
                            <a:latin typeface="Cambria Math" panose="02040503050406030204" pitchFamily="18" charset="0"/>
                          </a:rPr>
                          <m:t>(1−</m:t>
                        </m:r>
                        <m:r>
                          <a:rPr lang="en-GB" i="1">
                            <a:latin typeface="Cambria Math" panose="02040503050406030204" pitchFamily="18" charset="0"/>
                          </a:rPr>
                          <m:t>𝜃</m:t>
                        </m:r>
                        <m:r>
                          <a:rPr lang="en-GB" i="1">
                            <a:latin typeface="Cambria Math" panose="02040503050406030204" pitchFamily="18" charset="0"/>
                          </a:rPr>
                          <m:t>)(1−</m:t>
                        </m:r>
                        <m:r>
                          <a:rPr lang="en-GB" i="1">
                            <a:latin typeface="Cambria Math" panose="02040503050406030204" pitchFamily="18" charset="0"/>
                          </a:rPr>
                          <m:t>𝑍</m:t>
                        </m:r>
                        <m:r>
                          <a:rPr lang="en-GB" i="1">
                            <a:latin typeface="Cambria Math" panose="02040503050406030204" pitchFamily="18" charset="0"/>
                          </a:rPr>
                          <m:t>)</m:t>
                        </m:r>
                      </m:num>
                      <m:den>
                        <m:r>
                          <a:rPr lang="en-GB" i="1">
                            <a:latin typeface="Cambria Math" panose="02040503050406030204" pitchFamily="18" charset="0"/>
                          </a:rPr>
                          <m:t>𝑟</m:t>
                        </m:r>
                      </m:den>
                    </m:f>
                  </m:oMath>
                </a14:m>
                <a:r>
                  <a:rPr lang="en-GB" dirty="0"/>
                  <a:t>,</a:t>
                </a:r>
                <a:endParaRPr lang="pl-PL" dirty="0"/>
              </a:p>
              <a:p>
                <a14:m>
                  <m:oMath xmlns:m="http://schemas.openxmlformats.org/officeDocument/2006/math">
                    <m:r>
                      <a:rPr lang="en-GB" i="1">
                        <a:latin typeface="Cambria Math" panose="02040503050406030204" pitchFamily="18" charset="0"/>
                      </a:rPr>
                      <m:t>𝑓</m:t>
                    </m:r>
                    <m:r>
                      <a:rPr lang="en-GB" i="1">
                        <a:latin typeface="Cambria Math" panose="02040503050406030204" pitchFamily="18" charset="0"/>
                      </a:rPr>
                      <m:t>=</m:t>
                    </m:r>
                    <m:r>
                      <a:rPr lang="en-GB" i="1">
                        <a:latin typeface="Cambria Math" panose="02040503050406030204" pitchFamily="18" charset="0"/>
                      </a:rPr>
                      <m:t>𝐶</m:t>
                    </m:r>
                    <m:sSup>
                      <m:sSupPr>
                        <m:ctrlPr>
                          <a:rPr lang="pl-PL" i="1">
                            <a:latin typeface="Cambria Math" panose="02040503050406030204" pitchFamily="18" charset="0"/>
                          </a:rPr>
                        </m:ctrlPr>
                      </m:sSupPr>
                      <m:e>
                        <m:r>
                          <a:rPr lang="en-GB" i="1">
                            <a:latin typeface="Cambria Math" panose="02040503050406030204" pitchFamily="18" charset="0"/>
                          </a:rPr>
                          <m:t>𝑒</m:t>
                        </m:r>
                      </m:e>
                      <m:sup>
                        <m:r>
                          <a:rPr lang="en-GB" i="1">
                            <a:latin typeface="Cambria Math" panose="02040503050406030204" pitchFamily="18" charset="0"/>
                          </a:rPr>
                          <m:t>2</m:t>
                        </m:r>
                      </m:sup>
                    </m:sSup>
                    <m:d>
                      <m:dPr>
                        <m:ctrlPr>
                          <a:rPr lang="pl-PL" i="1">
                            <a:latin typeface="Cambria Math" panose="02040503050406030204" pitchFamily="18" charset="0"/>
                          </a:rPr>
                        </m:ctrlPr>
                      </m:dPr>
                      <m:e>
                        <m:r>
                          <a:rPr lang="en-GB" i="1">
                            <a:latin typeface="Cambria Math" panose="02040503050406030204" pitchFamily="18" charset="0"/>
                          </a:rPr>
                          <m:t>1+</m:t>
                        </m:r>
                        <m:r>
                          <a:rPr lang="en-GB" i="1">
                            <a:latin typeface="Cambria Math" panose="02040503050406030204" pitchFamily="18" charset="0"/>
                          </a:rPr>
                          <m:t>𝑟</m:t>
                        </m:r>
                      </m:e>
                    </m:d>
                    <m:r>
                      <a:rPr lang="en-GB" i="1">
                        <a:latin typeface="Cambria Math" panose="02040503050406030204" pitchFamily="18" charset="0"/>
                      </a:rPr>
                      <m:t>+</m:t>
                    </m:r>
                    <m:r>
                      <a:rPr lang="en-GB" i="1">
                        <a:latin typeface="Cambria Math" panose="02040503050406030204" pitchFamily="18" charset="0"/>
                      </a:rPr>
                      <m:t>𝑝𝑉</m:t>
                    </m:r>
                    <m:r>
                      <a:rPr lang="en-GB" i="1">
                        <a:latin typeface="Cambria Math" panose="02040503050406030204" pitchFamily="18" charset="0"/>
                      </a:rPr>
                      <m:t>(1−</m:t>
                    </m:r>
                    <m:r>
                      <a:rPr lang="en-GB" i="1">
                        <a:latin typeface="Cambria Math" panose="02040503050406030204" pitchFamily="18" charset="0"/>
                      </a:rPr>
                      <m:t>𝜃</m:t>
                    </m:r>
                    <m:r>
                      <a:rPr lang="en-GB" i="1">
                        <a:latin typeface="Cambria Math" panose="02040503050406030204" pitchFamily="18" charset="0"/>
                      </a:rPr>
                      <m:t>)(1−</m:t>
                    </m:r>
                    <m:r>
                      <a:rPr lang="en-GB" i="1">
                        <a:latin typeface="Cambria Math" panose="02040503050406030204" pitchFamily="18" charset="0"/>
                      </a:rPr>
                      <m:t>𝑍</m:t>
                    </m:r>
                    <m:r>
                      <a:rPr lang="en-GB" i="1">
                        <a:latin typeface="Cambria Math" panose="02040503050406030204" pitchFamily="18" charset="0"/>
                      </a:rPr>
                      <m:t>)</m:t>
                    </m:r>
                  </m:oMath>
                </a14:m>
                <a:r>
                  <a:rPr lang="en-GB" dirty="0"/>
                  <a:t>, </a:t>
                </a:r>
                <a:endParaRPr lang="pl-PL" dirty="0"/>
              </a:p>
              <a:p>
                <a:r>
                  <a:rPr lang="en-GB" dirty="0"/>
                  <a:t>the initial endowment </a:t>
                </a:r>
                <a14:m>
                  <m:oMath xmlns:m="http://schemas.openxmlformats.org/officeDocument/2006/math">
                    <m:r>
                      <a:rPr lang="en-GB" i="1">
                        <a:latin typeface="Cambria Math" panose="02040503050406030204" pitchFamily="18" charset="0"/>
                      </a:rPr>
                      <m:t>𝜑</m:t>
                    </m:r>
                    <m:r>
                      <a:rPr lang="en-GB" i="1">
                        <a:latin typeface="Cambria Math" panose="02040503050406030204" pitchFamily="18" charset="0"/>
                      </a:rPr>
                      <m:t>≥</m:t>
                    </m:r>
                    <m:r>
                      <a:rPr lang="en-GB" i="1">
                        <a:latin typeface="Cambria Math" panose="02040503050406030204" pitchFamily="18" charset="0"/>
                      </a:rPr>
                      <m:t>𝑓</m:t>
                    </m:r>
                    <m:r>
                      <a:rPr lang="en-GB" i="1">
                        <a:latin typeface="Cambria Math" panose="02040503050406030204" pitchFamily="18" charset="0"/>
                      </a:rPr>
                      <m:t>→</m:t>
                    </m:r>
                    <m:r>
                      <a:rPr lang="en-GB" i="1">
                        <a:latin typeface="Cambria Math" panose="02040503050406030204" pitchFamily="18" charset="0"/>
                      </a:rPr>
                      <m:t>𝑒</m:t>
                    </m:r>
                    <m:r>
                      <a:rPr lang="en-GB" i="1">
                        <a:latin typeface="Cambria Math" panose="02040503050406030204" pitchFamily="18" charset="0"/>
                      </a:rPr>
                      <m:t>≤</m:t>
                    </m:r>
                    <m:acc>
                      <m:accPr>
                        <m:chr m:val="̅"/>
                        <m:ctrlPr>
                          <a:rPr lang="pl-PL" i="1">
                            <a:latin typeface="Cambria Math" panose="02040503050406030204" pitchFamily="18" charset="0"/>
                          </a:rPr>
                        </m:ctrlPr>
                      </m:accPr>
                      <m:e>
                        <m:r>
                          <a:rPr lang="en-GB" i="1">
                            <a:latin typeface="Cambria Math" panose="02040503050406030204" pitchFamily="18" charset="0"/>
                          </a:rPr>
                          <m:t>𝑒</m:t>
                        </m:r>
                      </m:e>
                    </m:acc>
                    <m:r>
                      <a:rPr lang="en-GB" i="1">
                        <a:latin typeface="Cambria Math" panose="02040503050406030204" pitchFamily="18" charset="0"/>
                      </a:rPr>
                      <m:t>=</m:t>
                    </m:r>
                    <m:rad>
                      <m:radPr>
                        <m:degHide m:val="on"/>
                        <m:ctrlPr>
                          <a:rPr lang="pl-PL" i="1">
                            <a:latin typeface="Cambria Math" panose="02040503050406030204" pitchFamily="18" charset="0"/>
                          </a:rPr>
                        </m:ctrlPr>
                      </m:radPr>
                      <m:deg/>
                      <m:e>
                        <m:f>
                          <m:fPr>
                            <m:ctrlPr>
                              <a:rPr lang="pl-PL" i="1">
                                <a:latin typeface="Cambria Math" panose="02040503050406030204" pitchFamily="18" charset="0"/>
                              </a:rPr>
                            </m:ctrlPr>
                          </m:fPr>
                          <m:num>
                            <m:r>
                              <a:rPr lang="en-GB" i="1">
                                <a:latin typeface="Cambria Math" panose="02040503050406030204" pitchFamily="18" charset="0"/>
                              </a:rPr>
                              <m:t>𝑓</m:t>
                            </m:r>
                            <m:r>
                              <a:rPr lang="en-GB" i="1">
                                <a:latin typeface="Cambria Math" panose="02040503050406030204" pitchFamily="18" charset="0"/>
                              </a:rPr>
                              <m:t>−</m:t>
                            </m:r>
                            <m:r>
                              <a:rPr lang="en-GB" i="1">
                                <a:latin typeface="Cambria Math" panose="02040503050406030204" pitchFamily="18" charset="0"/>
                              </a:rPr>
                              <m:t>𝑝𝑉</m:t>
                            </m:r>
                            <m:r>
                              <a:rPr lang="en-GB" i="1">
                                <a:latin typeface="Cambria Math" panose="02040503050406030204" pitchFamily="18" charset="0"/>
                              </a:rPr>
                              <m:t>(1−</m:t>
                            </m:r>
                            <m:r>
                              <a:rPr lang="en-GB" i="1">
                                <a:latin typeface="Cambria Math" panose="02040503050406030204" pitchFamily="18" charset="0"/>
                              </a:rPr>
                              <m:t>𝜃</m:t>
                            </m:r>
                            <m:r>
                              <a:rPr lang="en-GB" i="1">
                                <a:latin typeface="Cambria Math" panose="02040503050406030204" pitchFamily="18" charset="0"/>
                              </a:rPr>
                              <m:t>)(1−</m:t>
                            </m:r>
                            <m:r>
                              <a:rPr lang="en-GB" i="1">
                                <a:latin typeface="Cambria Math" panose="02040503050406030204" pitchFamily="18" charset="0"/>
                              </a:rPr>
                              <m:t>𝑍</m:t>
                            </m:r>
                            <m:r>
                              <a:rPr lang="en-GB" i="1">
                                <a:latin typeface="Cambria Math" panose="02040503050406030204" pitchFamily="18" charset="0"/>
                              </a:rPr>
                              <m:t>)</m:t>
                            </m:r>
                          </m:num>
                          <m:den>
                            <m:d>
                              <m:dPr>
                                <m:ctrlPr>
                                  <a:rPr lang="pl-PL" i="1">
                                    <a:latin typeface="Cambria Math" panose="02040503050406030204" pitchFamily="18" charset="0"/>
                                  </a:rPr>
                                </m:ctrlPr>
                              </m:dPr>
                              <m:e>
                                <m:r>
                                  <a:rPr lang="en-GB" i="1">
                                    <a:latin typeface="Cambria Math" panose="02040503050406030204" pitchFamily="18" charset="0"/>
                                  </a:rPr>
                                  <m:t>1+</m:t>
                                </m:r>
                                <m:r>
                                  <a:rPr lang="en-GB" i="1">
                                    <a:latin typeface="Cambria Math" panose="02040503050406030204" pitchFamily="18" charset="0"/>
                                  </a:rPr>
                                  <m:t>𝑟</m:t>
                                </m:r>
                              </m:e>
                            </m:d>
                            <m:r>
                              <a:rPr lang="en-GB" i="1">
                                <a:latin typeface="Cambria Math" panose="02040503050406030204" pitchFamily="18" charset="0"/>
                              </a:rPr>
                              <m:t>𝐶</m:t>
                            </m:r>
                          </m:den>
                        </m:f>
                      </m:e>
                    </m:rad>
                  </m:oMath>
                </a14:m>
                <a:r>
                  <a:rPr lang="en-GB" dirty="0"/>
                  <a:t>.</a:t>
                </a:r>
                <a:endParaRPr lang="pl-PL" dirty="0"/>
              </a:p>
              <a:p>
                <a:pPr marL="0" indent="0" algn="just">
                  <a:buNone/>
                </a:pPr>
                <a:endParaRPr lang="pl-PL" dirty="0"/>
              </a:p>
            </p:txBody>
          </p:sp>
        </mc:Choice>
        <mc:Fallback xmlns="">
          <p:sp>
            <p:nvSpPr>
              <p:cNvPr id="5" name="Symbol zastępczy zawartości 3">
                <a:extLst>
                  <a:ext uri="{FF2B5EF4-FFF2-40B4-BE49-F238E27FC236}">
                    <a16:creationId xmlns:a16="http://schemas.microsoft.com/office/drawing/2014/main" id="{A6F0293C-1964-4A4A-B0A6-35D23AF14960}"/>
                  </a:ext>
                </a:extLst>
              </p:cNvPr>
              <p:cNvSpPr>
                <a:spLocks noGrp="1" noRot="1" noChangeAspect="1" noMove="1" noResize="1" noEditPoints="1" noAdjustHandles="1" noChangeArrowheads="1" noChangeShapeType="1" noTextEdit="1"/>
              </p:cNvSpPr>
              <p:nvPr>
                <p:ph sz="quarter" idx="13"/>
              </p:nvPr>
            </p:nvSpPr>
            <p:spPr>
              <a:blipFill>
                <a:blip r:embed="rId2"/>
                <a:stretch>
                  <a:fillRect l="-529"/>
                </a:stretch>
              </a:blipFill>
            </p:spPr>
            <p:txBody>
              <a:bodyPr/>
              <a:lstStyle/>
              <a:p>
                <a:r>
                  <a:rPr lang="pl-PL">
                    <a:noFill/>
                  </a:rPr>
                  <a:t> </a:t>
                </a:r>
              </a:p>
            </p:txBody>
          </p:sp>
        </mc:Fallback>
      </mc:AlternateContent>
    </p:spTree>
    <p:extLst>
      <p:ext uri="{BB962C8B-B14F-4D97-AF65-F5344CB8AC3E}">
        <p14:creationId xmlns:p14="http://schemas.microsoft.com/office/powerpoint/2010/main" val="314896176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Symbol zastępczy zawartości 3">
                <a:extLst>
                  <a:ext uri="{FF2B5EF4-FFF2-40B4-BE49-F238E27FC236}">
                    <a16:creationId xmlns:a16="http://schemas.microsoft.com/office/drawing/2014/main" id="{59B703BD-494E-4969-978E-E04AFDAA0DB0}"/>
                  </a:ext>
                </a:extLst>
              </p:cNvPr>
              <p:cNvSpPr>
                <a:spLocks noGrp="1"/>
              </p:cNvSpPr>
              <p:nvPr>
                <p:ph idx="1"/>
              </p:nvPr>
            </p:nvSpPr>
            <p:spPr>
              <a:xfrm>
                <a:off x="913774" y="319596"/>
                <a:ext cx="10363826" cy="6258757"/>
              </a:xfrm>
            </p:spPr>
            <p:txBody>
              <a:bodyPr>
                <a:normAutofit fontScale="70000" lnSpcReduction="20000"/>
              </a:bodyPr>
              <a:lstStyle/>
              <a:p>
                <a:pPr marL="0" indent="0">
                  <a:buNone/>
                </a:pPr>
                <a14:m>
                  <m:oMath xmlns:m="http://schemas.openxmlformats.org/officeDocument/2006/math">
                    <m:func>
                      <m:funcPr>
                        <m:ctrlPr>
                          <a:rPr lang="pl-PL" i="1">
                            <a:latin typeface="Cambria Math" panose="02040503050406030204" pitchFamily="18" charset="0"/>
                          </a:rPr>
                        </m:ctrlPr>
                      </m:funcPr>
                      <m:fName>
                        <m:limLow>
                          <m:limLowPr>
                            <m:ctrlPr>
                              <a:rPr lang="pl-PL" i="1">
                                <a:latin typeface="Cambria Math" panose="02040503050406030204" pitchFamily="18" charset="0"/>
                              </a:rPr>
                            </m:ctrlPr>
                          </m:limLowPr>
                          <m:e>
                            <m:r>
                              <m:rPr>
                                <m:sty m:val="p"/>
                              </m:rPr>
                              <a:rPr lang="en-GB">
                                <a:latin typeface="Cambria Math" panose="02040503050406030204" pitchFamily="18" charset="0"/>
                              </a:rPr>
                              <m:t>max</m:t>
                            </m:r>
                          </m:e>
                          <m:lim>
                            <m:r>
                              <a:rPr lang="en-GB" i="1">
                                <a:latin typeface="Cambria Math" panose="02040503050406030204" pitchFamily="18" charset="0"/>
                              </a:rPr>
                              <m:t>𝑒</m:t>
                            </m:r>
                          </m:lim>
                        </m:limLow>
                      </m:fName>
                      <m:e>
                        <m:r>
                          <m:rPr>
                            <m:sty m:val="p"/>
                          </m:rPr>
                          <a:rPr lang="en-GB">
                            <a:latin typeface="Cambria Math" panose="02040503050406030204" pitchFamily="18" charset="0"/>
                          </a:rPr>
                          <m:t>min</m:t>
                        </m:r>
                        <m:r>
                          <a:rPr lang="en-GB" i="1">
                            <a:latin typeface="Cambria Math" panose="02040503050406030204" pitchFamily="18" charset="0"/>
                          </a:rPr>
                          <m:t>(</m:t>
                        </m:r>
                        <m:r>
                          <a:rPr lang="en-GB" i="1">
                            <a:latin typeface="Cambria Math" panose="02040503050406030204" pitchFamily="18" charset="0"/>
                          </a:rPr>
                          <m:t>𝜑</m:t>
                        </m:r>
                        <m:r>
                          <a:rPr lang="en-GB" i="1">
                            <a:latin typeface="Cambria Math" panose="02040503050406030204" pitchFamily="18" charset="0"/>
                          </a:rPr>
                          <m:t>;</m:t>
                        </m:r>
                        <m:r>
                          <a:rPr lang="en-GB" i="1">
                            <a:latin typeface="Cambria Math" panose="02040503050406030204" pitchFamily="18" charset="0"/>
                          </a:rPr>
                          <m:t>𝑤</m:t>
                        </m:r>
                        <m:r>
                          <a:rPr lang="en-GB" i="1">
                            <a:latin typeface="Cambria Math" panose="02040503050406030204" pitchFamily="18" charset="0"/>
                          </a:rPr>
                          <m:t>[</m:t>
                        </m:r>
                        <m:r>
                          <a:rPr lang="en-GB" i="1">
                            <a:latin typeface="Cambria Math" panose="02040503050406030204" pitchFamily="18" charset="0"/>
                          </a:rPr>
                          <m:t>𝜃</m:t>
                        </m:r>
                        <m:r>
                          <a:rPr lang="en-GB" i="1">
                            <a:latin typeface="Cambria Math" panose="02040503050406030204" pitchFamily="18" charset="0"/>
                          </a:rPr>
                          <m:t>(</m:t>
                        </m:r>
                        <m:r>
                          <a:rPr lang="en-GB" i="1">
                            <a:latin typeface="Cambria Math" panose="02040503050406030204" pitchFamily="18" charset="0"/>
                          </a:rPr>
                          <m:t>𝑅</m:t>
                        </m:r>
                        <m:r>
                          <a:rPr lang="en-GB" i="1">
                            <a:latin typeface="Cambria Math" panose="02040503050406030204" pitchFamily="18" charset="0"/>
                          </a:rPr>
                          <m:t>−1)−(1−</m:t>
                        </m:r>
                        <m:r>
                          <a:rPr lang="en-GB" i="1">
                            <a:latin typeface="Cambria Math" panose="02040503050406030204" pitchFamily="18" charset="0"/>
                          </a:rPr>
                          <m:t>𝜃</m:t>
                        </m:r>
                        <m:r>
                          <a:rPr lang="en-GB" i="1">
                            <a:latin typeface="Cambria Math" panose="02040503050406030204" pitchFamily="18" charset="0"/>
                          </a:rPr>
                          <m:t>)(1−</m:t>
                        </m:r>
                        <m:r>
                          <a:rPr lang="en-GB" i="1">
                            <a:latin typeface="Cambria Math" panose="02040503050406030204" pitchFamily="18" charset="0"/>
                          </a:rPr>
                          <m:t>𝑒</m:t>
                        </m:r>
                        <m:r>
                          <a:rPr lang="en-GB" i="1">
                            <a:latin typeface="Cambria Math" panose="02040503050406030204" pitchFamily="18" charset="0"/>
                          </a:rPr>
                          <m:t>)(1−</m:t>
                        </m:r>
                        <m:r>
                          <a:rPr lang="en-GB" i="1">
                            <a:latin typeface="Cambria Math" panose="02040503050406030204" pitchFamily="18" charset="0"/>
                          </a:rPr>
                          <m:t>𝛽</m:t>
                        </m:r>
                        <m:r>
                          <a:rPr lang="en-GB" i="1">
                            <a:latin typeface="Cambria Math" panose="02040503050406030204" pitchFamily="18" charset="0"/>
                          </a:rPr>
                          <m:t>)−</m:t>
                        </m:r>
                        <m:r>
                          <a:rPr lang="en-GB" i="1">
                            <a:latin typeface="Cambria Math" panose="02040503050406030204" pitchFamily="18" charset="0"/>
                          </a:rPr>
                          <m:t>𝐶</m:t>
                        </m:r>
                        <m:sSup>
                          <m:sSupPr>
                            <m:ctrlPr>
                              <a:rPr lang="pl-PL" i="1">
                                <a:latin typeface="Cambria Math" panose="02040503050406030204" pitchFamily="18" charset="0"/>
                              </a:rPr>
                            </m:ctrlPr>
                          </m:sSupPr>
                          <m:e>
                            <m:r>
                              <a:rPr lang="en-GB" i="1">
                                <a:latin typeface="Cambria Math" panose="02040503050406030204" pitchFamily="18" charset="0"/>
                              </a:rPr>
                              <m:t>𝑒</m:t>
                            </m:r>
                          </m:e>
                          <m:sup>
                            <m:r>
                              <a:rPr lang="en-GB" i="1">
                                <a:latin typeface="Cambria Math" panose="02040503050406030204" pitchFamily="18" charset="0"/>
                              </a:rPr>
                              <m:t>2</m:t>
                            </m:r>
                          </m:sup>
                        </m:sSup>
                        <m:r>
                          <a:rPr lang="en-GB" i="1">
                            <a:latin typeface="Cambria Math" panose="02040503050406030204" pitchFamily="18" charset="0"/>
                          </a:rPr>
                          <m:t> ]−</m:t>
                        </m:r>
                        <m:r>
                          <a:rPr lang="en-GB" i="1">
                            <a:latin typeface="Cambria Math" panose="02040503050406030204" pitchFamily="18" charset="0"/>
                          </a:rPr>
                          <m:t>𝑤</m:t>
                        </m:r>
                        <m:r>
                          <a:rPr lang="en-GB" i="1">
                            <a:latin typeface="Cambria Math" panose="02040503050406030204" pitchFamily="18" charset="0"/>
                          </a:rPr>
                          <m:t>[</m:t>
                        </m:r>
                        <m:r>
                          <a:rPr lang="en-GB" i="1">
                            <a:latin typeface="Cambria Math" panose="02040503050406030204" pitchFamily="18" charset="0"/>
                          </a:rPr>
                          <m:t>𝑝𝑉</m:t>
                        </m:r>
                        <m:r>
                          <a:rPr lang="en-GB" i="1">
                            <a:latin typeface="Cambria Math" panose="02040503050406030204" pitchFamily="18" charset="0"/>
                          </a:rPr>
                          <m:t>(1−</m:t>
                        </m:r>
                        <m:r>
                          <a:rPr lang="en-GB" i="1">
                            <a:latin typeface="Cambria Math" panose="02040503050406030204" pitchFamily="18" charset="0"/>
                          </a:rPr>
                          <m:t>𝜃</m:t>
                        </m:r>
                        <m:r>
                          <a:rPr lang="en-GB" i="1">
                            <a:latin typeface="Cambria Math" panose="02040503050406030204" pitchFamily="18" charset="0"/>
                          </a:rPr>
                          <m:t>)(1−</m:t>
                        </m:r>
                        <m:r>
                          <a:rPr lang="en-GB" i="1">
                            <a:latin typeface="Cambria Math" panose="02040503050406030204" pitchFamily="18" charset="0"/>
                          </a:rPr>
                          <m:t>𝛽</m:t>
                        </m:r>
                        <m:r>
                          <a:rPr lang="en-GB" i="1">
                            <a:latin typeface="Cambria Math" panose="02040503050406030204" pitchFamily="18" charset="0"/>
                          </a:rPr>
                          <m:t>)(1−</m:t>
                        </m:r>
                        <m:r>
                          <a:rPr lang="en-GB" i="1">
                            <a:latin typeface="Cambria Math" panose="02040503050406030204" pitchFamily="18" charset="0"/>
                          </a:rPr>
                          <m:t>𝑍</m:t>
                        </m:r>
                        <m:r>
                          <a:rPr lang="en-GB" i="1">
                            <a:latin typeface="Cambria Math" panose="02040503050406030204" pitchFamily="18" charset="0"/>
                          </a:rPr>
                          <m:t>)]−</m:t>
                        </m:r>
                        <m:r>
                          <a:rPr lang="en-GB" i="1">
                            <a:latin typeface="Cambria Math" panose="02040503050406030204" pitchFamily="18" charset="0"/>
                          </a:rPr>
                          <m:t>𝑤𝐼</m:t>
                        </m:r>
                        <m:sSup>
                          <m:sSupPr>
                            <m:ctrlPr>
                              <a:rPr lang="pl-PL" i="1">
                                <a:latin typeface="Cambria Math" panose="02040503050406030204" pitchFamily="18" charset="0"/>
                              </a:rPr>
                            </m:ctrlPr>
                          </m:sSupPr>
                          <m:e>
                            <m:r>
                              <a:rPr lang="en-GB" i="1">
                                <a:latin typeface="Cambria Math" panose="02040503050406030204" pitchFamily="18" charset="0"/>
                              </a:rPr>
                              <m:t>𝑘</m:t>
                            </m:r>
                          </m:e>
                          <m:sup>
                            <m:r>
                              <a:rPr lang="en-GB" i="1">
                                <a:latin typeface="Cambria Math" panose="02040503050406030204" pitchFamily="18" charset="0"/>
                              </a:rPr>
                              <m:t>2</m:t>
                            </m:r>
                          </m:sup>
                        </m:sSup>
                      </m:e>
                    </m:func>
                  </m:oMath>
                </a14:m>
                <a:r>
                  <a:rPr lang="en-GB" dirty="0"/>
                  <a:t>).</a:t>
                </a:r>
                <a:endParaRPr lang="pl-PL" dirty="0"/>
              </a:p>
              <a:p>
                <a:r>
                  <a:rPr lang="en-GB" dirty="0"/>
                  <a:t>With CRA competition and mentioned assumptions:</a:t>
                </a:r>
                <a:endParaRPr lang="pl-PL" dirty="0"/>
              </a:p>
              <a:p>
                <a:pPr marL="0" indent="0" algn="ctr">
                  <a:buNone/>
                </a:pPr>
                <a14:m>
                  <m:oMath xmlns:m="http://schemas.openxmlformats.org/officeDocument/2006/math">
                    <m:sSup>
                      <m:sSupPr>
                        <m:ctrlPr>
                          <a:rPr lang="pl-PL" i="1">
                            <a:latin typeface="Cambria Math" panose="02040503050406030204" pitchFamily="18" charset="0"/>
                          </a:rPr>
                        </m:ctrlPr>
                      </m:sSupPr>
                      <m:e>
                        <m:r>
                          <a:rPr lang="en-GB" i="1">
                            <a:latin typeface="Cambria Math" panose="02040503050406030204" pitchFamily="18" charset="0"/>
                          </a:rPr>
                          <m:t>𝑓</m:t>
                        </m:r>
                      </m:e>
                      <m:sup>
                        <m:r>
                          <a:rPr lang="en-GB" i="1">
                            <a:latin typeface="Cambria Math" panose="02040503050406030204" pitchFamily="18" charset="0"/>
                          </a:rPr>
                          <m:t>∗</m:t>
                        </m:r>
                      </m:sup>
                    </m:sSup>
                    <m:r>
                      <a:rPr lang="en-GB" i="1">
                        <a:latin typeface="Cambria Math" panose="02040503050406030204" pitchFamily="18" charset="0"/>
                      </a:rPr>
                      <m:t>=</m:t>
                    </m:r>
                    <m:r>
                      <a:rPr lang="en-GB" i="1">
                        <a:latin typeface="Cambria Math" panose="02040503050406030204" pitchFamily="18" charset="0"/>
                      </a:rPr>
                      <m:t>𝐶</m:t>
                    </m:r>
                    <m:sSup>
                      <m:sSupPr>
                        <m:ctrlPr>
                          <a:rPr lang="pl-PL" i="1">
                            <a:latin typeface="Cambria Math" panose="02040503050406030204" pitchFamily="18" charset="0"/>
                          </a:rPr>
                        </m:ctrlPr>
                      </m:sSupPr>
                      <m:e>
                        <m:r>
                          <a:rPr lang="en-GB" i="1">
                            <a:latin typeface="Cambria Math" panose="02040503050406030204" pitchFamily="18" charset="0"/>
                          </a:rPr>
                          <m:t>𝑒</m:t>
                        </m:r>
                      </m:e>
                      <m:sup>
                        <m:r>
                          <a:rPr lang="en-GB" i="1">
                            <a:latin typeface="Cambria Math" panose="02040503050406030204" pitchFamily="18" charset="0"/>
                          </a:rPr>
                          <m:t>∗2</m:t>
                        </m:r>
                      </m:sup>
                    </m:sSup>
                    <m:d>
                      <m:dPr>
                        <m:ctrlPr>
                          <a:rPr lang="pl-PL" i="1">
                            <a:latin typeface="Cambria Math" panose="02040503050406030204" pitchFamily="18" charset="0"/>
                          </a:rPr>
                        </m:ctrlPr>
                      </m:dPr>
                      <m:e>
                        <m:r>
                          <a:rPr lang="en-GB" i="1">
                            <a:latin typeface="Cambria Math" panose="02040503050406030204" pitchFamily="18" charset="0"/>
                          </a:rPr>
                          <m:t>1+</m:t>
                        </m:r>
                        <m:r>
                          <a:rPr lang="en-GB" i="1">
                            <a:latin typeface="Cambria Math" panose="02040503050406030204" pitchFamily="18" charset="0"/>
                          </a:rPr>
                          <m:t>𝑟</m:t>
                        </m:r>
                      </m:e>
                    </m:d>
                    <m:r>
                      <a:rPr lang="en-GB" i="1">
                        <a:latin typeface="Cambria Math" panose="02040503050406030204" pitchFamily="18" charset="0"/>
                      </a:rPr>
                      <m:t>+</m:t>
                    </m:r>
                    <m:r>
                      <a:rPr lang="en-GB" i="1">
                        <a:latin typeface="Cambria Math" panose="02040503050406030204" pitchFamily="18" charset="0"/>
                      </a:rPr>
                      <m:t>𝑝𝑉</m:t>
                    </m:r>
                    <m:r>
                      <a:rPr lang="en-GB" i="1">
                        <a:latin typeface="Cambria Math" panose="02040503050406030204" pitchFamily="18" charset="0"/>
                      </a:rPr>
                      <m:t>(1−</m:t>
                    </m:r>
                    <m:r>
                      <a:rPr lang="en-GB" i="1">
                        <a:latin typeface="Cambria Math" panose="02040503050406030204" pitchFamily="18" charset="0"/>
                      </a:rPr>
                      <m:t>𝜃</m:t>
                    </m:r>
                    <m:r>
                      <a:rPr lang="en-GB" i="1">
                        <a:latin typeface="Cambria Math" panose="02040503050406030204" pitchFamily="18" charset="0"/>
                      </a:rPr>
                      <m:t>)(1−</m:t>
                    </m:r>
                    <m:r>
                      <a:rPr lang="en-GB" i="1">
                        <a:latin typeface="Cambria Math" panose="02040503050406030204" pitchFamily="18" charset="0"/>
                      </a:rPr>
                      <m:t>𝑍</m:t>
                    </m:r>
                    <m:r>
                      <a:rPr lang="en-GB" i="1">
                        <a:latin typeface="Cambria Math" panose="02040503050406030204" pitchFamily="18" charset="0"/>
                      </a:rPr>
                      <m:t>)</m:t>
                    </m:r>
                  </m:oMath>
                </a14:m>
                <a:r>
                  <a:rPr lang="en-GB" dirty="0"/>
                  <a:t>, </a:t>
                </a:r>
                <a:endParaRPr lang="pl-PL" dirty="0"/>
              </a:p>
              <a:p>
                <a:pPr marL="0" indent="0" algn="ctr">
                  <a:buNone/>
                </a:pPr>
                <a14:m>
                  <m:oMath xmlns:m="http://schemas.openxmlformats.org/officeDocument/2006/math">
                    <m:sSup>
                      <m:sSupPr>
                        <m:ctrlPr>
                          <a:rPr lang="pl-PL" i="1">
                            <a:latin typeface="Cambria Math" panose="02040503050406030204" pitchFamily="18" charset="0"/>
                          </a:rPr>
                        </m:ctrlPr>
                      </m:sSupPr>
                      <m:e>
                        <m:r>
                          <a:rPr lang="en-GB" i="1">
                            <a:latin typeface="Cambria Math" panose="02040503050406030204" pitchFamily="18" charset="0"/>
                          </a:rPr>
                          <m:t>𝑒</m:t>
                        </m:r>
                      </m:e>
                      <m:sup>
                        <m:r>
                          <a:rPr lang="en-GB" i="1">
                            <a:latin typeface="Cambria Math" panose="02040503050406030204" pitchFamily="18" charset="0"/>
                          </a:rPr>
                          <m:t>∗</m:t>
                        </m:r>
                      </m:sup>
                    </m:sSup>
                    <m:r>
                      <a:rPr lang="en-GB" i="1">
                        <a:latin typeface="Cambria Math" panose="02040503050406030204" pitchFamily="18" charset="0"/>
                      </a:rPr>
                      <m:t>=</m:t>
                    </m:r>
                    <m:r>
                      <m:rPr>
                        <m:sty m:val="p"/>
                      </m:rPr>
                      <a:rPr lang="en-GB">
                        <a:latin typeface="Cambria Math" panose="02040503050406030204" pitchFamily="18" charset="0"/>
                      </a:rPr>
                      <m:t>max</m:t>
                    </m:r>
                    <m:r>
                      <a:rPr lang="en-GB" i="1">
                        <a:latin typeface="Cambria Math" panose="02040503050406030204" pitchFamily="18" charset="0"/>
                      </a:rPr>
                      <m:t>(</m:t>
                    </m:r>
                    <m:bar>
                      <m:barPr>
                        <m:ctrlPr>
                          <a:rPr lang="pl-PL" i="1">
                            <a:latin typeface="Cambria Math" panose="02040503050406030204" pitchFamily="18" charset="0"/>
                          </a:rPr>
                        </m:ctrlPr>
                      </m:barPr>
                      <m:e>
                        <m:r>
                          <a:rPr lang="en-GB" i="1">
                            <a:latin typeface="Cambria Math" panose="02040503050406030204" pitchFamily="18" charset="0"/>
                          </a:rPr>
                          <m:t>𝑒</m:t>
                        </m:r>
                        <m:r>
                          <a:rPr lang="en-GB" i="1">
                            <a:latin typeface="Cambria Math" panose="02040503050406030204" pitchFamily="18" charset="0"/>
                          </a:rPr>
                          <m:t>, </m:t>
                        </m:r>
                      </m:e>
                    </m:bar>
                    <m:func>
                      <m:funcPr>
                        <m:ctrlPr>
                          <a:rPr lang="pl-PL" i="1">
                            <a:latin typeface="Cambria Math" panose="02040503050406030204" pitchFamily="18" charset="0"/>
                          </a:rPr>
                        </m:ctrlPr>
                      </m:funcPr>
                      <m:fName>
                        <m:r>
                          <m:rPr>
                            <m:sty m:val="p"/>
                          </m:rPr>
                          <a:rPr lang="en-GB">
                            <a:latin typeface="Cambria Math" panose="02040503050406030204" pitchFamily="18" charset="0"/>
                          </a:rPr>
                          <m:t>min</m:t>
                        </m:r>
                      </m:fName>
                      <m:e>
                        <m:d>
                          <m:dPr>
                            <m:ctrlPr>
                              <a:rPr lang="pl-PL" i="1">
                                <a:latin typeface="Cambria Math" panose="02040503050406030204" pitchFamily="18" charset="0"/>
                              </a:rPr>
                            </m:ctrlPr>
                          </m:dPr>
                          <m:e>
                            <m:f>
                              <m:fPr>
                                <m:ctrlPr>
                                  <a:rPr lang="pl-PL" i="1">
                                    <a:latin typeface="Cambria Math" panose="02040503050406030204" pitchFamily="18" charset="0"/>
                                  </a:rPr>
                                </m:ctrlPr>
                              </m:fPr>
                              <m:num>
                                <m:d>
                                  <m:dPr>
                                    <m:ctrlPr>
                                      <a:rPr lang="pl-PL" i="1">
                                        <a:latin typeface="Cambria Math" panose="02040503050406030204" pitchFamily="18" charset="0"/>
                                      </a:rPr>
                                    </m:ctrlPr>
                                  </m:dPr>
                                  <m:e>
                                    <m:r>
                                      <a:rPr lang="en-GB" i="1">
                                        <a:latin typeface="Cambria Math" panose="02040503050406030204" pitchFamily="18" charset="0"/>
                                      </a:rPr>
                                      <m:t>1−</m:t>
                                    </m:r>
                                    <m:r>
                                      <a:rPr lang="en-GB" i="1">
                                        <a:latin typeface="Cambria Math" panose="02040503050406030204" pitchFamily="18" charset="0"/>
                                      </a:rPr>
                                      <m:t>𝜃</m:t>
                                    </m:r>
                                  </m:e>
                                </m:d>
                                <m:d>
                                  <m:dPr>
                                    <m:ctrlPr>
                                      <a:rPr lang="pl-PL" i="1">
                                        <a:latin typeface="Cambria Math" panose="02040503050406030204" pitchFamily="18" charset="0"/>
                                      </a:rPr>
                                    </m:ctrlPr>
                                  </m:dPr>
                                  <m:e>
                                    <m:r>
                                      <a:rPr lang="en-GB" i="1">
                                        <a:latin typeface="Cambria Math" panose="02040503050406030204" pitchFamily="18" charset="0"/>
                                      </a:rPr>
                                      <m:t>1−</m:t>
                                    </m:r>
                                    <m:r>
                                      <a:rPr lang="en-GB" i="1">
                                        <a:latin typeface="Cambria Math" panose="02040503050406030204" pitchFamily="18" charset="0"/>
                                      </a:rPr>
                                      <m:t>𝛽</m:t>
                                    </m:r>
                                  </m:e>
                                </m:d>
                              </m:num>
                              <m:den>
                                <m:r>
                                  <a:rPr lang="en-GB" i="1">
                                    <a:latin typeface="Cambria Math" panose="02040503050406030204" pitchFamily="18" charset="0"/>
                                  </a:rPr>
                                  <m:t>2</m:t>
                                </m:r>
                                <m:r>
                                  <a:rPr lang="en-GB" i="1">
                                    <a:latin typeface="Cambria Math" panose="02040503050406030204" pitchFamily="18" charset="0"/>
                                  </a:rPr>
                                  <m:t>𝐶</m:t>
                                </m:r>
                                <m:d>
                                  <m:dPr>
                                    <m:ctrlPr>
                                      <a:rPr lang="pl-PL" i="1">
                                        <a:latin typeface="Cambria Math" panose="02040503050406030204" pitchFamily="18" charset="0"/>
                                      </a:rPr>
                                    </m:ctrlPr>
                                  </m:dPr>
                                  <m:e>
                                    <m:r>
                                      <a:rPr lang="en-GB" i="1">
                                        <a:latin typeface="Cambria Math" panose="02040503050406030204" pitchFamily="18" charset="0"/>
                                      </a:rPr>
                                      <m:t>1+</m:t>
                                    </m:r>
                                    <m:r>
                                      <a:rPr lang="en-GB" i="1">
                                        <a:latin typeface="Cambria Math" panose="02040503050406030204" pitchFamily="18" charset="0"/>
                                      </a:rPr>
                                      <m:t>𝑟</m:t>
                                    </m:r>
                                  </m:e>
                                </m:d>
                              </m:den>
                            </m:f>
                            <m:r>
                              <a:rPr lang="en-GB" i="1">
                                <a:latin typeface="Cambria Math" panose="02040503050406030204" pitchFamily="18" charset="0"/>
                              </a:rPr>
                              <m:t>,1,</m:t>
                            </m:r>
                            <m:acc>
                              <m:accPr>
                                <m:chr m:val="̅"/>
                                <m:ctrlPr>
                                  <a:rPr lang="pl-PL" i="1">
                                    <a:latin typeface="Cambria Math" panose="02040503050406030204" pitchFamily="18" charset="0"/>
                                  </a:rPr>
                                </m:ctrlPr>
                              </m:accPr>
                              <m:e>
                                <m:r>
                                  <a:rPr lang="en-GB" i="1">
                                    <a:latin typeface="Cambria Math" panose="02040503050406030204" pitchFamily="18" charset="0"/>
                                  </a:rPr>
                                  <m:t>𝑒</m:t>
                                </m:r>
                              </m:e>
                            </m:acc>
                          </m:e>
                        </m:d>
                      </m:e>
                    </m:func>
                    <m:r>
                      <a:rPr lang="en-GB">
                        <a:latin typeface="Cambria Math" panose="02040503050406030204" pitchFamily="18" charset="0"/>
                      </a:rPr>
                      <m:t>) </m:t>
                    </m:r>
                  </m:oMath>
                </a14:m>
                <a:r>
                  <a:rPr lang="en-GB" dirty="0"/>
                  <a:t>.</a:t>
                </a:r>
                <a:endParaRPr lang="pl-PL" dirty="0"/>
              </a:p>
              <a:p>
                <a:r>
                  <a:rPr lang="pl-PL" dirty="0"/>
                  <a:t>M</a:t>
                </a:r>
                <a:r>
                  <a:rPr lang="en-GB" dirty="0" err="1"/>
                  <a:t>onopolistic</a:t>
                </a:r>
                <a:r>
                  <a:rPr lang="en-GB" dirty="0"/>
                  <a:t> situation on the CRA market:</a:t>
                </a:r>
                <a:endParaRPr lang="pl-PL" dirty="0"/>
              </a:p>
              <a:p>
                <a:pPr marL="0" indent="0">
                  <a:buNone/>
                </a:pPr>
                <a14:m>
                  <m:oMathPara xmlns:m="http://schemas.openxmlformats.org/officeDocument/2006/math">
                    <m:oMathParaPr>
                      <m:jc m:val="centerGroup"/>
                    </m:oMathParaPr>
                    <m:oMath xmlns:m="http://schemas.openxmlformats.org/officeDocument/2006/math">
                      <m:sSup>
                        <m:sSupPr>
                          <m:ctrlPr>
                            <a:rPr lang="pl-PL" i="1">
                              <a:latin typeface="Cambria Math" panose="02040503050406030204" pitchFamily="18" charset="0"/>
                            </a:rPr>
                          </m:ctrlPr>
                        </m:sSupPr>
                        <m:e>
                          <m:r>
                            <a:rPr lang="en-GB" i="1">
                              <a:latin typeface="Cambria Math" panose="02040503050406030204" pitchFamily="18" charset="0"/>
                            </a:rPr>
                            <m:t>𝑓</m:t>
                          </m:r>
                        </m:e>
                        <m:sup>
                          <m:r>
                            <a:rPr lang="en-GB" i="1">
                              <a:latin typeface="Cambria Math" panose="02040503050406030204" pitchFamily="18" charset="0"/>
                            </a:rPr>
                            <m:t>∗</m:t>
                          </m:r>
                        </m:sup>
                      </m:sSup>
                      <m:func>
                        <m:funcPr>
                          <m:ctrlPr>
                            <a:rPr lang="pl-PL" i="1">
                              <a:latin typeface="Cambria Math" panose="02040503050406030204" pitchFamily="18" charset="0"/>
                            </a:rPr>
                          </m:ctrlPr>
                        </m:funcPr>
                        <m:fName>
                          <m:r>
                            <a:rPr lang="en-GB">
                              <a:latin typeface="Cambria Math" panose="02040503050406030204" pitchFamily="18" charset="0"/>
                            </a:rPr>
                            <m:t>=</m:t>
                          </m:r>
                        </m:fName>
                        <m:e>
                          <m:r>
                            <m:rPr>
                              <m:sty m:val="p"/>
                            </m:rPr>
                            <a:rPr lang="en-GB">
                              <a:latin typeface="Cambria Math" panose="02040503050406030204" pitchFamily="18" charset="0"/>
                            </a:rPr>
                            <m:t>min</m:t>
                          </m:r>
                          <m:r>
                            <a:rPr lang="en-GB" i="1">
                              <a:latin typeface="Cambria Math" panose="02040503050406030204" pitchFamily="18" charset="0"/>
                            </a:rPr>
                            <m:t>(</m:t>
                          </m:r>
                          <m:r>
                            <a:rPr lang="en-GB" i="1">
                              <a:latin typeface="Cambria Math" panose="02040503050406030204" pitchFamily="18" charset="0"/>
                            </a:rPr>
                            <m:t>𝜑</m:t>
                          </m:r>
                          <m:r>
                            <a:rPr lang="en-GB" i="1">
                              <a:latin typeface="Cambria Math" panose="02040503050406030204" pitchFamily="18" charset="0"/>
                            </a:rPr>
                            <m:t>;</m:t>
                          </m:r>
                          <m:r>
                            <a:rPr lang="en-GB" i="1">
                              <a:latin typeface="Cambria Math" panose="02040503050406030204" pitchFamily="18" charset="0"/>
                            </a:rPr>
                            <m:t>𝑤</m:t>
                          </m:r>
                          <m:r>
                            <a:rPr lang="en-GB" i="1">
                              <a:latin typeface="Cambria Math" panose="02040503050406030204" pitchFamily="18" charset="0"/>
                            </a:rPr>
                            <m:t>[</m:t>
                          </m:r>
                          <m:r>
                            <a:rPr lang="en-GB" i="1">
                              <a:latin typeface="Cambria Math" panose="02040503050406030204" pitchFamily="18" charset="0"/>
                            </a:rPr>
                            <m:t>𝜃</m:t>
                          </m:r>
                          <m:r>
                            <a:rPr lang="en-GB" i="1">
                              <a:latin typeface="Cambria Math" panose="02040503050406030204" pitchFamily="18" charset="0"/>
                            </a:rPr>
                            <m:t>(</m:t>
                          </m:r>
                          <m:r>
                            <a:rPr lang="en-GB" i="1">
                              <a:latin typeface="Cambria Math" panose="02040503050406030204" pitchFamily="18" charset="0"/>
                            </a:rPr>
                            <m:t>𝑅</m:t>
                          </m:r>
                          <m:r>
                            <a:rPr lang="en-GB" i="1">
                              <a:latin typeface="Cambria Math" panose="02040503050406030204" pitchFamily="18" charset="0"/>
                            </a:rPr>
                            <m:t>−1)−(1−</m:t>
                          </m:r>
                          <m:r>
                            <a:rPr lang="en-GB" i="1">
                              <a:latin typeface="Cambria Math" panose="02040503050406030204" pitchFamily="18" charset="0"/>
                            </a:rPr>
                            <m:t>𝜃</m:t>
                          </m:r>
                          <m:r>
                            <a:rPr lang="en-GB" i="1">
                              <a:latin typeface="Cambria Math" panose="02040503050406030204" pitchFamily="18" charset="0"/>
                            </a:rPr>
                            <m:t>)(1−</m:t>
                          </m:r>
                          <m:r>
                            <a:rPr lang="en-GB" i="1">
                              <a:latin typeface="Cambria Math" panose="02040503050406030204" pitchFamily="18" charset="0"/>
                            </a:rPr>
                            <m:t>𝑒</m:t>
                          </m:r>
                          <m:r>
                            <a:rPr lang="en-GB" i="1">
                              <a:latin typeface="Cambria Math" panose="02040503050406030204" pitchFamily="18" charset="0"/>
                            </a:rPr>
                            <m:t>)(1−</m:t>
                          </m:r>
                          <m:r>
                            <a:rPr lang="en-GB" i="1">
                              <a:latin typeface="Cambria Math" panose="02040503050406030204" pitchFamily="18" charset="0"/>
                            </a:rPr>
                            <m:t>𝛽</m:t>
                          </m:r>
                          <m:r>
                            <a:rPr lang="en-GB" i="1">
                              <a:latin typeface="Cambria Math" panose="02040503050406030204" pitchFamily="18" charset="0"/>
                            </a:rPr>
                            <m:t>) ]−</m:t>
                          </m:r>
                          <m:r>
                            <a:rPr lang="en-GB" i="1">
                              <a:latin typeface="Cambria Math" panose="02040503050406030204" pitchFamily="18" charset="0"/>
                            </a:rPr>
                            <m:t>𝑤</m:t>
                          </m:r>
                          <m:r>
                            <a:rPr lang="en-GB" i="1">
                              <a:latin typeface="Cambria Math" panose="02040503050406030204" pitchFamily="18" charset="0"/>
                            </a:rPr>
                            <m:t>[</m:t>
                          </m:r>
                          <m:r>
                            <a:rPr lang="en-GB" i="1">
                              <a:latin typeface="Cambria Math" panose="02040503050406030204" pitchFamily="18" charset="0"/>
                            </a:rPr>
                            <m:t>𝑝𝑉</m:t>
                          </m:r>
                          <m:r>
                            <a:rPr lang="en-GB" i="1">
                              <a:latin typeface="Cambria Math" panose="02040503050406030204" pitchFamily="18" charset="0"/>
                            </a:rPr>
                            <m:t>(1−</m:t>
                          </m:r>
                          <m:r>
                            <a:rPr lang="en-GB" i="1">
                              <a:latin typeface="Cambria Math" panose="02040503050406030204" pitchFamily="18" charset="0"/>
                            </a:rPr>
                            <m:t>𝜃</m:t>
                          </m:r>
                          <m:r>
                            <a:rPr lang="en-GB" i="1">
                              <a:latin typeface="Cambria Math" panose="02040503050406030204" pitchFamily="18" charset="0"/>
                            </a:rPr>
                            <m:t>)(1−</m:t>
                          </m:r>
                          <m:r>
                            <a:rPr lang="en-GB" i="1">
                              <a:latin typeface="Cambria Math" panose="02040503050406030204" pitchFamily="18" charset="0"/>
                            </a:rPr>
                            <m:t>𝛽</m:t>
                          </m:r>
                          <m:r>
                            <a:rPr lang="en-GB" i="1">
                              <a:latin typeface="Cambria Math" panose="02040503050406030204" pitchFamily="18" charset="0"/>
                            </a:rPr>
                            <m:t>)(1−</m:t>
                          </m:r>
                          <m:r>
                            <a:rPr lang="en-GB" i="1">
                              <a:latin typeface="Cambria Math" panose="02040503050406030204" pitchFamily="18" charset="0"/>
                            </a:rPr>
                            <m:t>𝑍</m:t>
                          </m:r>
                          <m:r>
                            <a:rPr lang="en-GB" i="1">
                              <a:latin typeface="Cambria Math" panose="02040503050406030204" pitchFamily="18" charset="0"/>
                            </a:rPr>
                            <m:t>)]−</m:t>
                          </m:r>
                          <m:r>
                            <a:rPr lang="en-GB" i="1">
                              <a:latin typeface="Cambria Math" panose="02040503050406030204" pitchFamily="18" charset="0"/>
                            </a:rPr>
                            <m:t>𝑤𝐼</m:t>
                          </m:r>
                          <m:sSup>
                            <m:sSupPr>
                              <m:ctrlPr>
                                <a:rPr lang="pl-PL" i="1">
                                  <a:latin typeface="Cambria Math" panose="02040503050406030204" pitchFamily="18" charset="0"/>
                                </a:rPr>
                              </m:ctrlPr>
                            </m:sSupPr>
                            <m:e>
                              <m:r>
                                <a:rPr lang="en-GB" i="1">
                                  <a:latin typeface="Cambria Math" panose="02040503050406030204" pitchFamily="18" charset="0"/>
                                </a:rPr>
                                <m:t>𝑘</m:t>
                              </m:r>
                            </m:e>
                            <m:sup>
                              <m:r>
                                <a:rPr lang="en-GB" i="1">
                                  <a:latin typeface="Cambria Math" panose="02040503050406030204" pitchFamily="18" charset="0"/>
                                </a:rPr>
                                <m:t>2</m:t>
                              </m:r>
                            </m:sup>
                          </m:sSup>
                        </m:e>
                      </m:func>
                    </m:oMath>
                  </m:oMathPara>
                </a14:m>
                <a:endParaRPr lang="pl-PL" dirty="0"/>
              </a:p>
              <a:p>
                <a:pPr marL="0" indent="0" algn="ctr">
                  <a:buNone/>
                </a:pPr>
                <a14:m>
                  <m:oMath xmlns:m="http://schemas.openxmlformats.org/officeDocument/2006/math">
                    <m:sSup>
                      <m:sSupPr>
                        <m:ctrlPr>
                          <a:rPr lang="pl-PL" i="1">
                            <a:latin typeface="Cambria Math" panose="02040503050406030204" pitchFamily="18" charset="0"/>
                          </a:rPr>
                        </m:ctrlPr>
                      </m:sSupPr>
                      <m:e>
                        <m:r>
                          <a:rPr lang="en-GB" i="1">
                            <a:latin typeface="Cambria Math" panose="02040503050406030204" pitchFamily="18" charset="0"/>
                          </a:rPr>
                          <m:t>𝑒</m:t>
                        </m:r>
                      </m:e>
                      <m:sup>
                        <m:r>
                          <a:rPr lang="en-GB" i="1">
                            <a:latin typeface="Cambria Math" panose="02040503050406030204" pitchFamily="18" charset="0"/>
                          </a:rPr>
                          <m:t>∗</m:t>
                        </m:r>
                      </m:sup>
                    </m:sSup>
                    <m:r>
                      <a:rPr lang="en-GB" i="1">
                        <a:latin typeface="Cambria Math" panose="02040503050406030204" pitchFamily="18" charset="0"/>
                      </a:rPr>
                      <m:t>=</m:t>
                    </m:r>
                    <m:r>
                      <m:rPr>
                        <m:sty m:val="p"/>
                      </m:rPr>
                      <a:rPr lang="en-GB">
                        <a:latin typeface="Cambria Math" panose="02040503050406030204" pitchFamily="18" charset="0"/>
                      </a:rPr>
                      <m:t>max</m:t>
                    </m:r>
                    <m:r>
                      <a:rPr lang="en-GB" i="1">
                        <a:latin typeface="Cambria Math" panose="02040503050406030204" pitchFamily="18" charset="0"/>
                      </a:rPr>
                      <m:t>(</m:t>
                    </m:r>
                    <m:bar>
                      <m:barPr>
                        <m:ctrlPr>
                          <a:rPr lang="pl-PL" i="1">
                            <a:latin typeface="Cambria Math" panose="02040503050406030204" pitchFamily="18" charset="0"/>
                          </a:rPr>
                        </m:ctrlPr>
                      </m:barPr>
                      <m:e>
                        <m:r>
                          <a:rPr lang="en-GB" i="1">
                            <a:latin typeface="Cambria Math" panose="02040503050406030204" pitchFamily="18" charset="0"/>
                          </a:rPr>
                          <m:t>𝑒</m:t>
                        </m:r>
                        <m:r>
                          <a:rPr lang="en-GB" i="1">
                            <a:latin typeface="Cambria Math" panose="02040503050406030204" pitchFamily="18" charset="0"/>
                          </a:rPr>
                          <m:t>, </m:t>
                        </m:r>
                      </m:e>
                    </m:bar>
                    <m:func>
                      <m:funcPr>
                        <m:ctrlPr>
                          <a:rPr lang="pl-PL" i="1">
                            <a:latin typeface="Cambria Math" panose="02040503050406030204" pitchFamily="18" charset="0"/>
                          </a:rPr>
                        </m:ctrlPr>
                      </m:funcPr>
                      <m:fName>
                        <m:r>
                          <m:rPr>
                            <m:sty m:val="p"/>
                          </m:rPr>
                          <a:rPr lang="en-GB">
                            <a:latin typeface="Cambria Math" panose="02040503050406030204" pitchFamily="18" charset="0"/>
                          </a:rPr>
                          <m:t>min</m:t>
                        </m:r>
                      </m:fName>
                      <m:e>
                        <m:d>
                          <m:dPr>
                            <m:ctrlPr>
                              <a:rPr lang="pl-PL" i="1">
                                <a:latin typeface="Cambria Math" panose="02040503050406030204" pitchFamily="18" charset="0"/>
                              </a:rPr>
                            </m:ctrlPr>
                          </m:dPr>
                          <m:e>
                            <m:f>
                              <m:fPr>
                                <m:ctrlPr>
                                  <a:rPr lang="pl-PL" i="1">
                                    <a:latin typeface="Cambria Math" panose="02040503050406030204" pitchFamily="18" charset="0"/>
                                  </a:rPr>
                                </m:ctrlPr>
                              </m:fPr>
                              <m:num>
                                <m:d>
                                  <m:dPr>
                                    <m:ctrlPr>
                                      <a:rPr lang="pl-PL" i="1">
                                        <a:latin typeface="Cambria Math" panose="02040503050406030204" pitchFamily="18" charset="0"/>
                                      </a:rPr>
                                    </m:ctrlPr>
                                  </m:dPr>
                                  <m:e>
                                    <m:r>
                                      <a:rPr lang="en-GB" i="1">
                                        <a:latin typeface="Cambria Math" panose="02040503050406030204" pitchFamily="18" charset="0"/>
                                      </a:rPr>
                                      <m:t>1−</m:t>
                                    </m:r>
                                    <m:r>
                                      <a:rPr lang="en-GB" i="1">
                                        <a:latin typeface="Cambria Math" panose="02040503050406030204" pitchFamily="18" charset="0"/>
                                      </a:rPr>
                                      <m:t>𝜃</m:t>
                                    </m:r>
                                  </m:e>
                                </m:d>
                                <m:d>
                                  <m:dPr>
                                    <m:ctrlPr>
                                      <a:rPr lang="pl-PL" i="1">
                                        <a:latin typeface="Cambria Math" panose="02040503050406030204" pitchFamily="18" charset="0"/>
                                      </a:rPr>
                                    </m:ctrlPr>
                                  </m:dPr>
                                  <m:e>
                                    <m:r>
                                      <a:rPr lang="en-GB" i="1">
                                        <a:latin typeface="Cambria Math" panose="02040503050406030204" pitchFamily="18" charset="0"/>
                                      </a:rPr>
                                      <m:t>1−</m:t>
                                    </m:r>
                                    <m:r>
                                      <a:rPr lang="en-GB" i="1">
                                        <a:latin typeface="Cambria Math" panose="02040503050406030204" pitchFamily="18" charset="0"/>
                                      </a:rPr>
                                      <m:t>𝛽</m:t>
                                    </m:r>
                                  </m:e>
                                </m:d>
                              </m:num>
                              <m:den>
                                <m:r>
                                  <a:rPr lang="en-GB" i="1">
                                    <a:latin typeface="Cambria Math" panose="02040503050406030204" pitchFamily="18" charset="0"/>
                                  </a:rPr>
                                  <m:t>2</m:t>
                                </m:r>
                                <m:r>
                                  <a:rPr lang="en-GB" i="1">
                                    <a:latin typeface="Cambria Math" panose="02040503050406030204" pitchFamily="18" charset="0"/>
                                  </a:rPr>
                                  <m:t>𝐶</m:t>
                                </m:r>
                                <m:d>
                                  <m:dPr>
                                    <m:ctrlPr>
                                      <a:rPr lang="pl-PL" i="1">
                                        <a:latin typeface="Cambria Math" panose="02040503050406030204" pitchFamily="18" charset="0"/>
                                      </a:rPr>
                                    </m:ctrlPr>
                                  </m:dPr>
                                  <m:e>
                                    <m:r>
                                      <a:rPr lang="en-GB" i="1">
                                        <a:latin typeface="Cambria Math" panose="02040503050406030204" pitchFamily="18" charset="0"/>
                                      </a:rPr>
                                      <m:t>1+</m:t>
                                    </m:r>
                                    <m:r>
                                      <a:rPr lang="en-GB" i="1">
                                        <a:latin typeface="Cambria Math" panose="02040503050406030204" pitchFamily="18" charset="0"/>
                                      </a:rPr>
                                      <m:t>𝑟</m:t>
                                    </m:r>
                                  </m:e>
                                </m:d>
                              </m:den>
                            </m:f>
                            <m:r>
                              <a:rPr lang="en-GB" i="1">
                                <a:latin typeface="Cambria Math" panose="02040503050406030204" pitchFamily="18" charset="0"/>
                              </a:rPr>
                              <m:t>,1,</m:t>
                            </m:r>
                            <m:acc>
                              <m:accPr>
                                <m:chr m:val="̅"/>
                                <m:ctrlPr>
                                  <a:rPr lang="pl-PL" i="1">
                                    <a:latin typeface="Cambria Math" panose="02040503050406030204" pitchFamily="18" charset="0"/>
                                  </a:rPr>
                                </m:ctrlPr>
                              </m:accPr>
                              <m:e>
                                <m:r>
                                  <a:rPr lang="en-GB" i="1">
                                    <a:latin typeface="Cambria Math" panose="02040503050406030204" pitchFamily="18" charset="0"/>
                                  </a:rPr>
                                  <m:t>𝑒</m:t>
                                </m:r>
                              </m:e>
                            </m:acc>
                          </m:e>
                        </m:d>
                      </m:e>
                    </m:func>
                    <m:r>
                      <a:rPr lang="en-GB">
                        <a:latin typeface="Cambria Math" panose="02040503050406030204" pitchFamily="18" charset="0"/>
                      </a:rPr>
                      <m:t>) </m:t>
                    </m:r>
                  </m:oMath>
                </a14:m>
                <a:r>
                  <a:rPr lang="en-GB" dirty="0"/>
                  <a:t>.</a:t>
                </a:r>
                <a:endParaRPr lang="pl-PL" dirty="0"/>
              </a:p>
              <a:p>
                <a:r>
                  <a:rPr lang="en-GB" dirty="0"/>
                  <a:t>Social welfare:</a:t>
                </a:r>
                <a:endParaRPr lang="pl-PL" dirty="0"/>
              </a:p>
              <a:p>
                <a:pPr marL="0" indent="0">
                  <a:buNone/>
                </a:pPr>
                <a14:m>
                  <m:oMathPara xmlns:m="http://schemas.openxmlformats.org/officeDocument/2006/math">
                    <m:oMathParaPr>
                      <m:jc m:val="centerGroup"/>
                    </m:oMathParaPr>
                    <m:oMath xmlns:m="http://schemas.openxmlformats.org/officeDocument/2006/math">
                      <m:r>
                        <a:rPr lang="en-GB" i="1">
                          <a:latin typeface="Cambria Math" panose="02040503050406030204" pitchFamily="18" charset="0"/>
                        </a:rPr>
                        <m:t>𝑊𝐹</m:t>
                      </m:r>
                      <m:r>
                        <a:rPr lang="en-GB" i="1">
                          <a:latin typeface="Cambria Math" panose="02040503050406030204" pitchFamily="18" charset="0"/>
                        </a:rPr>
                        <m:t>=</m:t>
                      </m:r>
                      <m:r>
                        <a:rPr lang="en-GB" i="1">
                          <a:latin typeface="Cambria Math" panose="02040503050406030204" pitchFamily="18" charset="0"/>
                        </a:rPr>
                        <m:t>𝑤</m:t>
                      </m:r>
                      <m:d>
                        <m:dPr>
                          <m:begChr m:val="["/>
                          <m:endChr m:val="]"/>
                          <m:ctrlPr>
                            <a:rPr lang="pl-PL" i="1">
                              <a:latin typeface="Cambria Math" panose="02040503050406030204" pitchFamily="18" charset="0"/>
                            </a:rPr>
                          </m:ctrlPr>
                        </m:dPr>
                        <m:e>
                          <m:f>
                            <m:fPr>
                              <m:ctrlPr>
                                <a:rPr lang="pl-PL" i="1">
                                  <a:latin typeface="Cambria Math" panose="02040503050406030204" pitchFamily="18" charset="0"/>
                                </a:rPr>
                              </m:ctrlPr>
                            </m:fPr>
                            <m:num>
                              <m:sSup>
                                <m:sSupPr>
                                  <m:ctrlPr>
                                    <a:rPr lang="pl-PL" i="1">
                                      <a:latin typeface="Cambria Math" panose="02040503050406030204" pitchFamily="18" charset="0"/>
                                    </a:rPr>
                                  </m:ctrlPr>
                                </m:sSupPr>
                                <m:e>
                                  <m:d>
                                    <m:dPr>
                                      <m:ctrlPr>
                                        <a:rPr lang="pl-PL" i="1">
                                          <a:latin typeface="Cambria Math" panose="02040503050406030204" pitchFamily="18" charset="0"/>
                                        </a:rPr>
                                      </m:ctrlPr>
                                    </m:dPr>
                                    <m:e>
                                      <m:r>
                                        <a:rPr lang="en-GB" i="1">
                                          <a:latin typeface="Cambria Math" panose="02040503050406030204" pitchFamily="18" charset="0"/>
                                        </a:rPr>
                                        <m:t>1−</m:t>
                                      </m:r>
                                      <m:r>
                                        <a:rPr lang="en-GB" i="1">
                                          <a:latin typeface="Cambria Math" panose="02040503050406030204" pitchFamily="18" charset="0"/>
                                        </a:rPr>
                                        <m:t>𝜃</m:t>
                                      </m:r>
                                    </m:e>
                                  </m:d>
                                </m:e>
                                <m:sup>
                                  <m:r>
                                    <a:rPr lang="en-GB" i="1">
                                      <a:latin typeface="Cambria Math" panose="02040503050406030204" pitchFamily="18" charset="0"/>
                                    </a:rPr>
                                    <m:t>2</m:t>
                                  </m:r>
                                </m:sup>
                              </m:sSup>
                              <m:d>
                                <m:dPr>
                                  <m:ctrlPr>
                                    <a:rPr lang="pl-PL" i="1">
                                      <a:latin typeface="Cambria Math" panose="02040503050406030204" pitchFamily="18" charset="0"/>
                                    </a:rPr>
                                  </m:ctrlPr>
                                </m:dPr>
                                <m:e>
                                  <m:r>
                                    <a:rPr lang="en-GB" i="1">
                                      <a:latin typeface="Cambria Math" panose="02040503050406030204" pitchFamily="18" charset="0"/>
                                    </a:rPr>
                                    <m:t>1−</m:t>
                                  </m:r>
                                  <m:r>
                                    <a:rPr lang="en-GB" i="1">
                                      <a:latin typeface="Cambria Math" panose="02040503050406030204" pitchFamily="18" charset="0"/>
                                    </a:rPr>
                                    <m:t>𝛽</m:t>
                                  </m:r>
                                </m:e>
                              </m:d>
                            </m:num>
                            <m:den>
                              <m:r>
                                <a:rPr lang="en-GB" i="1">
                                  <a:latin typeface="Cambria Math" panose="02040503050406030204" pitchFamily="18" charset="0"/>
                                </a:rPr>
                                <m:t>2</m:t>
                              </m:r>
                              <m:r>
                                <a:rPr lang="en-GB" i="1">
                                  <a:latin typeface="Cambria Math" panose="02040503050406030204" pitchFamily="18" charset="0"/>
                                </a:rPr>
                                <m:t>𝐶</m:t>
                              </m:r>
                              <m:d>
                                <m:dPr>
                                  <m:ctrlPr>
                                    <a:rPr lang="pl-PL" i="1">
                                      <a:latin typeface="Cambria Math" panose="02040503050406030204" pitchFamily="18" charset="0"/>
                                    </a:rPr>
                                  </m:ctrlPr>
                                </m:dPr>
                                <m:e>
                                  <m:r>
                                    <a:rPr lang="en-GB" i="1">
                                      <a:latin typeface="Cambria Math" panose="02040503050406030204" pitchFamily="18" charset="0"/>
                                    </a:rPr>
                                    <m:t>1+</m:t>
                                  </m:r>
                                  <m:r>
                                    <a:rPr lang="en-GB" i="1">
                                      <a:latin typeface="Cambria Math" panose="02040503050406030204" pitchFamily="18" charset="0"/>
                                    </a:rPr>
                                    <m:t>𝑟</m:t>
                                  </m:r>
                                </m:e>
                              </m:d>
                            </m:den>
                          </m:f>
                          <m:r>
                            <a:rPr lang="en-GB" i="1">
                              <a:latin typeface="Cambria Math" panose="02040503050406030204" pitchFamily="18" charset="0"/>
                            </a:rPr>
                            <m:t>−</m:t>
                          </m:r>
                          <m:f>
                            <m:fPr>
                              <m:ctrlPr>
                                <a:rPr lang="pl-PL" i="1">
                                  <a:latin typeface="Cambria Math" panose="02040503050406030204" pitchFamily="18" charset="0"/>
                                </a:rPr>
                              </m:ctrlPr>
                            </m:fPr>
                            <m:num>
                              <m:sSup>
                                <m:sSupPr>
                                  <m:ctrlPr>
                                    <a:rPr lang="pl-PL" i="1">
                                      <a:latin typeface="Cambria Math" panose="02040503050406030204" pitchFamily="18" charset="0"/>
                                    </a:rPr>
                                  </m:ctrlPr>
                                </m:sSupPr>
                                <m:e>
                                  <m:d>
                                    <m:dPr>
                                      <m:ctrlPr>
                                        <a:rPr lang="pl-PL" i="1">
                                          <a:latin typeface="Cambria Math" panose="02040503050406030204" pitchFamily="18" charset="0"/>
                                        </a:rPr>
                                      </m:ctrlPr>
                                    </m:dPr>
                                    <m:e>
                                      <m:r>
                                        <a:rPr lang="en-GB" i="1">
                                          <a:latin typeface="Cambria Math" panose="02040503050406030204" pitchFamily="18" charset="0"/>
                                        </a:rPr>
                                        <m:t>1−</m:t>
                                      </m:r>
                                      <m:r>
                                        <a:rPr lang="en-GB" i="1">
                                          <a:latin typeface="Cambria Math" panose="02040503050406030204" pitchFamily="18" charset="0"/>
                                        </a:rPr>
                                        <m:t>𝜃</m:t>
                                      </m:r>
                                    </m:e>
                                  </m:d>
                                </m:e>
                                <m:sup>
                                  <m:r>
                                    <a:rPr lang="en-GB" i="1">
                                      <a:latin typeface="Cambria Math" panose="02040503050406030204" pitchFamily="18" charset="0"/>
                                    </a:rPr>
                                    <m:t>2</m:t>
                                  </m:r>
                                </m:sup>
                              </m:sSup>
                              <m:sSup>
                                <m:sSupPr>
                                  <m:ctrlPr>
                                    <a:rPr lang="pl-PL" i="1">
                                      <a:latin typeface="Cambria Math" panose="02040503050406030204" pitchFamily="18" charset="0"/>
                                    </a:rPr>
                                  </m:ctrlPr>
                                </m:sSupPr>
                                <m:e>
                                  <m:d>
                                    <m:dPr>
                                      <m:ctrlPr>
                                        <a:rPr lang="pl-PL" i="1">
                                          <a:latin typeface="Cambria Math" panose="02040503050406030204" pitchFamily="18" charset="0"/>
                                        </a:rPr>
                                      </m:ctrlPr>
                                    </m:dPr>
                                    <m:e>
                                      <m:r>
                                        <a:rPr lang="en-GB" i="1">
                                          <a:latin typeface="Cambria Math" panose="02040503050406030204" pitchFamily="18" charset="0"/>
                                        </a:rPr>
                                        <m:t>1−</m:t>
                                      </m:r>
                                      <m:r>
                                        <a:rPr lang="en-GB" i="1">
                                          <a:latin typeface="Cambria Math" panose="02040503050406030204" pitchFamily="18" charset="0"/>
                                        </a:rPr>
                                        <m:t>𝛽</m:t>
                                      </m:r>
                                    </m:e>
                                  </m:d>
                                </m:e>
                                <m:sup>
                                  <m:r>
                                    <a:rPr lang="en-GB" i="1">
                                      <a:latin typeface="Cambria Math" panose="02040503050406030204" pitchFamily="18" charset="0"/>
                                    </a:rPr>
                                    <m:t>2</m:t>
                                  </m:r>
                                </m:sup>
                              </m:sSup>
                            </m:num>
                            <m:den>
                              <m:r>
                                <a:rPr lang="en-GB" i="1">
                                  <a:latin typeface="Cambria Math" panose="02040503050406030204" pitchFamily="18" charset="0"/>
                                </a:rPr>
                                <m:t>4</m:t>
                              </m:r>
                              <m:r>
                                <a:rPr lang="en-GB" i="1">
                                  <a:latin typeface="Cambria Math" panose="02040503050406030204" pitchFamily="18" charset="0"/>
                                </a:rPr>
                                <m:t>𝐶</m:t>
                              </m:r>
                              <m:sSup>
                                <m:sSupPr>
                                  <m:ctrlPr>
                                    <a:rPr lang="pl-PL" i="1">
                                      <a:latin typeface="Cambria Math" panose="02040503050406030204" pitchFamily="18" charset="0"/>
                                    </a:rPr>
                                  </m:ctrlPr>
                                </m:sSupPr>
                                <m:e>
                                  <m:d>
                                    <m:dPr>
                                      <m:ctrlPr>
                                        <a:rPr lang="pl-PL" i="1">
                                          <a:latin typeface="Cambria Math" panose="02040503050406030204" pitchFamily="18" charset="0"/>
                                        </a:rPr>
                                      </m:ctrlPr>
                                    </m:dPr>
                                    <m:e>
                                      <m:r>
                                        <a:rPr lang="en-GB" i="1">
                                          <a:latin typeface="Cambria Math" panose="02040503050406030204" pitchFamily="18" charset="0"/>
                                        </a:rPr>
                                        <m:t>1+</m:t>
                                      </m:r>
                                      <m:r>
                                        <a:rPr lang="en-GB" i="1">
                                          <a:latin typeface="Cambria Math" panose="02040503050406030204" pitchFamily="18" charset="0"/>
                                        </a:rPr>
                                        <m:t>𝑟</m:t>
                                      </m:r>
                                    </m:e>
                                  </m:d>
                                </m:e>
                                <m:sup>
                                  <m:r>
                                    <a:rPr lang="en-GB" i="1">
                                      <a:latin typeface="Cambria Math" panose="02040503050406030204" pitchFamily="18" charset="0"/>
                                    </a:rPr>
                                    <m:t>2</m:t>
                                  </m:r>
                                </m:sup>
                              </m:sSup>
                            </m:den>
                          </m:f>
                          <m:r>
                            <a:rPr lang="en-GB" i="1">
                              <a:latin typeface="Cambria Math" panose="02040503050406030204" pitchFamily="18" charset="0"/>
                            </a:rPr>
                            <m:t>+</m:t>
                          </m:r>
                          <m:r>
                            <a:rPr lang="en-GB" i="1">
                              <a:latin typeface="Cambria Math" panose="02040503050406030204" pitchFamily="18" charset="0"/>
                            </a:rPr>
                            <m:t>𝜃</m:t>
                          </m:r>
                          <m:r>
                            <a:rPr lang="en-GB" i="1">
                              <a:latin typeface="Cambria Math" panose="02040503050406030204" pitchFamily="18" charset="0"/>
                            </a:rPr>
                            <m:t>𝑅</m:t>
                          </m:r>
                          <m:r>
                            <a:rPr lang="en-GB" i="1">
                              <a:latin typeface="Cambria Math" panose="02040503050406030204" pitchFamily="18" charset="0"/>
                            </a:rPr>
                            <m:t>−1</m:t>
                          </m:r>
                        </m:e>
                      </m:d>
                      <m:r>
                        <a:rPr lang="en-GB" i="1">
                          <a:latin typeface="Cambria Math" panose="02040503050406030204" pitchFamily="18" charset="0"/>
                        </a:rPr>
                        <m:t>−</m:t>
                      </m:r>
                      <m:r>
                        <a:rPr lang="en-GB" i="1">
                          <a:latin typeface="Cambria Math" panose="02040503050406030204" pitchFamily="18" charset="0"/>
                        </a:rPr>
                        <m:t>𝑤</m:t>
                      </m:r>
                      <m:d>
                        <m:dPr>
                          <m:begChr m:val="["/>
                          <m:endChr m:val="]"/>
                          <m:ctrlPr>
                            <a:rPr lang="pl-PL" i="1">
                              <a:latin typeface="Cambria Math" panose="02040503050406030204" pitchFamily="18" charset="0"/>
                            </a:rPr>
                          </m:ctrlPr>
                        </m:dPr>
                        <m:e>
                          <m:r>
                            <a:rPr lang="en-GB" i="1">
                              <a:latin typeface="Cambria Math" panose="02040503050406030204" pitchFamily="18" charset="0"/>
                            </a:rPr>
                            <m:t>𝑝𝑉</m:t>
                          </m:r>
                          <m:d>
                            <m:dPr>
                              <m:ctrlPr>
                                <a:rPr lang="pl-PL" i="1">
                                  <a:latin typeface="Cambria Math" panose="02040503050406030204" pitchFamily="18" charset="0"/>
                                </a:rPr>
                              </m:ctrlPr>
                            </m:dPr>
                            <m:e>
                              <m:r>
                                <a:rPr lang="en-GB" i="1">
                                  <a:latin typeface="Cambria Math" panose="02040503050406030204" pitchFamily="18" charset="0"/>
                                </a:rPr>
                                <m:t>1−</m:t>
                              </m:r>
                              <m:r>
                                <a:rPr lang="en-GB" i="1">
                                  <a:latin typeface="Cambria Math" panose="02040503050406030204" pitchFamily="18" charset="0"/>
                                </a:rPr>
                                <m:t>𝜃</m:t>
                              </m:r>
                            </m:e>
                          </m:d>
                          <m:d>
                            <m:dPr>
                              <m:ctrlPr>
                                <a:rPr lang="pl-PL" i="1">
                                  <a:latin typeface="Cambria Math" panose="02040503050406030204" pitchFamily="18" charset="0"/>
                                </a:rPr>
                              </m:ctrlPr>
                            </m:dPr>
                            <m:e>
                              <m:r>
                                <a:rPr lang="en-GB" i="1">
                                  <a:latin typeface="Cambria Math" panose="02040503050406030204" pitchFamily="18" charset="0"/>
                                </a:rPr>
                                <m:t>1−</m:t>
                              </m:r>
                              <m:r>
                                <a:rPr lang="en-GB" i="1">
                                  <a:latin typeface="Cambria Math" panose="02040503050406030204" pitchFamily="18" charset="0"/>
                                </a:rPr>
                                <m:t>𝑍</m:t>
                              </m:r>
                            </m:e>
                          </m:d>
                        </m:e>
                      </m:d>
                      <m:r>
                        <a:rPr lang="en-GB" i="1">
                          <a:latin typeface="Cambria Math" panose="02040503050406030204" pitchFamily="18" charset="0"/>
                        </a:rPr>
                        <m:t>−</m:t>
                      </m:r>
                      <m:r>
                        <a:rPr lang="en-GB" i="1">
                          <a:latin typeface="Cambria Math" panose="02040503050406030204" pitchFamily="18" charset="0"/>
                        </a:rPr>
                        <m:t>𝑤𝐼</m:t>
                      </m:r>
                      <m:sSup>
                        <m:sSupPr>
                          <m:ctrlPr>
                            <a:rPr lang="pl-PL" i="1">
                              <a:latin typeface="Cambria Math" panose="02040503050406030204" pitchFamily="18" charset="0"/>
                            </a:rPr>
                          </m:ctrlPr>
                        </m:sSupPr>
                        <m:e>
                          <m:r>
                            <a:rPr lang="en-GB" i="1">
                              <a:latin typeface="Cambria Math" panose="02040503050406030204" pitchFamily="18" charset="0"/>
                            </a:rPr>
                            <m:t>𝑘</m:t>
                          </m:r>
                        </m:e>
                        <m:sup>
                          <m:r>
                            <a:rPr lang="en-GB" i="1">
                              <a:latin typeface="Cambria Math" panose="02040503050406030204" pitchFamily="18" charset="0"/>
                            </a:rPr>
                            <m:t>2</m:t>
                          </m:r>
                        </m:sup>
                      </m:sSup>
                    </m:oMath>
                  </m:oMathPara>
                </a14:m>
                <a:endParaRPr lang="pl-PL" dirty="0"/>
              </a:p>
              <a:p>
                <a:pPr marL="0" indent="0">
                  <a:buNone/>
                </a:pPr>
                <a14:m>
                  <m:oMathPara xmlns:m="http://schemas.openxmlformats.org/officeDocument/2006/math">
                    <m:oMathParaPr>
                      <m:jc m:val="centerGroup"/>
                    </m:oMathParaPr>
                    <m:oMath xmlns:m="http://schemas.openxmlformats.org/officeDocument/2006/math">
                      <m:r>
                        <a:rPr lang="en-GB" i="1">
                          <a:latin typeface="Cambria Math" panose="02040503050406030204" pitchFamily="18" charset="0"/>
                        </a:rPr>
                        <m:t>𝑊𝐹</m:t>
                      </m:r>
                      <m:r>
                        <a:rPr lang="en-GB" i="1">
                          <a:latin typeface="Cambria Math" panose="02040503050406030204" pitchFamily="18" charset="0"/>
                        </a:rPr>
                        <m:t>=</m:t>
                      </m:r>
                      <m:r>
                        <a:rPr lang="en-GB" i="1">
                          <a:latin typeface="Cambria Math" panose="02040503050406030204" pitchFamily="18" charset="0"/>
                        </a:rPr>
                        <m:t>𝑤</m:t>
                      </m:r>
                      <m:d>
                        <m:dPr>
                          <m:begChr m:val="["/>
                          <m:endChr m:val="]"/>
                          <m:ctrlPr>
                            <a:rPr lang="pl-PL" i="1">
                              <a:latin typeface="Cambria Math" panose="02040503050406030204" pitchFamily="18" charset="0"/>
                            </a:rPr>
                          </m:ctrlPr>
                        </m:dPr>
                        <m:e>
                          <m:f>
                            <m:fPr>
                              <m:ctrlPr>
                                <a:rPr lang="pl-PL" i="1">
                                  <a:latin typeface="Cambria Math" panose="02040503050406030204" pitchFamily="18" charset="0"/>
                                </a:rPr>
                              </m:ctrlPr>
                            </m:fPr>
                            <m:num>
                              <m:sSup>
                                <m:sSupPr>
                                  <m:ctrlPr>
                                    <a:rPr lang="pl-PL" i="1">
                                      <a:latin typeface="Cambria Math" panose="02040503050406030204" pitchFamily="18" charset="0"/>
                                    </a:rPr>
                                  </m:ctrlPr>
                                </m:sSupPr>
                                <m:e>
                                  <m:d>
                                    <m:dPr>
                                      <m:ctrlPr>
                                        <a:rPr lang="pl-PL" i="1">
                                          <a:latin typeface="Cambria Math" panose="02040503050406030204" pitchFamily="18" charset="0"/>
                                        </a:rPr>
                                      </m:ctrlPr>
                                    </m:dPr>
                                    <m:e>
                                      <m:r>
                                        <a:rPr lang="en-GB" i="1">
                                          <a:latin typeface="Cambria Math" panose="02040503050406030204" pitchFamily="18" charset="0"/>
                                        </a:rPr>
                                        <m:t>1−</m:t>
                                      </m:r>
                                      <m:r>
                                        <a:rPr lang="en-GB" i="1">
                                          <a:latin typeface="Cambria Math" panose="02040503050406030204" pitchFamily="18" charset="0"/>
                                        </a:rPr>
                                        <m:t>𝜃</m:t>
                                      </m:r>
                                    </m:e>
                                  </m:d>
                                </m:e>
                                <m:sup>
                                  <m:r>
                                    <a:rPr lang="en-GB" i="1">
                                      <a:latin typeface="Cambria Math" panose="02040503050406030204" pitchFamily="18" charset="0"/>
                                    </a:rPr>
                                    <m:t>2</m:t>
                                  </m:r>
                                </m:sup>
                              </m:sSup>
                            </m:num>
                            <m:den>
                              <m:r>
                                <a:rPr lang="en-GB" i="1">
                                  <a:latin typeface="Cambria Math" panose="02040503050406030204" pitchFamily="18" charset="0"/>
                                </a:rPr>
                                <m:t>4</m:t>
                              </m:r>
                              <m:r>
                                <a:rPr lang="en-GB" i="1">
                                  <a:latin typeface="Cambria Math" panose="02040503050406030204" pitchFamily="18" charset="0"/>
                                </a:rPr>
                                <m:t>𝐶</m:t>
                              </m:r>
                            </m:den>
                          </m:f>
                          <m:d>
                            <m:dPr>
                              <m:ctrlPr>
                                <a:rPr lang="pl-PL" i="1">
                                  <a:latin typeface="Cambria Math" panose="02040503050406030204" pitchFamily="18" charset="0"/>
                                </a:rPr>
                              </m:ctrlPr>
                            </m:dPr>
                            <m:e>
                              <m:f>
                                <m:fPr>
                                  <m:ctrlPr>
                                    <a:rPr lang="pl-PL" i="1">
                                      <a:latin typeface="Cambria Math" panose="02040503050406030204" pitchFamily="18" charset="0"/>
                                    </a:rPr>
                                  </m:ctrlPr>
                                </m:fPr>
                                <m:num>
                                  <m:d>
                                    <m:dPr>
                                      <m:ctrlPr>
                                        <a:rPr lang="pl-PL" i="1">
                                          <a:latin typeface="Cambria Math" panose="02040503050406030204" pitchFamily="18" charset="0"/>
                                        </a:rPr>
                                      </m:ctrlPr>
                                    </m:dPr>
                                    <m:e>
                                      <m:r>
                                        <a:rPr lang="en-GB" i="1">
                                          <a:latin typeface="Cambria Math" panose="02040503050406030204" pitchFamily="18" charset="0"/>
                                        </a:rPr>
                                        <m:t>1−</m:t>
                                      </m:r>
                                      <m:r>
                                        <a:rPr lang="en-GB" i="1">
                                          <a:latin typeface="Cambria Math" panose="02040503050406030204" pitchFamily="18" charset="0"/>
                                        </a:rPr>
                                        <m:t>𝛽</m:t>
                                      </m:r>
                                    </m:e>
                                  </m:d>
                                  <m:r>
                                    <a:rPr lang="en-GB" i="1">
                                      <a:latin typeface="Cambria Math" panose="02040503050406030204" pitchFamily="18" charset="0"/>
                                    </a:rPr>
                                    <m:t>(1+2</m:t>
                                  </m:r>
                                  <m:r>
                                    <a:rPr lang="en-GB" i="1">
                                      <a:latin typeface="Cambria Math" panose="02040503050406030204" pitchFamily="18" charset="0"/>
                                    </a:rPr>
                                    <m:t>𝑟</m:t>
                                  </m:r>
                                  <m:r>
                                    <a:rPr lang="en-GB" i="1">
                                      <a:latin typeface="Cambria Math" panose="02040503050406030204" pitchFamily="18" charset="0"/>
                                    </a:rPr>
                                    <m:t>+</m:t>
                                  </m:r>
                                  <m:r>
                                    <a:rPr lang="en-GB" i="1">
                                      <a:latin typeface="Cambria Math" panose="02040503050406030204" pitchFamily="18" charset="0"/>
                                    </a:rPr>
                                    <m:t>𝛽</m:t>
                                  </m:r>
                                  <m:r>
                                    <a:rPr lang="en-GB" i="1">
                                      <a:latin typeface="Cambria Math" panose="02040503050406030204" pitchFamily="18" charset="0"/>
                                    </a:rPr>
                                    <m:t>)</m:t>
                                  </m:r>
                                </m:num>
                                <m:den>
                                  <m:sSup>
                                    <m:sSupPr>
                                      <m:ctrlPr>
                                        <a:rPr lang="pl-PL" i="1">
                                          <a:latin typeface="Cambria Math" panose="02040503050406030204" pitchFamily="18" charset="0"/>
                                        </a:rPr>
                                      </m:ctrlPr>
                                    </m:sSupPr>
                                    <m:e>
                                      <m:d>
                                        <m:dPr>
                                          <m:ctrlPr>
                                            <a:rPr lang="pl-PL" i="1">
                                              <a:latin typeface="Cambria Math" panose="02040503050406030204" pitchFamily="18" charset="0"/>
                                            </a:rPr>
                                          </m:ctrlPr>
                                        </m:dPr>
                                        <m:e>
                                          <m:r>
                                            <a:rPr lang="en-GB" i="1">
                                              <a:latin typeface="Cambria Math" panose="02040503050406030204" pitchFamily="18" charset="0"/>
                                            </a:rPr>
                                            <m:t>1+</m:t>
                                          </m:r>
                                          <m:r>
                                            <a:rPr lang="en-GB" i="1">
                                              <a:latin typeface="Cambria Math" panose="02040503050406030204" pitchFamily="18" charset="0"/>
                                            </a:rPr>
                                            <m:t>𝑟</m:t>
                                          </m:r>
                                        </m:e>
                                      </m:d>
                                    </m:e>
                                    <m:sup>
                                      <m:r>
                                        <a:rPr lang="en-GB" i="1">
                                          <a:latin typeface="Cambria Math" panose="02040503050406030204" pitchFamily="18" charset="0"/>
                                        </a:rPr>
                                        <m:t>2</m:t>
                                      </m:r>
                                    </m:sup>
                                  </m:sSup>
                                </m:den>
                              </m:f>
                            </m:e>
                          </m:d>
                          <m:r>
                            <a:rPr lang="en-GB" i="1">
                              <a:latin typeface="Cambria Math" panose="02040503050406030204" pitchFamily="18" charset="0"/>
                            </a:rPr>
                            <m:t>+</m:t>
                          </m:r>
                          <m:r>
                            <a:rPr lang="en-GB" i="1">
                              <a:latin typeface="Cambria Math" panose="02040503050406030204" pitchFamily="18" charset="0"/>
                            </a:rPr>
                            <m:t>𝜃</m:t>
                          </m:r>
                          <m:r>
                            <a:rPr lang="en-GB" i="1">
                              <a:latin typeface="Cambria Math" panose="02040503050406030204" pitchFamily="18" charset="0"/>
                            </a:rPr>
                            <m:t>𝑅</m:t>
                          </m:r>
                          <m:r>
                            <a:rPr lang="en-GB" i="1">
                              <a:latin typeface="Cambria Math" panose="02040503050406030204" pitchFamily="18" charset="0"/>
                            </a:rPr>
                            <m:t>−1</m:t>
                          </m:r>
                        </m:e>
                      </m:d>
                      <m:r>
                        <a:rPr lang="en-GB" i="1">
                          <a:latin typeface="Cambria Math" panose="02040503050406030204" pitchFamily="18" charset="0"/>
                        </a:rPr>
                        <m:t>−</m:t>
                      </m:r>
                      <m:r>
                        <a:rPr lang="en-GB" i="1">
                          <a:latin typeface="Cambria Math" panose="02040503050406030204" pitchFamily="18" charset="0"/>
                        </a:rPr>
                        <m:t>𝑤</m:t>
                      </m:r>
                      <m:d>
                        <m:dPr>
                          <m:begChr m:val="["/>
                          <m:endChr m:val="]"/>
                          <m:ctrlPr>
                            <a:rPr lang="pl-PL" i="1">
                              <a:latin typeface="Cambria Math" panose="02040503050406030204" pitchFamily="18" charset="0"/>
                            </a:rPr>
                          </m:ctrlPr>
                        </m:dPr>
                        <m:e>
                          <m:r>
                            <a:rPr lang="en-GB" i="1">
                              <a:latin typeface="Cambria Math" panose="02040503050406030204" pitchFamily="18" charset="0"/>
                            </a:rPr>
                            <m:t>𝑝𝑉</m:t>
                          </m:r>
                          <m:d>
                            <m:dPr>
                              <m:ctrlPr>
                                <a:rPr lang="pl-PL" i="1">
                                  <a:latin typeface="Cambria Math" panose="02040503050406030204" pitchFamily="18" charset="0"/>
                                </a:rPr>
                              </m:ctrlPr>
                            </m:dPr>
                            <m:e>
                              <m:r>
                                <a:rPr lang="en-GB" i="1">
                                  <a:latin typeface="Cambria Math" panose="02040503050406030204" pitchFamily="18" charset="0"/>
                                </a:rPr>
                                <m:t>1−</m:t>
                              </m:r>
                              <m:r>
                                <a:rPr lang="en-GB" i="1">
                                  <a:latin typeface="Cambria Math" panose="02040503050406030204" pitchFamily="18" charset="0"/>
                                </a:rPr>
                                <m:t>𝜃</m:t>
                              </m:r>
                            </m:e>
                          </m:d>
                          <m:d>
                            <m:dPr>
                              <m:ctrlPr>
                                <a:rPr lang="pl-PL" i="1">
                                  <a:latin typeface="Cambria Math" panose="02040503050406030204" pitchFamily="18" charset="0"/>
                                </a:rPr>
                              </m:ctrlPr>
                            </m:dPr>
                            <m:e>
                              <m:r>
                                <a:rPr lang="en-GB" i="1">
                                  <a:latin typeface="Cambria Math" panose="02040503050406030204" pitchFamily="18" charset="0"/>
                                </a:rPr>
                                <m:t>1−</m:t>
                              </m:r>
                              <m:r>
                                <a:rPr lang="en-GB" i="1">
                                  <a:latin typeface="Cambria Math" panose="02040503050406030204" pitchFamily="18" charset="0"/>
                                </a:rPr>
                                <m:t>𝑍</m:t>
                              </m:r>
                            </m:e>
                          </m:d>
                        </m:e>
                      </m:d>
                      <m:r>
                        <a:rPr lang="en-GB" i="1">
                          <a:latin typeface="Cambria Math" panose="02040503050406030204" pitchFamily="18" charset="0"/>
                        </a:rPr>
                        <m:t>−</m:t>
                      </m:r>
                      <m:r>
                        <a:rPr lang="en-GB" i="1">
                          <a:latin typeface="Cambria Math" panose="02040503050406030204" pitchFamily="18" charset="0"/>
                        </a:rPr>
                        <m:t>𝑤𝐼</m:t>
                      </m:r>
                      <m:sSup>
                        <m:sSupPr>
                          <m:ctrlPr>
                            <a:rPr lang="pl-PL" i="1">
                              <a:latin typeface="Cambria Math" panose="02040503050406030204" pitchFamily="18" charset="0"/>
                            </a:rPr>
                          </m:ctrlPr>
                        </m:sSupPr>
                        <m:e>
                          <m:r>
                            <a:rPr lang="en-GB" i="1">
                              <a:latin typeface="Cambria Math" panose="02040503050406030204" pitchFamily="18" charset="0"/>
                            </a:rPr>
                            <m:t>𝑘</m:t>
                          </m:r>
                        </m:e>
                        <m:sup>
                          <m:r>
                            <a:rPr lang="en-GB" i="1">
                              <a:latin typeface="Cambria Math" panose="02040503050406030204" pitchFamily="18" charset="0"/>
                            </a:rPr>
                            <m:t>2</m:t>
                          </m:r>
                        </m:sup>
                      </m:sSup>
                    </m:oMath>
                  </m:oMathPara>
                </a14:m>
                <a:endParaRPr lang="pl-PL" dirty="0"/>
              </a:p>
              <a:p>
                <a:r>
                  <a:rPr lang="en-GB" dirty="0"/>
                  <a:t>When β ≥ 0, r ≥ 0 and at least one of these inequalities is strict, this multiplication factor is smaller than one, and the social welfare is strictly lower than the first best.</a:t>
                </a:r>
                <a:endParaRPr lang="pl-PL" dirty="0"/>
              </a:p>
              <a:p>
                <a:pPr marL="0" indent="0">
                  <a:buNone/>
                </a:pPr>
                <a14:m>
                  <m:oMathPara xmlns:m="http://schemas.openxmlformats.org/officeDocument/2006/math">
                    <m:oMathParaPr>
                      <m:jc m:val="centerGroup"/>
                    </m:oMathParaPr>
                    <m:oMath xmlns:m="http://schemas.openxmlformats.org/officeDocument/2006/math">
                      <m:r>
                        <a:rPr lang="en-GB" i="1">
                          <a:latin typeface="Cambria Math" panose="02040503050406030204" pitchFamily="18" charset="0"/>
                        </a:rPr>
                        <m:t>𝑊𝐹</m:t>
                      </m:r>
                      <m:r>
                        <a:rPr lang="en-GB" i="1">
                          <a:latin typeface="Cambria Math" panose="02040503050406030204" pitchFamily="18" charset="0"/>
                        </a:rPr>
                        <m:t>=</m:t>
                      </m:r>
                      <m:r>
                        <a:rPr lang="en-GB" i="1">
                          <a:latin typeface="Cambria Math" panose="02040503050406030204" pitchFamily="18" charset="0"/>
                        </a:rPr>
                        <m:t>𝑤</m:t>
                      </m:r>
                      <m:d>
                        <m:dPr>
                          <m:begChr m:val="["/>
                          <m:endChr m:val="]"/>
                          <m:ctrlPr>
                            <a:rPr lang="pl-PL" i="1">
                              <a:latin typeface="Cambria Math" panose="02040503050406030204" pitchFamily="18" charset="0"/>
                            </a:rPr>
                          </m:ctrlPr>
                        </m:dPr>
                        <m:e>
                          <m:f>
                            <m:fPr>
                              <m:ctrlPr>
                                <a:rPr lang="pl-PL" i="1">
                                  <a:latin typeface="Cambria Math" panose="02040503050406030204" pitchFamily="18" charset="0"/>
                                </a:rPr>
                              </m:ctrlPr>
                            </m:fPr>
                            <m:num>
                              <m:sSup>
                                <m:sSupPr>
                                  <m:ctrlPr>
                                    <a:rPr lang="pl-PL" i="1">
                                      <a:latin typeface="Cambria Math" panose="02040503050406030204" pitchFamily="18" charset="0"/>
                                    </a:rPr>
                                  </m:ctrlPr>
                                </m:sSupPr>
                                <m:e>
                                  <m:d>
                                    <m:dPr>
                                      <m:ctrlPr>
                                        <a:rPr lang="pl-PL" i="1">
                                          <a:latin typeface="Cambria Math" panose="02040503050406030204" pitchFamily="18" charset="0"/>
                                        </a:rPr>
                                      </m:ctrlPr>
                                    </m:dPr>
                                    <m:e>
                                      <m:r>
                                        <a:rPr lang="en-GB" i="1">
                                          <a:latin typeface="Cambria Math" panose="02040503050406030204" pitchFamily="18" charset="0"/>
                                        </a:rPr>
                                        <m:t>1−</m:t>
                                      </m:r>
                                      <m:r>
                                        <a:rPr lang="en-GB" i="1">
                                          <a:latin typeface="Cambria Math" panose="02040503050406030204" pitchFamily="18" charset="0"/>
                                        </a:rPr>
                                        <m:t>𝜃</m:t>
                                      </m:r>
                                    </m:e>
                                  </m:d>
                                </m:e>
                                <m:sup>
                                  <m:r>
                                    <a:rPr lang="en-GB" i="1">
                                      <a:latin typeface="Cambria Math" panose="02040503050406030204" pitchFamily="18" charset="0"/>
                                    </a:rPr>
                                    <m:t>2</m:t>
                                  </m:r>
                                </m:sup>
                              </m:sSup>
                              <m:d>
                                <m:dPr>
                                  <m:ctrlPr>
                                    <a:rPr lang="pl-PL" i="1">
                                      <a:latin typeface="Cambria Math" panose="02040503050406030204" pitchFamily="18" charset="0"/>
                                    </a:rPr>
                                  </m:ctrlPr>
                                </m:dPr>
                                <m:e>
                                  <m:r>
                                    <a:rPr lang="en-GB" i="1">
                                      <a:latin typeface="Cambria Math" panose="02040503050406030204" pitchFamily="18" charset="0"/>
                                    </a:rPr>
                                    <m:t>1−</m:t>
                                  </m:r>
                                  <m:r>
                                    <a:rPr lang="en-GB" i="1">
                                      <a:latin typeface="Cambria Math" panose="02040503050406030204" pitchFamily="18" charset="0"/>
                                    </a:rPr>
                                    <m:t>𝛽</m:t>
                                  </m:r>
                                </m:e>
                              </m:d>
                            </m:num>
                            <m:den>
                              <m:r>
                                <a:rPr lang="en-GB" i="1">
                                  <a:latin typeface="Cambria Math" panose="02040503050406030204" pitchFamily="18" charset="0"/>
                                </a:rPr>
                                <m:t>2</m:t>
                              </m:r>
                              <m:r>
                                <a:rPr lang="en-GB" i="1">
                                  <a:latin typeface="Cambria Math" panose="02040503050406030204" pitchFamily="18" charset="0"/>
                                </a:rPr>
                                <m:t>𝐶</m:t>
                              </m:r>
                            </m:den>
                          </m:f>
                          <m:r>
                            <a:rPr lang="en-GB" i="1">
                              <a:latin typeface="Cambria Math" panose="02040503050406030204" pitchFamily="18" charset="0"/>
                            </a:rPr>
                            <m:t>−</m:t>
                          </m:r>
                          <m:f>
                            <m:fPr>
                              <m:ctrlPr>
                                <a:rPr lang="pl-PL" i="1">
                                  <a:latin typeface="Cambria Math" panose="02040503050406030204" pitchFamily="18" charset="0"/>
                                </a:rPr>
                              </m:ctrlPr>
                            </m:fPr>
                            <m:num>
                              <m:sSup>
                                <m:sSupPr>
                                  <m:ctrlPr>
                                    <a:rPr lang="pl-PL" i="1">
                                      <a:latin typeface="Cambria Math" panose="02040503050406030204" pitchFamily="18" charset="0"/>
                                    </a:rPr>
                                  </m:ctrlPr>
                                </m:sSupPr>
                                <m:e>
                                  <m:d>
                                    <m:dPr>
                                      <m:ctrlPr>
                                        <a:rPr lang="pl-PL" i="1">
                                          <a:latin typeface="Cambria Math" panose="02040503050406030204" pitchFamily="18" charset="0"/>
                                        </a:rPr>
                                      </m:ctrlPr>
                                    </m:dPr>
                                    <m:e>
                                      <m:r>
                                        <a:rPr lang="en-GB" i="1">
                                          <a:latin typeface="Cambria Math" panose="02040503050406030204" pitchFamily="18" charset="0"/>
                                        </a:rPr>
                                        <m:t>1−</m:t>
                                      </m:r>
                                      <m:r>
                                        <a:rPr lang="en-GB" i="1">
                                          <a:latin typeface="Cambria Math" panose="02040503050406030204" pitchFamily="18" charset="0"/>
                                        </a:rPr>
                                        <m:t>𝜃</m:t>
                                      </m:r>
                                    </m:e>
                                  </m:d>
                                </m:e>
                                <m:sup>
                                  <m:r>
                                    <a:rPr lang="en-GB" i="1">
                                      <a:latin typeface="Cambria Math" panose="02040503050406030204" pitchFamily="18" charset="0"/>
                                    </a:rPr>
                                    <m:t>2</m:t>
                                  </m:r>
                                </m:sup>
                              </m:sSup>
                              <m:sSup>
                                <m:sSupPr>
                                  <m:ctrlPr>
                                    <a:rPr lang="pl-PL" i="1">
                                      <a:latin typeface="Cambria Math" panose="02040503050406030204" pitchFamily="18" charset="0"/>
                                    </a:rPr>
                                  </m:ctrlPr>
                                </m:sSupPr>
                                <m:e>
                                  <m:d>
                                    <m:dPr>
                                      <m:ctrlPr>
                                        <a:rPr lang="pl-PL" i="1">
                                          <a:latin typeface="Cambria Math" panose="02040503050406030204" pitchFamily="18" charset="0"/>
                                        </a:rPr>
                                      </m:ctrlPr>
                                    </m:dPr>
                                    <m:e>
                                      <m:r>
                                        <a:rPr lang="en-GB" i="1">
                                          <a:latin typeface="Cambria Math" panose="02040503050406030204" pitchFamily="18" charset="0"/>
                                        </a:rPr>
                                        <m:t>1−</m:t>
                                      </m:r>
                                      <m:r>
                                        <a:rPr lang="en-GB" i="1">
                                          <a:latin typeface="Cambria Math" panose="02040503050406030204" pitchFamily="18" charset="0"/>
                                        </a:rPr>
                                        <m:t>𝛽</m:t>
                                      </m:r>
                                    </m:e>
                                  </m:d>
                                </m:e>
                                <m:sup>
                                  <m:r>
                                    <a:rPr lang="en-GB" i="1">
                                      <a:latin typeface="Cambria Math" panose="02040503050406030204" pitchFamily="18" charset="0"/>
                                    </a:rPr>
                                    <m:t>2</m:t>
                                  </m:r>
                                </m:sup>
                              </m:sSup>
                            </m:num>
                            <m:den>
                              <m:r>
                                <a:rPr lang="en-GB" i="1">
                                  <a:latin typeface="Cambria Math" panose="02040503050406030204" pitchFamily="18" charset="0"/>
                                </a:rPr>
                                <m:t>4</m:t>
                              </m:r>
                              <m:r>
                                <a:rPr lang="en-GB" i="1">
                                  <a:latin typeface="Cambria Math" panose="02040503050406030204" pitchFamily="18" charset="0"/>
                                </a:rPr>
                                <m:t>𝐶</m:t>
                              </m:r>
                            </m:den>
                          </m:f>
                          <m:r>
                            <a:rPr lang="en-GB" i="1">
                              <a:latin typeface="Cambria Math" panose="02040503050406030204" pitchFamily="18" charset="0"/>
                            </a:rPr>
                            <m:t>+</m:t>
                          </m:r>
                          <m:r>
                            <a:rPr lang="en-GB" i="1">
                              <a:latin typeface="Cambria Math" panose="02040503050406030204" pitchFamily="18" charset="0"/>
                            </a:rPr>
                            <m:t>𝜃</m:t>
                          </m:r>
                          <m:r>
                            <a:rPr lang="en-GB" i="1">
                              <a:latin typeface="Cambria Math" panose="02040503050406030204" pitchFamily="18" charset="0"/>
                            </a:rPr>
                            <m:t>𝑅</m:t>
                          </m:r>
                          <m:r>
                            <a:rPr lang="en-GB" i="1">
                              <a:latin typeface="Cambria Math" panose="02040503050406030204" pitchFamily="18" charset="0"/>
                            </a:rPr>
                            <m:t>−1</m:t>
                          </m:r>
                        </m:e>
                      </m:d>
                      <m:r>
                        <a:rPr lang="en-GB" i="1">
                          <a:latin typeface="Cambria Math" panose="02040503050406030204" pitchFamily="18" charset="0"/>
                        </a:rPr>
                        <m:t>−</m:t>
                      </m:r>
                      <m:r>
                        <a:rPr lang="en-GB" i="1">
                          <a:latin typeface="Cambria Math" panose="02040503050406030204" pitchFamily="18" charset="0"/>
                        </a:rPr>
                        <m:t>𝑤</m:t>
                      </m:r>
                      <m:d>
                        <m:dPr>
                          <m:begChr m:val="["/>
                          <m:endChr m:val="]"/>
                          <m:ctrlPr>
                            <a:rPr lang="pl-PL" i="1">
                              <a:latin typeface="Cambria Math" panose="02040503050406030204" pitchFamily="18" charset="0"/>
                            </a:rPr>
                          </m:ctrlPr>
                        </m:dPr>
                        <m:e>
                          <m:r>
                            <a:rPr lang="en-GB" i="1">
                              <a:latin typeface="Cambria Math" panose="02040503050406030204" pitchFamily="18" charset="0"/>
                            </a:rPr>
                            <m:t>𝑝𝑉</m:t>
                          </m:r>
                          <m:d>
                            <m:dPr>
                              <m:ctrlPr>
                                <a:rPr lang="pl-PL" i="1">
                                  <a:latin typeface="Cambria Math" panose="02040503050406030204" pitchFamily="18" charset="0"/>
                                </a:rPr>
                              </m:ctrlPr>
                            </m:dPr>
                            <m:e>
                              <m:r>
                                <a:rPr lang="en-GB" i="1">
                                  <a:latin typeface="Cambria Math" panose="02040503050406030204" pitchFamily="18" charset="0"/>
                                </a:rPr>
                                <m:t>1−</m:t>
                              </m:r>
                              <m:r>
                                <a:rPr lang="en-GB" i="1">
                                  <a:latin typeface="Cambria Math" panose="02040503050406030204" pitchFamily="18" charset="0"/>
                                </a:rPr>
                                <m:t>𝜃</m:t>
                              </m:r>
                            </m:e>
                          </m:d>
                          <m:d>
                            <m:dPr>
                              <m:ctrlPr>
                                <a:rPr lang="pl-PL" i="1">
                                  <a:latin typeface="Cambria Math" panose="02040503050406030204" pitchFamily="18" charset="0"/>
                                </a:rPr>
                              </m:ctrlPr>
                            </m:dPr>
                            <m:e>
                              <m:r>
                                <a:rPr lang="en-GB" i="1">
                                  <a:latin typeface="Cambria Math" panose="02040503050406030204" pitchFamily="18" charset="0"/>
                                </a:rPr>
                                <m:t>1−</m:t>
                              </m:r>
                              <m:r>
                                <a:rPr lang="en-GB" i="1">
                                  <a:latin typeface="Cambria Math" panose="02040503050406030204" pitchFamily="18" charset="0"/>
                                </a:rPr>
                                <m:t>𝑍</m:t>
                              </m:r>
                            </m:e>
                          </m:d>
                        </m:e>
                      </m:d>
                      <m:r>
                        <a:rPr lang="en-GB" i="1">
                          <a:latin typeface="Cambria Math" panose="02040503050406030204" pitchFamily="18" charset="0"/>
                        </a:rPr>
                        <m:t>−</m:t>
                      </m:r>
                      <m:r>
                        <a:rPr lang="en-GB" i="1">
                          <a:latin typeface="Cambria Math" panose="02040503050406030204" pitchFamily="18" charset="0"/>
                        </a:rPr>
                        <m:t>𝑤𝐼</m:t>
                      </m:r>
                      <m:sSup>
                        <m:sSupPr>
                          <m:ctrlPr>
                            <a:rPr lang="pl-PL" i="1">
                              <a:latin typeface="Cambria Math" panose="02040503050406030204" pitchFamily="18" charset="0"/>
                            </a:rPr>
                          </m:ctrlPr>
                        </m:sSupPr>
                        <m:e>
                          <m:r>
                            <a:rPr lang="en-GB" i="1">
                              <a:latin typeface="Cambria Math" panose="02040503050406030204" pitchFamily="18" charset="0"/>
                            </a:rPr>
                            <m:t>𝑘</m:t>
                          </m:r>
                        </m:e>
                        <m:sup>
                          <m:r>
                            <a:rPr lang="en-GB" i="1">
                              <a:latin typeface="Cambria Math" panose="02040503050406030204" pitchFamily="18" charset="0"/>
                            </a:rPr>
                            <m:t>2</m:t>
                          </m:r>
                        </m:sup>
                      </m:sSup>
                    </m:oMath>
                  </m:oMathPara>
                </a14:m>
                <a:endParaRPr lang="pl-PL" dirty="0"/>
              </a:p>
              <a:p>
                <a:pPr marL="0" indent="0">
                  <a:buNone/>
                </a:pPr>
                <a14:m>
                  <m:oMathPara xmlns:m="http://schemas.openxmlformats.org/officeDocument/2006/math">
                    <m:oMathParaPr>
                      <m:jc m:val="centerGroup"/>
                    </m:oMathParaPr>
                    <m:oMath xmlns:m="http://schemas.openxmlformats.org/officeDocument/2006/math">
                      <m:r>
                        <a:rPr lang="en-GB" i="1">
                          <a:latin typeface="Cambria Math" panose="02040503050406030204" pitchFamily="18" charset="0"/>
                        </a:rPr>
                        <m:t>𝑊𝐹</m:t>
                      </m:r>
                      <m:r>
                        <a:rPr lang="en-GB" i="1">
                          <a:latin typeface="Cambria Math" panose="02040503050406030204" pitchFamily="18" charset="0"/>
                        </a:rPr>
                        <m:t>=</m:t>
                      </m:r>
                      <m:r>
                        <a:rPr lang="en-GB" i="1">
                          <a:latin typeface="Cambria Math" panose="02040503050406030204" pitchFamily="18" charset="0"/>
                        </a:rPr>
                        <m:t>𝑤</m:t>
                      </m:r>
                      <m:d>
                        <m:dPr>
                          <m:begChr m:val="["/>
                          <m:endChr m:val="]"/>
                          <m:ctrlPr>
                            <a:rPr lang="pl-PL" i="1">
                              <a:latin typeface="Cambria Math" panose="02040503050406030204" pitchFamily="18" charset="0"/>
                            </a:rPr>
                          </m:ctrlPr>
                        </m:dPr>
                        <m:e>
                          <m:f>
                            <m:fPr>
                              <m:ctrlPr>
                                <a:rPr lang="pl-PL" i="1">
                                  <a:latin typeface="Cambria Math" panose="02040503050406030204" pitchFamily="18" charset="0"/>
                                </a:rPr>
                              </m:ctrlPr>
                            </m:fPr>
                            <m:num>
                              <m:sSup>
                                <m:sSupPr>
                                  <m:ctrlPr>
                                    <a:rPr lang="pl-PL" i="1">
                                      <a:latin typeface="Cambria Math" panose="02040503050406030204" pitchFamily="18" charset="0"/>
                                    </a:rPr>
                                  </m:ctrlPr>
                                </m:sSupPr>
                                <m:e>
                                  <m:d>
                                    <m:dPr>
                                      <m:ctrlPr>
                                        <a:rPr lang="pl-PL" i="1">
                                          <a:latin typeface="Cambria Math" panose="02040503050406030204" pitchFamily="18" charset="0"/>
                                        </a:rPr>
                                      </m:ctrlPr>
                                    </m:dPr>
                                    <m:e>
                                      <m:r>
                                        <a:rPr lang="en-GB" i="1">
                                          <a:latin typeface="Cambria Math" panose="02040503050406030204" pitchFamily="18" charset="0"/>
                                        </a:rPr>
                                        <m:t>1−</m:t>
                                      </m:r>
                                      <m:r>
                                        <a:rPr lang="en-GB" i="1">
                                          <a:latin typeface="Cambria Math" panose="02040503050406030204" pitchFamily="18" charset="0"/>
                                        </a:rPr>
                                        <m:t>𝜃</m:t>
                                      </m:r>
                                    </m:e>
                                  </m:d>
                                </m:e>
                                <m:sup>
                                  <m:r>
                                    <a:rPr lang="en-GB" i="1">
                                      <a:latin typeface="Cambria Math" panose="02040503050406030204" pitchFamily="18" charset="0"/>
                                    </a:rPr>
                                    <m:t>2</m:t>
                                  </m:r>
                                </m:sup>
                              </m:sSup>
                            </m:num>
                            <m:den>
                              <m:r>
                                <a:rPr lang="en-GB" i="1">
                                  <a:latin typeface="Cambria Math" panose="02040503050406030204" pitchFamily="18" charset="0"/>
                                </a:rPr>
                                <m:t>4</m:t>
                              </m:r>
                              <m:r>
                                <a:rPr lang="en-GB" i="1">
                                  <a:latin typeface="Cambria Math" panose="02040503050406030204" pitchFamily="18" charset="0"/>
                                </a:rPr>
                                <m:t>𝐶</m:t>
                              </m:r>
                            </m:den>
                          </m:f>
                          <m:d>
                            <m:dPr>
                              <m:ctrlPr>
                                <a:rPr lang="pl-PL" i="1">
                                  <a:latin typeface="Cambria Math" panose="02040503050406030204" pitchFamily="18" charset="0"/>
                                </a:rPr>
                              </m:ctrlPr>
                            </m:dPr>
                            <m:e>
                              <m:d>
                                <m:dPr>
                                  <m:ctrlPr>
                                    <a:rPr lang="pl-PL" i="1">
                                      <a:latin typeface="Cambria Math" panose="02040503050406030204" pitchFamily="18" charset="0"/>
                                    </a:rPr>
                                  </m:ctrlPr>
                                </m:dPr>
                                <m:e>
                                  <m:r>
                                    <a:rPr lang="en-GB" i="1">
                                      <a:latin typeface="Cambria Math" panose="02040503050406030204" pitchFamily="18" charset="0"/>
                                    </a:rPr>
                                    <m:t>1−</m:t>
                                  </m:r>
                                  <m:r>
                                    <a:rPr lang="en-GB" i="1">
                                      <a:latin typeface="Cambria Math" panose="02040503050406030204" pitchFamily="18" charset="0"/>
                                    </a:rPr>
                                    <m:t>𝛽</m:t>
                                  </m:r>
                                </m:e>
                              </m:d>
                              <m:r>
                                <a:rPr lang="en-GB" i="1">
                                  <a:latin typeface="Cambria Math" panose="02040503050406030204" pitchFamily="18" charset="0"/>
                                </a:rPr>
                                <m:t>(1+</m:t>
                              </m:r>
                              <m:r>
                                <a:rPr lang="en-GB" i="1">
                                  <a:latin typeface="Cambria Math" panose="02040503050406030204" pitchFamily="18" charset="0"/>
                                </a:rPr>
                                <m:t>𝛽</m:t>
                              </m:r>
                              <m:r>
                                <a:rPr lang="en-GB" i="1">
                                  <a:latin typeface="Cambria Math" panose="02040503050406030204" pitchFamily="18" charset="0"/>
                                </a:rPr>
                                <m:t>)</m:t>
                              </m:r>
                            </m:e>
                          </m:d>
                          <m:r>
                            <a:rPr lang="en-GB" i="1">
                              <a:latin typeface="Cambria Math" panose="02040503050406030204" pitchFamily="18" charset="0"/>
                            </a:rPr>
                            <m:t>+</m:t>
                          </m:r>
                          <m:r>
                            <a:rPr lang="en-GB" i="1">
                              <a:latin typeface="Cambria Math" panose="02040503050406030204" pitchFamily="18" charset="0"/>
                            </a:rPr>
                            <m:t>𝜃</m:t>
                          </m:r>
                          <m:r>
                            <a:rPr lang="en-GB" i="1">
                              <a:latin typeface="Cambria Math" panose="02040503050406030204" pitchFamily="18" charset="0"/>
                            </a:rPr>
                            <m:t>𝑅</m:t>
                          </m:r>
                          <m:r>
                            <a:rPr lang="en-GB" i="1">
                              <a:latin typeface="Cambria Math" panose="02040503050406030204" pitchFamily="18" charset="0"/>
                            </a:rPr>
                            <m:t>−1</m:t>
                          </m:r>
                        </m:e>
                      </m:d>
                      <m:r>
                        <a:rPr lang="en-GB" i="1">
                          <a:latin typeface="Cambria Math" panose="02040503050406030204" pitchFamily="18" charset="0"/>
                        </a:rPr>
                        <m:t>−</m:t>
                      </m:r>
                      <m:r>
                        <a:rPr lang="en-GB" i="1">
                          <a:latin typeface="Cambria Math" panose="02040503050406030204" pitchFamily="18" charset="0"/>
                        </a:rPr>
                        <m:t>𝑤</m:t>
                      </m:r>
                      <m:d>
                        <m:dPr>
                          <m:begChr m:val="["/>
                          <m:endChr m:val="]"/>
                          <m:ctrlPr>
                            <a:rPr lang="pl-PL" i="1">
                              <a:latin typeface="Cambria Math" panose="02040503050406030204" pitchFamily="18" charset="0"/>
                            </a:rPr>
                          </m:ctrlPr>
                        </m:dPr>
                        <m:e>
                          <m:r>
                            <a:rPr lang="en-GB" i="1">
                              <a:latin typeface="Cambria Math" panose="02040503050406030204" pitchFamily="18" charset="0"/>
                            </a:rPr>
                            <m:t>𝑝𝑉</m:t>
                          </m:r>
                          <m:d>
                            <m:dPr>
                              <m:ctrlPr>
                                <a:rPr lang="pl-PL" i="1">
                                  <a:latin typeface="Cambria Math" panose="02040503050406030204" pitchFamily="18" charset="0"/>
                                </a:rPr>
                              </m:ctrlPr>
                            </m:dPr>
                            <m:e>
                              <m:r>
                                <a:rPr lang="en-GB" i="1">
                                  <a:latin typeface="Cambria Math" panose="02040503050406030204" pitchFamily="18" charset="0"/>
                                </a:rPr>
                                <m:t>1−</m:t>
                              </m:r>
                              <m:r>
                                <a:rPr lang="en-GB" i="1">
                                  <a:latin typeface="Cambria Math" panose="02040503050406030204" pitchFamily="18" charset="0"/>
                                </a:rPr>
                                <m:t>𝜃</m:t>
                              </m:r>
                            </m:e>
                          </m:d>
                          <m:d>
                            <m:dPr>
                              <m:ctrlPr>
                                <a:rPr lang="pl-PL" i="1">
                                  <a:latin typeface="Cambria Math" panose="02040503050406030204" pitchFamily="18" charset="0"/>
                                </a:rPr>
                              </m:ctrlPr>
                            </m:dPr>
                            <m:e>
                              <m:r>
                                <a:rPr lang="en-GB" i="1">
                                  <a:latin typeface="Cambria Math" panose="02040503050406030204" pitchFamily="18" charset="0"/>
                                </a:rPr>
                                <m:t>1−</m:t>
                              </m:r>
                              <m:r>
                                <a:rPr lang="en-GB" i="1">
                                  <a:latin typeface="Cambria Math" panose="02040503050406030204" pitchFamily="18" charset="0"/>
                                </a:rPr>
                                <m:t>𝑍</m:t>
                              </m:r>
                            </m:e>
                          </m:d>
                        </m:e>
                      </m:d>
                      <m:r>
                        <a:rPr lang="en-GB" i="1">
                          <a:latin typeface="Cambria Math" panose="02040503050406030204" pitchFamily="18" charset="0"/>
                        </a:rPr>
                        <m:t>−</m:t>
                      </m:r>
                      <m:r>
                        <a:rPr lang="en-GB" i="1">
                          <a:latin typeface="Cambria Math" panose="02040503050406030204" pitchFamily="18" charset="0"/>
                        </a:rPr>
                        <m:t>𝑤𝐼</m:t>
                      </m:r>
                      <m:sSup>
                        <m:sSupPr>
                          <m:ctrlPr>
                            <a:rPr lang="pl-PL" i="1">
                              <a:latin typeface="Cambria Math" panose="02040503050406030204" pitchFamily="18" charset="0"/>
                            </a:rPr>
                          </m:ctrlPr>
                        </m:sSupPr>
                        <m:e>
                          <m:r>
                            <a:rPr lang="en-GB" i="1">
                              <a:latin typeface="Cambria Math" panose="02040503050406030204" pitchFamily="18" charset="0"/>
                            </a:rPr>
                            <m:t>𝑘</m:t>
                          </m:r>
                        </m:e>
                        <m:sup>
                          <m:r>
                            <a:rPr lang="en-GB" i="1">
                              <a:latin typeface="Cambria Math" panose="02040503050406030204" pitchFamily="18" charset="0"/>
                            </a:rPr>
                            <m:t>2</m:t>
                          </m:r>
                        </m:sup>
                      </m:sSup>
                    </m:oMath>
                  </m:oMathPara>
                </a14:m>
                <a:endParaRPr lang="pl-PL" dirty="0"/>
              </a:p>
              <a:p>
                <a:r>
                  <a:rPr lang="en-GB" dirty="0"/>
                  <a:t>As a result: </a:t>
                </a:r>
                <a14:m>
                  <m:oMath xmlns:m="http://schemas.openxmlformats.org/officeDocument/2006/math">
                    <m:f>
                      <m:fPr>
                        <m:ctrlPr>
                          <a:rPr lang="pl-PL" i="1">
                            <a:latin typeface="Cambria Math" panose="02040503050406030204" pitchFamily="18" charset="0"/>
                          </a:rPr>
                        </m:ctrlPr>
                      </m:fPr>
                      <m:num>
                        <m:r>
                          <a:rPr lang="en-GB" i="1">
                            <a:latin typeface="Cambria Math" panose="02040503050406030204" pitchFamily="18" charset="0"/>
                          </a:rPr>
                          <m:t>(1−</m:t>
                        </m:r>
                        <m:r>
                          <a:rPr lang="en-GB" i="1">
                            <a:latin typeface="Cambria Math" panose="02040503050406030204" pitchFamily="18" charset="0"/>
                          </a:rPr>
                          <m:t>𝛽</m:t>
                        </m:r>
                        <m:r>
                          <a:rPr lang="en-GB" i="1">
                            <a:latin typeface="Cambria Math" panose="02040503050406030204" pitchFamily="18" charset="0"/>
                          </a:rPr>
                          <m:t>)(1+2</m:t>
                        </m:r>
                        <m:r>
                          <a:rPr lang="en-GB" i="1">
                            <a:latin typeface="Cambria Math" panose="02040503050406030204" pitchFamily="18" charset="0"/>
                          </a:rPr>
                          <m:t>𝑟</m:t>
                        </m:r>
                        <m:r>
                          <a:rPr lang="en-GB" i="1">
                            <a:latin typeface="Cambria Math" panose="02040503050406030204" pitchFamily="18" charset="0"/>
                          </a:rPr>
                          <m:t>+</m:t>
                        </m:r>
                        <m:r>
                          <a:rPr lang="en-GB" i="1">
                            <a:latin typeface="Cambria Math" panose="02040503050406030204" pitchFamily="18" charset="0"/>
                          </a:rPr>
                          <m:t>𝛽</m:t>
                        </m:r>
                        <m:r>
                          <a:rPr lang="en-GB" i="1">
                            <a:latin typeface="Cambria Math" panose="02040503050406030204" pitchFamily="18" charset="0"/>
                          </a:rPr>
                          <m:t>)</m:t>
                        </m:r>
                      </m:num>
                      <m:den>
                        <m:sSup>
                          <m:sSupPr>
                            <m:ctrlPr>
                              <a:rPr lang="pl-PL" i="1">
                                <a:latin typeface="Cambria Math" panose="02040503050406030204" pitchFamily="18" charset="0"/>
                              </a:rPr>
                            </m:ctrlPr>
                          </m:sSupPr>
                          <m:e>
                            <m:d>
                              <m:dPr>
                                <m:ctrlPr>
                                  <a:rPr lang="pl-PL" i="1">
                                    <a:latin typeface="Cambria Math" panose="02040503050406030204" pitchFamily="18" charset="0"/>
                                  </a:rPr>
                                </m:ctrlPr>
                              </m:dPr>
                              <m:e>
                                <m:r>
                                  <a:rPr lang="en-GB" i="1">
                                    <a:latin typeface="Cambria Math" panose="02040503050406030204" pitchFamily="18" charset="0"/>
                                  </a:rPr>
                                  <m:t>1+</m:t>
                                </m:r>
                                <m:r>
                                  <a:rPr lang="en-GB" i="1">
                                    <a:latin typeface="Cambria Math" panose="02040503050406030204" pitchFamily="18" charset="0"/>
                                  </a:rPr>
                                  <m:t>𝑟</m:t>
                                </m:r>
                              </m:e>
                            </m:d>
                          </m:e>
                          <m:sup>
                            <m:r>
                              <a:rPr lang="en-GB" i="1">
                                <a:latin typeface="Cambria Math" panose="02040503050406030204" pitchFamily="18" charset="0"/>
                              </a:rPr>
                              <m:t>2</m:t>
                            </m:r>
                          </m:sup>
                        </m:sSup>
                      </m:den>
                    </m:f>
                    <m:r>
                      <a:rPr lang="en-GB" i="1">
                        <a:latin typeface="Cambria Math" panose="02040503050406030204" pitchFamily="18" charset="0"/>
                      </a:rPr>
                      <m:t>=</m:t>
                    </m:r>
                    <m:f>
                      <m:fPr>
                        <m:ctrlPr>
                          <a:rPr lang="pl-PL" i="1">
                            <a:latin typeface="Cambria Math" panose="02040503050406030204" pitchFamily="18" charset="0"/>
                          </a:rPr>
                        </m:ctrlPr>
                      </m:fPr>
                      <m:num>
                        <m:r>
                          <a:rPr lang="en-GB" i="1">
                            <a:latin typeface="Cambria Math" panose="02040503050406030204" pitchFamily="18" charset="0"/>
                          </a:rPr>
                          <m:t>1−</m:t>
                        </m:r>
                        <m:sSup>
                          <m:sSupPr>
                            <m:ctrlPr>
                              <a:rPr lang="pl-PL" i="1">
                                <a:latin typeface="Cambria Math" panose="02040503050406030204" pitchFamily="18" charset="0"/>
                              </a:rPr>
                            </m:ctrlPr>
                          </m:sSupPr>
                          <m:e>
                            <m:r>
                              <a:rPr lang="en-GB" i="1">
                                <a:latin typeface="Cambria Math" panose="02040503050406030204" pitchFamily="18" charset="0"/>
                              </a:rPr>
                              <m:t>𝛽</m:t>
                            </m:r>
                          </m:e>
                          <m:sup>
                            <m:r>
                              <a:rPr lang="en-GB" i="1">
                                <a:latin typeface="Cambria Math" panose="02040503050406030204" pitchFamily="18" charset="0"/>
                              </a:rPr>
                              <m:t>2</m:t>
                            </m:r>
                          </m:sup>
                        </m:sSup>
                        <m:r>
                          <a:rPr lang="en-GB" i="1">
                            <a:latin typeface="Cambria Math" panose="02040503050406030204" pitchFamily="18" charset="0"/>
                          </a:rPr>
                          <m:t>+2</m:t>
                        </m:r>
                        <m:r>
                          <a:rPr lang="en-GB" i="1">
                            <a:latin typeface="Cambria Math" panose="02040503050406030204" pitchFamily="18" charset="0"/>
                          </a:rPr>
                          <m:t>𝑟</m:t>
                        </m:r>
                        <m:r>
                          <a:rPr lang="en-GB" i="1">
                            <a:latin typeface="Cambria Math" panose="02040503050406030204" pitchFamily="18" charset="0"/>
                          </a:rPr>
                          <m:t>(1−</m:t>
                        </m:r>
                        <m:r>
                          <a:rPr lang="en-GB" i="1">
                            <a:latin typeface="Cambria Math" panose="02040503050406030204" pitchFamily="18" charset="0"/>
                          </a:rPr>
                          <m:t>𝛽</m:t>
                        </m:r>
                        <m:r>
                          <a:rPr lang="en-GB" i="1">
                            <a:latin typeface="Cambria Math" panose="02040503050406030204" pitchFamily="18" charset="0"/>
                          </a:rPr>
                          <m:t>)</m:t>
                        </m:r>
                      </m:num>
                      <m:den>
                        <m:r>
                          <a:rPr lang="en-GB" i="1">
                            <a:latin typeface="Cambria Math" panose="02040503050406030204" pitchFamily="18" charset="0"/>
                          </a:rPr>
                          <m:t>1+2</m:t>
                        </m:r>
                        <m:r>
                          <a:rPr lang="en-GB" i="1">
                            <a:latin typeface="Cambria Math" panose="02040503050406030204" pitchFamily="18" charset="0"/>
                          </a:rPr>
                          <m:t>𝑟</m:t>
                        </m:r>
                        <m:r>
                          <a:rPr lang="en-GB" i="1">
                            <a:latin typeface="Cambria Math" panose="02040503050406030204" pitchFamily="18" charset="0"/>
                          </a:rPr>
                          <m:t>+</m:t>
                        </m:r>
                        <m:sSup>
                          <m:sSupPr>
                            <m:ctrlPr>
                              <a:rPr lang="pl-PL" i="1">
                                <a:latin typeface="Cambria Math" panose="02040503050406030204" pitchFamily="18" charset="0"/>
                              </a:rPr>
                            </m:ctrlPr>
                          </m:sSupPr>
                          <m:e>
                            <m:r>
                              <a:rPr lang="en-GB" i="1">
                                <a:latin typeface="Cambria Math" panose="02040503050406030204" pitchFamily="18" charset="0"/>
                              </a:rPr>
                              <m:t>𝑟</m:t>
                            </m:r>
                          </m:e>
                          <m:sup>
                            <m:r>
                              <a:rPr lang="en-GB" i="1">
                                <a:latin typeface="Cambria Math" panose="02040503050406030204" pitchFamily="18" charset="0"/>
                              </a:rPr>
                              <m:t>2</m:t>
                            </m:r>
                          </m:sup>
                        </m:sSup>
                      </m:den>
                    </m:f>
                  </m:oMath>
                </a14:m>
                <a:endParaRPr lang="pl-PL" dirty="0"/>
              </a:p>
              <a:p>
                <a:r>
                  <a:rPr lang="en-GB" dirty="0"/>
                  <a:t>In effect, if r equals 1 </a:t>
                </a:r>
                <a14:m>
                  <m:oMath xmlns:m="http://schemas.openxmlformats.org/officeDocument/2006/math">
                    <m:d>
                      <m:dPr>
                        <m:ctrlPr>
                          <a:rPr lang="pl-PL" i="1">
                            <a:latin typeface="Cambria Math" panose="02040503050406030204" pitchFamily="18" charset="0"/>
                          </a:rPr>
                        </m:ctrlPr>
                      </m:dPr>
                      <m:e>
                        <m:r>
                          <a:rPr lang="en-GB" i="1">
                            <a:latin typeface="Cambria Math" panose="02040503050406030204" pitchFamily="18" charset="0"/>
                          </a:rPr>
                          <m:t>1−</m:t>
                        </m:r>
                        <m:r>
                          <a:rPr lang="en-GB" i="1">
                            <a:latin typeface="Cambria Math" panose="02040503050406030204" pitchFamily="18" charset="0"/>
                          </a:rPr>
                          <m:t>𝛽</m:t>
                        </m:r>
                      </m:e>
                    </m:d>
                    <m:d>
                      <m:dPr>
                        <m:ctrlPr>
                          <a:rPr lang="pl-PL" i="1">
                            <a:latin typeface="Cambria Math" panose="02040503050406030204" pitchFamily="18" charset="0"/>
                          </a:rPr>
                        </m:ctrlPr>
                      </m:dPr>
                      <m:e>
                        <m:r>
                          <a:rPr lang="en-GB" i="1">
                            <a:latin typeface="Cambria Math" panose="02040503050406030204" pitchFamily="18" charset="0"/>
                          </a:rPr>
                          <m:t>1+2</m:t>
                        </m:r>
                        <m:r>
                          <a:rPr lang="en-GB" i="1">
                            <a:latin typeface="Cambria Math" panose="02040503050406030204" pitchFamily="18" charset="0"/>
                          </a:rPr>
                          <m:t>𝑟</m:t>
                        </m:r>
                        <m:r>
                          <a:rPr lang="en-GB" i="1">
                            <a:latin typeface="Cambria Math" panose="02040503050406030204" pitchFamily="18" charset="0"/>
                          </a:rPr>
                          <m:t>+</m:t>
                        </m:r>
                        <m:r>
                          <a:rPr lang="en-GB" i="1">
                            <a:latin typeface="Cambria Math" panose="02040503050406030204" pitchFamily="18" charset="0"/>
                          </a:rPr>
                          <m:t>𝛽</m:t>
                        </m:r>
                      </m:e>
                    </m:d>
                    <m:r>
                      <a:rPr lang="en-GB" i="1">
                        <a:latin typeface="Cambria Math" panose="02040503050406030204" pitchFamily="18" charset="0"/>
                      </a:rPr>
                      <m:t>=</m:t>
                    </m:r>
                  </m:oMath>
                </a14:m>
                <a:r>
                  <a:rPr lang="en-GB" dirty="0"/>
                  <a:t> </a:t>
                </a:r>
                <a14:m>
                  <m:oMath xmlns:m="http://schemas.openxmlformats.org/officeDocument/2006/math">
                    <m:r>
                      <a:rPr lang="en-GB" i="1">
                        <a:latin typeface="Cambria Math" panose="02040503050406030204" pitchFamily="18" charset="0"/>
                      </a:rPr>
                      <m:t>1−</m:t>
                    </m:r>
                    <m:sSup>
                      <m:sSupPr>
                        <m:ctrlPr>
                          <a:rPr lang="pl-PL" i="1">
                            <a:latin typeface="Cambria Math" panose="02040503050406030204" pitchFamily="18" charset="0"/>
                          </a:rPr>
                        </m:ctrlPr>
                      </m:sSupPr>
                      <m:e>
                        <m:r>
                          <a:rPr lang="en-GB" i="1">
                            <a:latin typeface="Cambria Math" panose="02040503050406030204" pitchFamily="18" charset="0"/>
                          </a:rPr>
                          <m:t>𝛽</m:t>
                        </m:r>
                      </m:e>
                      <m:sup>
                        <m:r>
                          <a:rPr lang="en-GB" i="1">
                            <a:latin typeface="Cambria Math" panose="02040503050406030204" pitchFamily="18" charset="0"/>
                          </a:rPr>
                          <m:t>2</m:t>
                        </m:r>
                      </m:sup>
                    </m:sSup>
                  </m:oMath>
                </a14:m>
                <a:r>
                  <a:rPr lang="en-GB" dirty="0"/>
                  <a:t>. When </a:t>
                </a:r>
                <a14:m>
                  <m:oMath xmlns:m="http://schemas.openxmlformats.org/officeDocument/2006/math">
                    <m:r>
                      <a:rPr lang="en-GB" i="1">
                        <a:latin typeface="Cambria Math" panose="02040503050406030204" pitchFamily="18" charset="0"/>
                      </a:rPr>
                      <m:t>𝛽</m:t>
                    </m:r>
                    <m:r>
                      <a:rPr lang="en-GB" i="1">
                        <a:latin typeface="Cambria Math" panose="02040503050406030204" pitchFamily="18" charset="0"/>
                      </a:rPr>
                      <m:t>&gt;0</m:t>
                    </m:r>
                  </m:oMath>
                </a14:m>
                <a:r>
                  <a:rPr lang="en-GB" dirty="0"/>
                  <a:t>, the mentioned factor is smaller than one, and the social welfare is lower.</a:t>
                </a:r>
                <a:endParaRPr lang="pl-PL" dirty="0"/>
              </a:p>
              <a:p>
                <a:endParaRPr lang="pl-PL" dirty="0"/>
              </a:p>
              <a:p>
                <a:pPr algn="just"/>
                <a:endParaRPr lang="pl-PL" dirty="0"/>
              </a:p>
            </p:txBody>
          </p:sp>
        </mc:Choice>
        <mc:Fallback xmlns="">
          <p:sp>
            <p:nvSpPr>
              <p:cNvPr id="4" name="Symbol zastępczy zawartości 3">
                <a:extLst>
                  <a:ext uri="{FF2B5EF4-FFF2-40B4-BE49-F238E27FC236}">
                    <a16:creationId xmlns:a16="http://schemas.microsoft.com/office/drawing/2014/main" id="{59B703BD-494E-4969-978E-E04AFDAA0DB0}"/>
                  </a:ext>
                </a:extLst>
              </p:cNvPr>
              <p:cNvSpPr>
                <a:spLocks noGrp="1" noRot="1" noChangeAspect="1" noMove="1" noResize="1" noEditPoints="1" noAdjustHandles="1" noChangeArrowheads="1" noChangeShapeType="1" noTextEdit="1"/>
              </p:cNvSpPr>
              <p:nvPr>
                <p:ph idx="1"/>
              </p:nvPr>
            </p:nvSpPr>
            <p:spPr>
              <a:xfrm>
                <a:off x="913774" y="319596"/>
                <a:ext cx="10363826" cy="6258757"/>
              </a:xfrm>
              <a:blipFill>
                <a:blip r:embed="rId2"/>
                <a:stretch>
                  <a:fillRect l="-59" t="-1168" r="-471" b="-487"/>
                </a:stretch>
              </a:blipFill>
            </p:spPr>
            <p:txBody>
              <a:bodyPr/>
              <a:lstStyle/>
              <a:p>
                <a:r>
                  <a:rPr lang="pl-PL">
                    <a:noFill/>
                  </a:rPr>
                  <a:t> </a:t>
                </a:r>
              </a:p>
            </p:txBody>
          </p:sp>
        </mc:Fallback>
      </mc:AlternateContent>
    </p:spTree>
    <p:extLst>
      <p:ext uri="{BB962C8B-B14F-4D97-AF65-F5344CB8AC3E}">
        <p14:creationId xmlns:p14="http://schemas.microsoft.com/office/powerpoint/2010/main" val="396299104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AEF7C737-C34C-44E7-B34E-A4F46FEC3F45}"/>
              </a:ext>
            </a:extLst>
          </p:cNvPr>
          <p:cNvSpPr>
            <a:spLocks noGrp="1"/>
          </p:cNvSpPr>
          <p:nvPr>
            <p:ph type="title"/>
          </p:nvPr>
        </p:nvSpPr>
        <p:spPr>
          <a:xfrm>
            <a:off x="1024128" y="1038372"/>
            <a:ext cx="8366586" cy="593304"/>
          </a:xfrm>
          <a:prstGeom prst="rect">
            <a:avLst/>
          </a:prstGeom>
        </p:spPr>
        <p:txBody>
          <a:bodyPr wrap="none">
            <a:spAutoFit/>
          </a:bodyPr>
          <a:lstStyle/>
          <a:p>
            <a:r>
              <a:rPr lang="pl-PL" sz="4000" dirty="0" err="1">
                <a:solidFill>
                  <a:schemeClr val="tx1"/>
                </a:solidFill>
                <a:effectLst>
                  <a:outerShdw blurRad="38100" dist="38100" dir="2700000" algn="tl">
                    <a:srgbClr val="000000">
                      <a:alpha val="43137"/>
                    </a:srgbClr>
                  </a:outerShdw>
                </a:effectLst>
                <a:latin typeface="+mn-lt"/>
              </a:rPr>
              <a:t>Determinants</a:t>
            </a:r>
            <a:r>
              <a:rPr lang="pl-PL" sz="4000" dirty="0">
                <a:solidFill>
                  <a:schemeClr val="tx1"/>
                </a:solidFill>
                <a:effectLst>
                  <a:outerShdw blurRad="38100" dist="38100" dir="2700000" algn="tl">
                    <a:srgbClr val="000000">
                      <a:alpha val="43137"/>
                    </a:srgbClr>
                  </a:outerShdw>
                </a:effectLst>
                <a:latin typeface="+mn-lt"/>
              </a:rPr>
              <a:t> of </a:t>
            </a:r>
            <a:r>
              <a:rPr lang="pl-PL" sz="4000" dirty="0" err="1">
                <a:solidFill>
                  <a:schemeClr val="tx1"/>
                </a:solidFill>
                <a:effectLst>
                  <a:outerShdw blurRad="38100" dist="38100" dir="2700000" algn="tl">
                    <a:srgbClr val="000000">
                      <a:alpha val="43137"/>
                    </a:srgbClr>
                  </a:outerShdw>
                </a:effectLst>
                <a:latin typeface="+mn-lt"/>
              </a:rPr>
              <a:t>social</a:t>
            </a:r>
            <a:r>
              <a:rPr lang="pl-PL" sz="4000" dirty="0">
                <a:solidFill>
                  <a:schemeClr val="tx1"/>
                </a:solidFill>
                <a:effectLst>
                  <a:outerShdw blurRad="38100" dist="38100" dir="2700000" algn="tl">
                    <a:srgbClr val="000000">
                      <a:alpha val="43137"/>
                    </a:srgbClr>
                  </a:outerShdw>
                </a:effectLst>
                <a:latin typeface="+mn-lt"/>
              </a:rPr>
              <a:t> </a:t>
            </a:r>
            <a:r>
              <a:rPr lang="pl-PL" sz="4000" dirty="0" err="1">
                <a:solidFill>
                  <a:schemeClr val="tx1"/>
                </a:solidFill>
                <a:effectLst>
                  <a:outerShdw blurRad="38100" dist="38100" dir="2700000" algn="tl">
                    <a:srgbClr val="000000">
                      <a:alpha val="43137"/>
                    </a:srgbClr>
                  </a:outerShdw>
                </a:effectLst>
                <a:latin typeface="+mn-lt"/>
              </a:rPr>
              <a:t>welfare</a:t>
            </a:r>
            <a:endParaRPr lang="pl-PL" sz="4000" dirty="0">
              <a:solidFill>
                <a:schemeClr val="tx1"/>
              </a:solidFill>
              <a:effectLst>
                <a:outerShdw blurRad="38100" dist="38100" dir="2700000" algn="tl">
                  <a:srgbClr val="000000">
                    <a:alpha val="43137"/>
                  </a:srgbClr>
                </a:outerShdw>
              </a:effectLst>
              <a:latin typeface="+mn-lt"/>
            </a:endParaRPr>
          </a:p>
        </p:txBody>
      </p:sp>
      <p:sp>
        <p:nvSpPr>
          <p:cNvPr id="5" name="Symbol zastępczy zawartości 3">
            <a:extLst>
              <a:ext uri="{FF2B5EF4-FFF2-40B4-BE49-F238E27FC236}">
                <a16:creationId xmlns:a16="http://schemas.microsoft.com/office/drawing/2014/main" id="{6966EE7D-CACC-49B8-96FE-7D4494D201BB}"/>
              </a:ext>
            </a:extLst>
          </p:cNvPr>
          <p:cNvSpPr>
            <a:spLocks noGrp="1"/>
          </p:cNvSpPr>
          <p:nvPr>
            <p:ph idx="1"/>
          </p:nvPr>
        </p:nvSpPr>
        <p:spPr/>
        <p:txBody>
          <a:bodyPr>
            <a:normAutofit/>
          </a:bodyPr>
          <a:lstStyle/>
          <a:p>
            <a:pPr lvl="1" algn="just"/>
            <a:r>
              <a:rPr lang="en-GB" dirty="0"/>
              <a:t>volume of regulations based in credit ratings, </a:t>
            </a:r>
            <a:endParaRPr lang="pl-PL" dirty="0"/>
          </a:p>
          <a:p>
            <a:pPr lvl="1" algn="just"/>
            <a:r>
              <a:rPr lang="en-GB" dirty="0"/>
              <a:t>value of fines, </a:t>
            </a:r>
            <a:endParaRPr lang="pl-PL" dirty="0"/>
          </a:p>
          <a:p>
            <a:pPr lvl="1" algn="just"/>
            <a:r>
              <a:rPr lang="en-GB" dirty="0"/>
              <a:t>probability they are imposed, </a:t>
            </a:r>
            <a:endParaRPr lang="pl-PL" dirty="0"/>
          </a:p>
          <a:p>
            <a:pPr lvl="1" algn="just"/>
            <a:r>
              <a:rPr lang="en-GB" dirty="0"/>
              <a:t>reputation costs, </a:t>
            </a:r>
            <a:endParaRPr lang="pl-PL" dirty="0"/>
          </a:p>
          <a:p>
            <a:pPr lvl="1" algn="just"/>
            <a:r>
              <a:rPr lang="en-GB" dirty="0"/>
              <a:t>efforts taken by supervisors. </a:t>
            </a:r>
            <a:endParaRPr lang="pl-PL" dirty="0"/>
          </a:p>
          <a:p>
            <a:pPr lvl="1" algn="just"/>
            <a:r>
              <a:rPr lang="en-GB" dirty="0"/>
              <a:t>the benefits received by investors and issuers, </a:t>
            </a:r>
            <a:endParaRPr lang="pl-PL" dirty="0"/>
          </a:p>
          <a:p>
            <a:pPr lvl="1" algn="just"/>
            <a:r>
              <a:rPr lang="en-GB" dirty="0"/>
              <a:t>rating production costs, </a:t>
            </a:r>
            <a:endParaRPr lang="pl-PL" dirty="0"/>
          </a:p>
          <a:p>
            <a:pPr lvl="1" algn="just"/>
            <a:r>
              <a:rPr lang="en-GB" dirty="0"/>
              <a:t>quality of ratings</a:t>
            </a:r>
            <a:r>
              <a:rPr lang="pl-PL" dirty="0"/>
              <a:t>,</a:t>
            </a:r>
            <a:r>
              <a:rPr lang="en-GB" dirty="0"/>
              <a:t> </a:t>
            </a:r>
            <a:endParaRPr lang="pl-PL" dirty="0"/>
          </a:p>
          <a:p>
            <a:pPr lvl="1" algn="just"/>
            <a:r>
              <a:rPr lang="en-GB" dirty="0"/>
              <a:t>payoff from the project. </a:t>
            </a:r>
            <a:endParaRPr lang="pl-PL" dirty="0"/>
          </a:p>
          <a:p>
            <a:pPr algn="just"/>
            <a:endParaRPr lang="pl-PL" dirty="0"/>
          </a:p>
        </p:txBody>
      </p:sp>
    </p:spTree>
    <p:extLst>
      <p:ext uri="{BB962C8B-B14F-4D97-AF65-F5344CB8AC3E}">
        <p14:creationId xmlns:p14="http://schemas.microsoft.com/office/powerpoint/2010/main" val="277870805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97A24D76-96BE-43EA-8D76-19E80C53581D}"/>
              </a:ext>
            </a:extLst>
          </p:cNvPr>
          <p:cNvSpPr>
            <a:spLocks noGrp="1"/>
          </p:cNvSpPr>
          <p:nvPr>
            <p:ph type="title"/>
          </p:nvPr>
        </p:nvSpPr>
        <p:spPr>
          <a:xfrm>
            <a:off x="1024128" y="1063411"/>
            <a:ext cx="3249929" cy="543226"/>
          </a:xfrm>
          <a:prstGeom prst="rect">
            <a:avLst/>
          </a:prstGeom>
        </p:spPr>
        <p:txBody>
          <a:bodyPr wrap="none">
            <a:spAutoFit/>
          </a:bodyPr>
          <a:lstStyle/>
          <a:p>
            <a:r>
              <a:rPr lang="pl-PL" sz="3600" dirty="0" err="1">
                <a:solidFill>
                  <a:schemeClr val="tx1"/>
                </a:solidFill>
                <a:effectLst>
                  <a:outerShdw blurRad="38100" dist="38100" dir="2700000" algn="tl">
                    <a:srgbClr val="000000">
                      <a:alpha val="43137"/>
                    </a:srgbClr>
                  </a:outerShdw>
                </a:effectLst>
                <a:latin typeface="+mn-lt"/>
              </a:rPr>
              <a:t>Conclusions</a:t>
            </a:r>
            <a:endParaRPr lang="pl-PL" sz="3600" dirty="0">
              <a:solidFill>
                <a:schemeClr val="tx1"/>
              </a:solidFill>
              <a:effectLst>
                <a:outerShdw blurRad="38100" dist="38100" dir="2700000" algn="tl">
                  <a:srgbClr val="000000">
                    <a:alpha val="43137"/>
                  </a:srgbClr>
                </a:outerShdw>
              </a:effectLst>
              <a:latin typeface="+mn-lt"/>
            </a:endParaRPr>
          </a:p>
        </p:txBody>
      </p:sp>
      <p:sp>
        <p:nvSpPr>
          <p:cNvPr id="3" name="Symbol zastępczy zawartości 2">
            <a:extLst>
              <a:ext uri="{FF2B5EF4-FFF2-40B4-BE49-F238E27FC236}">
                <a16:creationId xmlns:a16="http://schemas.microsoft.com/office/drawing/2014/main" id="{68720D1E-CECF-46B2-B532-2A564D55F122}"/>
              </a:ext>
            </a:extLst>
          </p:cNvPr>
          <p:cNvSpPr>
            <a:spLocks noGrp="1"/>
          </p:cNvSpPr>
          <p:nvPr>
            <p:ph idx="1"/>
          </p:nvPr>
        </p:nvSpPr>
        <p:spPr>
          <a:xfrm>
            <a:off x="523783" y="2367092"/>
            <a:ext cx="10753817" cy="4344426"/>
          </a:xfrm>
        </p:spPr>
        <p:txBody>
          <a:bodyPr>
            <a:normAutofit fontScale="85000" lnSpcReduction="20000"/>
          </a:bodyPr>
          <a:lstStyle/>
          <a:p>
            <a:pPr algn="just"/>
            <a:r>
              <a:rPr lang="en-GB" dirty="0"/>
              <a:t>The current trend in national laws is to move away the method of risk assessment based on credit ratings. </a:t>
            </a:r>
            <a:endParaRPr lang="pl-PL" dirty="0"/>
          </a:p>
          <a:p>
            <a:pPr algn="just"/>
            <a:r>
              <a:rPr lang="pl-PL" dirty="0"/>
              <a:t>I</a:t>
            </a:r>
            <a:r>
              <a:rPr lang="en-GB" dirty="0" err="1"/>
              <a:t>ssuer</a:t>
            </a:r>
            <a:r>
              <a:rPr lang="en-GB" dirty="0"/>
              <a:t>-paid CRAs will need to be banned or very tightly regulated. </a:t>
            </a:r>
            <a:endParaRPr lang="pl-PL" dirty="0"/>
          </a:p>
          <a:p>
            <a:pPr algn="just"/>
            <a:r>
              <a:rPr lang="pl-PL" dirty="0" err="1"/>
              <a:t>Potential</a:t>
            </a:r>
            <a:r>
              <a:rPr lang="pl-PL" dirty="0"/>
              <a:t> </a:t>
            </a:r>
            <a:r>
              <a:rPr lang="pl-PL" dirty="0" err="1"/>
              <a:t>confilts</a:t>
            </a:r>
            <a:r>
              <a:rPr lang="pl-PL" dirty="0"/>
              <a:t> of </a:t>
            </a:r>
            <a:r>
              <a:rPr lang="pl-PL" dirty="0" err="1"/>
              <a:t>interests</a:t>
            </a:r>
            <a:r>
              <a:rPr lang="pl-PL" dirty="0"/>
              <a:t> </a:t>
            </a:r>
            <a:r>
              <a:rPr lang="pl-PL" dirty="0" err="1"/>
              <a:t>that</a:t>
            </a:r>
            <a:r>
              <a:rPr lang="pl-PL" dirty="0"/>
              <a:t> </a:t>
            </a:r>
            <a:r>
              <a:rPr lang="en-GB" dirty="0"/>
              <a:t>should</a:t>
            </a:r>
            <a:r>
              <a:rPr lang="pl-PL" dirty="0"/>
              <a:t> be </a:t>
            </a:r>
            <a:r>
              <a:rPr lang="pl-PL" dirty="0" err="1"/>
              <a:t>solved</a:t>
            </a:r>
            <a:r>
              <a:rPr lang="pl-PL" dirty="0"/>
              <a:t> as a </a:t>
            </a:r>
            <a:r>
              <a:rPr lang="pl-PL" dirty="0" err="1"/>
              <a:t>result</a:t>
            </a:r>
            <a:r>
              <a:rPr lang="pl-PL" dirty="0"/>
              <a:t> of </a:t>
            </a:r>
            <a:r>
              <a:rPr lang="en-GB" dirty="0"/>
              <a:t>combine: multilevel rating process, strict separation between the analytical and the marketing function.</a:t>
            </a:r>
            <a:endParaRPr lang="pl-PL" dirty="0"/>
          </a:p>
          <a:p>
            <a:pPr algn="just"/>
            <a:r>
              <a:rPr lang="en-GB" dirty="0"/>
              <a:t>The investor-paid model can realize on the conflicts of interest which is in the opposite, where investors put the pressure to lower credit ratings, because of the higher premium for risk from issuers. On the other hand ratings will only be available for investors and no public information about the notes would not be given. </a:t>
            </a:r>
            <a:endParaRPr lang="pl-PL" dirty="0"/>
          </a:p>
          <a:p>
            <a:pPr algn="just"/>
            <a:r>
              <a:rPr lang="pl-PL" dirty="0"/>
              <a:t>The g</a:t>
            </a:r>
            <a:r>
              <a:rPr lang="en-GB" dirty="0" err="1"/>
              <a:t>overnment</a:t>
            </a:r>
            <a:r>
              <a:rPr lang="pl-PL" dirty="0"/>
              <a:t> –</a:t>
            </a:r>
            <a:r>
              <a:rPr lang="pl-PL" dirty="0" err="1"/>
              <a:t>paid</a:t>
            </a:r>
            <a:r>
              <a:rPr lang="pl-PL" dirty="0"/>
              <a:t> model</a:t>
            </a:r>
            <a:r>
              <a:rPr lang="en-GB" dirty="0"/>
              <a:t> </a:t>
            </a:r>
            <a:r>
              <a:rPr lang="pl-PL" dirty="0"/>
              <a:t>– </a:t>
            </a:r>
            <a:r>
              <a:rPr lang="pl-PL" dirty="0" err="1"/>
              <a:t>risk</a:t>
            </a:r>
            <a:r>
              <a:rPr lang="pl-PL" dirty="0"/>
              <a:t> of </a:t>
            </a:r>
            <a:r>
              <a:rPr lang="en-GB" dirty="0"/>
              <a:t>moral hazard that relies on the official approval or something like guarantee. Since the government should be seen as favouring any party, all empanelled agencies would have business guaranteed, removing any incentive to demonstrate analytical rigor or to update and improve the criteria and process. </a:t>
            </a:r>
            <a:endParaRPr lang="pl-PL" dirty="0"/>
          </a:p>
          <a:p>
            <a:pPr algn="just"/>
            <a:r>
              <a:rPr lang="en-GB" dirty="0"/>
              <a:t>The best option is to use the issuer-paid model under strong supervision. Credit rating agencies during the changes should give all information about determinants and their weight to ESMA. Implementing the obligation to obtain the rating from at least two agencies can improve competition but ratings form different agencies are strongly correlated because of the contagion effect.</a:t>
            </a:r>
            <a:endParaRPr lang="pl-PL" dirty="0"/>
          </a:p>
        </p:txBody>
      </p:sp>
    </p:spTree>
    <p:extLst>
      <p:ext uri="{BB962C8B-B14F-4D97-AF65-F5344CB8AC3E}">
        <p14:creationId xmlns:p14="http://schemas.microsoft.com/office/powerpoint/2010/main" val="41567647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F5C7B3F-3EAB-464B-BF66-33055D7FEA95}"/>
              </a:ext>
            </a:extLst>
          </p:cNvPr>
          <p:cNvSpPr>
            <a:spLocks noGrp="1"/>
          </p:cNvSpPr>
          <p:nvPr>
            <p:ph type="title"/>
          </p:nvPr>
        </p:nvSpPr>
        <p:spPr>
          <a:xfrm>
            <a:off x="913774" y="2420684"/>
            <a:ext cx="10364451" cy="1596177"/>
          </a:xfrm>
        </p:spPr>
        <p:txBody>
          <a:bodyPr/>
          <a:lstStyle/>
          <a:p>
            <a:r>
              <a:rPr lang="pl-PL" dirty="0"/>
              <a:t>CREDIT RATINGS - </a:t>
            </a:r>
            <a:r>
              <a:rPr lang="pl-PL" dirty="0" err="1"/>
              <a:t>assessment</a:t>
            </a:r>
            <a:endParaRPr lang="pl-PL" dirty="0"/>
          </a:p>
        </p:txBody>
      </p:sp>
    </p:spTree>
    <p:extLst>
      <p:ext uri="{BB962C8B-B14F-4D97-AF65-F5344CB8AC3E}">
        <p14:creationId xmlns:p14="http://schemas.microsoft.com/office/powerpoint/2010/main" val="123079849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1">
            <a:extLst>
              <a:ext uri="{FF2B5EF4-FFF2-40B4-BE49-F238E27FC236}">
                <a16:creationId xmlns:a16="http://schemas.microsoft.com/office/drawing/2014/main" id="{F90C09CE-864B-4F2B-ABF0-57BB37D44205}"/>
              </a:ext>
            </a:extLst>
          </p:cNvPr>
          <p:cNvSpPr>
            <a:spLocks noGrp="1"/>
          </p:cNvSpPr>
          <p:nvPr>
            <p:ph type="title"/>
          </p:nvPr>
        </p:nvSpPr>
        <p:spPr/>
        <p:txBody>
          <a:bodyPr/>
          <a:lstStyle/>
          <a:p>
            <a:pPr algn="ctr"/>
            <a:r>
              <a:rPr lang="pl-PL" sz="3200" dirty="0" err="1">
                <a:effectLst>
                  <a:outerShdw blurRad="38100" dist="38100" dir="2700000" algn="tl">
                    <a:srgbClr val="000000">
                      <a:alpha val="43137"/>
                    </a:srgbClr>
                  </a:outerShdw>
                </a:effectLst>
              </a:rPr>
              <a:t>Moody’s</a:t>
            </a:r>
            <a:r>
              <a:rPr lang="pl-PL" sz="3200" dirty="0">
                <a:effectLst>
                  <a:outerShdw blurRad="38100" dist="38100" dir="2700000" algn="tl">
                    <a:srgbClr val="000000">
                      <a:alpha val="43137"/>
                    </a:srgbClr>
                  </a:outerShdw>
                </a:effectLst>
              </a:rPr>
              <a:t> </a:t>
            </a:r>
            <a:r>
              <a:rPr lang="pl-PL" sz="3200" dirty="0" err="1">
                <a:effectLst>
                  <a:outerShdw blurRad="38100" dist="38100" dir="2700000" algn="tl">
                    <a:srgbClr val="000000">
                      <a:alpha val="43137"/>
                    </a:srgbClr>
                  </a:outerShdw>
                </a:effectLst>
              </a:rPr>
              <a:t>credit</a:t>
            </a:r>
            <a:r>
              <a:rPr lang="pl-PL" sz="3200" dirty="0">
                <a:effectLst>
                  <a:outerShdw blurRad="38100" dist="38100" dir="2700000" algn="tl">
                    <a:srgbClr val="000000">
                      <a:alpha val="43137"/>
                    </a:srgbClr>
                  </a:outerShdw>
                </a:effectLst>
              </a:rPr>
              <a:t> rating </a:t>
            </a:r>
            <a:r>
              <a:rPr lang="pl-PL" sz="3200" dirty="0" err="1">
                <a:effectLst>
                  <a:outerShdw blurRad="38100" dist="38100" dir="2700000" algn="tl">
                    <a:srgbClr val="000000">
                      <a:alpha val="43137"/>
                    </a:srgbClr>
                  </a:outerShdw>
                </a:effectLst>
              </a:rPr>
              <a:t>assessment</a:t>
            </a:r>
            <a:r>
              <a:rPr lang="pl-PL" sz="3200" dirty="0">
                <a:effectLst>
                  <a:outerShdw blurRad="38100" dist="38100" dir="2700000" algn="tl">
                    <a:srgbClr val="000000">
                      <a:alpha val="43137"/>
                    </a:srgbClr>
                  </a:outerShdw>
                </a:effectLst>
              </a:rPr>
              <a:t> </a:t>
            </a:r>
            <a:r>
              <a:rPr lang="pl-PL" sz="3200" dirty="0" err="1">
                <a:effectLst>
                  <a:outerShdw blurRad="38100" dist="38100" dir="2700000" algn="tl">
                    <a:srgbClr val="000000">
                      <a:alpha val="43137"/>
                    </a:srgbClr>
                  </a:outerShdw>
                </a:effectLst>
              </a:rPr>
              <a:t>stages</a:t>
            </a:r>
            <a:endParaRPr lang="pl-PL" sz="3200" dirty="0">
              <a:effectLst>
                <a:outerShdw blurRad="38100" dist="38100" dir="2700000" algn="tl">
                  <a:srgbClr val="000000">
                    <a:alpha val="43137"/>
                  </a:srgbClr>
                </a:outerShdw>
              </a:effectLst>
            </a:endParaRPr>
          </a:p>
        </p:txBody>
      </p:sp>
      <p:sp>
        <p:nvSpPr>
          <p:cNvPr id="4" name="Symbol zastępczy zawartości 2">
            <a:extLst>
              <a:ext uri="{FF2B5EF4-FFF2-40B4-BE49-F238E27FC236}">
                <a16:creationId xmlns:a16="http://schemas.microsoft.com/office/drawing/2014/main" id="{B3ACBB27-74DA-4411-A8C3-2DFDE88E742F}"/>
              </a:ext>
            </a:extLst>
          </p:cNvPr>
          <p:cNvSpPr>
            <a:spLocks noGrp="1"/>
          </p:cNvSpPr>
          <p:nvPr>
            <p:ph idx="1"/>
          </p:nvPr>
        </p:nvSpPr>
        <p:spPr/>
        <p:txBody>
          <a:bodyPr>
            <a:normAutofit lnSpcReduction="10000"/>
          </a:bodyPr>
          <a:lstStyle/>
          <a:p>
            <a:pPr lvl="0" algn="just"/>
            <a:r>
              <a:rPr lang="en-US" sz="2000" dirty="0"/>
              <a:t>assessment of a bank’s standalone creditworthiness results in a baseline credit assessment (BCA). The BCA represents opinion regarding the bank’s probability of standalone failure in the absence of external support;</a:t>
            </a:r>
            <a:endParaRPr lang="pl-PL" sz="2000" dirty="0"/>
          </a:p>
          <a:p>
            <a:pPr lvl="0" algn="just"/>
            <a:r>
              <a:rPr lang="en-US" sz="2000" dirty="0"/>
              <a:t>assessment of support from affiliates to determine our Adjusted BCA. At this stage in our analysis, “affiliates” refers to a parent, group or co-operative structure, for example;</a:t>
            </a:r>
            <a:endParaRPr lang="pl-PL" sz="2000" dirty="0"/>
          </a:p>
          <a:p>
            <a:pPr lvl="0" algn="just"/>
            <a:r>
              <a:rPr lang="en-US" sz="2000" dirty="0"/>
              <a:t>analysis of a “Loss Given Failure” (LGF). This assesses the impact of the bank’s failure on the expected loss of each creditor class in response to different forms of expected resolution, firm-wide loss rates and liability structure. Moody’s use this together with additional notching relating to other risks, to arrive at our preliminary rating assessment (PRA) for each rated instrument</a:t>
            </a:r>
            <a:endParaRPr lang="pl-PL" sz="2000" dirty="0"/>
          </a:p>
          <a:p>
            <a:pPr lvl="0" algn="just"/>
            <a:r>
              <a:rPr lang="en-US" sz="2000" dirty="0"/>
              <a:t>appraisal of the potential for government support being provided if needed, specific to each instrument class, to determine the final credit rating for each rated instrument as well as Counterparty Risk Assessment (Moody’s , 2016a).</a:t>
            </a:r>
            <a:endParaRPr lang="pl-PL" sz="2000" dirty="0"/>
          </a:p>
          <a:p>
            <a:endParaRPr lang="pl-PL" dirty="0"/>
          </a:p>
        </p:txBody>
      </p:sp>
    </p:spTree>
    <p:extLst>
      <p:ext uri="{BB962C8B-B14F-4D97-AF65-F5344CB8AC3E}">
        <p14:creationId xmlns:p14="http://schemas.microsoft.com/office/powerpoint/2010/main" val="114658293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1">
            <a:extLst>
              <a:ext uri="{FF2B5EF4-FFF2-40B4-BE49-F238E27FC236}">
                <a16:creationId xmlns:a16="http://schemas.microsoft.com/office/drawing/2014/main" id="{202CF13D-11A8-4ECF-9D9D-7AF42D481C77}"/>
              </a:ext>
            </a:extLst>
          </p:cNvPr>
          <p:cNvSpPr>
            <a:spLocks noGrp="1"/>
          </p:cNvSpPr>
          <p:nvPr>
            <p:ph type="title"/>
          </p:nvPr>
        </p:nvSpPr>
        <p:spPr/>
        <p:txBody>
          <a:bodyPr/>
          <a:lstStyle/>
          <a:p>
            <a:pPr algn="ctr"/>
            <a:r>
              <a:rPr lang="pl-PL" dirty="0">
                <a:effectLst>
                  <a:outerShdw blurRad="38100" dist="38100" dir="2700000" algn="tl">
                    <a:srgbClr val="000000">
                      <a:alpha val="43137"/>
                    </a:srgbClr>
                  </a:outerShdw>
                </a:effectLst>
              </a:rPr>
              <a:t>Macro profile </a:t>
            </a:r>
            <a:r>
              <a:rPr lang="pl-PL" dirty="0" err="1">
                <a:effectLst>
                  <a:outerShdw blurRad="38100" dist="38100" dir="2700000" algn="tl">
                    <a:srgbClr val="000000">
                      <a:alpha val="43137"/>
                    </a:srgbClr>
                  </a:outerShdw>
                </a:effectLst>
              </a:rPr>
              <a:t>construction</a:t>
            </a:r>
            <a:endParaRPr lang="pl-PL" dirty="0">
              <a:effectLst>
                <a:outerShdw blurRad="38100" dist="38100" dir="2700000" algn="tl">
                  <a:srgbClr val="000000">
                    <a:alpha val="43137"/>
                  </a:srgbClr>
                </a:outerShdw>
              </a:effectLst>
            </a:endParaRPr>
          </a:p>
        </p:txBody>
      </p:sp>
      <p:pic>
        <p:nvPicPr>
          <p:cNvPr id="4" name="Diagram 1">
            <a:extLst>
              <a:ext uri="{FF2B5EF4-FFF2-40B4-BE49-F238E27FC236}">
                <a16:creationId xmlns:a16="http://schemas.microsoft.com/office/drawing/2014/main" id="{EDE9E85B-B7F3-40B6-9423-C0CE68303665}"/>
              </a:ext>
            </a:extLst>
          </p:cNvPr>
          <p:cNvPicPr>
            <a:picLocks noGrp="1" noChangeArrowheads="1"/>
          </p:cNvPicPr>
          <p:nvPr>
            <p:ph idx="1"/>
          </p:nvPr>
        </p:nvPicPr>
        <p:blipFill>
          <a:blip r:embed="rId2">
            <a:extLst>
              <a:ext uri="{28A0092B-C50C-407E-A947-70E740481C1C}">
                <a14:useLocalDpi xmlns:a14="http://schemas.microsoft.com/office/drawing/2010/main" val="0"/>
              </a:ext>
            </a:extLst>
          </a:blip>
          <a:srcRect t="-16052" b="-16325"/>
          <a:stretch>
            <a:fillRect/>
          </a:stretch>
        </p:blipFill>
        <p:spPr bwMode="auto">
          <a:xfrm>
            <a:off x="2085975" y="2214694"/>
            <a:ext cx="7991475" cy="4252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65313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a:extLst>
              <a:ext uri="{FF2B5EF4-FFF2-40B4-BE49-F238E27FC236}">
                <a16:creationId xmlns:a16="http://schemas.microsoft.com/office/drawing/2014/main" id="{AD834202-0C2B-44EC-939A-830E022D6F50}"/>
              </a:ext>
            </a:extLst>
          </p:cNvPr>
          <p:cNvPicPr>
            <a:picLocks noGrp="1" noChangeAspect="1"/>
          </p:cNvPicPr>
          <p:nvPr>
            <p:ph idx="1"/>
          </p:nvPr>
        </p:nvPicPr>
        <p:blipFill>
          <a:blip r:embed="rId2"/>
          <a:stretch>
            <a:fillRect/>
          </a:stretch>
        </p:blipFill>
        <p:spPr>
          <a:xfrm>
            <a:off x="675340" y="240880"/>
            <a:ext cx="10715813" cy="6316008"/>
          </a:xfrm>
          <a:prstGeom prst="rect">
            <a:avLst/>
          </a:prstGeom>
        </p:spPr>
      </p:pic>
    </p:spTree>
    <p:extLst>
      <p:ext uri="{BB962C8B-B14F-4D97-AF65-F5344CB8AC3E}">
        <p14:creationId xmlns:p14="http://schemas.microsoft.com/office/powerpoint/2010/main" val="11599140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83CEEE5-1B3D-4E61-BD76-3D011BBD998F}"/>
              </a:ext>
            </a:extLst>
          </p:cNvPr>
          <p:cNvSpPr>
            <a:spLocks noGrp="1"/>
          </p:cNvSpPr>
          <p:nvPr>
            <p:ph type="title"/>
          </p:nvPr>
        </p:nvSpPr>
        <p:spPr>
          <a:xfrm>
            <a:off x="625023" y="618518"/>
            <a:ext cx="10653203" cy="448284"/>
          </a:xfrm>
        </p:spPr>
        <p:txBody>
          <a:bodyPr>
            <a:noAutofit/>
          </a:bodyPr>
          <a:lstStyle/>
          <a:p>
            <a:r>
              <a:rPr lang="en-US" sz="2800" dirty="0">
                <a:effectLst>
                  <a:outerShdw blurRad="38100" dist="38100" dir="2700000" algn="tl">
                    <a:srgbClr val="000000">
                      <a:alpha val="43137"/>
                    </a:srgbClr>
                  </a:outerShdw>
                </a:effectLst>
              </a:rPr>
              <a:t>Macroeconomic factors used by Moody’s Investor Service to </a:t>
            </a:r>
            <a:r>
              <a:rPr lang="en-US" sz="2800" dirty="0" err="1">
                <a:effectLst>
                  <a:outerShdw blurRad="38100" dist="38100" dir="2700000" algn="tl">
                    <a:srgbClr val="000000">
                      <a:alpha val="43137"/>
                    </a:srgbClr>
                  </a:outerShdw>
                </a:effectLst>
              </a:rPr>
              <a:t>analyse</a:t>
            </a:r>
            <a:r>
              <a:rPr lang="en-US" sz="2800" dirty="0">
                <a:effectLst>
                  <a:outerShdw blurRad="38100" dist="38100" dir="2700000" algn="tl">
                    <a:srgbClr val="000000">
                      <a:alpha val="43137"/>
                    </a:srgbClr>
                  </a:outerShdw>
                </a:effectLst>
              </a:rPr>
              <a:t> banks’ credit ratings macro profile</a:t>
            </a:r>
            <a:endParaRPr lang="pl-PL" sz="2800" dirty="0"/>
          </a:p>
        </p:txBody>
      </p:sp>
      <p:graphicFrame>
        <p:nvGraphicFramePr>
          <p:cNvPr id="5" name="Symbol zastępczy zawartości 3">
            <a:extLst>
              <a:ext uri="{FF2B5EF4-FFF2-40B4-BE49-F238E27FC236}">
                <a16:creationId xmlns:a16="http://schemas.microsoft.com/office/drawing/2014/main" id="{C514FE8A-12F7-4DDE-B85A-D983FF18252E}"/>
              </a:ext>
            </a:extLst>
          </p:cNvPr>
          <p:cNvGraphicFramePr>
            <a:graphicFrameLocks noGrp="1"/>
          </p:cNvGraphicFramePr>
          <p:nvPr>
            <p:ph idx="1"/>
            <p:extLst>
              <p:ext uri="{D42A27DB-BD31-4B8C-83A1-F6EECF244321}">
                <p14:modId xmlns:p14="http://schemas.microsoft.com/office/powerpoint/2010/main" val="4161271967"/>
              </p:ext>
            </p:extLst>
          </p:nvPr>
        </p:nvGraphicFramePr>
        <p:xfrm>
          <a:off x="701336" y="1200133"/>
          <a:ext cx="10653203" cy="5501951"/>
        </p:xfrm>
        <a:graphic>
          <a:graphicData uri="http://schemas.openxmlformats.org/drawingml/2006/table">
            <a:tbl>
              <a:tblPr firstRow="1" firstCol="1" bandRow="1">
                <a:tableStyleId>{5C22544A-7EE6-4342-B048-85BDC9FD1C3A}</a:tableStyleId>
              </a:tblPr>
              <a:tblGrid>
                <a:gridCol w="1877675">
                  <a:extLst>
                    <a:ext uri="{9D8B030D-6E8A-4147-A177-3AD203B41FA5}">
                      <a16:colId xmlns:a16="http://schemas.microsoft.com/office/drawing/2014/main" val="1945416719"/>
                    </a:ext>
                  </a:extLst>
                </a:gridCol>
                <a:gridCol w="2889641">
                  <a:extLst>
                    <a:ext uri="{9D8B030D-6E8A-4147-A177-3AD203B41FA5}">
                      <a16:colId xmlns:a16="http://schemas.microsoft.com/office/drawing/2014/main" val="3839225852"/>
                    </a:ext>
                  </a:extLst>
                </a:gridCol>
                <a:gridCol w="1398213">
                  <a:extLst>
                    <a:ext uri="{9D8B030D-6E8A-4147-A177-3AD203B41FA5}">
                      <a16:colId xmlns:a16="http://schemas.microsoft.com/office/drawing/2014/main" val="2403822867"/>
                    </a:ext>
                  </a:extLst>
                </a:gridCol>
                <a:gridCol w="4487674">
                  <a:extLst>
                    <a:ext uri="{9D8B030D-6E8A-4147-A177-3AD203B41FA5}">
                      <a16:colId xmlns:a16="http://schemas.microsoft.com/office/drawing/2014/main" val="3959584336"/>
                    </a:ext>
                  </a:extLst>
                </a:gridCol>
              </a:tblGrid>
              <a:tr h="0">
                <a:tc>
                  <a:txBody>
                    <a:bodyPr/>
                    <a:lstStyle/>
                    <a:p>
                      <a:pPr algn="ctr">
                        <a:lnSpc>
                          <a:spcPct val="107000"/>
                        </a:lnSpc>
                        <a:spcAft>
                          <a:spcPts val="0"/>
                        </a:spcAft>
                      </a:pPr>
                      <a:r>
                        <a:rPr lang="en-US" sz="1400" dirty="0">
                          <a:effectLst/>
                        </a:rPr>
                        <a:t>Broad Rating Factor</a:t>
                      </a: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2873" marR="52873" marT="0" marB="0" anchor="ctr"/>
                </a:tc>
                <a:tc>
                  <a:txBody>
                    <a:bodyPr/>
                    <a:lstStyle/>
                    <a:p>
                      <a:pPr algn="ctr">
                        <a:lnSpc>
                          <a:spcPct val="107000"/>
                        </a:lnSpc>
                        <a:spcAft>
                          <a:spcPts val="0"/>
                        </a:spcAft>
                      </a:pPr>
                      <a:r>
                        <a:rPr lang="en-US" sz="1400" dirty="0">
                          <a:effectLst/>
                        </a:rPr>
                        <a:t>Rating sub</a:t>
                      </a:r>
                      <a:r>
                        <a:rPr lang="en-GB" sz="1400" dirty="0">
                          <a:effectLst/>
                        </a:rPr>
                        <a:t>-factor</a:t>
                      </a: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2873" marR="52873" marT="0" marB="0" anchor="ctr"/>
                </a:tc>
                <a:tc>
                  <a:txBody>
                    <a:bodyPr/>
                    <a:lstStyle/>
                    <a:p>
                      <a:pPr algn="ctr">
                        <a:lnSpc>
                          <a:spcPct val="107000"/>
                        </a:lnSpc>
                        <a:spcAft>
                          <a:spcPts val="0"/>
                        </a:spcAft>
                      </a:pPr>
                      <a:r>
                        <a:rPr lang="en-US" sz="1400">
                          <a:effectLst/>
                        </a:rPr>
                        <a:t>Weight</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52873" marR="52873" marT="0" marB="0" anchor="ctr"/>
                </a:tc>
                <a:tc>
                  <a:txBody>
                    <a:bodyPr/>
                    <a:lstStyle/>
                    <a:p>
                      <a:pPr algn="ctr">
                        <a:lnSpc>
                          <a:spcPct val="107000"/>
                        </a:lnSpc>
                        <a:spcAft>
                          <a:spcPts val="0"/>
                        </a:spcAft>
                      </a:pPr>
                      <a:r>
                        <a:rPr lang="en-US" sz="1400" dirty="0">
                          <a:effectLst/>
                        </a:rPr>
                        <a:t>Indicators</a:t>
                      </a: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2873" marR="52873" marT="0" marB="0" anchor="ctr"/>
                </a:tc>
                <a:extLst>
                  <a:ext uri="{0D108BD9-81ED-4DB2-BD59-A6C34878D82A}">
                    <a16:rowId xmlns:a16="http://schemas.microsoft.com/office/drawing/2014/main" val="3110955807"/>
                  </a:ext>
                </a:extLst>
              </a:tr>
              <a:tr h="0">
                <a:tc rowSpan="7">
                  <a:txBody>
                    <a:bodyPr/>
                    <a:lstStyle/>
                    <a:p>
                      <a:pPr>
                        <a:lnSpc>
                          <a:spcPct val="107000"/>
                        </a:lnSpc>
                        <a:spcAft>
                          <a:spcPts val="0"/>
                        </a:spcAft>
                      </a:pPr>
                      <a:r>
                        <a:rPr lang="en-US" sz="1400">
                          <a:effectLst/>
                        </a:rPr>
                        <a:t>Economic Strength</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52873" marR="52873" marT="0" marB="0" anchor="ctr"/>
                </a:tc>
                <a:tc rowSpan="3">
                  <a:txBody>
                    <a:bodyPr/>
                    <a:lstStyle/>
                    <a:p>
                      <a:pPr>
                        <a:lnSpc>
                          <a:spcPct val="107000"/>
                        </a:lnSpc>
                        <a:spcAft>
                          <a:spcPts val="0"/>
                        </a:spcAft>
                      </a:pPr>
                      <a:r>
                        <a:rPr lang="en-US" sz="1400">
                          <a:effectLst/>
                        </a:rPr>
                        <a:t>Growth Dynamics</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52873" marR="52873" marT="0" marB="0" anchor="ctr"/>
                </a:tc>
                <a:tc rowSpan="3">
                  <a:txBody>
                    <a:bodyPr/>
                    <a:lstStyle/>
                    <a:p>
                      <a:pPr>
                        <a:lnSpc>
                          <a:spcPct val="107000"/>
                        </a:lnSpc>
                        <a:spcAft>
                          <a:spcPts val="0"/>
                        </a:spcAft>
                      </a:pPr>
                      <a:r>
                        <a:rPr lang="en-US" sz="1400">
                          <a:effectLst/>
                        </a:rPr>
                        <a:t>50%</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52873" marR="52873" marT="0" marB="0" anchor="ctr"/>
                </a:tc>
                <a:tc>
                  <a:txBody>
                    <a:bodyPr/>
                    <a:lstStyle/>
                    <a:p>
                      <a:pPr>
                        <a:lnSpc>
                          <a:spcPct val="107000"/>
                        </a:lnSpc>
                        <a:spcAft>
                          <a:spcPts val="0"/>
                        </a:spcAft>
                      </a:pPr>
                      <a:r>
                        <a:rPr lang="en-US" sz="1400">
                          <a:effectLst/>
                        </a:rPr>
                        <a:t>Average Real GDP Growth</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52873" marR="52873" marT="0" marB="0" anchor="ctr"/>
                </a:tc>
                <a:extLst>
                  <a:ext uri="{0D108BD9-81ED-4DB2-BD59-A6C34878D82A}">
                    <a16:rowId xmlns:a16="http://schemas.microsoft.com/office/drawing/2014/main" val="4197542447"/>
                  </a:ext>
                </a:extLst>
              </a:tr>
              <a:tr h="0">
                <a:tc vMerge="1">
                  <a:txBody>
                    <a:bodyPr/>
                    <a:lstStyle/>
                    <a:p>
                      <a:endParaRPr lang="pl-PL"/>
                    </a:p>
                  </a:txBody>
                  <a:tcPr/>
                </a:tc>
                <a:tc vMerge="1">
                  <a:txBody>
                    <a:bodyPr/>
                    <a:lstStyle/>
                    <a:p>
                      <a:endParaRPr lang="pl-PL"/>
                    </a:p>
                  </a:txBody>
                  <a:tcPr/>
                </a:tc>
                <a:tc vMerge="1">
                  <a:txBody>
                    <a:bodyPr/>
                    <a:lstStyle/>
                    <a:p>
                      <a:endParaRPr lang="pl-PL"/>
                    </a:p>
                  </a:txBody>
                  <a:tcPr/>
                </a:tc>
                <a:tc>
                  <a:txBody>
                    <a:bodyPr/>
                    <a:lstStyle/>
                    <a:p>
                      <a:pPr>
                        <a:lnSpc>
                          <a:spcPct val="107000"/>
                        </a:lnSpc>
                        <a:spcAft>
                          <a:spcPts val="0"/>
                        </a:spcAft>
                      </a:pPr>
                      <a:r>
                        <a:rPr lang="en-US" sz="1400">
                          <a:effectLst/>
                        </a:rPr>
                        <a:t>Volatility in Real GDP</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52873" marR="52873" marT="0" marB="0" anchor="ctr"/>
                </a:tc>
                <a:extLst>
                  <a:ext uri="{0D108BD9-81ED-4DB2-BD59-A6C34878D82A}">
                    <a16:rowId xmlns:a16="http://schemas.microsoft.com/office/drawing/2014/main" val="1539691911"/>
                  </a:ext>
                </a:extLst>
              </a:tr>
              <a:tr h="0">
                <a:tc vMerge="1">
                  <a:txBody>
                    <a:bodyPr/>
                    <a:lstStyle/>
                    <a:p>
                      <a:endParaRPr lang="pl-PL"/>
                    </a:p>
                  </a:txBody>
                  <a:tcPr/>
                </a:tc>
                <a:tc vMerge="1">
                  <a:txBody>
                    <a:bodyPr/>
                    <a:lstStyle/>
                    <a:p>
                      <a:endParaRPr lang="pl-PL"/>
                    </a:p>
                  </a:txBody>
                  <a:tcPr/>
                </a:tc>
                <a:tc vMerge="1">
                  <a:txBody>
                    <a:bodyPr/>
                    <a:lstStyle/>
                    <a:p>
                      <a:endParaRPr lang="pl-PL"/>
                    </a:p>
                  </a:txBody>
                  <a:tcPr/>
                </a:tc>
                <a:tc>
                  <a:txBody>
                    <a:bodyPr/>
                    <a:lstStyle/>
                    <a:p>
                      <a:pPr>
                        <a:lnSpc>
                          <a:spcPct val="107000"/>
                        </a:lnSpc>
                        <a:spcAft>
                          <a:spcPts val="0"/>
                        </a:spcAft>
                      </a:pPr>
                      <a:r>
                        <a:rPr lang="en-US" sz="1400">
                          <a:effectLst/>
                        </a:rPr>
                        <a:t>WEF Global Competitiveness Index</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52873" marR="52873" marT="0" marB="0" anchor="ctr"/>
                </a:tc>
                <a:extLst>
                  <a:ext uri="{0D108BD9-81ED-4DB2-BD59-A6C34878D82A}">
                    <a16:rowId xmlns:a16="http://schemas.microsoft.com/office/drawing/2014/main" val="1535091016"/>
                  </a:ext>
                </a:extLst>
              </a:tr>
              <a:tr h="0">
                <a:tc vMerge="1">
                  <a:txBody>
                    <a:bodyPr/>
                    <a:lstStyle/>
                    <a:p>
                      <a:endParaRPr lang="pl-PL"/>
                    </a:p>
                  </a:txBody>
                  <a:tcPr/>
                </a:tc>
                <a:tc>
                  <a:txBody>
                    <a:bodyPr/>
                    <a:lstStyle/>
                    <a:p>
                      <a:pPr>
                        <a:lnSpc>
                          <a:spcPct val="107000"/>
                        </a:lnSpc>
                        <a:spcAft>
                          <a:spcPts val="0"/>
                        </a:spcAft>
                      </a:pPr>
                      <a:r>
                        <a:rPr lang="en-US" sz="1400">
                          <a:effectLst/>
                        </a:rPr>
                        <a:t>Scale of the Economy</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52873" marR="52873" marT="0" marB="0" anchor="ctr"/>
                </a:tc>
                <a:tc>
                  <a:txBody>
                    <a:bodyPr/>
                    <a:lstStyle/>
                    <a:p>
                      <a:pPr>
                        <a:lnSpc>
                          <a:spcPct val="107000"/>
                        </a:lnSpc>
                        <a:spcAft>
                          <a:spcPts val="0"/>
                        </a:spcAft>
                      </a:pPr>
                      <a:r>
                        <a:rPr lang="en-US" sz="1400">
                          <a:effectLst/>
                        </a:rPr>
                        <a:t>25%</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52873" marR="52873" marT="0" marB="0" anchor="ctr"/>
                </a:tc>
                <a:tc>
                  <a:txBody>
                    <a:bodyPr/>
                    <a:lstStyle/>
                    <a:p>
                      <a:pPr>
                        <a:lnSpc>
                          <a:spcPct val="107000"/>
                        </a:lnSpc>
                        <a:spcAft>
                          <a:spcPts val="0"/>
                        </a:spcAft>
                      </a:pPr>
                      <a:r>
                        <a:rPr lang="en-US" sz="1400">
                          <a:effectLst/>
                        </a:rPr>
                        <a:t>National GDP (in USD)</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52873" marR="52873" marT="0" marB="0" anchor="ctr"/>
                </a:tc>
                <a:extLst>
                  <a:ext uri="{0D108BD9-81ED-4DB2-BD59-A6C34878D82A}">
                    <a16:rowId xmlns:a16="http://schemas.microsoft.com/office/drawing/2014/main" val="2087752563"/>
                  </a:ext>
                </a:extLst>
              </a:tr>
              <a:tr h="61198">
                <a:tc vMerge="1">
                  <a:txBody>
                    <a:bodyPr/>
                    <a:lstStyle/>
                    <a:p>
                      <a:endParaRPr lang="pl-PL"/>
                    </a:p>
                  </a:txBody>
                  <a:tcPr/>
                </a:tc>
                <a:tc>
                  <a:txBody>
                    <a:bodyPr/>
                    <a:lstStyle/>
                    <a:p>
                      <a:pPr>
                        <a:lnSpc>
                          <a:spcPct val="107000"/>
                        </a:lnSpc>
                        <a:spcAft>
                          <a:spcPts val="0"/>
                        </a:spcAft>
                      </a:pPr>
                      <a:r>
                        <a:rPr lang="en-US" sz="1400">
                          <a:effectLst/>
                        </a:rPr>
                        <a:t>National Income</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52873" marR="52873" marT="0" marB="0" anchor="ctr"/>
                </a:tc>
                <a:tc>
                  <a:txBody>
                    <a:bodyPr/>
                    <a:lstStyle/>
                    <a:p>
                      <a:pPr>
                        <a:lnSpc>
                          <a:spcPct val="107000"/>
                        </a:lnSpc>
                        <a:spcAft>
                          <a:spcPts val="0"/>
                        </a:spcAft>
                      </a:pPr>
                      <a:r>
                        <a:rPr lang="en-US" sz="1400">
                          <a:effectLst/>
                        </a:rPr>
                        <a:t>25%</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52873" marR="52873" marT="0" marB="0" anchor="ctr"/>
                </a:tc>
                <a:tc>
                  <a:txBody>
                    <a:bodyPr/>
                    <a:lstStyle/>
                    <a:p>
                      <a:pPr>
                        <a:lnSpc>
                          <a:spcPct val="107000"/>
                        </a:lnSpc>
                        <a:spcAft>
                          <a:spcPts val="0"/>
                        </a:spcAft>
                      </a:pPr>
                      <a:r>
                        <a:rPr lang="en-US" sz="1400">
                          <a:effectLst/>
                        </a:rPr>
                        <a:t>GDP per capita (PPP, in USD)</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52873" marR="52873" marT="0" marB="0" anchor="ctr"/>
                </a:tc>
                <a:extLst>
                  <a:ext uri="{0D108BD9-81ED-4DB2-BD59-A6C34878D82A}">
                    <a16:rowId xmlns:a16="http://schemas.microsoft.com/office/drawing/2014/main" val="4213042155"/>
                  </a:ext>
                </a:extLst>
              </a:tr>
              <a:tr h="0">
                <a:tc vMerge="1">
                  <a:txBody>
                    <a:bodyPr/>
                    <a:lstStyle/>
                    <a:p>
                      <a:endParaRPr lang="pl-PL"/>
                    </a:p>
                  </a:txBody>
                  <a:tcPr/>
                </a:tc>
                <a:tc rowSpan="2">
                  <a:txBody>
                    <a:bodyPr/>
                    <a:lstStyle/>
                    <a:p>
                      <a:pPr>
                        <a:lnSpc>
                          <a:spcPct val="107000"/>
                        </a:lnSpc>
                        <a:spcAft>
                          <a:spcPts val="0"/>
                        </a:spcAft>
                      </a:pPr>
                      <a:r>
                        <a:rPr lang="en-US" sz="1400">
                          <a:effectLst/>
                        </a:rPr>
                        <a:t>Adjustment Factors</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52873" marR="52873" marT="0" marB="0" anchor="ctr"/>
                </a:tc>
                <a:tc rowSpan="2">
                  <a:txBody>
                    <a:bodyPr/>
                    <a:lstStyle/>
                    <a:p>
                      <a:pPr>
                        <a:lnSpc>
                          <a:spcPct val="107000"/>
                        </a:lnSpc>
                        <a:spcAft>
                          <a:spcPts val="0"/>
                        </a:spcAft>
                      </a:pPr>
                      <a:r>
                        <a:rPr lang="en-US" sz="1400">
                          <a:effectLst/>
                        </a:rPr>
                        <a:t>1-6 scores</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52873" marR="52873" marT="0" marB="0" anchor="ctr"/>
                </a:tc>
                <a:tc>
                  <a:txBody>
                    <a:bodyPr/>
                    <a:lstStyle/>
                    <a:p>
                      <a:pPr>
                        <a:lnSpc>
                          <a:spcPct val="107000"/>
                        </a:lnSpc>
                        <a:spcAft>
                          <a:spcPts val="0"/>
                        </a:spcAft>
                      </a:pPr>
                      <a:r>
                        <a:rPr lang="en-US" sz="1400">
                          <a:effectLst/>
                        </a:rPr>
                        <a:t>Diversification</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52873" marR="52873" marT="0" marB="0" anchor="ctr"/>
                </a:tc>
                <a:extLst>
                  <a:ext uri="{0D108BD9-81ED-4DB2-BD59-A6C34878D82A}">
                    <a16:rowId xmlns:a16="http://schemas.microsoft.com/office/drawing/2014/main" val="3426594267"/>
                  </a:ext>
                </a:extLst>
              </a:tr>
              <a:tr h="0">
                <a:tc vMerge="1">
                  <a:txBody>
                    <a:bodyPr/>
                    <a:lstStyle/>
                    <a:p>
                      <a:endParaRPr lang="pl-PL"/>
                    </a:p>
                  </a:txBody>
                  <a:tcPr/>
                </a:tc>
                <a:tc vMerge="1">
                  <a:txBody>
                    <a:bodyPr/>
                    <a:lstStyle/>
                    <a:p>
                      <a:endParaRPr lang="pl-PL"/>
                    </a:p>
                  </a:txBody>
                  <a:tcPr/>
                </a:tc>
                <a:tc vMerge="1">
                  <a:txBody>
                    <a:bodyPr/>
                    <a:lstStyle/>
                    <a:p>
                      <a:endParaRPr lang="pl-PL"/>
                    </a:p>
                  </a:txBody>
                  <a:tcPr/>
                </a:tc>
                <a:tc>
                  <a:txBody>
                    <a:bodyPr/>
                    <a:lstStyle/>
                    <a:p>
                      <a:pPr>
                        <a:lnSpc>
                          <a:spcPct val="107000"/>
                        </a:lnSpc>
                        <a:spcAft>
                          <a:spcPts val="0"/>
                        </a:spcAft>
                      </a:pPr>
                      <a:r>
                        <a:rPr lang="en-US" sz="1400">
                          <a:effectLst/>
                        </a:rPr>
                        <a:t>Credit Boom</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52873" marR="52873" marT="0" marB="0" anchor="ctr"/>
                </a:tc>
                <a:extLst>
                  <a:ext uri="{0D108BD9-81ED-4DB2-BD59-A6C34878D82A}">
                    <a16:rowId xmlns:a16="http://schemas.microsoft.com/office/drawing/2014/main" val="1524616952"/>
                  </a:ext>
                </a:extLst>
              </a:tr>
              <a:tr h="54712">
                <a:tc rowSpan="6">
                  <a:txBody>
                    <a:bodyPr/>
                    <a:lstStyle/>
                    <a:p>
                      <a:pPr>
                        <a:lnSpc>
                          <a:spcPct val="107000"/>
                        </a:lnSpc>
                        <a:spcAft>
                          <a:spcPts val="0"/>
                        </a:spcAft>
                      </a:pPr>
                      <a:r>
                        <a:rPr lang="en-US" sz="1400" dirty="0">
                          <a:effectLst/>
                        </a:rPr>
                        <a:t>Institutional Strength</a:t>
                      </a: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2873" marR="52873" marT="0" marB="0" anchor="ctr"/>
                </a:tc>
                <a:tc rowSpan="3">
                  <a:txBody>
                    <a:bodyPr/>
                    <a:lstStyle/>
                    <a:p>
                      <a:pPr>
                        <a:lnSpc>
                          <a:spcPct val="107000"/>
                        </a:lnSpc>
                        <a:spcAft>
                          <a:spcPts val="0"/>
                        </a:spcAft>
                      </a:pPr>
                      <a:r>
                        <a:rPr lang="en-US" sz="1400" dirty="0">
                          <a:effectLst/>
                        </a:rPr>
                        <a:t>Institutional Framework and Effectiveness </a:t>
                      </a: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2873" marR="52873" marT="0" marB="0" anchor="ctr"/>
                </a:tc>
                <a:tc rowSpan="3">
                  <a:txBody>
                    <a:bodyPr/>
                    <a:lstStyle/>
                    <a:p>
                      <a:pPr>
                        <a:lnSpc>
                          <a:spcPct val="107000"/>
                        </a:lnSpc>
                        <a:spcAft>
                          <a:spcPts val="0"/>
                        </a:spcAft>
                      </a:pPr>
                      <a:r>
                        <a:rPr lang="en-US" sz="1400">
                          <a:effectLst/>
                        </a:rPr>
                        <a:t>75%</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52873" marR="52873" marT="0" marB="0" anchor="ctr"/>
                </a:tc>
                <a:tc>
                  <a:txBody>
                    <a:bodyPr/>
                    <a:lstStyle/>
                    <a:p>
                      <a:pPr>
                        <a:lnSpc>
                          <a:spcPct val="107000"/>
                        </a:lnSpc>
                        <a:spcAft>
                          <a:spcPts val="0"/>
                        </a:spcAft>
                      </a:pPr>
                      <a:r>
                        <a:rPr lang="en-US" sz="1400">
                          <a:effectLst/>
                        </a:rPr>
                        <a:t>Worldwide Government Effectiveness Index</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52873" marR="52873" marT="0" marB="0" anchor="ctr"/>
                </a:tc>
                <a:extLst>
                  <a:ext uri="{0D108BD9-81ED-4DB2-BD59-A6C34878D82A}">
                    <a16:rowId xmlns:a16="http://schemas.microsoft.com/office/drawing/2014/main" val="2715906475"/>
                  </a:ext>
                </a:extLst>
              </a:tr>
              <a:tr h="52550">
                <a:tc vMerge="1">
                  <a:txBody>
                    <a:bodyPr/>
                    <a:lstStyle/>
                    <a:p>
                      <a:endParaRPr lang="pl-PL"/>
                    </a:p>
                  </a:txBody>
                  <a:tcPr/>
                </a:tc>
                <a:tc vMerge="1">
                  <a:txBody>
                    <a:bodyPr/>
                    <a:lstStyle/>
                    <a:p>
                      <a:endParaRPr lang="pl-PL"/>
                    </a:p>
                  </a:txBody>
                  <a:tcPr/>
                </a:tc>
                <a:tc vMerge="1">
                  <a:txBody>
                    <a:bodyPr/>
                    <a:lstStyle/>
                    <a:p>
                      <a:endParaRPr lang="pl-PL"/>
                    </a:p>
                  </a:txBody>
                  <a:tcPr/>
                </a:tc>
                <a:tc>
                  <a:txBody>
                    <a:bodyPr/>
                    <a:lstStyle/>
                    <a:p>
                      <a:pPr>
                        <a:lnSpc>
                          <a:spcPct val="107000"/>
                        </a:lnSpc>
                        <a:spcAft>
                          <a:spcPts val="0"/>
                        </a:spcAft>
                      </a:pPr>
                      <a:r>
                        <a:rPr lang="en-US" sz="1400" dirty="0">
                          <a:effectLst/>
                        </a:rPr>
                        <a:t>Worldwide Rule of Law Index</a:t>
                      </a: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2873" marR="52873" marT="0" marB="0" anchor="ctr"/>
                </a:tc>
                <a:extLst>
                  <a:ext uri="{0D108BD9-81ED-4DB2-BD59-A6C34878D82A}">
                    <a16:rowId xmlns:a16="http://schemas.microsoft.com/office/drawing/2014/main" val="3521279877"/>
                  </a:ext>
                </a:extLst>
              </a:tr>
              <a:tr h="0">
                <a:tc vMerge="1">
                  <a:txBody>
                    <a:bodyPr/>
                    <a:lstStyle/>
                    <a:p>
                      <a:endParaRPr lang="pl-PL"/>
                    </a:p>
                  </a:txBody>
                  <a:tcPr/>
                </a:tc>
                <a:tc vMerge="1">
                  <a:txBody>
                    <a:bodyPr/>
                    <a:lstStyle/>
                    <a:p>
                      <a:endParaRPr lang="pl-PL"/>
                    </a:p>
                  </a:txBody>
                  <a:tcPr/>
                </a:tc>
                <a:tc vMerge="1">
                  <a:txBody>
                    <a:bodyPr/>
                    <a:lstStyle/>
                    <a:p>
                      <a:endParaRPr lang="pl-PL"/>
                    </a:p>
                  </a:txBody>
                  <a:tcPr/>
                </a:tc>
                <a:tc>
                  <a:txBody>
                    <a:bodyPr/>
                    <a:lstStyle/>
                    <a:p>
                      <a:pPr>
                        <a:lnSpc>
                          <a:spcPct val="107000"/>
                        </a:lnSpc>
                        <a:spcAft>
                          <a:spcPts val="0"/>
                        </a:spcAft>
                      </a:pPr>
                      <a:r>
                        <a:rPr lang="en-US" sz="1400">
                          <a:effectLst/>
                        </a:rPr>
                        <a:t>Worldwide Control of Corruption Index</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52873" marR="52873" marT="0" marB="0" anchor="ctr"/>
                </a:tc>
                <a:extLst>
                  <a:ext uri="{0D108BD9-81ED-4DB2-BD59-A6C34878D82A}">
                    <a16:rowId xmlns:a16="http://schemas.microsoft.com/office/drawing/2014/main" val="1781678299"/>
                  </a:ext>
                </a:extLst>
              </a:tr>
              <a:tr h="125721">
                <a:tc vMerge="1">
                  <a:txBody>
                    <a:bodyPr/>
                    <a:lstStyle/>
                    <a:p>
                      <a:endParaRPr lang="pl-PL"/>
                    </a:p>
                  </a:txBody>
                  <a:tcPr/>
                </a:tc>
                <a:tc rowSpan="2">
                  <a:txBody>
                    <a:bodyPr/>
                    <a:lstStyle/>
                    <a:p>
                      <a:pPr>
                        <a:lnSpc>
                          <a:spcPct val="107000"/>
                        </a:lnSpc>
                        <a:spcAft>
                          <a:spcPts val="0"/>
                        </a:spcAft>
                      </a:pPr>
                      <a:r>
                        <a:rPr lang="en-US" sz="1400">
                          <a:effectLst/>
                        </a:rPr>
                        <a:t>Policy Credibility and Effectiveness</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52873" marR="52873" marT="0" marB="0" anchor="ctr"/>
                </a:tc>
                <a:tc rowSpan="2">
                  <a:txBody>
                    <a:bodyPr/>
                    <a:lstStyle/>
                    <a:p>
                      <a:pPr>
                        <a:lnSpc>
                          <a:spcPct val="107000"/>
                        </a:lnSpc>
                        <a:spcAft>
                          <a:spcPts val="0"/>
                        </a:spcAft>
                      </a:pPr>
                      <a:r>
                        <a:rPr lang="en-US" sz="1400">
                          <a:effectLst/>
                        </a:rPr>
                        <a:t>25%</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52873" marR="52873" marT="0" marB="0" anchor="ctr"/>
                </a:tc>
                <a:tc>
                  <a:txBody>
                    <a:bodyPr/>
                    <a:lstStyle/>
                    <a:p>
                      <a:pPr>
                        <a:lnSpc>
                          <a:spcPct val="107000"/>
                        </a:lnSpc>
                        <a:spcAft>
                          <a:spcPts val="0"/>
                        </a:spcAft>
                      </a:pPr>
                      <a:r>
                        <a:rPr lang="en-US" sz="1400">
                          <a:effectLst/>
                        </a:rPr>
                        <a:t>Inflation Level</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52873" marR="52873" marT="0" marB="0" anchor="ctr"/>
                </a:tc>
                <a:extLst>
                  <a:ext uri="{0D108BD9-81ED-4DB2-BD59-A6C34878D82A}">
                    <a16:rowId xmlns:a16="http://schemas.microsoft.com/office/drawing/2014/main" val="1326089206"/>
                  </a:ext>
                </a:extLst>
              </a:tr>
              <a:tr h="46064">
                <a:tc vMerge="1">
                  <a:txBody>
                    <a:bodyPr/>
                    <a:lstStyle/>
                    <a:p>
                      <a:endParaRPr lang="pl-PL"/>
                    </a:p>
                  </a:txBody>
                  <a:tcPr/>
                </a:tc>
                <a:tc vMerge="1">
                  <a:txBody>
                    <a:bodyPr/>
                    <a:lstStyle/>
                    <a:p>
                      <a:endParaRPr lang="pl-PL"/>
                    </a:p>
                  </a:txBody>
                  <a:tcPr/>
                </a:tc>
                <a:tc vMerge="1">
                  <a:txBody>
                    <a:bodyPr/>
                    <a:lstStyle/>
                    <a:p>
                      <a:endParaRPr lang="pl-PL"/>
                    </a:p>
                  </a:txBody>
                  <a:tcPr/>
                </a:tc>
                <a:tc>
                  <a:txBody>
                    <a:bodyPr/>
                    <a:lstStyle/>
                    <a:p>
                      <a:pPr>
                        <a:lnSpc>
                          <a:spcPct val="107000"/>
                        </a:lnSpc>
                        <a:spcAft>
                          <a:spcPts val="0"/>
                        </a:spcAft>
                      </a:pPr>
                      <a:r>
                        <a:rPr lang="en-US" sz="1400">
                          <a:effectLst/>
                        </a:rPr>
                        <a:t>Inflation Volatility</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52873" marR="52873" marT="0" marB="0" anchor="ctr"/>
                </a:tc>
                <a:extLst>
                  <a:ext uri="{0D108BD9-81ED-4DB2-BD59-A6C34878D82A}">
                    <a16:rowId xmlns:a16="http://schemas.microsoft.com/office/drawing/2014/main" val="3129869173"/>
                  </a:ext>
                </a:extLst>
              </a:tr>
              <a:tr h="33805">
                <a:tc vMerge="1">
                  <a:txBody>
                    <a:bodyPr/>
                    <a:lstStyle/>
                    <a:p>
                      <a:endParaRPr lang="pl-PL"/>
                    </a:p>
                  </a:txBody>
                  <a:tcPr/>
                </a:tc>
                <a:tc>
                  <a:txBody>
                    <a:bodyPr/>
                    <a:lstStyle/>
                    <a:p>
                      <a:pPr>
                        <a:lnSpc>
                          <a:spcPct val="107000"/>
                        </a:lnSpc>
                        <a:spcAft>
                          <a:spcPts val="0"/>
                        </a:spcAft>
                      </a:pPr>
                      <a:r>
                        <a:rPr lang="en-US" sz="1400">
                          <a:effectLst/>
                        </a:rPr>
                        <a:t>Adjustment Factor</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52873" marR="52873" marT="0" marB="0" anchor="ctr"/>
                </a:tc>
                <a:tc>
                  <a:txBody>
                    <a:bodyPr/>
                    <a:lstStyle/>
                    <a:p>
                      <a:pPr>
                        <a:lnSpc>
                          <a:spcPct val="107000"/>
                        </a:lnSpc>
                        <a:spcAft>
                          <a:spcPts val="0"/>
                        </a:spcAft>
                      </a:pPr>
                      <a:r>
                        <a:rPr lang="en-US" sz="1400">
                          <a:effectLst/>
                        </a:rPr>
                        <a:t>1-6 scores</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52873" marR="52873" marT="0" marB="0" anchor="ctr"/>
                </a:tc>
                <a:tc>
                  <a:txBody>
                    <a:bodyPr/>
                    <a:lstStyle/>
                    <a:p>
                      <a:pPr>
                        <a:lnSpc>
                          <a:spcPct val="107000"/>
                        </a:lnSpc>
                        <a:spcAft>
                          <a:spcPts val="0"/>
                        </a:spcAft>
                      </a:pPr>
                      <a:r>
                        <a:rPr lang="en-US" sz="1400">
                          <a:effectLst/>
                        </a:rPr>
                        <a:t>Track Record of Default</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52873" marR="52873" marT="0" marB="0" anchor="ctr"/>
                </a:tc>
                <a:extLst>
                  <a:ext uri="{0D108BD9-81ED-4DB2-BD59-A6C34878D82A}">
                    <a16:rowId xmlns:a16="http://schemas.microsoft.com/office/drawing/2014/main" val="2149184070"/>
                  </a:ext>
                </a:extLst>
              </a:tr>
              <a:tr h="0">
                <a:tc rowSpan="10">
                  <a:txBody>
                    <a:bodyPr/>
                    <a:lstStyle/>
                    <a:p>
                      <a:pPr>
                        <a:lnSpc>
                          <a:spcPct val="107000"/>
                        </a:lnSpc>
                        <a:spcAft>
                          <a:spcPts val="0"/>
                        </a:spcAft>
                      </a:pPr>
                      <a:r>
                        <a:rPr lang="en-US" sz="1400">
                          <a:effectLst/>
                        </a:rPr>
                        <a:t>Susceptibility to Event Risk</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52873" marR="52873" marT="0" marB="0" anchor="ctr"/>
                </a:tc>
                <a:tc rowSpan="2">
                  <a:txBody>
                    <a:bodyPr/>
                    <a:lstStyle/>
                    <a:p>
                      <a:pPr>
                        <a:lnSpc>
                          <a:spcPct val="107000"/>
                        </a:lnSpc>
                        <a:spcAft>
                          <a:spcPts val="0"/>
                        </a:spcAft>
                      </a:pPr>
                      <a:r>
                        <a:rPr lang="en-US" sz="1400">
                          <a:effectLst/>
                        </a:rPr>
                        <a:t>Political Risk</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52873" marR="52873" marT="0" marB="0" anchor="ctr"/>
                </a:tc>
                <a:tc rowSpan="2">
                  <a:txBody>
                    <a:bodyPr/>
                    <a:lstStyle/>
                    <a:p>
                      <a:pPr>
                        <a:lnSpc>
                          <a:spcPct val="107000"/>
                        </a:lnSpc>
                        <a:spcAft>
                          <a:spcPts val="0"/>
                        </a:spcAft>
                      </a:pPr>
                      <a:r>
                        <a:rPr lang="en-US" sz="1400">
                          <a:effectLst/>
                        </a:rPr>
                        <a:t>Max Function</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52873" marR="52873" marT="0" marB="0" anchor="ctr"/>
                </a:tc>
                <a:tc>
                  <a:txBody>
                    <a:bodyPr/>
                    <a:lstStyle/>
                    <a:p>
                      <a:pPr>
                        <a:lnSpc>
                          <a:spcPct val="107000"/>
                        </a:lnSpc>
                        <a:spcAft>
                          <a:spcPts val="0"/>
                        </a:spcAft>
                      </a:pPr>
                      <a:r>
                        <a:rPr lang="en-US" sz="1400">
                          <a:effectLst/>
                        </a:rPr>
                        <a:t>Domestic Political Risk</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52873" marR="52873" marT="0" marB="0" anchor="ctr"/>
                </a:tc>
                <a:extLst>
                  <a:ext uri="{0D108BD9-81ED-4DB2-BD59-A6C34878D82A}">
                    <a16:rowId xmlns:a16="http://schemas.microsoft.com/office/drawing/2014/main" val="3509805675"/>
                  </a:ext>
                </a:extLst>
              </a:tr>
              <a:tr h="0">
                <a:tc vMerge="1">
                  <a:txBody>
                    <a:bodyPr/>
                    <a:lstStyle/>
                    <a:p>
                      <a:endParaRPr lang="pl-PL"/>
                    </a:p>
                  </a:txBody>
                  <a:tcPr/>
                </a:tc>
                <a:tc vMerge="1">
                  <a:txBody>
                    <a:bodyPr/>
                    <a:lstStyle/>
                    <a:p>
                      <a:endParaRPr lang="pl-PL"/>
                    </a:p>
                  </a:txBody>
                  <a:tcPr/>
                </a:tc>
                <a:tc vMerge="1">
                  <a:txBody>
                    <a:bodyPr/>
                    <a:lstStyle/>
                    <a:p>
                      <a:endParaRPr lang="pl-PL"/>
                    </a:p>
                  </a:txBody>
                  <a:tcPr/>
                </a:tc>
                <a:tc>
                  <a:txBody>
                    <a:bodyPr/>
                    <a:lstStyle/>
                    <a:p>
                      <a:pPr>
                        <a:lnSpc>
                          <a:spcPct val="107000"/>
                        </a:lnSpc>
                        <a:spcAft>
                          <a:spcPts val="0"/>
                        </a:spcAft>
                      </a:pPr>
                      <a:r>
                        <a:rPr lang="en-US" sz="1400">
                          <a:effectLst/>
                        </a:rPr>
                        <a:t>Geopolitical Risk</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52873" marR="52873" marT="0" marB="0" anchor="ctr"/>
                </a:tc>
                <a:extLst>
                  <a:ext uri="{0D108BD9-81ED-4DB2-BD59-A6C34878D82A}">
                    <a16:rowId xmlns:a16="http://schemas.microsoft.com/office/drawing/2014/main" val="1095622275"/>
                  </a:ext>
                </a:extLst>
              </a:tr>
              <a:tr h="0">
                <a:tc vMerge="1">
                  <a:txBody>
                    <a:bodyPr/>
                    <a:lstStyle/>
                    <a:p>
                      <a:endParaRPr lang="pl-PL"/>
                    </a:p>
                  </a:txBody>
                  <a:tcPr/>
                </a:tc>
                <a:tc rowSpan="2">
                  <a:txBody>
                    <a:bodyPr/>
                    <a:lstStyle/>
                    <a:p>
                      <a:pPr>
                        <a:lnSpc>
                          <a:spcPct val="107000"/>
                        </a:lnSpc>
                        <a:spcAft>
                          <a:spcPts val="0"/>
                        </a:spcAft>
                      </a:pPr>
                      <a:r>
                        <a:rPr lang="en-US" sz="1400">
                          <a:effectLst/>
                        </a:rPr>
                        <a:t>Government Liquidity Risk</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52873" marR="52873" marT="0" marB="0" anchor="ctr"/>
                </a:tc>
                <a:tc rowSpan="2">
                  <a:txBody>
                    <a:bodyPr/>
                    <a:lstStyle/>
                    <a:p>
                      <a:pPr>
                        <a:lnSpc>
                          <a:spcPct val="107000"/>
                        </a:lnSpc>
                        <a:spcAft>
                          <a:spcPts val="0"/>
                        </a:spcAft>
                      </a:pPr>
                      <a:r>
                        <a:rPr lang="en-US" sz="1400">
                          <a:effectLst/>
                        </a:rPr>
                        <a:t>Max Function</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52873" marR="52873" marT="0" marB="0" anchor="ctr"/>
                </a:tc>
                <a:tc>
                  <a:txBody>
                    <a:bodyPr/>
                    <a:lstStyle/>
                    <a:p>
                      <a:pPr>
                        <a:lnSpc>
                          <a:spcPct val="107000"/>
                        </a:lnSpc>
                        <a:spcAft>
                          <a:spcPts val="0"/>
                        </a:spcAft>
                      </a:pPr>
                      <a:r>
                        <a:rPr lang="en-US" sz="1400">
                          <a:effectLst/>
                        </a:rPr>
                        <a:t>Fundamental Metrics</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52873" marR="52873" marT="0" marB="0" anchor="ctr"/>
                </a:tc>
                <a:extLst>
                  <a:ext uri="{0D108BD9-81ED-4DB2-BD59-A6C34878D82A}">
                    <a16:rowId xmlns:a16="http://schemas.microsoft.com/office/drawing/2014/main" val="2856574461"/>
                  </a:ext>
                </a:extLst>
              </a:tr>
              <a:tr h="0">
                <a:tc vMerge="1">
                  <a:txBody>
                    <a:bodyPr/>
                    <a:lstStyle/>
                    <a:p>
                      <a:endParaRPr lang="pl-PL"/>
                    </a:p>
                  </a:txBody>
                  <a:tcPr/>
                </a:tc>
                <a:tc vMerge="1">
                  <a:txBody>
                    <a:bodyPr/>
                    <a:lstStyle/>
                    <a:p>
                      <a:endParaRPr lang="pl-PL"/>
                    </a:p>
                  </a:txBody>
                  <a:tcPr/>
                </a:tc>
                <a:tc vMerge="1">
                  <a:txBody>
                    <a:bodyPr/>
                    <a:lstStyle/>
                    <a:p>
                      <a:endParaRPr lang="pl-PL"/>
                    </a:p>
                  </a:txBody>
                  <a:tcPr/>
                </a:tc>
                <a:tc>
                  <a:txBody>
                    <a:bodyPr/>
                    <a:lstStyle/>
                    <a:p>
                      <a:pPr>
                        <a:lnSpc>
                          <a:spcPct val="107000"/>
                        </a:lnSpc>
                        <a:spcAft>
                          <a:spcPts val="0"/>
                        </a:spcAft>
                      </a:pPr>
                      <a:r>
                        <a:rPr lang="en-US" sz="1400">
                          <a:effectLst/>
                        </a:rPr>
                        <a:t>Market Funding Stress</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52873" marR="52873" marT="0" marB="0" anchor="ctr"/>
                </a:tc>
                <a:extLst>
                  <a:ext uri="{0D108BD9-81ED-4DB2-BD59-A6C34878D82A}">
                    <a16:rowId xmlns:a16="http://schemas.microsoft.com/office/drawing/2014/main" val="701435012"/>
                  </a:ext>
                </a:extLst>
              </a:tr>
              <a:tr h="0">
                <a:tc vMerge="1">
                  <a:txBody>
                    <a:bodyPr/>
                    <a:lstStyle/>
                    <a:p>
                      <a:endParaRPr lang="pl-PL"/>
                    </a:p>
                  </a:txBody>
                  <a:tcPr/>
                </a:tc>
                <a:tc rowSpan="3">
                  <a:txBody>
                    <a:bodyPr/>
                    <a:lstStyle/>
                    <a:p>
                      <a:pPr>
                        <a:lnSpc>
                          <a:spcPct val="107000"/>
                        </a:lnSpc>
                        <a:spcAft>
                          <a:spcPts val="0"/>
                        </a:spcAft>
                      </a:pPr>
                      <a:r>
                        <a:rPr lang="en-US" sz="1400">
                          <a:effectLst/>
                        </a:rPr>
                        <a:t>Banking Sector Risk</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52873" marR="52873" marT="0" marB="0" anchor="ctr"/>
                </a:tc>
                <a:tc rowSpan="3">
                  <a:txBody>
                    <a:bodyPr/>
                    <a:lstStyle/>
                    <a:p>
                      <a:pPr>
                        <a:lnSpc>
                          <a:spcPct val="107000"/>
                        </a:lnSpc>
                        <a:spcAft>
                          <a:spcPts val="0"/>
                        </a:spcAft>
                      </a:pPr>
                      <a:r>
                        <a:rPr lang="en-US" sz="1400">
                          <a:effectLst/>
                        </a:rPr>
                        <a:t>Max Function</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52873" marR="52873" marT="0" marB="0" anchor="ctr"/>
                </a:tc>
                <a:tc>
                  <a:txBody>
                    <a:bodyPr/>
                    <a:lstStyle/>
                    <a:p>
                      <a:pPr>
                        <a:lnSpc>
                          <a:spcPct val="107000"/>
                        </a:lnSpc>
                        <a:spcAft>
                          <a:spcPts val="0"/>
                        </a:spcAft>
                      </a:pPr>
                      <a:r>
                        <a:rPr lang="en-US" sz="1400">
                          <a:effectLst/>
                        </a:rPr>
                        <a:t>Strength of Banking System</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52873" marR="52873" marT="0" marB="0" anchor="ctr"/>
                </a:tc>
                <a:extLst>
                  <a:ext uri="{0D108BD9-81ED-4DB2-BD59-A6C34878D82A}">
                    <a16:rowId xmlns:a16="http://schemas.microsoft.com/office/drawing/2014/main" val="1577300209"/>
                  </a:ext>
                </a:extLst>
              </a:tr>
              <a:tr h="0">
                <a:tc vMerge="1">
                  <a:txBody>
                    <a:bodyPr/>
                    <a:lstStyle/>
                    <a:p>
                      <a:endParaRPr lang="pl-PL"/>
                    </a:p>
                  </a:txBody>
                  <a:tcPr/>
                </a:tc>
                <a:tc vMerge="1">
                  <a:txBody>
                    <a:bodyPr/>
                    <a:lstStyle/>
                    <a:p>
                      <a:endParaRPr lang="pl-PL"/>
                    </a:p>
                  </a:txBody>
                  <a:tcPr/>
                </a:tc>
                <a:tc vMerge="1">
                  <a:txBody>
                    <a:bodyPr/>
                    <a:lstStyle/>
                    <a:p>
                      <a:endParaRPr lang="pl-PL"/>
                    </a:p>
                  </a:txBody>
                  <a:tcPr/>
                </a:tc>
                <a:tc>
                  <a:txBody>
                    <a:bodyPr/>
                    <a:lstStyle/>
                    <a:p>
                      <a:pPr>
                        <a:lnSpc>
                          <a:spcPct val="107000"/>
                        </a:lnSpc>
                        <a:spcAft>
                          <a:spcPts val="0"/>
                        </a:spcAft>
                      </a:pPr>
                      <a:r>
                        <a:rPr lang="en-US" sz="1400">
                          <a:effectLst/>
                        </a:rPr>
                        <a:t>Size of Banking System</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52873" marR="52873" marT="0" marB="0" anchor="ctr"/>
                </a:tc>
                <a:extLst>
                  <a:ext uri="{0D108BD9-81ED-4DB2-BD59-A6C34878D82A}">
                    <a16:rowId xmlns:a16="http://schemas.microsoft.com/office/drawing/2014/main" val="811857891"/>
                  </a:ext>
                </a:extLst>
              </a:tr>
              <a:tr h="0">
                <a:tc vMerge="1">
                  <a:txBody>
                    <a:bodyPr/>
                    <a:lstStyle/>
                    <a:p>
                      <a:endParaRPr lang="pl-PL"/>
                    </a:p>
                  </a:txBody>
                  <a:tcPr/>
                </a:tc>
                <a:tc vMerge="1">
                  <a:txBody>
                    <a:bodyPr/>
                    <a:lstStyle/>
                    <a:p>
                      <a:endParaRPr lang="pl-PL"/>
                    </a:p>
                  </a:txBody>
                  <a:tcPr/>
                </a:tc>
                <a:tc vMerge="1">
                  <a:txBody>
                    <a:bodyPr/>
                    <a:lstStyle/>
                    <a:p>
                      <a:endParaRPr lang="pl-PL"/>
                    </a:p>
                  </a:txBody>
                  <a:tcPr/>
                </a:tc>
                <a:tc>
                  <a:txBody>
                    <a:bodyPr/>
                    <a:lstStyle/>
                    <a:p>
                      <a:pPr>
                        <a:lnSpc>
                          <a:spcPct val="107000"/>
                        </a:lnSpc>
                        <a:spcAft>
                          <a:spcPts val="0"/>
                        </a:spcAft>
                      </a:pPr>
                      <a:r>
                        <a:rPr lang="en-US" sz="1400">
                          <a:effectLst/>
                        </a:rPr>
                        <a:t>Funding Vulnerabilities </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52873" marR="52873" marT="0" marB="0" anchor="ctr"/>
                </a:tc>
                <a:extLst>
                  <a:ext uri="{0D108BD9-81ED-4DB2-BD59-A6C34878D82A}">
                    <a16:rowId xmlns:a16="http://schemas.microsoft.com/office/drawing/2014/main" val="2859030069"/>
                  </a:ext>
                </a:extLst>
              </a:tr>
              <a:tr h="0">
                <a:tc vMerge="1">
                  <a:txBody>
                    <a:bodyPr/>
                    <a:lstStyle/>
                    <a:p>
                      <a:endParaRPr lang="pl-PL"/>
                    </a:p>
                  </a:txBody>
                  <a:tcPr/>
                </a:tc>
                <a:tc rowSpan="3">
                  <a:txBody>
                    <a:bodyPr/>
                    <a:lstStyle/>
                    <a:p>
                      <a:pPr>
                        <a:lnSpc>
                          <a:spcPct val="107000"/>
                        </a:lnSpc>
                        <a:spcAft>
                          <a:spcPts val="0"/>
                        </a:spcAft>
                      </a:pPr>
                      <a:r>
                        <a:rPr lang="en-US" sz="1400">
                          <a:effectLst/>
                        </a:rPr>
                        <a:t>External Vulnerability Risk </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52873" marR="52873" marT="0" marB="0" anchor="ctr"/>
                </a:tc>
                <a:tc rowSpan="3">
                  <a:txBody>
                    <a:bodyPr/>
                    <a:lstStyle/>
                    <a:p>
                      <a:pPr>
                        <a:lnSpc>
                          <a:spcPct val="107000"/>
                        </a:lnSpc>
                        <a:spcAft>
                          <a:spcPts val="0"/>
                        </a:spcAft>
                      </a:pPr>
                      <a:r>
                        <a:rPr lang="en-US" sz="1400">
                          <a:effectLst/>
                        </a:rPr>
                        <a:t>Max Function</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52873" marR="52873" marT="0" marB="0" anchor="ctr"/>
                </a:tc>
                <a:tc>
                  <a:txBody>
                    <a:bodyPr/>
                    <a:lstStyle/>
                    <a:p>
                      <a:pPr>
                        <a:lnSpc>
                          <a:spcPct val="107000"/>
                        </a:lnSpc>
                        <a:spcAft>
                          <a:spcPts val="0"/>
                        </a:spcAft>
                      </a:pPr>
                      <a:r>
                        <a:rPr lang="en-US" sz="1400">
                          <a:effectLst/>
                        </a:rPr>
                        <a:t>(Current Account Balance + FDI)/GDP</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52873" marR="52873" marT="0" marB="0" anchor="ctr"/>
                </a:tc>
                <a:extLst>
                  <a:ext uri="{0D108BD9-81ED-4DB2-BD59-A6C34878D82A}">
                    <a16:rowId xmlns:a16="http://schemas.microsoft.com/office/drawing/2014/main" val="1063717544"/>
                  </a:ext>
                </a:extLst>
              </a:tr>
              <a:tr h="0">
                <a:tc vMerge="1">
                  <a:txBody>
                    <a:bodyPr/>
                    <a:lstStyle/>
                    <a:p>
                      <a:endParaRPr lang="pl-PL"/>
                    </a:p>
                  </a:txBody>
                  <a:tcPr/>
                </a:tc>
                <a:tc vMerge="1">
                  <a:txBody>
                    <a:bodyPr/>
                    <a:lstStyle/>
                    <a:p>
                      <a:endParaRPr lang="pl-PL"/>
                    </a:p>
                  </a:txBody>
                  <a:tcPr/>
                </a:tc>
                <a:tc vMerge="1">
                  <a:txBody>
                    <a:bodyPr/>
                    <a:lstStyle/>
                    <a:p>
                      <a:endParaRPr lang="pl-PL"/>
                    </a:p>
                  </a:txBody>
                  <a:tcPr/>
                </a:tc>
                <a:tc>
                  <a:txBody>
                    <a:bodyPr/>
                    <a:lstStyle/>
                    <a:p>
                      <a:pPr>
                        <a:lnSpc>
                          <a:spcPct val="107000"/>
                        </a:lnSpc>
                        <a:spcAft>
                          <a:spcPts val="0"/>
                        </a:spcAft>
                      </a:pPr>
                      <a:r>
                        <a:rPr lang="en-US" sz="1400">
                          <a:effectLst/>
                        </a:rPr>
                        <a:t>External Vulnerability Indicator</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52873" marR="52873" marT="0" marB="0" anchor="ctr"/>
                </a:tc>
                <a:extLst>
                  <a:ext uri="{0D108BD9-81ED-4DB2-BD59-A6C34878D82A}">
                    <a16:rowId xmlns:a16="http://schemas.microsoft.com/office/drawing/2014/main" val="2241819976"/>
                  </a:ext>
                </a:extLst>
              </a:tr>
              <a:tr h="251442">
                <a:tc vMerge="1">
                  <a:txBody>
                    <a:bodyPr/>
                    <a:lstStyle/>
                    <a:p>
                      <a:endParaRPr lang="pl-PL"/>
                    </a:p>
                  </a:txBody>
                  <a:tcPr/>
                </a:tc>
                <a:tc vMerge="1">
                  <a:txBody>
                    <a:bodyPr/>
                    <a:lstStyle/>
                    <a:p>
                      <a:endParaRPr lang="pl-PL"/>
                    </a:p>
                  </a:txBody>
                  <a:tcPr/>
                </a:tc>
                <a:tc vMerge="1">
                  <a:txBody>
                    <a:bodyPr/>
                    <a:lstStyle/>
                    <a:p>
                      <a:endParaRPr lang="pl-PL"/>
                    </a:p>
                  </a:txBody>
                  <a:tcPr/>
                </a:tc>
                <a:tc>
                  <a:txBody>
                    <a:bodyPr/>
                    <a:lstStyle/>
                    <a:p>
                      <a:pPr>
                        <a:lnSpc>
                          <a:spcPct val="107000"/>
                        </a:lnSpc>
                        <a:spcAft>
                          <a:spcPts val="0"/>
                        </a:spcAft>
                      </a:pPr>
                      <a:r>
                        <a:rPr lang="en-US" sz="1400" dirty="0">
                          <a:effectLst/>
                        </a:rPr>
                        <a:t>Net International Investment Position/GDP</a:t>
                      </a: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2873" marR="52873" marT="0" marB="0" anchor="ctr"/>
                </a:tc>
                <a:extLst>
                  <a:ext uri="{0D108BD9-81ED-4DB2-BD59-A6C34878D82A}">
                    <a16:rowId xmlns:a16="http://schemas.microsoft.com/office/drawing/2014/main" val="2004949619"/>
                  </a:ext>
                </a:extLst>
              </a:tr>
            </a:tbl>
          </a:graphicData>
        </a:graphic>
      </p:graphicFrame>
    </p:spTree>
    <p:extLst>
      <p:ext uri="{BB962C8B-B14F-4D97-AF65-F5344CB8AC3E}">
        <p14:creationId xmlns:p14="http://schemas.microsoft.com/office/powerpoint/2010/main" val="164444691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4570F30-1261-428A-A625-4B908AC287A3}"/>
              </a:ext>
            </a:extLst>
          </p:cNvPr>
          <p:cNvSpPr>
            <a:spLocks noGrp="1"/>
          </p:cNvSpPr>
          <p:nvPr>
            <p:ph type="title"/>
          </p:nvPr>
        </p:nvSpPr>
        <p:spPr/>
        <p:txBody>
          <a:bodyPr>
            <a:normAutofit/>
          </a:bodyPr>
          <a:lstStyle/>
          <a:p>
            <a:r>
              <a:rPr lang="en-GB" dirty="0">
                <a:effectLst>
                  <a:outerShdw blurRad="38100" dist="38100" dir="2700000" algn="tl">
                    <a:srgbClr val="000000">
                      <a:alpha val="43137"/>
                    </a:srgbClr>
                  </a:outerShdw>
                </a:effectLst>
              </a:rPr>
              <a:t>Banking Country Risk: Combining Economic and Institutional Strength</a:t>
            </a:r>
            <a:endParaRPr lang="pl-PL" dirty="0"/>
          </a:p>
        </p:txBody>
      </p:sp>
      <p:pic>
        <p:nvPicPr>
          <p:cNvPr id="4" name="Symbol zastępczy zawartości 4">
            <a:extLst>
              <a:ext uri="{FF2B5EF4-FFF2-40B4-BE49-F238E27FC236}">
                <a16:creationId xmlns:a16="http://schemas.microsoft.com/office/drawing/2014/main" id="{6842DF0B-241D-459E-93F8-3D9A9A1F4C35}"/>
              </a:ext>
            </a:extLst>
          </p:cNvPr>
          <p:cNvPicPr>
            <a:picLocks noGrp="1" noChangeAspect="1"/>
          </p:cNvPicPr>
          <p:nvPr>
            <p:ph idx="1"/>
          </p:nvPr>
        </p:nvPicPr>
        <p:blipFill>
          <a:blip r:embed="rId2"/>
          <a:stretch>
            <a:fillRect/>
          </a:stretch>
        </p:blipFill>
        <p:spPr>
          <a:xfrm>
            <a:off x="889129" y="2214694"/>
            <a:ext cx="10178921" cy="4496641"/>
          </a:xfrm>
          <a:prstGeom prst="rect">
            <a:avLst/>
          </a:prstGeom>
        </p:spPr>
      </p:pic>
    </p:spTree>
    <p:extLst>
      <p:ext uri="{BB962C8B-B14F-4D97-AF65-F5344CB8AC3E}">
        <p14:creationId xmlns:p14="http://schemas.microsoft.com/office/powerpoint/2010/main" val="351668291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C1D303C-7C16-4B8D-B93B-9CEF42D0574A}"/>
              </a:ext>
            </a:extLst>
          </p:cNvPr>
          <p:cNvSpPr>
            <a:spLocks noGrp="1"/>
          </p:cNvSpPr>
          <p:nvPr>
            <p:ph type="title"/>
          </p:nvPr>
        </p:nvSpPr>
        <p:spPr/>
        <p:txBody>
          <a:bodyPr>
            <a:normAutofit/>
          </a:bodyPr>
          <a:lstStyle/>
          <a:p>
            <a:r>
              <a:rPr lang="en-GB" dirty="0">
                <a:effectLst>
                  <a:outerShdw blurRad="38100" dist="38100" dir="2700000" algn="tl">
                    <a:srgbClr val="000000">
                      <a:alpha val="43137"/>
                    </a:srgbClr>
                  </a:outerShdw>
                </a:effectLst>
              </a:rPr>
              <a:t>Banking Country Risk: Combining Economic Resiliency and Susceptibility to Event Risk</a:t>
            </a:r>
            <a:endParaRPr lang="pl-PL" dirty="0"/>
          </a:p>
        </p:txBody>
      </p:sp>
      <p:pic>
        <p:nvPicPr>
          <p:cNvPr id="4" name="Symbol zastępczy zawartości 4">
            <a:extLst>
              <a:ext uri="{FF2B5EF4-FFF2-40B4-BE49-F238E27FC236}">
                <a16:creationId xmlns:a16="http://schemas.microsoft.com/office/drawing/2014/main" id="{BAE4973A-CC72-4448-9FD7-7A5053202238}"/>
              </a:ext>
            </a:extLst>
          </p:cNvPr>
          <p:cNvPicPr>
            <a:picLocks noGrp="1" noChangeAspect="1"/>
          </p:cNvPicPr>
          <p:nvPr>
            <p:ph idx="1"/>
          </p:nvPr>
        </p:nvPicPr>
        <p:blipFill>
          <a:blip r:embed="rId2"/>
          <a:stretch>
            <a:fillRect/>
          </a:stretch>
        </p:blipFill>
        <p:spPr>
          <a:xfrm>
            <a:off x="1186990" y="2309446"/>
            <a:ext cx="9667114" cy="4091354"/>
          </a:xfrm>
          <a:prstGeom prst="rect">
            <a:avLst/>
          </a:prstGeom>
        </p:spPr>
      </p:pic>
    </p:spTree>
    <p:extLst>
      <p:ext uri="{BB962C8B-B14F-4D97-AF65-F5344CB8AC3E}">
        <p14:creationId xmlns:p14="http://schemas.microsoft.com/office/powerpoint/2010/main" val="162190565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ymbol zastępczy zawartości 3">
            <a:extLst>
              <a:ext uri="{FF2B5EF4-FFF2-40B4-BE49-F238E27FC236}">
                <a16:creationId xmlns:a16="http://schemas.microsoft.com/office/drawing/2014/main" id="{37B990D2-8AAC-4728-881A-8B69504EBCFA}"/>
              </a:ext>
            </a:extLst>
          </p:cNvPr>
          <p:cNvGraphicFramePr>
            <a:graphicFrameLocks noGrp="1" noChangeAspect="1"/>
          </p:cNvGraphicFramePr>
          <p:nvPr>
            <p:ph idx="1"/>
            <p:extLst>
              <p:ext uri="{D42A27DB-BD31-4B8C-83A1-F6EECF244321}">
                <p14:modId xmlns:p14="http://schemas.microsoft.com/office/powerpoint/2010/main" val="2987409704"/>
              </p:ext>
            </p:extLst>
          </p:nvPr>
        </p:nvGraphicFramePr>
        <p:xfrm>
          <a:off x="2803525" y="1670050"/>
          <a:ext cx="6751638" cy="4589463"/>
        </p:xfrm>
        <a:graphic>
          <a:graphicData uri="http://schemas.openxmlformats.org/presentationml/2006/ole">
            <mc:AlternateContent xmlns:mc="http://schemas.openxmlformats.org/markup-compatibility/2006">
              <mc:Choice xmlns:v="urn:schemas-microsoft-com:vml" Requires="v">
                <p:oleObj spid="_x0000_s1082" name="Document" r:id="rId3" imgW="4238344" imgH="2881811" progId="Word.Document.12">
                  <p:embed/>
                </p:oleObj>
              </mc:Choice>
              <mc:Fallback>
                <p:oleObj name="Document" r:id="rId3" imgW="4238344" imgH="2881811" progId="Word.Document.12">
                  <p:embed/>
                  <p:pic>
                    <p:nvPicPr>
                      <p:cNvPr id="5" name="Obiekt 4"/>
                      <p:cNvPicPr/>
                      <p:nvPr/>
                    </p:nvPicPr>
                    <p:blipFill>
                      <a:blip r:embed="rId4"/>
                      <a:stretch>
                        <a:fillRect/>
                      </a:stretch>
                    </p:blipFill>
                    <p:spPr>
                      <a:xfrm>
                        <a:off x="2803525" y="1670050"/>
                        <a:ext cx="6751638" cy="4589463"/>
                      </a:xfrm>
                      <a:prstGeom prst="rect">
                        <a:avLst/>
                      </a:prstGeom>
                    </p:spPr>
                  </p:pic>
                </p:oleObj>
              </mc:Fallback>
            </mc:AlternateContent>
          </a:graphicData>
        </a:graphic>
      </p:graphicFrame>
      <p:sp>
        <p:nvSpPr>
          <p:cNvPr id="7" name="Prostokąt 6">
            <a:extLst>
              <a:ext uri="{FF2B5EF4-FFF2-40B4-BE49-F238E27FC236}">
                <a16:creationId xmlns:a16="http://schemas.microsoft.com/office/drawing/2014/main" id="{C02BD752-CD34-4D4F-87AB-B74412CAAE0A}"/>
              </a:ext>
            </a:extLst>
          </p:cNvPr>
          <p:cNvSpPr/>
          <p:nvPr/>
        </p:nvSpPr>
        <p:spPr>
          <a:xfrm>
            <a:off x="1348155" y="412357"/>
            <a:ext cx="9482602" cy="769441"/>
          </a:xfrm>
          <a:prstGeom prst="rect">
            <a:avLst/>
          </a:prstGeom>
        </p:spPr>
        <p:txBody>
          <a:bodyPr wrap="square">
            <a:spAutoFit/>
          </a:bodyPr>
          <a:lstStyle/>
          <a:p>
            <a:r>
              <a:rPr lang="en-GB" sz="4400" dirty="0">
                <a:effectLst>
                  <a:outerShdw blurRad="38100" dist="38100" dir="2700000" algn="tl">
                    <a:srgbClr val="000000">
                      <a:alpha val="43137"/>
                    </a:srgbClr>
                  </a:outerShdw>
                </a:effectLst>
                <a:latin typeface="+mj-lt"/>
              </a:rPr>
              <a:t>C</a:t>
            </a:r>
            <a:r>
              <a:rPr lang="pl-PL" sz="4400" dirty="0">
                <a:effectLst>
                  <a:outerShdw blurRad="38100" dist="38100" dir="2700000" algn="tl">
                    <a:srgbClr val="000000">
                      <a:alpha val="43137"/>
                    </a:srgbClr>
                  </a:outerShdw>
                </a:effectLst>
                <a:latin typeface="+mj-lt"/>
              </a:rPr>
              <a:t>OMBINING PRIVATE SECTOR AND ITS RATE OF CHANGE</a:t>
            </a:r>
            <a:endParaRPr lang="pl-PL" sz="4400" dirty="0">
              <a:latin typeface="+mj-lt"/>
            </a:endParaRPr>
          </a:p>
        </p:txBody>
      </p:sp>
    </p:spTree>
    <p:extLst>
      <p:ext uri="{BB962C8B-B14F-4D97-AF65-F5344CB8AC3E}">
        <p14:creationId xmlns:p14="http://schemas.microsoft.com/office/powerpoint/2010/main" val="62614123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7">
            <a:extLst>
              <a:ext uri="{FF2B5EF4-FFF2-40B4-BE49-F238E27FC236}">
                <a16:creationId xmlns:a16="http://schemas.microsoft.com/office/drawing/2014/main" id="{5A4CE447-2D71-46D3-9783-3355241EAAB9}"/>
              </a:ext>
            </a:extLst>
          </p:cNvPr>
          <p:cNvPicPr>
            <a:picLocks noGrp="1" noChangeAspect="1"/>
          </p:cNvPicPr>
          <p:nvPr>
            <p:ph idx="1"/>
          </p:nvPr>
        </p:nvPicPr>
        <p:blipFill>
          <a:blip r:embed="rId2"/>
          <a:stretch>
            <a:fillRect/>
          </a:stretch>
        </p:blipFill>
        <p:spPr>
          <a:xfrm>
            <a:off x="146231" y="896645"/>
            <a:ext cx="10915346" cy="5838445"/>
          </a:xfrm>
          <a:prstGeom prst="rect">
            <a:avLst/>
          </a:prstGeom>
        </p:spPr>
      </p:pic>
    </p:spTree>
    <p:extLst>
      <p:ext uri="{BB962C8B-B14F-4D97-AF65-F5344CB8AC3E}">
        <p14:creationId xmlns:p14="http://schemas.microsoft.com/office/powerpoint/2010/main" val="248676566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6">
            <a:extLst>
              <a:ext uri="{FF2B5EF4-FFF2-40B4-BE49-F238E27FC236}">
                <a16:creationId xmlns:a16="http://schemas.microsoft.com/office/drawing/2014/main" id="{052687A2-25E4-4287-BE57-FD097FFF9391}"/>
              </a:ext>
            </a:extLst>
          </p:cNvPr>
          <p:cNvPicPr>
            <a:picLocks noGrp="1" noChangeAspect="1"/>
          </p:cNvPicPr>
          <p:nvPr>
            <p:ph idx="1"/>
          </p:nvPr>
        </p:nvPicPr>
        <p:blipFill>
          <a:blip r:embed="rId2"/>
          <a:stretch>
            <a:fillRect/>
          </a:stretch>
        </p:blipFill>
        <p:spPr>
          <a:xfrm>
            <a:off x="285294" y="767465"/>
            <a:ext cx="10705262" cy="5713688"/>
          </a:xfrm>
          <a:prstGeom prst="rect">
            <a:avLst/>
          </a:prstGeom>
        </p:spPr>
      </p:pic>
    </p:spTree>
    <p:extLst>
      <p:ext uri="{BB962C8B-B14F-4D97-AF65-F5344CB8AC3E}">
        <p14:creationId xmlns:p14="http://schemas.microsoft.com/office/powerpoint/2010/main" val="380504782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1">
            <a:extLst>
              <a:ext uri="{FF2B5EF4-FFF2-40B4-BE49-F238E27FC236}">
                <a16:creationId xmlns:a16="http://schemas.microsoft.com/office/drawing/2014/main" id="{47A9D94C-F392-4BA5-87FB-9E3C5CFFCEFF}"/>
              </a:ext>
            </a:extLst>
          </p:cNvPr>
          <p:cNvSpPr>
            <a:spLocks noGrp="1"/>
          </p:cNvSpPr>
          <p:nvPr>
            <p:ph type="title"/>
          </p:nvPr>
        </p:nvSpPr>
        <p:spPr/>
        <p:txBody>
          <a:bodyPr/>
          <a:lstStyle/>
          <a:p>
            <a:r>
              <a:rPr lang="pl-PL" dirty="0" err="1">
                <a:effectLst>
                  <a:outerShdw blurRad="38100" dist="38100" dir="2700000" algn="tl">
                    <a:srgbClr val="000000">
                      <a:alpha val="43137"/>
                    </a:srgbClr>
                  </a:outerShdw>
                </a:effectLst>
              </a:rPr>
              <a:t>Credit</a:t>
            </a:r>
            <a:r>
              <a:rPr lang="pl-PL" dirty="0">
                <a:effectLst>
                  <a:outerShdw blurRad="38100" dist="38100" dir="2700000" algn="tl">
                    <a:srgbClr val="000000">
                      <a:alpha val="43137"/>
                    </a:srgbClr>
                  </a:outerShdw>
                </a:effectLst>
              </a:rPr>
              <a:t> </a:t>
            </a:r>
            <a:r>
              <a:rPr lang="pl-PL" dirty="0" err="1">
                <a:effectLst>
                  <a:outerShdw blurRad="38100" dist="38100" dir="2700000" algn="tl">
                    <a:srgbClr val="000000">
                      <a:alpha val="43137"/>
                    </a:srgbClr>
                  </a:outerShdw>
                </a:effectLst>
              </a:rPr>
              <a:t>conditions</a:t>
            </a:r>
            <a:r>
              <a:rPr lang="pl-PL" dirty="0">
                <a:effectLst>
                  <a:outerShdw blurRad="38100" dist="38100" dir="2700000" algn="tl">
                    <a:srgbClr val="000000">
                      <a:alpha val="43137"/>
                    </a:srgbClr>
                  </a:outerShdw>
                </a:effectLst>
              </a:rPr>
              <a:t> </a:t>
            </a:r>
            <a:r>
              <a:rPr lang="pl-PL" dirty="0" err="1">
                <a:effectLst>
                  <a:outerShdw blurRad="38100" dist="38100" dir="2700000" algn="tl">
                    <a:srgbClr val="000000">
                      <a:alpha val="43137"/>
                    </a:srgbClr>
                  </a:outerShdw>
                </a:effectLst>
              </a:rPr>
              <a:t>scoring</a:t>
            </a:r>
            <a:endParaRPr lang="pl-PL" dirty="0">
              <a:effectLst>
                <a:outerShdw blurRad="38100" dist="38100" dir="2700000" algn="tl">
                  <a:srgbClr val="000000">
                    <a:alpha val="43137"/>
                  </a:srgbClr>
                </a:outerShdw>
              </a:effectLst>
            </a:endParaRPr>
          </a:p>
        </p:txBody>
      </p:sp>
      <p:graphicFrame>
        <p:nvGraphicFramePr>
          <p:cNvPr id="4" name="Symbol zastępczy zawartości 3">
            <a:extLst>
              <a:ext uri="{FF2B5EF4-FFF2-40B4-BE49-F238E27FC236}">
                <a16:creationId xmlns:a16="http://schemas.microsoft.com/office/drawing/2014/main" id="{99300193-75B5-491D-B6BA-8D6318781695}"/>
              </a:ext>
            </a:extLst>
          </p:cNvPr>
          <p:cNvGraphicFramePr>
            <a:graphicFrameLocks noGrp="1"/>
          </p:cNvGraphicFramePr>
          <p:nvPr>
            <p:ph idx="1"/>
            <p:extLst>
              <p:ext uri="{D42A27DB-BD31-4B8C-83A1-F6EECF244321}">
                <p14:modId xmlns:p14="http://schemas.microsoft.com/office/powerpoint/2010/main" val="2915628767"/>
              </p:ext>
            </p:extLst>
          </p:nvPr>
        </p:nvGraphicFramePr>
        <p:xfrm>
          <a:off x="914400" y="2366963"/>
          <a:ext cx="10449014" cy="2861985"/>
        </p:xfrm>
        <a:graphic>
          <a:graphicData uri="http://schemas.openxmlformats.org/drawingml/2006/table">
            <a:tbl>
              <a:tblPr firstRow="1" firstCol="1" bandRow="1">
                <a:tableStyleId>{5C22544A-7EE6-4342-B048-85BDC9FD1C3A}</a:tableStyleId>
              </a:tblPr>
              <a:tblGrid>
                <a:gridCol w="580118">
                  <a:extLst>
                    <a:ext uri="{9D8B030D-6E8A-4147-A177-3AD203B41FA5}">
                      <a16:colId xmlns:a16="http://schemas.microsoft.com/office/drawing/2014/main" val="558282857"/>
                    </a:ext>
                  </a:extLst>
                </a:gridCol>
                <a:gridCol w="589950">
                  <a:extLst>
                    <a:ext uri="{9D8B030D-6E8A-4147-A177-3AD203B41FA5}">
                      <a16:colId xmlns:a16="http://schemas.microsoft.com/office/drawing/2014/main" val="3190050958"/>
                    </a:ext>
                  </a:extLst>
                </a:gridCol>
                <a:gridCol w="501460">
                  <a:extLst>
                    <a:ext uri="{9D8B030D-6E8A-4147-A177-3AD203B41FA5}">
                      <a16:colId xmlns:a16="http://schemas.microsoft.com/office/drawing/2014/main" val="666157176"/>
                    </a:ext>
                  </a:extLst>
                </a:gridCol>
                <a:gridCol w="698109">
                  <a:extLst>
                    <a:ext uri="{9D8B030D-6E8A-4147-A177-3AD203B41FA5}">
                      <a16:colId xmlns:a16="http://schemas.microsoft.com/office/drawing/2014/main" val="1998083174"/>
                    </a:ext>
                  </a:extLst>
                </a:gridCol>
                <a:gridCol w="645012">
                  <a:extLst>
                    <a:ext uri="{9D8B030D-6E8A-4147-A177-3AD203B41FA5}">
                      <a16:colId xmlns:a16="http://schemas.microsoft.com/office/drawing/2014/main" val="3963454840"/>
                    </a:ext>
                  </a:extLst>
                </a:gridCol>
                <a:gridCol w="645012">
                  <a:extLst>
                    <a:ext uri="{9D8B030D-6E8A-4147-A177-3AD203B41FA5}">
                      <a16:colId xmlns:a16="http://schemas.microsoft.com/office/drawing/2014/main" val="2865270935"/>
                    </a:ext>
                  </a:extLst>
                </a:gridCol>
                <a:gridCol w="645012">
                  <a:extLst>
                    <a:ext uri="{9D8B030D-6E8A-4147-A177-3AD203B41FA5}">
                      <a16:colId xmlns:a16="http://schemas.microsoft.com/office/drawing/2014/main" val="1822460412"/>
                    </a:ext>
                  </a:extLst>
                </a:gridCol>
                <a:gridCol w="645012">
                  <a:extLst>
                    <a:ext uri="{9D8B030D-6E8A-4147-A177-3AD203B41FA5}">
                      <a16:colId xmlns:a16="http://schemas.microsoft.com/office/drawing/2014/main" val="2583038112"/>
                    </a:ext>
                  </a:extLst>
                </a:gridCol>
                <a:gridCol w="645012">
                  <a:extLst>
                    <a:ext uri="{9D8B030D-6E8A-4147-A177-3AD203B41FA5}">
                      <a16:colId xmlns:a16="http://schemas.microsoft.com/office/drawing/2014/main" val="2419676344"/>
                    </a:ext>
                  </a:extLst>
                </a:gridCol>
                <a:gridCol w="645012">
                  <a:extLst>
                    <a:ext uri="{9D8B030D-6E8A-4147-A177-3AD203B41FA5}">
                      <a16:colId xmlns:a16="http://schemas.microsoft.com/office/drawing/2014/main" val="1589434051"/>
                    </a:ext>
                  </a:extLst>
                </a:gridCol>
                <a:gridCol w="723674">
                  <a:extLst>
                    <a:ext uri="{9D8B030D-6E8A-4147-A177-3AD203B41FA5}">
                      <a16:colId xmlns:a16="http://schemas.microsoft.com/office/drawing/2014/main" val="2461209777"/>
                    </a:ext>
                  </a:extLst>
                </a:gridCol>
                <a:gridCol w="723674">
                  <a:extLst>
                    <a:ext uri="{9D8B030D-6E8A-4147-A177-3AD203B41FA5}">
                      <a16:colId xmlns:a16="http://schemas.microsoft.com/office/drawing/2014/main" val="1478491869"/>
                    </a:ext>
                  </a:extLst>
                </a:gridCol>
                <a:gridCol w="723674">
                  <a:extLst>
                    <a:ext uri="{9D8B030D-6E8A-4147-A177-3AD203B41FA5}">
                      <a16:colId xmlns:a16="http://schemas.microsoft.com/office/drawing/2014/main" val="3249960462"/>
                    </a:ext>
                  </a:extLst>
                </a:gridCol>
                <a:gridCol w="723674">
                  <a:extLst>
                    <a:ext uri="{9D8B030D-6E8A-4147-A177-3AD203B41FA5}">
                      <a16:colId xmlns:a16="http://schemas.microsoft.com/office/drawing/2014/main" val="67678209"/>
                    </a:ext>
                  </a:extLst>
                </a:gridCol>
                <a:gridCol w="723674">
                  <a:extLst>
                    <a:ext uri="{9D8B030D-6E8A-4147-A177-3AD203B41FA5}">
                      <a16:colId xmlns:a16="http://schemas.microsoft.com/office/drawing/2014/main" val="389905116"/>
                    </a:ext>
                  </a:extLst>
                </a:gridCol>
                <a:gridCol w="590935">
                  <a:extLst>
                    <a:ext uri="{9D8B030D-6E8A-4147-A177-3AD203B41FA5}">
                      <a16:colId xmlns:a16="http://schemas.microsoft.com/office/drawing/2014/main" val="3489072940"/>
                    </a:ext>
                  </a:extLst>
                </a:gridCol>
              </a:tblGrid>
              <a:tr h="284322">
                <a:tc>
                  <a:txBody>
                    <a:bodyPr/>
                    <a:lstStyle/>
                    <a:p>
                      <a:pPr algn="ctr">
                        <a:lnSpc>
                          <a:spcPct val="107000"/>
                        </a:lnSpc>
                        <a:spcAft>
                          <a:spcPts val="0"/>
                        </a:spcAft>
                      </a:pPr>
                      <a:r>
                        <a:rPr lang="en-US" sz="1400">
                          <a:effectLst/>
                        </a:rPr>
                        <a:t> </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a:effectLst/>
                        </a:rPr>
                        <a:t>1</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a:effectLst/>
                        </a:rPr>
                        <a:t>2</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a:effectLst/>
                        </a:rPr>
                        <a:t>3</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a:effectLst/>
                        </a:rPr>
                        <a:t>4</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a:effectLst/>
                        </a:rPr>
                        <a:t>5</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a:effectLst/>
                        </a:rPr>
                        <a:t>6</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a:effectLst/>
                        </a:rPr>
                        <a:t>7</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a:effectLst/>
                        </a:rPr>
                        <a:t>8</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a:effectLst/>
                        </a:rPr>
                        <a:t>9</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a:effectLst/>
                        </a:rPr>
                        <a:t>10</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a:effectLst/>
                        </a:rPr>
                        <a:t>11</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a:effectLst/>
                        </a:rPr>
                        <a:t>12</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a:effectLst/>
                        </a:rPr>
                        <a:t>13</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a:effectLst/>
                        </a:rPr>
                        <a:t>14</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a:effectLst/>
                        </a:rPr>
                        <a:t>15</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35576474"/>
                  </a:ext>
                </a:extLst>
              </a:tr>
              <a:tr h="284322">
                <a:tc gridSpan="16">
                  <a:txBody>
                    <a:bodyPr/>
                    <a:lstStyle/>
                    <a:p>
                      <a:pPr>
                        <a:lnSpc>
                          <a:spcPct val="107000"/>
                        </a:lnSpc>
                        <a:spcAft>
                          <a:spcPts val="0"/>
                        </a:spcAft>
                      </a:pPr>
                      <a:r>
                        <a:rPr lang="en-US" sz="1400">
                          <a:effectLst/>
                        </a:rPr>
                        <a:t>Private Sector Credit</a:t>
                      </a:r>
                      <a:r>
                        <a:rPr lang="en-GB" sz="1400">
                          <a:effectLst/>
                        </a:rPr>
                        <a:t>/GDP in % (70%)</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extLst>
                  <a:ext uri="{0D108BD9-81ED-4DB2-BD59-A6C34878D82A}">
                    <a16:rowId xmlns:a16="http://schemas.microsoft.com/office/drawing/2014/main" val="4084671181"/>
                  </a:ext>
                </a:extLst>
              </a:tr>
              <a:tr h="568643">
                <a:tc>
                  <a:txBody>
                    <a:bodyPr/>
                    <a:lstStyle/>
                    <a:p>
                      <a:pPr>
                        <a:lnSpc>
                          <a:spcPct val="107000"/>
                        </a:lnSpc>
                        <a:spcAft>
                          <a:spcPts val="0"/>
                        </a:spcAft>
                      </a:pPr>
                      <a:r>
                        <a:rPr lang="en-US" sz="1400">
                          <a:effectLst/>
                        </a:rPr>
                        <a:t>Min</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2">
                  <a:txBody>
                    <a:bodyPr/>
                    <a:lstStyle/>
                    <a:p>
                      <a:pPr>
                        <a:lnSpc>
                          <a:spcPct val="107000"/>
                        </a:lnSpc>
                        <a:spcAft>
                          <a:spcPts val="0"/>
                        </a:spcAft>
                      </a:pPr>
                      <a:r>
                        <a:rPr lang="en-US" sz="1400">
                          <a:effectLst/>
                        </a:rPr>
                        <a:t>&lt;20</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US" sz="1400">
                          <a:effectLst/>
                        </a:rPr>
                        <a:t>20</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400">
                          <a:effectLst/>
                        </a:rPr>
                        <a:t>25.01</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400">
                          <a:effectLst/>
                        </a:rPr>
                        <a:t>30.01</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400">
                          <a:effectLst/>
                        </a:rPr>
                        <a:t>35.01</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400">
                          <a:effectLst/>
                        </a:rPr>
                        <a:t>40.01</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400">
                          <a:effectLst/>
                        </a:rPr>
                        <a:t>50.01</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400">
                          <a:effectLst/>
                        </a:rPr>
                        <a:t>60.01</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400">
                          <a:effectLst/>
                        </a:rPr>
                        <a:t>75.01</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400">
                          <a:effectLst/>
                        </a:rPr>
                        <a:t>100.01</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400">
                          <a:effectLst/>
                        </a:rPr>
                        <a:t>125.01</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400">
                          <a:effectLst/>
                        </a:rPr>
                        <a:t>150.01</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400">
                          <a:effectLst/>
                        </a:rPr>
                        <a:t>175.01</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400">
                          <a:effectLst/>
                        </a:rPr>
                        <a:t>200.01</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2">
                  <a:txBody>
                    <a:bodyPr/>
                    <a:lstStyle/>
                    <a:p>
                      <a:pPr>
                        <a:lnSpc>
                          <a:spcPct val="107000"/>
                        </a:lnSpc>
                        <a:spcAft>
                          <a:spcPts val="0"/>
                        </a:spcAft>
                      </a:pPr>
                      <a:r>
                        <a:rPr lang="en-US" sz="1400">
                          <a:effectLst/>
                        </a:rPr>
                        <a:t>&gt;400</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53621218"/>
                  </a:ext>
                </a:extLst>
              </a:tr>
              <a:tr h="410223">
                <a:tc>
                  <a:txBody>
                    <a:bodyPr/>
                    <a:lstStyle/>
                    <a:p>
                      <a:pPr>
                        <a:lnSpc>
                          <a:spcPct val="107000"/>
                        </a:lnSpc>
                        <a:spcAft>
                          <a:spcPts val="0"/>
                        </a:spcAft>
                      </a:pPr>
                      <a:r>
                        <a:rPr lang="en-US" sz="1400">
                          <a:effectLst/>
                        </a:rPr>
                        <a:t>Max</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pl-PL"/>
                    </a:p>
                  </a:txBody>
                  <a:tcPr/>
                </a:tc>
                <a:tc>
                  <a:txBody>
                    <a:bodyPr/>
                    <a:lstStyle/>
                    <a:p>
                      <a:pPr>
                        <a:lnSpc>
                          <a:spcPct val="107000"/>
                        </a:lnSpc>
                        <a:spcAft>
                          <a:spcPts val="0"/>
                        </a:spcAft>
                      </a:pPr>
                      <a:r>
                        <a:rPr lang="en-US" sz="1400">
                          <a:effectLst/>
                        </a:rPr>
                        <a:t>25</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400">
                          <a:effectLst/>
                        </a:rPr>
                        <a:t>30</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400">
                          <a:effectLst/>
                        </a:rPr>
                        <a:t>35</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400">
                          <a:effectLst/>
                        </a:rPr>
                        <a:t>40</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400">
                          <a:effectLst/>
                        </a:rPr>
                        <a:t>50</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400">
                          <a:effectLst/>
                        </a:rPr>
                        <a:t>60</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400">
                          <a:effectLst/>
                        </a:rPr>
                        <a:t>75</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400">
                          <a:effectLst/>
                        </a:rPr>
                        <a:t>100</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400">
                          <a:effectLst/>
                        </a:rPr>
                        <a:t>125</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400">
                          <a:effectLst/>
                        </a:rPr>
                        <a:t>150</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400">
                          <a:effectLst/>
                        </a:rPr>
                        <a:t>175</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400">
                          <a:effectLst/>
                        </a:rPr>
                        <a:t>200</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400">
                          <a:effectLst/>
                        </a:rPr>
                        <a:t>400</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pl-PL"/>
                    </a:p>
                  </a:txBody>
                  <a:tcPr/>
                </a:tc>
                <a:extLst>
                  <a:ext uri="{0D108BD9-81ED-4DB2-BD59-A6C34878D82A}">
                    <a16:rowId xmlns:a16="http://schemas.microsoft.com/office/drawing/2014/main" val="2795606057"/>
                  </a:ext>
                </a:extLst>
              </a:tr>
              <a:tr h="284322">
                <a:tc gridSpan="16">
                  <a:txBody>
                    <a:bodyPr/>
                    <a:lstStyle/>
                    <a:p>
                      <a:pPr>
                        <a:lnSpc>
                          <a:spcPct val="107000"/>
                        </a:lnSpc>
                        <a:spcAft>
                          <a:spcPts val="0"/>
                        </a:spcAft>
                      </a:pPr>
                      <a:r>
                        <a:rPr lang="en-US" sz="1400">
                          <a:effectLst/>
                        </a:rPr>
                        <a:t>Change in Private Sector Credit/GDP (during 3 years; in %; 30%)</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extLst>
                  <a:ext uri="{0D108BD9-81ED-4DB2-BD59-A6C34878D82A}">
                    <a16:rowId xmlns:a16="http://schemas.microsoft.com/office/drawing/2014/main" val="2323605033"/>
                  </a:ext>
                </a:extLst>
              </a:tr>
              <a:tr h="619930">
                <a:tc>
                  <a:txBody>
                    <a:bodyPr/>
                    <a:lstStyle/>
                    <a:p>
                      <a:pPr>
                        <a:lnSpc>
                          <a:spcPct val="107000"/>
                        </a:lnSpc>
                        <a:spcAft>
                          <a:spcPts val="0"/>
                        </a:spcAft>
                      </a:pPr>
                      <a:r>
                        <a:rPr lang="en-US" sz="1400">
                          <a:effectLst/>
                        </a:rPr>
                        <a:t>Min</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2">
                  <a:txBody>
                    <a:bodyPr/>
                    <a:lstStyle/>
                    <a:p>
                      <a:pPr>
                        <a:lnSpc>
                          <a:spcPct val="107000"/>
                        </a:lnSpc>
                        <a:spcAft>
                          <a:spcPts val="0"/>
                        </a:spcAft>
                      </a:pPr>
                      <a:r>
                        <a:rPr lang="en-US" sz="1400">
                          <a:effectLst/>
                        </a:rPr>
                        <a:t>&lt;-30</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US" sz="1400">
                          <a:effectLst/>
                        </a:rPr>
                        <a:t>-30</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400">
                          <a:effectLst/>
                        </a:rPr>
                        <a:t>-19.99</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400">
                          <a:effectLst/>
                        </a:rPr>
                        <a:t>-9.99</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400">
                          <a:effectLst/>
                        </a:rPr>
                        <a:t>-7.99</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400">
                          <a:effectLst/>
                        </a:rPr>
                        <a:t>-4.99</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400">
                          <a:effectLst/>
                        </a:rPr>
                        <a:t>-2.99</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400">
                          <a:effectLst/>
                        </a:rPr>
                        <a:t>0.01</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400">
                          <a:effectLst/>
                        </a:rPr>
                        <a:t>3.01</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400">
                          <a:effectLst/>
                        </a:rPr>
                        <a:t>5.01</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400">
                          <a:effectLst/>
                        </a:rPr>
                        <a:t>8.01</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400">
                          <a:effectLst/>
                        </a:rPr>
                        <a:t>10.01</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400">
                          <a:effectLst/>
                        </a:rPr>
                        <a:t>15.01</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400">
                          <a:effectLst/>
                        </a:rPr>
                        <a:t>20.01</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2">
                  <a:txBody>
                    <a:bodyPr/>
                    <a:lstStyle/>
                    <a:p>
                      <a:pPr>
                        <a:lnSpc>
                          <a:spcPct val="107000"/>
                        </a:lnSpc>
                        <a:spcAft>
                          <a:spcPts val="0"/>
                        </a:spcAft>
                      </a:pPr>
                      <a:r>
                        <a:rPr lang="en-US" sz="1400">
                          <a:effectLst/>
                        </a:rPr>
                        <a:t>&gt;30</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61139595"/>
                  </a:ext>
                </a:extLst>
              </a:tr>
              <a:tr h="410223">
                <a:tc>
                  <a:txBody>
                    <a:bodyPr/>
                    <a:lstStyle/>
                    <a:p>
                      <a:pPr>
                        <a:lnSpc>
                          <a:spcPct val="107000"/>
                        </a:lnSpc>
                        <a:spcAft>
                          <a:spcPts val="0"/>
                        </a:spcAft>
                      </a:pPr>
                      <a:r>
                        <a:rPr lang="en-US" sz="1400">
                          <a:effectLst/>
                        </a:rPr>
                        <a:t>Max</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pl-PL"/>
                    </a:p>
                  </a:txBody>
                  <a:tcPr/>
                </a:tc>
                <a:tc>
                  <a:txBody>
                    <a:bodyPr/>
                    <a:lstStyle/>
                    <a:p>
                      <a:pPr>
                        <a:lnSpc>
                          <a:spcPct val="107000"/>
                        </a:lnSpc>
                        <a:spcAft>
                          <a:spcPts val="0"/>
                        </a:spcAft>
                      </a:pPr>
                      <a:r>
                        <a:rPr lang="en-US" sz="1400">
                          <a:effectLst/>
                        </a:rPr>
                        <a:t>-20</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400">
                          <a:effectLst/>
                        </a:rPr>
                        <a:t>-10</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400">
                          <a:effectLst/>
                        </a:rPr>
                        <a:t>-8</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400">
                          <a:effectLst/>
                        </a:rPr>
                        <a:t>-5</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400">
                          <a:effectLst/>
                        </a:rPr>
                        <a:t>-3</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400">
                          <a:effectLst/>
                        </a:rPr>
                        <a:t>0</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400">
                          <a:effectLst/>
                        </a:rPr>
                        <a:t>3</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400">
                          <a:effectLst/>
                        </a:rPr>
                        <a:t>5</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400">
                          <a:effectLst/>
                        </a:rPr>
                        <a:t>8</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400">
                          <a:effectLst/>
                        </a:rPr>
                        <a:t>10</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400">
                          <a:effectLst/>
                        </a:rPr>
                        <a:t>15</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400">
                          <a:effectLst/>
                        </a:rPr>
                        <a:t>20</a:t>
                      </a:r>
                      <a:endParaRPr lang="pl-PL"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400" dirty="0">
                          <a:effectLst/>
                        </a:rPr>
                        <a:t>30</a:t>
                      </a: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pl-PL"/>
                    </a:p>
                  </a:txBody>
                  <a:tcPr/>
                </a:tc>
                <a:extLst>
                  <a:ext uri="{0D108BD9-81ED-4DB2-BD59-A6C34878D82A}">
                    <a16:rowId xmlns:a16="http://schemas.microsoft.com/office/drawing/2014/main" val="482744960"/>
                  </a:ext>
                </a:extLst>
              </a:tr>
            </a:tbl>
          </a:graphicData>
        </a:graphic>
      </p:graphicFrame>
    </p:spTree>
    <p:extLst>
      <p:ext uri="{BB962C8B-B14F-4D97-AF65-F5344CB8AC3E}">
        <p14:creationId xmlns:p14="http://schemas.microsoft.com/office/powerpoint/2010/main" val="299458417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ytuł 1">
            <a:extLst>
              <a:ext uri="{FF2B5EF4-FFF2-40B4-BE49-F238E27FC236}">
                <a16:creationId xmlns:a16="http://schemas.microsoft.com/office/drawing/2014/main" id="{56FB4C17-607D-47DB-A23E-B8943C2A168F}"/>
              </a:ext>
            </a:extLst>
          </p:cNvPr>
          <p:cNvSpPr>
            <a:spLocks noGrp="1"/>
          </p:cNvSpPr>
          <p:nvPr>
            <p:ph type="title"/>
          </p:nvPr>
        </p:nvSpPr>
        <p:spPr/>
        <p:txBody>
          <a:bodyPr>
            <a:normAutofit/>
          </a:bodyPr>
          <a:lstStyle/>
          <a:p>
            <a:pPr algn="ctr"/>
            <a:r>
              <a:rPr lang="pl-PL" dirty="0" err="1">
                <a:effectLst>
                  <a:outerShdw blurRad="38100" dist="38100" dir="2700000" algn="tl">
                    <a:srgbClr val="000000">
                      <a:alpha val="43137"/>
                    </a:srgbClr>
                  </a:outerShdw>
                </a:effectLst>
              </a:rPr>
              <a:t>Credit</a:t>
            </a:r>
            <a:r>
              <a:rPr lang="pl-PL" dirty="0">
                <a:effectLst>
                  <a:outerShdw blurRad="38100" dist="38100" dir="2700000" algn="tl">
                    <a:srgbClr val="000000">
                      <a:alpha val="43137"/>
                    </a:srgbClr>
                  </a:outerShdw>
                </a:effectLst>
              </a:rPr>
              <a:t> </a:t>
            </a:r>
            <a:r>
              <a:rPr lang="pl-PL" dirty="0" err="1">
                <a:effectLst>
                  <a:outerShdw blurRad="38100" dist="38100" dir="2700000" algn="tl">
                    <a:srgbClr val="000000">
                      <a:alpha val="43137"/>
                    </a:srgbClr>
                  </a:outerShdw>
                </a:effectLst>
              </a:rPr>
              <a:t>Conditions</a:t>
            </a:r>
            <a:r>
              <a:rPr lang="pl-PL" dirty="0">
                <a:effectLst>
                  <a:outerShdw blurRad="38100" dist="38100" dir="2700000" algn="tl">
                    <a:srgbClr val="000000">
                      <a:alpha val="43137"/>
                    </a:srgbClr>
                  </a:outerShdw>
                </a:effectLst>
              </a:rPr>
              <a:t> </a:t>
            </a:r>
            <a:r>
              <a:rPr lang="pl-PL" dirty="0" err="1">
                <a:effectLst>
                  <a:outerShdw blurRad="38100" dist="38100" dir="2700000" algn="tl">
                    <a:srgbClr val="000000">
                      <a:alpha val="43137"/>
                    </a:srgbClr>
                  </a:outerShdw>
                </a:effectLst>
              </a:rPr>
              <a:t>Notching</a:t>
            </a:r>
            <a:r>
              <a:rPr lang="pl-PL" dirty="0"/>
              <a:t/>
            </a:r>
            <a:br>
              <a:rPr lang="pl-PL" dirty="0"/>
            </a:br>
            <a:endParaRPr lang="pl-PL" dirty="0"/>
          </a:p>
        </p:txBody>
      </p:sp>
      <p:pic>
        <p:nvPicPr>
          <p:cNvPr id="4" name="Symbol zastępczy zawartości 4">
            <a:extLst>
              <a:ext uri="{FF2B5EF4-FFF2-40B4-BE49-F238E27FC236}">
                <a16:creationId xmlns:a16="http://schemas.microsoft.com/office/drawing/2014/main" id="{941DEF98-C1DA-4B7E-AFBF-1D94EA9A1352}"/>
              </a:ext>
            </a:extLst>
          </p:cNvPr>
          <p:cNvPicPr>
            <a:picLocks noGrp="1" noChangeAspect="1"/>
          </p:cNvPicPr>
          <p:nvPr>
            <p:ph idx="1"/>
          </p:nvPr>
        </p:nvPicPr>
        <p:blipFill>
          <a:blip r:embed="rId2"/>
          <a:stretch>
            <a:fillRect/>
          </a:stretch>
        </p:blipFill>
        <p:spPr>
          <a:xfrm>
            <a:off x="1905000" y="1738897"/>
            <a:ext cx="7596554" cy="4884439"/>
          </a:xfrm>
          <a:prstGeom prst="rect">
            <a:avLst/>
          </a:prstGeom>
        </p:spPr>
      </p:pic>
    </p:spTree>
    <p:extLst>
      <p:ext uri="{BB962C8B-B14F-4D97-AF65-F5344CB8AC3E}">
        <p14:creationId xmlns:p14="http://schemas.microsoft.com/office/powerpoint/2010/main" val="425486443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1">
            <a:extLst>
              <a:ext uri="{FF2B5EF4-FFF2-40B4-BE49-F238E27FC236}">
                <a16:creationId xmlns:a16="http://schemas.microsoft.com/office/drawing/2014/main" id="{E82E3407-97EA-484E-9BD5-B84E67686839}"/>
              </a:ext>
            </a:extLst>
          </p:cNvPr>
          <p:cNvSpPr>
            <a:spLocks noGrp="1"/>
          </p:cNvSpPr>
          <p:nvPr>
            <p:ph type="title"/>
          </p:nvPr>
        </p:nvSpPr>
        <p:spPr/>
        <p:txBody>
          <a:bodyPr>
            <a:normAutofit/>
          </a:bodyPr>
          <a:lstStyle/>
          <a:p>
            <a:pPr algn="ctr"/>
            <a:r>
              <a:rPr lang="en-GB" dirty="0">
                <a:effectLst>
                  <a:outerShdw blurRad="38100" dist="38100" dir="2700000" algn="tl">
                    <a:srgbClr val="000000">
                      <a:alpha val="43137"/>
                    </a:srgbClr>
                  </a:outerShdw>
                </a:effectLst>
              </a:rPr>
              <a:t>Funding conditions</a:t>
            </a:r>
            <a:r>
              <a:rPr lang="pl-PL" dirty="0">
                <a:effectLst>
                  <a:outerShdw blurRad="38100" dist="38100" dir="2700000" algn="tl">
                    <a:srgbClr val="000000">
                      <a:alpha val="43137"/>
                    </a:srgbClr>
                  </a:outerShdw>
                </a:effectLst>
              </a:rPr>
              <a:t> &amp; market </a:t>
            </a:r>
            <a:r>
              <a:rPr lang="pl-PL" dirty="0" err="1">
                <a:effectLst>
                  <a:outerShdw blurRad="38100" dist="38100" dir="2700000" algn="tl">
                    <a:srgbClr val="000000">
                      <a:alpha val="43137"/>
                    </a:srgbClr>
                  </a:outerShdw>
                </a:effectLst>
              </a:rPr>
              <a:t>share</a:t>
            </a:r>
            <a:r>
              <a:rPr lang="pl-PL" dirty="0"/>
              <a:t/>
            </a:r>
            <a:br>
              <a:rPr lang="pl-PL" dirty="0"/>
            </a:br>
            <a:endParaRPr lang="pl-PL" dirty="0"/>
          </a:p>
        </p:txBody>
      </p:sp>
      <p:sp>
        <p:nvSpPr>
          <p:cNvPr id="4" name="Symbol zastępczy zawartości 2">
            <a:extLst>
              <a:ext uri="{FF2B5EF4-FFF2-40B4-BE49-F238E27FC236}">
                <a16:creationId xmlns:a16="http://schemas.microsoft.com/office/drawing/2014/main" id="{CBC45F8E-B176-42E0-A71D-6DA8C81405CB}"/>
              </a:ext>
            </a:extLst>
          </p:cNvPr>
          <p:cNvSpPr>
            <a:spLocks noGrp="1"/>
          </p:cNvSpPr>
          <p:nvPr>
            <p:ph idx="1"/>
          </p:nvPr>
        </p:nvSpPr>
        <p:spPr/>
        <p:txBody>
          <a:bodyPr/>
          <a:lstStyle/>
          <a:p>
            <a:pPr lvl="0" algn="just"/>
            <a:r>
              <a:rPr lang="en-US" dirty="0"/>
              <a:t>market funding measures – measured for example by the LIBOR – OIS spread, which is the difference between a bank borrowing rate (LIBOR) and the overnight indexed swap (OIS)</a:t>
            </a:r>
            <a:endParaRPr lang="pl-PL" dirty="0"/>
          </a:p>
          <a:p>
            <a:pPr lvl="0" algn="just"/>
            <a:r>
              <a:rPr lang="en-US" dirty="0"/>
              <a:t>central bank balance sheets.</a:t>
            </a:r>
            <a:endParaRPr lang="pl-PL" dirty="0"/>
          </a:p>
          <a:p>
            <a:pPr marL="0" indent="0" algn="just">
              <a:buNone/>
            </a:pPr>
            <a:r>
              <a:rPr lang="en-GB" dirty="0"/>
              <a:t>Industry structure factor is measured by </a:t>
            </a:r>
            <a:r>
              <a:rPr lang="en-GB" dirty="0" err="1"/>
              <a:t>Herfindahl</a:t>
            </a:r>
            <a:r>
              <a:rPr lang="en-GB" dirty="0"/>
              <a:t> – Hirschman indices and the combined domestic market share of the system’s five largest banks.</a:t>
            </a:r>
            <a:endParaRPr lang="pl-PL" dirty="0"/>
          </a:p>
          <a:p>
            <a:endParaRPr lang="pl-PL" dirty="0"/>
          </a:p>
        </p:txBody>
      </p:sp>
    </p:spTree>
    <p:extLst>
      <p:ext uri="{BB962C8B-B14F-4D97-AF65-F5344CB8AC3E}">
        <p14:creationId xmlns:p14="http://schemas.microsoft.com/office/powerpoint/2010/main" val="86664643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a:extLst>
              <a:ext uri="{FF2B5EF4-FFF2-40B4-BE49-F238E27FC236}">
                <a16:creationId xmlns:a16="http://schemas.microsoft.com/office/drawing/2014/main" id="{1526DD67-BFFC-43DF-AF7E-0257F58BE94D}"/>
              </a:ext>
            </a:extLst>
          </p:cNvPr>
          <p:cNvPicPr>
            <a:picLocks noGrp="1" noChangeAspect="1"/>
          </p:cNvPicPr>
          <p:nvPr>
            <p:ph idx="1"/>
          </p:nvPr>
        </p:nvPicPr>
        <p:blipFill>
          <a:blip r:embed="rId2"/>
          <a:stretch>
            <a:fillRect/>
          </a:stretch>
        </p:blipFill>
        <p:spPr>
          <a:xfrm>
            <a:off x="3142694" y="543747"/>
            <a:ext cx="7022238" cy="6089419"/>
          </a:xfrm>
          <a:prstGeom prst="rect">
            <a:avLst/>
          </a:prstGeom>
        </p:spPr>
      </p:pic>
    </p:spTree>
    <p:extLst>
      <p:ext uri="{BB962C8B-B14F-4D97-AF65-F5344CB8AC3E}">
        <p14:creationId xmlns:p14="http://schemas.microsoft.com/office/powerpoint/2010/main" val="2487269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a 3">
            <a:extLst>
              <a:ext uri="{FF2B5EF4-FFF2-40B4-BE49-F238E27FC236}">
                <a16:creationId xmlns:a16="http://schemas.microsoft.com/office/drawing/2014/main" id="{43FC40D0-FC09-42E1-B118-796638A245B2}"/>
              </a:ext>
            </a:extLst>
          </p:cNvPr>
          <p:cNvGraphicFramePr>
            <a:graphicFrameLocks noGrp="1"/>
          </p:cNvGraphicFramePr>
          <p:nvPr>
            <p:extLst>
              <p:ext uri="{D42A27DB-BD31-4B8C-83A1-F6EECF244321}">
                <p14:modId xmlns:p14="http://schemas.microsoft.com/office/powerpoint/2010/main" val="2928250105"/>
              </p:ext>
            </p:extLst>
          </p:nvPr>
        </p:nvGraphicFramePr>
        <p:xfrm>
          <a:off x="609600" y="246403"/>
          <a:ext cx="10732476" cy="6236460"/>
        </p:xfrm>
        <a:graphic>
          <a:graphicData uri="http://schemas.openxmlformats.org/drawingml/2006/table">
            <a:tbl>
              <a:tblPr/>
              <a:tblGrid>
                <a:gridCol w="1403996">
                  <a:extLst>
                    <a:ext uri="{9D8B030D-6E8A-4147-A177-3AD203B41FA5}">
                      <a16:colId xmlns:a16="http://schemas.microsoft.com/office/drawing/2014/main" val="1086817050"/>
                    </a:ext>
                  </a:extLst>
                </a:gridCol>
                <a:gridCol w="9328480">
                  <a:extLst>
                    <a:ext uri="{9D8B030D-6E8A-4147-A177-3AD203B41FA5}">
                      <a16:colId xmlns:a16="http://schemas.microsoft.com/office/drawing/2014/main" val="2670585642"/>
                    </a:ext>
                  </a:extLst>
                </a:gridCol>
              </a:tblGrid>
              <a:tr h="227116">
                <a:tc gridSpan="2">
                  <a:txBody>
                    <a:bodyPr/>
                    <a:lstStyle/>
                    <a:p>
                      <a:pPr algn="just"/>
                      <a:r>
                        <a:rPr lang="pl-PL" sz="1400" b="1">
                          <a:solidFill>
                            <a:srgbClr val="FFFFFF"/>
                          </a:solidFill>
                          <a:effectLst/>
                        </a:rPr>
                        <a:t>Short-Term Issue Credit Ratings</a:t>
                      </a:r>
                    </a:p>
                  </a:txBody>
                  <a:tcPr marL="6153" marR="6153" marT="6153" marB="6153" anchor="ctr">
                    <a:lnL w="7620" cap="flat" cmpd="sng" algn="ctr">
                      <a:solidFill>
                        <a:srgbClr val="7C7C7C"/>
                      </a:solidFill>
                      <a:prstDash val="solid"/>
                      <a:round/>
                      <a:headEnd type="none" w="med" len="med"/>
                      <a:tailEnd type="none" w="med" len="med"/>
                    </a:lnL>
                    <a:lnR w="7620" cap="flat" cmpd="sng" algn="ctr">
                      <a:solidFill>
                        <a:srgbClr val="7C7C7C"/>
                      </a:solidFill>
                      <a:prstDash val="solid"/>
                      <a:round/>
                      <a:headEnd type="none" w="med" len="med"/>
                      <a:tailEnd type="none" w="med" len="med"/>
                    </a:lnR>
                    <a:lnT w="7620" cap="flat" cmpd="sng" algn="ctr">
                      <a:solidFill>
                        <a:srgbClr val="7C7C7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7C7C7C"/>
                    </a:solidFill>
                  </a:tcPr>
                </a:tc>
                <a:tc hMerge="1">
                  <a:txBody>
                    <a:bodyPr/>
                    <a:lstStyle/>
                    <a:p>
                      <a:endParaRPr lang="pl-PL"/>
                    </a:p>
                  </a:txBody>
                  <a:tcPr/>
                </a:tc>
                <a:extLst>
                  <a:ext uri="{0D108BD9-81ED-4DB2-BD59-A6C34878D82A}">
                    <a16:rowId xmlns:a16="http://schemas.microsoft.com/office/drawing/2014/main" val="3489597937"/>
                  </a:ext>
                </a:extLst>
              </a:tr>
              <a:tr h="227116">
                <a:tc>
                  <a:txBody>
                    <a:bodyPr/>
                    <a:lstStyle/>
                    <a:p>
                      <a:pPr algn="just"/>
                      <a:r>
                        <a:rPr lang="pl-PL" sz="1400" b="1">
                          <a:solidFill>
                            <a:srgbClr val="666666"/>
                          </a:solidFill>
                          <a:effectLst/>
                        </a:rPr>
                        <a:t>Category</a:t>
                      </a:r>
                    </a:p>
                  </a:txBody>
                  <a:tcPr marL="6153" marR="6153" marT="6153" marB="615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5E5E5"/>
                    </a:solidFill>
                  </a:tcPr>
                </a:tc>
                <a:tc>
                  <a:txBody>
                    <a:bodyPr/>
                    <a:lstStyle/>
                    <a:p>
                      <a:pPr algn="just"/>
                      <a:r>
                        <a:rPr lang="pl-PL" sz="1400" b="1">
                          <a:solidFill>
                            <a:srgbClr val="666666"/>
                          </a:solidFill>
                          <a:effectLst/>
                        </a:rPr>
                        <a:t>Definition</a:t>
                      </a:r>
                    </a:p>
                  </a:txBody>
                  <a:tcPr marL="6153" marR="6153" marT="6153" marB="6153"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5E5E5"/>
                    </a:solidFill>
                  </a:tcPr>
                </a:tc>
                <a:extLst>
                  <a:ext uri="{0D108BD9-81ED-4DB2-BD59-A6C34878D82A}">
                    <a16:rowId xmlns:a16="http://schemas.microsoft.com/office/drawing/2014/main" val="224675547"/>
                  </a:ext>
                </a:extLst>
              </a:tr>
              <a:tr h="936005">
                <a:tc>
                  <a:txBody>
                    <a:bodyPr/>
                    <a:lstStyle/>
                    <a:p>
                      <a:pPr algn="just"/>
                      <a:r>
                        <a:rPr lang="pl-PL" sz="1400">
                          <a:effectLst/>
                          <a:latin typeface="Lucida Grande"/>
                        </a:rPr>
                        <a:t>A-1</a:t>
                      </a:r>
                    </a:p>
                  </a:txBody>
                  <a:tcPr marL="6153" marR="6153" marT="6153" marB="6153" anchor="ctr">
                    <a:lnL>
                      <a:noFill/>
                    </a:lnL>
                    <a:lnR>
                      <a:noFill/>
                    </a:lnR>
                    <a:lnT w="7620" cap="flat" cmpd="sng" algn="ctr">
                      <a:solidFill>
                        <a:srgbClr val="CCCCCC"/>
                      </a:solidFill>
                      <a:prstDash val="solid"/>
                      <a:round/>
                      <a:headEnd type="none" w="med" len="med"/>
                      <a:tailEnd type="none" w="med" len="med"/>
                    </a:lnT>
                    <a:lnB>
                      <a:noFill/>
                    </a:lnB>
                    <a:solidFill>
                      <a:srgbClr val="FFFFFF"/>
                    </a:solidFill>
                  </a:tcPr>
                </a:tc>
                <a:tc>
                  <a:txBody>
                    <a:bodyPr/>
                    <a:lstStyle/>
                    <a:p>
                      <a:pPr algn="just"/>
                      <a:r>
                        <a:rPr lang="en-US" sz="1400">
                          <a:effectLst/>
                          <a:latin typeface="Lucida Grande"/>
                        </a:rPr>
                        <a:t>A short-term obligation rated 'A-1' is rated in the highest category by S&amp;P Global Ratings. The obligor's capacity to meet its financial commitment on the obligation is strong. Within this category, certain obligations are designated with a plus sign (+). This indicates that the obligor's capacity to meet its financial commitment on these obligations is extremely strong.</a:t>
                      </a:r>
                    </a:p>
                  </a:txBody>
                  <a:tcPr marL="6153" marR="6153" marT="6153" marB="6153" anchor="ctr">
                    <a:lnL>
                      <a:noFill/>
                    </a:lnL>
                    <a:lnR>
                      <a:noFill/>
                    </a:lnR>
                    <a:lnT w="7620" cap="flat" cmpd="sng" algn="ctr">
                      <a:solidFill>
                        <a:srgbClr val="CCCCCC"/>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924535244"/>
                  </a:ext>
                </a:extLst>
              </a:tr>
              <a:tr h="871308">
                <a:tc>
                  <a:txBody>
                    <a:bodyPr/>
                    <a:lstStyle/>
                    <a:p>
                      <a:pPr algn="just"/>
                      <a:r>
                        <a:rPr lang="pl-PL" sz="1400">
                          <a:effectLst/>
                          <a:latin typeface="Lucida Grande"/>
                        </a:rPr>
                        <a:t>A-2</a:t>
                      </a:r>
                    </a:p>
                  </a:txBody>
                  <a:tcPr marL="6153" marR="6153" marT="6153" marB="6153" anchor="ctr">
                    <a:lnL>
                      <a:noFill/>
                    </a:lnL>
                    <a:lnR>
                      <a:noFill/>
                    </a:lnR>
                    <a:lnT>
                      <a:noFill/>
                    </a:lnT>
                    <a:lnB>
                      <a:noFill/>
                    </a:lnB>
                    <a:solidFill>
                      <a:srgbClr val="F7F7F7"/>
                    </a:solidFill>
                  </a:tcPr>
                </a:tc>
                <a:tc>
                  <a:txBody>
                    <a:bodyPr/>
                    <a:lstStyle/>
                    <a:p>
                      <a:pPr algn="just"/>
                      <a:r>
                        <a:rPr lang="en-US" sz="1400">
                          <a:effectLst/>
                          <a:latin typeface="Lucida Grande"/>
                        </a:rPr>
                        <a:t>A short-term obligation rated 'A-2' is somewhat more susceptible to the adverse effects of changes in circumstances and economic conditions than obligations in higher rating categories. However, the obligor's capacity to meet its financial commitment on the obligation is satisfactory.</a:t>
                      </a:r>
                    </a:p>
                  </a:txBody>
                  <a:tcPr marL="6153" marR="6153" marT="6153" marB="6153" anchor="ctr">
                    <a:lnL>
                      <a:noFill/>
                    </a:lnL>
                    <a:lnR>
                      <a:noFill/>
                    </a:lnR>
                    <a:lnT>
                      <a:noFill/>
                    </a:lnT>
                    <a:lnB>
                      <a:noFill/>
                    </a:lnB>
                    <a:solidFill>
                      <a:srgbClr val="F7F7F7"/>
                    </a:solidFill>
                  </a:tcPr>
                </a:tc>
                <a:extLst>
                  <a:ext uri="{0D108BD9-81ED-4DB2-BD59-A6C34878D82A}">
                    <a16:rowId xmlns:a16="http://schemas.microsoft.com/office/drawing/2014/main" val="1389031343"/>
                  </a:ext>
                </a:extLst>
              </a:tr>
              <a:tr h="705997">
                <a:tc>
                  <a:txBody>
                    <a:bodyPr/>
                    <a:lstStyle/>
                    <a:p>
                      <a:pPr algn="just"/>
                      <a:r>
                        <a:rPr lang="pl-PL" sz="1400">
                          <a:effectLst/>
                          <a:latin typeface="Lucida Grande"/>
                        </a:rPr>
                        <a:t>A-3</a:t>
                      </a:r>
                    </a:p>
                  </a:txBody>
                  <a:tcPr marL="6153" marR="6153" marT="6153" marB="6153" anchor="ctr">
                    <a:lnL>
                      <a:noFill/>
                    </a:lnL>
                    <a:lnR>
                      <a:noFill/>
                    </a:lnR>
                    <a:lnT>
                      <a:noFill/>
                    </a:lnT>
                    <a:lnB>
                      <a:noFill/>
                    </a:lnB>
                    <a:solidFill>
                      <a:srgbClr val="FFFFFF"/>
                    </a:solidFill>
                  </a:tcPr>
                </a:tc>
                <a:tc>
                  <a:txBody>
                    <a:bodyPr/>
                    <a:lstStyle/>
                    <a:p>
                      <a:pPr algn="just"/>
                      <a:r>
                        <a:rPr lang="en-US" sz="1400" dirty="0">
                          <a:effectLst/>
                          <a:latin typeface="Lucida Grande"/>
                        </a:rPr>
                        <a:t>A short-term obligation rated 'A-3' exhibits adequate protection parameters. However, adverse economic conditions or changing circumstances are more likely to lead to a weakened capacity of the obligor to meet its financial commitment on the obligation.</a:t>
                      </a:r>
                    </a:p>
                  </a:txBody>
                  <a:tcPr marL="6153" marR="6153" marT="6153" marB="6153" anchor="ctr">
                    <a:lnL>
                      <a:noFill/>
                    </a:lnL>
                    <a:lnR>
                      <a:noFill/>
                    </a:lnR>
                    <a:lnT>
                      <a:noFill/>
                    </a:lnT>
                    <a:lnB>
                      <a:noFill/>
                    </a:lnB>
                    <a:solidFill>
                      <a:srgbClr val="FFFFFF"/>
                    </a:solidFill>
                  </a:tcPr>
                </a:tc>
                <a:extLst>
                  <a:ext uri="{0D108BD9-81ED-4DB2-BD59-A6C34878D82A}">
                    <a16:rowId xmlns:a16="http://schemas.microsoft.com/office/drawing/2014/main" val="478195856"/>
                  </a:ext>
                </a:extLst>
              </a:tr>
              <a:tr h="871308">
                <a:tc>
                  <a:txBody>
                    <a:bodyPr/>
                    <a:lstStyle/>
                    <a:p>
                      <a:pPr algn="just"/>
                      <a:r>
                        <a:rPr lang="pl-PL" sz="1400">
                          <a:effectLst/>
                          <a:latin typeface="Lucida Grande"/>
                        </a:rPr>
                        <a:t>B</a:t>
                      </a:r>
                    </a:p>
                  </a:txBody>
                  <a:tcPr marL="6153" marR="6153" marT="6153" marB="6153" anchor="ctr">
                    <a:lnL>
                      <a:noFill/>
                    </a:lnL>
                    <a:lnR>
                      <a:noFill/>
                    </a:lnR>
                    <a:lnT>
                      <a:noFill/>
                    </a:lnT>
                    <a:lnB>
                      <a:noFill/>
                    </a:lnB>
                    <a:solidFill>
                      <a:srgbClr val="F7F7F7"/>
                    </a:solidFill>
                  </a:tcPr>
                </a:tc>
                <a:tc>
                  <a:txBody>
                    <a:bodyPr/>
                    <a:lstStyle/>
                    <a:p>
                      <a:pPr algn="just"/>
                      <a:r>
                        <a:rPr lang="en-US" sz="1400">
                          <a:effectLst/>
                          <a:latin typeface="Lucida Grande"/>
                        </a:rPr>
                        <a:t>A short-term obligation rated 'B' is regarded as vulnerable and has significant speculative characteristics. The obligor currently has the capacity to meet its financial commitments; however, it faces major ongoing uncertainties which could lead to the obligor's inadequate capacity to meet its financial commitments.</a:t>
                      </a:r>
                    </a:p>
                  </a:txBody>
                  <a:tcPr marL="6153" marR="6153" marT="6153" marB="6153" anchor="ctr">
                    <a:lnL>
                      <a:noFill/>
                    </a:lnL>
                    <a:lnR>
                      <a:noFill/>
                    </a:lnR>
                    <a:lnT>
                      <a:noFill/>
                    </a:lnT>
                    <a:lnB>
                      <a:noFill/>
                    </a:lnB>
                    <a:solidFill>
                      <a:srgbClr val="F7F7F7"/>
                    </a:solidFill>
                  </a:tcPr>
                </a:tc>
                <a:extLst>
                  <a:ext uri="{0D108BD9-81ED-4DB2-BD59-A6C34878D82A}">
                    <a16:rowId xmlns:a16="http://schemas.microsoft.com/office/drawing/2014/main" val="2152913593"/>
                  </a:ext>
                </a:extLst>
              </a:tr>
              <a:tr h="656577">
                <a:tc>
                  <a:txBody>
                    <a:bodyPr/>
                    <a:lstStyle/>
                    <a:p>
                      <a:pPr algn="just"/>
                      <a:r>
                        <a:rPr lang="pl-PL" sz="1400">
                          <a:effectLst/>
                          <a:latin typeface="Lucida Grande"/>
                        </a:rPr>
                        <a:t>C</a:t>
                      </a:r>
                    </a:p>
                  </a:txBody>
                  <a:tcPr marL="6153" marR="6153" marT="6153" marB="6153" anchor="ctr">
                    <a:lnL>
                      <a:noFill/>
                    </a:lnL>
                    <a:lnR>
                      <a:noFill/>
                    </a:lnR>
                    <a:lnT>
                      <a:noFill/>
                    </a:lnT>
                    <a:lnB>
                      <a:noFill/>
                    </a:lnB>
                    <a:solidFill>
                      <a:srgbClr val="FFFFFF"/>
                    </a:solidFill>
                  </a:tcPr>
                </a:tc>
                <a:tc>
                  <a:txBody>
                    <a:bodyPr/>
                    <a:lstStyle/>
                    <a:p>
                      <a:pPr algn="just"/>
                      <a:r>
                        <a:rPr lang="en-US" sz="1400">
                          <a:effectLst/>
                          <a:latin typeface="Lucida Grande"/>
                        </a:rPr>
                        <a:t>A short-term obligation rated 'C' is currently vulnerable to nonpayment and is dependent upon favorable business, financial, and economic conditions for the obligor to meet its financial commitment on the obligation.</a:t>
                      </a:r>
                    </a:p>
                  </a:txBody>
                  <a:tcPr marL="6153" marR="6153" marT="6153" marB="6153" anchor="ctr">
                    <a:lnL>
                      <a:noFill/>
                    </a:lnL>
                    <a:lnR>
                      <a:noFill/>
                    </a:lnR>
                    <a:lnT>
                      <a:noFill/>
                    </a:lnT>
                    <a:lnB>
                      <a:noFill/>
                    </a:lnB>
                    <a:solidFill>
                      <a:srgbClr val="FFFFFF"/>
                    </a:solidFill>
                  </a:tcPr>
                </a:tc>
                <a:extLst>
                  <a:ext uri="{0D108BD9-81ED-4DB2-BD59-A6C34878D82A}">
                    <a16:rowId xmlns:a16="http://schemas.microsoft.com/office/drawing/2014/main" val="3111622993"/>
                  </a:ext>
                </a:extLst>
              </a:tr>
              <a:tr h="1741033">
                <a:tc>
                  <a:txBody>
                    <a:bodyPr/>
                    <a:lstStyle/>
                    <a:p>
                      <a:pPr algn="just"/>
                      <a:r>
                        <a:rPr lang="pl-PL" sz="1400">
                          <a:effectLst/>
                          <a:latin typeface="Lucida Grande"/>
                        </a:rPr>
                        <a:t>D</a:t>
                      </a:r>
                    </a:p>
                  </a:txBody>
                  <a:tcPr marL="6153" marR="6153" marT="6153" marB="6153" anchor="ctr">
                    <a:lnL>
                      <a:noFill/>
                    </a:lnL>
                    <a:lnR>
                      <a:noFill/>
                    </a:lnR>
                    <a:lnT>
                      <a:noFill/>
                    </a:lnT>
                    <a:lnB>
                      <a:noFill/>
                    </a:lnB>
                    <a:solidFill>
                      <a:srgbClr val="F7F7F7"/>
                    </a:solidFill>
                  </a:tcPr>
                </a:tc>
                <a:tc>
                  <a:txBody>
                    <a:bodyPr/>
                    <a:lstStyle/>
                    <a:p>
                      <a:pPr algn="just"/>
                      <a:r>
                        <a:rPr lang="en-US" sz="1400" dirty="0">
                          <a:effectLst/>
                          <a:latin typeface="Lucida Grande"/>
                        </a:rPr>
                        <a:t>A short-term obligation rated 'D' is in default or in breach of an imputed promise. For non-hybrid capital instruments, the 'D' rating category is used when payments on an obligation are not made on the date due, unless S&amp;P Global Ratings believes that such payments will be made within any stated grace period. However, any stated grace period longer than five business days will be treated as five business days. The 'D' rating also will be used upon the filing of a bankruptcy petition or the taking of a similar action and where default on an obligation is a virtual certainty, for example due to automatic stay provisions. An obligation's rating is lowered to 'D' if it is subject to a distressed exchange offer.</a:t>
                      </a:r>
                    </a:p>
                  </a:txBody>
                  <a:tcPr marL="6153" marR="6153" marT="6153" marB="6153" anchor="ctr">
                    <a:lnL>
                      <a:noFill/>
                    </a:lnL>
                    <a:lnR>
                      <a:noFill/>
                    </a:lnR>
                    <a:lnT>
                      <a:noFill/>
                    </a:lnT>
                    <a:lnB>
                      <a:noFill/>
                    </a:lnB>
                    <a:solidFill>
                      <a:srgbClr val="F7F7F7"/>
                    </a:solidFill>
                  </a:tcPr>
                </a:tc>
                <a:extLst>
                  <a:ext uri="{0D108BD9-81ED-4DB2-BD59-A6C34878D82A}">
                    <a16:rowId xmlns:a16="http://schemas.microsoft.com/office/drawing/2014/main" val="2069178883"/>
                  </a:ext>
                </a:extLst>
              </a:tr>
            </a:tbl>
          </a:graphicData>
        </a:graphic>
      </p:graphicFrame>
    </p:spTree>
    <p:extLst>
      <p:ext uri="{BB962C8B-B14F-4D97-AF65-F5344CB8AC3E}">
        <p14:creationId xmlns:p14="http://schemas.microsoft.com/office/powerpoint/2010/main" val="276502027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1">
            <a:extLst>
              <a:ext uri="{FF2B5EF4-FFF2-40B4-BE49-F238E27FC236}">
                <a16:creationId xmlns:a16="http://schemas.microsoft.com/office/drawing/2014/main" id="{54266DA7-0940-40B8-BD40-FDAB7F8304E6}"/>
              </a:ext>
            </a:extLst>
          </p:cNvPr>
          <p:cNvSpPr>
            <a:spLocks noGrp="1"/>
          </p:cNvSpPr>
          <p:nvPr>
            <p:ph type="title"/>
          </p:nvPr>
        </p:nvSpPr>
        <p:spPr/>
        <p:txBody>
          <a:bodyPr>
            <a:normAutofit fontScale="90000"/>
          </a:bodyPr>
          <a:lstStyle/>
          <a:p>
            <a:pPr algn="ctr"/>
            <a:r>
              <a:rPr lang="en-US" sz="4800" dirty="0">
                <a:effectLst>
                  <a:outerShdw blurRad="38100" dist="38100" dir="2700000" algn="tl">
                    <a:srgbClr val="000000">
                      <a:alpha val="43137"/>
                    </a:srgbClr>
                  </a:outerShdw>
                </a:effectLst>
              </a:rPr>
              <a:t>Relation between macro profile and financial analysis </a:t>
            </a:r>
            <a:r>
              <a:rPr lang="en-US" dirty="0"/>
              <a:t/>
            </a:r>
            <a:br>
              <a:rPr lang="en-US" dirty="0"/>
            </a:br>
            <a:endParaRPr lang="pl-PL" dirty="0"/>
          </a:p>
        </p:txBody>
      </p:sp>
      <p:pic>
        <p:nvPicPr>
          <p:cNvPr id="4" name="Symbol zastępczy zawartości 3">
            <a:extLst>
              <a:ext uri="{FF2B5EF4-FFF2-40B4-BE49-F238E27FC236}">
                <a16:creationId xmlns:a16="http://schemas.microsoft.com/office/drawing/2014/main" id="{7B914B12-C36C-41BA-B68B-E7D264BD111A}"/>
              </a:ext>
            </a:extLst>
          </p:cNvPr>
          <p:cNvPicPr>
            <a:picLocks noGrp="1" noChangeAspect="1"/>
          </p:cNvPicPr>
          <p:nvPr>
            <p:ph idx="1"/>
          </p:nvPr>
        </p:nvPicPr>
        <p:blipFill>
          <a:blip r:embed="rId2"/>
          <a:stretch>
            <a:fillRect/>
          </a:stretch>
        </p:blipFill>
        <p:spPr>
          <a:xfrm>
            <a:off x="1387026" y="1926454"/>
            <a:ext cx="9282914" cy="4243527"/>
          </a:xfrm>
          <a:prstGeom prst="rect">
            <a:avLst/>
          </a:prstGeom>
        </p:spPr>
      </p:pic>
    </p:spTree>
    <p:extLst>
      <p:ext uri="{BB962C8B-B14F-4D97-AF65-F5344CB8AC3E}">
        <p14:creationId xmlns:p14="http://schemas.microsoft.com/office/powerpoint/2010/main" val="239413158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FB68060-DE60-4BD8-A154-7AEE56E14D62}"/>
              </a:ext>
            </a:extLst>
          </p:cNvPr>
          <p:cNvSpPr>
            <a:spLocks noGrp="1"/>
          </p:cNvSpPr>
          <p:nvPr>
            <p:ph type="title"/>
          </p:nvPr>
        </p:nvSpPr>
        <p:spPr>
          <a:xfrm>
            <a:off x="1029184" y="2465073"/>
            <a:ext cx="10364451" cy="1596177"/>
          </a:xfrm>
        </p:spPr>
        <p:txBody>
          <a:bodyPr/>
          <a:lstStyle/>
          <a:p>
            <a:r>
              <a:rPr lang="pl-PL" b="1" i="1" dirty="0">
                <a:effectLst>
                  <a:outerShdw blurRad="38100" dist="38100" dir="2700000" algn="tl">
                    <a:srgbClr val="000000">
                      <a:alpha val="43137"/>
                    </a:srgbClr>
                  </a:outerShdw>
                </a:effectLst>
              </a:rPr>
              <a:t>Standard &amp; </a:t>
            </a:r>
            <a:r>
              <a:rPr lang="pl-PL" b="1" i="1" dirty="0" err="1">
                <a:effectLst>
                  <a:outerShdw blurRad="38100" dist="38100" dir="2700000" algn="tl">
                    <a:srgbClr val="000000">
                      <a:alpha val="43137"/>
                    </a:srgbClr>
                  </a:outerShdw>
                </a:effectLst>
              </a:rPr>
              <a:t>Poor</a:t>
            </a:r>
            <a:endParaRPr lang="pl-PL" dirty="0"/>
          </a:p>
        </p:txBody>
      </p:sp>
    </p:spTree>
    <p:extLst>
      <p:ext uri="{BB962C8B-B14F-4D97-AF65-F5344CB8AC3E}">
        <p14:creationId xmlns:p14="http://schemas.microsoft.com/office/powerpoint/2010/main" val="33003098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1">
            <a:extLst>
              <a:ext uri="{FF2B5EF4-FFF2-40B4-BE49-F238E27FC236}">
                <a16:creationId xmlns:a16="http://schemas.microsoft.com/office/drawing/2014/main" id="{2F27F666-24F5-442A-906D-4CCFABE23CAD}"/>
              </a:ext>
            </a:extLst>
          </p:cNvPr>
          <p:cNvSpPr>
            <a:spLocks noGrp="1"/>
          </p:cNvSpPr>
          <p:nvPr>
            <p:ph type="title"/>
          </p:nvPr>
        </p:nvSpPr>
        <p:spPr>
          <a:xfrm>
            <a:off x="913775" y="618517"/>
            <a:ext cx="10364451" cy="793033"/>
          </a:xfrm>
        </p:spPr>
        <p:txBody>
          <a:bodyPr/>
          <a:lstStyle/>
          <a:p>
            <a:pPr algn="ctr"/>
            <a:r>
              <a:rPr lang="pl-PL" dirty="0" err="1">
                <a:effectLst>
                  <a:outerShdw blurRad="38100" dist="38100" dir="2700000" algn="tl">
                    <a:srgbClr val="000000">
                      <a:alpha val="43137"/>
                    </a:srgbClr>
                  </a:outerShdw>
                </a:effectLst>
              </a:rPr>
              <a:t>Steps</a:t>
            </a:r>
            <a:r>
              <a:rPr lang="pl-PL" dirty="0">
                <a:effectLst>
                  <a:outerShdw blurRad="38100" dist="38100" dir="2700000" algn="tl">
                    <a:srgbClr val="000000">
                      <a:alpha val="43137"/>
                    </a:srgbClr>
                  </a:outerShdw>
                </a:effectLst>
              </a:rPr>
              <a:t> of the </a:t>
            </a:r>
            <a:r>
              <a:rPr lang="pl-PL" dirty="0" err="1">
                <a:effectLst>
                  <a:outerShdw blurRad="38100" dist="38100" dir="2700000" algn="tl">
                    <a:srgbClr val="000000">
                      <a:alpha val="43137"/>
                    </a:srgbClr>
                  </a:outerShdw>
                </a:effectLst>
              </a:rPr>
              <a:t>S&amp;P’s</a:t>
            </a:r>
            <a:r>
              <a:rPr lang="pl-PL" dirty="0">
                <a:effectLst>
                  <a:outerShdw blurRad="38100" dist="38100" dir="2700000" algn="tl">
                    <a:srgbClr val="000000">
                      <a:alpha val="43137"/>
                    </a:srgbClr>
                  </a:outerShdw>
                </a:effectLst>
              </a:rPr>
              <a:t> </a:t>
            </a:r>
            <a:r>
              <a:rPr lang="pl-PL" dirty="0" err="1">
                <a:effectLst>
                  <a:outerShdw blurRad="38100" dist="38100" dir="2700000" algn="tl">
                    <a:srgbClr val="000000">
                      <a:alpha val="43137"/>
                    </a:srgbClr>
                  </a:outerShdw>
                </a:effectLst>
              </a:rPr>
              <a:t>analysis</a:t>
            </a:r>
            <a:endParaRPr lang="pl-PL" dirty="0">
              <a:effectLst>
                <a:outerShdw blurRad="38100" dist="38100" dir="2700000" algn="tl">
                  <a:srgbClr val="000000">
                    <a:alpha val="43137"/>
                  </a:srgbClr>
                </a:outerShdw>
              </a:effectLst>
            </a:endParaRPr>
          </a:p>
        </p:txBody>
      </p:sp>
      <p:sp>
        <p:nvSpPr>
          <p:cNvPr id="4" name="Symbol zastępczy zawartości 2">
            <a:extLst>
              <a:ext uri="{FF2B5EF4-FFF2-40B4-BE49-F238E27FC236}">
                <a16:creationId xmlns:a16="http://schemas.microsoft.com/office/drawing/2014/main" id="{F874E611-A5E1-4CD3-969B-77BAE498E68D}"/>
              </a:ext>
            </a:extLst>
          </p:cNvPr>
          <p:cNvSpPr>
            <a:spLocks noGrp="1"/>
          </p:cNvSpPr>
          <p:nvPr>
            <p:ph idx="1"/>
          </p:nvPr>
        </p:nvSpPr>
        <p:spPr>
          <a:xfrm>
            <a:off x="913774" y="1793290"/>
            <a:ext cx="10363826" cy="4687410"/>
          </a:xfrm>
        </p:spPr>
        <p:txBody>
          <a:bodyPr>
            <a:normAutofit/>
          </a:bodyPr>
          <a:lstStyle/>
          <a:p>
            <a:pPr lvl="0"/>
            <a:r>
              <a:rPr lang="en-US" sz="1600" dirty="0"/>
              <a:t>Business risk assessment</a:t>
            </a:r>
            <a:endParaRPr lang="pl-PL" sz="1600" dirty="0"/>
          </a:p>
          <a:p>
            <a:pPr lvl="1"/>
            <a:r>
              <a:rPr lang="en-US" sz="1600" dirty="0"/>
              <a:t>Economic risk,</a:t>
            </a:r>
            <a:endParaRPr lang="pl-PL" sz="1600" dirty="0"/>
          </a:p>
          <a:p>
            <a:pPr lvl="1"/>
            <a:r>
              <a:rPr lang="en-US" sz="1600" dirty="0"/>
              <a:t>Industry risk,</a:t>
            </a:r>
            <a:endParaRPr lang="pl-PL" sz="1600" dirty="0"/>
          </a:p>
          <a:p>
            <a:pPr lvl="1"/>
            <a:r>
              <a:rPr lang="en-US" sz="1600" dirty="0"/>
              <a:t>Management/strategy,</a:t>
            </a:r>
            <a:endParaRPr lang="pl-PL" sz="1600" dirty="0"/>
          </a:p>
          <a:p>
            <a:pPr lvl="1"/>
            <a:r>
              <a:rPr lang="en-US" sz="1600" dirty="0"/>
              <a:t>Market position,</a:t>
            </a:r>
            <a:endParaRPr lang="pl-PL" sz="1600" dirty="0"/>
          </a:p>
          <a:p>
            <a:pPr lvl="1"/>
            <a:r>
              <a:rPr lang="en-US" sz="1600" dirty="0"/>
              <a:t>Diversification,</a:t>
            </a:r>
            <a:endParaRPr lang="pl-PL" sz="1600" dirty="0"/>
          </a:p>
          <a:p>
            <a:pPr lvl="0"/>
            <a:r>
              <a:rPr lang="en-US" sz="1600" dirty="0"/>
              <a:t>Overall financial risk assessment</a:t>
            </a:r>
            <a:endParaRPr lang="pl-PL" sz="1600" dirty="0"/>
          </a:p>
          <a:p>
            <a:pPr lvl="1"/>
            <a:r>
              <a:rPr lang="en-US" sz="1600" dirty="0"/>
              <a:t>Financial reporting &amp; accounting analysis,</a:t>
            </a:r>
            <a:endParaRPr lang="pl-PL" sz="1600" dirty="0"/>
          </a:p>
          <a:p>
            <a:pPr lvl="1"/>
            <a:r>
              <a:rPr lang="en-US" sz="1600" dirty="0"/>
              <a:t>Earnings,</a:t>
            </a:r>
            <a:endParaRPr lang="pl-PL" sz="1600" dirty="0"/>
          </a:p>
          <a:p>
            <a:pPr lvl="1"/>
            <a:r>
              <a:rPr lang="en-US" sz="1600" dirty="0"/>
              <a:t>Financial flexibility,</a:t>
            </a:r>
            <a:endParaRPr lang="pl-PL" sz="1600" dirty="0"/>
          </a:p>
          <a:p>
            <a:pPr lvl="1"/>
            <a:r>
              <a:rPr lang="en-US" sz="1600" dirty="0"/>
              <a:t>Capitalization,</a:t>
            </a:r>
            <a:endParaRPr lang="pl-PL" sz="1600" dirty="0"/>
          </a:p>
          <a:p>
            <a:pPr lvl="0"/>
            <a:r>
              <a:rPr lang="en-US" sz="1600" dirty="0"/>
              <a:t>Overall enterprise risk management assessment</a:t>
            </a:r>
            <a:endParaRPr lang="pl-PL" sz="1600" dirty="0"/>
          </a:p>
          <a:p>
            <a:pPr lvl="1"/>
            <a:r>
              <a:rPr lang="en-US" sz="1600" dirty="0"/>
              <a:t>Market and interest rate risk,</a:t>
            </a:r>
            <a:endParaRPr lang="pl-PL" sz="1600" dirty="0"/>
          </a:p>
          <a:p>
            <a:pPr lvl="1"/>
            <a:r>
              <a:rPr lang="en-US" sz="1600" dirty="0"/>
              <a:t>Credit risk,</a:t>
            </a:r>
            <a:endParaRPr lang="pl-PL" sz="1600" dirty="0"/>
          </a:p>
          <a:p>
            <a:pPr lvl="1"/>
            <a:r>
              <a:rPr lang="en-US" sz="1600" dirty="0"/>
              <a:t>Liquidity and funding risk.</a:t>
            </a:r>
            <a:endParaRPr lang="pl-PL" sz="1600" dirty="0"/>
          </a:p>
        </p:txBody>
      </p:sp>
    </p:spTree>
    <p:extLst>
      <p:ext uri="{BB962C8B-B14F-4D97-AF65-F5344CB8AC3E}">
        <p14:creationId xmlns:p14="http://schemas.microsoft.com/office/powerpoint/2010/main" val="269419279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1">
            <a:extLst>
              <a:ext uri="{FF2B5EF4-FFF2-40B4-BE49-F238E27FC236}">
                <a16:creationId xmlns:a16="http://schemas.microsoft.com/office/drawing/2014/main" id="{13A314D7-66A0-4E83-B0F0-F2E55D5CC65C}"/>
              </a:ext>
            </a:extLst>
          </p:cNvPr>
          <p:cNvSpPr txBox="1">
            <a:spLocks/>
          </p:cNvSpPr>
          <p:nvPr/>
        </p:nvSpPr>
        <p:spPr>
          <a:xfrm>
            <a:off x="955431" y="534141"/>
            <a:ext cx="10638691" cy="441474"/>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pl-PL" sz="4400" dirty="0" err="1">
                <a:effectLst>
                  <a:outerShdw blurRad="38100" dist="38100" dir="2700000" algn="tl">
                    <a:srgbClr val="000000">
                      <a:alpha val="43137"/>
                    </a:srgbClr>
                  </a:outerShdw>
                </a:effectLst>
              </a:rPr>
              <a:t>S&amp;P’s</a:t>
            </a:r>
            <a:r>
              <a:rPr lang="pl-PL" sz="4400" dirty="0">
                <a:effectLst>
                  <a:outerShdw blurRad="38100" dist="38100" dir="2700000" algn="tl">
                    <a:srgbClr val="000000">
                      <a:alpha val="43137"/>
                    </a:srgbClr>
                  </a:outerShdw>
                </a:effectLst>
              </a:rPr>
              <a:t> </a:t>
            </a:r>
            <a:r>
              <a:rPr lang="en-US" sz="4400" dirty="0">
                <a:effectLst>
                  <a:outerShdw blurRad="38100" dist="38100" dir="2700000" algn="tl">
                    <a:srgbClr val="000000">
                      <a:alpha val="43137"/>
                    </a:srgbClr>
                  </a:outerShdw>
                </a:effectLst>
              </a:rPr>
              <a:t>macroeconomic profile of banks’ credit ratings</a:t>
            </a:r>
            <a:endParaRPr lang="pl-PL" sz="4400" dirty="0">
              <a:effectLst>
                <a:outerShdw blurRad="38100" dist="38100" dir="2700000" algn="tl">
                  <a:srgbClr val="000000">
                    <a:alpha val="43137"/>
                  </a:srgbClr>
                </a:outerShdw>
              </a:effectLst>
            </a:endParaRPr>
          </a:p>
        </p:txBody>
      </p:sp>
      <p:pic>
        <p:nvPicPr>
          <p:cNvPr id="8" name="Symbol zastępczy zawartości 3">
            <a:extLst>
              <a:ext uri="{FF2B5EF4-FFF2-40B4-BE49-F238E27FC236}">
                <a16:creationId xmlns:a16="http://schemas.microsoft.com/office/drawing/2014/main" id="{7D22EDED-46E3-48E2-A574-AF8F891CD193}"/>
              </a:ext>
            </a:extLst>
          </p:cNvPr>
          <p:cNvPicPr>
            <a:picLocks noGrp="1" noChangeAspect="1"/>
          </p:cNvPicPr>
          <p:nvPr>
            <p:ph idx="1"/>
          </p:nvPr>
        </p:nvPicPr>
        <p:blipFill>
          <a:blip r:embed="rId2"/>
          <a:stretch>
            <a:fillRect/>
          </a:stretch>
        </p:blipFill>
        <p:spPr>
          <a:xfrm>
            <a:off x="3693111" y="1326652"/>
            <a:ext cx="4607510" cy="5277751"/>
          </a:xfrm>
          <a:prstGeom prst="rect">
            <a:avLst/>
          </a:prstGeom>
        </p:spPr>
      </p:pic>
    </p:spTree>
    <p:extLst>
      <p:ext uri="{BB962C8B-B14F-4D97-AF65-F5344CB8AC3E}">
        <p14:creationId xmlns:p14="http://schemas.microsoft.com/office/powerpoint/2010/main" val="183407815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1">
            <a:extLst>
              <a:ext uri="{FF2B5EF4-FFF2-40B4-BE49-F238E27FC236}">
                <a16:creationId xmlns:a16="http://schemas.microsoft.com/office/drawing/2014/main" id="{06A9284D-EE61-4018-9B5E-F98044D23788}"/>
              </a:ext>
            </a:extLst>
          </p:cNvPr>
          <p:cNvSpPr>
            <a:spLocks noGrp="1"/>
          </p:cNvSpPr>
          <p:nvPr>
            <p:ph type="title"/>
          </p:nvPr>
        </p:nvSpPr>
        <p:spPr/>
        <p:txBody>
          <a:bodyPr>
            <a:normAutofit/>
          </a:bodyPr>
          <a:lstStyle/>
          <a:p>
            <a:pPr algn="ctr"/>
            <a:r>
              <a:rPr lang="en-US" dirty="0">
                <a:effectLst>
                  <a:outerShdw blurRad="38100" dist="38100" dir="2700000" algn="tl">
                    <a:srgbClr val="000000">
                      <a:alpha val="43137"/>
                    </a:srgbClr>
                  </a:outerShdw>
                </a:effectLst>
              </a:rPr>
              <a:t>Scoring factors using by the S&amp;P to </a:t>
            </a:r>
            <a:r>
              <a:rPr lang="en-US" dirty="0" err="1">
                <a:effectLst>
                  <a:outerShdw blurRad="38100" dist="38100" dir="2700000" algn="tl">
                    <a:srgbClr val="000000">
                      <a:alpha val="43137"/>
                    </a:srgbClr>
                  </a:outerShdw>
                </a:effectLst>
              </a:rPr>
              <a:t>analyse</a:t>
            </a:r>
            <a:r>
              <a:rPr lang="en-US" dirty="0">
                <a:effectLst>
                  <a:outerShdw blurRad="38100" dist="38100" dir="2700000" algn="tl">
                    <a:srgbClr val="000000">
                      <a:alpha val="43137"/>
                    </a:srgbClr>
                  </a:outerShdw>
                </a:effectLst>
              </a:rPr>
              <a:t> the country and banking risk</a:t>
            </a:r>
            <a:endParaRPr lang="pl-PL" b="1" i="1" dirty="0">
              <a:effectLst>
                <a:outerShdw blurRad="38100" dist="38100" dir="2700000" algn="tl">
                  <a:srgbClr val="000000">
                    <a:alpha val="43137"/>
                  </a:srgbClr>
                </a:outerShdw>
              </a:effectLst>
            </a:endParaRPr>
          </a:p>
        </p:txBody>
      </p:sp>
      <p:graphicFrame>
        <p:nvGraphicFramePr>
          <p:cNvPr id="4" name="Symbol zastępczy zawartości 3">
            <a:extLst>
              <a:ext uri="{FF2B5EF4-FFF2-40B4-BE49-F238E27FC236}">
                <a16:creationId xmlns:a16="http://schemas.microsoft.com/office/drawing/2014/main" id="{9737CAE0-0DB0-4F0B-ABE1-11A4B59F18F7}"/>
              </a:ext>
            </a:extLst>
          </p:cNvPr>
          <p:cNvGraphicFramePr>
            <a:graphicFrameLocks noGrp="1"/>
          </p:cNvGraphicFramePr>
          <p:nvPr>
            <p:ph idx="1"/>
            <p:extLst>
              <p:ext uri="{D42A27DB-BD31-4B8C-83A1-F6EECF244321}">
                <p14:modId xmlns:p14="http://schemas.microsoft.com/office/powerpoint/2010/main" val="1449437743"/>
              </p:ext>
            </p:extLst>
          </p:nvPr>
        </p:nvGraphicFramePr>
        <p:xfrm>
          <a:off x="2219417" y="2526761"/>
          <a:ext cx="7992888" cy="2609088"/>
        </p:xfrm>
        <a:graphic>
          <a:graphicData uri="http://schemas.openxmlformats.org/drawingml/2006/table">
            <a:tbl>
              <a:tblPr firstRow="1" firstCol="1" bandRow="1">
                <a:tableStyleId>{5C22544A-7EE6-4342-B048-85BDC9FD1C3A}</a:tableStyleId>
              </a:tblPr>
              <a:tblGrid>
                <a:gridCol w="2854517">
                  <a:extLst>
                    <a:ext uri="{9D8B030D-6E8A-4147-A177-3AD203B41FA5}">
                      <a16:colId xmlns:a16="http://schemas.microsoft.com/office/drawing/2014/main" val="923379959"/>
                    </a:ext>
                  </a:extLst>
                </a:gridCol>
                <a:gridCol w="2553034">
                  <a:extLst>
                    <a:ext uri="{9D8B030D-6E8A-4147-A177-3AD203B41FA5}">
                      <a16:colId xmlns:a16="http://schemas.microsoft.com/office/drawing/2014/main" val="1647886709"/>
                    </a:ext>
                  </a:extLst>
                </a:gridCol>
                <a:gridCol w="2585337">
                  <a:extLst>
                    <a:ext uri="{9D8B030D-6E8A-4147-A177-3AD203B41FA5}">
                      <a16:colId xmlns:a16="http://schemas.microsoft.com/office/drawing/2014/main" val="480551597"/>
                    </a:ext>
                  </a:extLst>
                </a:gridCol>
              </a:tblGrid>
              <a:tr h="216024">
                <a:tc>
                  <a:txBody>
                    <a:bodyPr/>
                    <a:lstStyle/>
                    <a:p>
                      <a:pPr>
                        <a:lnSpc>
                          <a:spcPct val="107000"/>
                        </a:lnSpc>
                        <a:spcAft>
                          <a:spcPts val="0"/>
                        </a:spcAft>
                      </a:pPr>
                      <a:r>
                        <a:rPr lang="en-GB" sz="2000">
                          <a:effectLst/>
                        </a:rPr>
                        <a:t>Relative risk description</a:t>
                      </a:r>
                      <a:endParaRPr lang="pl-PL"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000" dirty="0">
                          <a:effectLst/>
                        </a:rPr>
                        <a:t>Risk score</a:t>
                      </a:r>
                      <a:endParaRPr lang="pl-P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000">
                          <a:effectLst/>
                        </a:rPr>
                        <a:t>Points</a:t>
                      </a:r>
                      <a:endParaRPr lang="pl-PL"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04340877"/>
                  </a:ext>
                </a:extLst>
              </a:tr>
              <a:tr h="320607">
                <a:tc>
                  <a:txBody>
                    <a:bodyPr/>
                    <a:lstStyle/>
                    <a:p>
                      <a:pPr>
                        <a:lnSpc>
                          <a:spcPct val="107000"/>
                        </a:lnSpc>
                        <a:spcAft>
                          <a:spcPts val="0"/>
                        </a:spcAft>
                      </a:pPr>
                      <a:r>
                        <a:rPr lang="en-GB" sz="2000">
                          <a:effectLst/>
                        </a:rPr>
                        <a:t>Very low risk</a:t>
                      </a:r>
                      <a:endParaRPr lang="pl-PL"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2000">
                          <a:effectLst/>
                        </a:rPr>
                        <a:t>1</a:t>
                      </a:r>
                      <a:endParaRPr lang="pl-PL"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2000">
                          <a:effectLst/>
                        </a:rPr>
                        <a:t>1</a:t>
                      </a:r>
                      <a:endParaRPr lang="pl-PL"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00999725"/>
                  </a:ext>
                </a:extLst>
              </a:tr>
              <a:tr h="320607">
                <a:tc>
                  <a:txBody>
                    <a:bodyPr/>
                    <a:lstStyle/>
                    <a:p>
                      <a:pPr>
                        <a:lnSpc>
                          <a:spcPct val="107000"/>
                        </a:lnSpc>
                        <a:spcAft>
                          <a:spcPts val="0"/>
                        </a:spcAft>
                      </a:pPr>
                      <a:r>
                        <a:rPr lang="en-GB" sz="2000">
                          <a:effectLst/>
                        </a:rPr>
                        <a:t>Low risk</a:t>
                      </a:r>
                      <a:endParaRPr lang="pl-PL"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2000">
                          <a:effectLst/>
                        </a:rPr>
                        <a:t>2</a:t>
                      </a:r>
                      <a:endParaRPr lang="pl-PL"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2000">
                          <a:effectLst/>
                        </a:rPr>
                        <a:t>2</a:t>
                      </a:r>
                      <a:endParaRPr lang="pl-PL"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3256389"/>
                  </a:ext>
                </a:extLst>
              </a:tr>
              <a:tr h="320607">
                <a:tc>
                  <a:txBody>
                    <a:bodyPr/>
                    <a:lstStyle/>
                    <a:p>
                      <a:pPr>
                        <a:lnSpc>
                          <a:spcPct val="107000"/>
                        </a:lnSpc>
                        <a:spcAft>
                          <a:spcPts val="0"/>
                        </a:spcAft>
                      </a:pPr>
                      <a:r>
                        <a:rPr lang="en-GB" sz="2000">
                          <a:effectLst/>
                        </a:rPr>
                        <a:t>Intermediate risk</a:t>
                      </a:r>
                      <a:endParaRPr lang="pl-PL"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2000">
                          <a:effectLst/>
                        </a:rPr>
                        <a:t>3</a:t>
                      </a:r>
                      <a:endParaRPr lang="pl-PL"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2000">
                          <a:effectLst/>
                        </a:rPr>
                        <a:t>3</a:t>
                      </a:r>
                      <a:endParaRPr lang="pl-PL"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68029212"/>
                  </a:ext>
                </a:extLst>
              </a:tr>
              <a:tr h="320607">
                <a:tc>
                  <a:txBody>
                    <a:bodyPr/>
                    <a:lstStyle/>
                    <a:p>
                      <a:pPr>
                        <a:lnSpc>
                          <a:spcPct val="107000"/>
                        </a:lnSpc>
                        <a:spcAft>
                          <a:spcPts val="0"/>
                        </a:spcAft>
                      </a:pPr>
                      <a:r>
                        <a:rPr lang="en-GB" sz="2000">
                          <a:effectLst/>
                        </a:rPr>
                        <a:t>High risk</a:t>
                      </a:r>
                      <a:endParaRPr lang="pl-PL"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2000">
                          <a:effectLst/>
                        </a:rPr>
                        <a:t>4</a:t>
                      </a:r>
                      <a:endParaRPr lang="pl-PL"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2000">
                          <a:effectLst/>
                        </a:rPr>
                        <a:t>5</a:t>
                      </a:r>
                      <a:endParaRPr lang="pl-PL"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99568646"/>
                  </a:ext>
                </a:extLst>
              </a:tr>
              <a:tr h="320607">
                <a:tc>
                  <a:txBody>
                    <a:bodyPr/>
                    <a:lstStyle/>
                    <a:p>
                      <a:pPr>
                        <a:lnSpc>
                          <a:spcPct val="107000"/>
                        </a:lnSpc>
                        <a:spcAft>
                          <a:spcPts val="0"/>
                        </a:spcAft>
                      </a:pPr>
                      <a:r>
                        <a:rPr lang="en-GB" sz="2000">
                          <a:effectLst/>
                        </a:rPr>
                        <a:t>Very high risk</a:t>
                      </a:r>
                      <a:endParaRPr lang="pl-PL"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2000">
                          <a:effectLst/>
                        </a:rPr>
                        <a:t>5</a:t>
                      </a:r>
                      <a:endParaRPr lang="pl-PL"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2000">
                          <a:effectLst/>
                        </a:rPr>
                        <a:t>7</a:t>
                      </a:r>
                      <a:endParaRPr lang="pl-PL"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58303414"/>
                  </a:ext>
                </a:extLst>
              </a:tr>
              <a:tr h="320607">
                <a:tc>
                  <a:txBody>
                    <a:bodyPr/>
                    <a:lstStyle/>
                    <a:p>
                      <a:pPr>
                        <a:lnSpc>
                          <a:spcPct val="107000"/>
                        </a:lnSpc>
                        <a:spcAft>
                          <a:spcPts val="0"/>
                        </a:spcAft>
                      </a:pPr>
                      <a:r>
                        <a:rPr lang="en-GB" sz="2000">
                          <a:effectLst/>
                        </a:rPr>
                        <a:t>Extremely high risk</a:t>
                      </a:r>
                      <a:endParaRPr lang="pl-PL"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2000">
                          <a:effectLst/>
                        </a:rPr>
                        <a:t>6</a:t>
                      </a:r>
                      <a:endParaRPr lang="pl-PL"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2000" dirty="0">
                          <a:effectLst/>
                        </a:rPr>
                        <a:t>10</a:t>
                      </a:r>
                      <a:endParaRPr lang="pl-P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28823467"/>
                  </a:ext>
                </a:extLst>
              </a:tr>
            </a:tbl>
          </a:graphicData>
        </a:graphic>
      </p:graphicFrame>
    </p:spTree>
    <p:extLst>
      <p:ext uri="{BB962C8B-B14F-4D97-AF65-F5344CB8AC3E}">
        <p14:creationId xmlns:p14="http://schemas.microsoft.com/office/powerpoint/2010/main" val="318213559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a:extLst>
              <a:ext uri="{FF2B5EF4-FFF2-40B4-BE49-F238E27FC236}">
                <a16:creationId xmlns:a16="http://schemas.microsoft.com/office/drawing/2014/main" id="{75E0AD9C-3166-4FB7-8779-4958ACC3FBCD}"/>
              </a:ext>
            </a:extLst>
          </p:cNvPr>
          <p:cNvSpPr>
            <a:spLocks noGrp="1"/>
          </p:cNvSpPr>
          <p:nvPr>
            <p:ph type="title"/>
          </p:nvPr>
        </p:nvSpPr>
        <p:spPr>
          <a:xfrm>
            <a:off x="913775" y="618517"/>
            <a:ext cx="10364451" cy="1748575"/>
          </a:xfrm>
        </p:spPr>
        <p:txBody>
          <a:bodyPr>
            <a:normAutofit/>
          </a:bodyPr>
          <a:lstStyle/>
          <a:p>
            <a:r>
              <a:rPr lang="en-US" sz="4000" dirty="0">
                <a:effectLst>
                  <a:outerShdw blurRad="38100" dist="38100" dir="2700000" algn="tl">
                    <a:srgbClr val="000000">
                      <a:alpha val="43137"/>
                    </a:srgbClr>
                  </a:outerShdw>
                </a:effectLst>
              </a:rPr>
              <a:t>Determining Economic Risk and Industry Risk Factors</a:t>
            </a:r>
            <a:endParaRPr lang="pl-PL" sz="4000" dirty="0">
              <a:effectLst>
                <a:outerShdw blurRad="38100" dist="38100" dir="2700000" algn="tl">
                  <a:srgbClr val="000000">
                    <a:alpha val="43137"/>
                  </a:srgbClr>
                </a:outerShdw>
              </a:effectLst>
            </a:endParaRPr>
          </a:p>
        </p:txBody>
      </p:sp>
      <p:graphicFrame>
        <p:nvGraphicFramePr>
          <p:cNvPr id="8" name="Symbol zastępczy zawartości 3">
            <a:extLst>
              <a:ext uri="{FF2B5EF4-FFF2-40B4-BE49-F238E27FC236}">
                <a16:creationId xmlns:a16="http://schemas.microsoft.com/office/drawing/2014/main" id="{BBEE6731-D318-4DB5-AE37-EEBCB2BADF4F}"/>
              </a:ext>
            </a:extLst>
          </p:cNvPr>
          <p:cNvGraphicFramePr>
            <a:graphicFrameLocks noGrp="1"/>
          </p:cNvGraphicFramePr>
          <p:nvPr>
            <p:ph idx="1"/>
            <p:extLst>
              <p:ext uri="{D42A27DB-BD31-4B8C-83A1-F6EECF244321}">
                <p14:modId xmlns:p14="http://schemas.microsoft.com/office/powerpoint/2010/main" val="4271045861"/>
              </p:ext>
            </p:extLst>
          </p:nvPr>
        </p:nvGraphicFramePr>
        <p:xfrm>
          <a:off x="2769833" y="2020733"/>
          <a:ext cx="7272808" cy="3815461"/>
        </p:xfrm>
        <a:graphic>
          <a:graphicData uri="http://schemas.openxmlformats.org/drawingml/2006/table">
            <a:tbl>
              <a:tblPr firstRow="1" firstCol="1" bandRow="1">
                <a:tableStyleId>{5C22544A-7EE6-4342-B048-85BDC9FD1C3A}</a:tableStyleId>
              </a:tblPr>
              <a:tblGrid>
                <a:gridCol w="3629328">
                  <a:extLst>
                    <a:ext uri="{9D8B030D-6E8A-4147-A177-3AD203B41FA5}">
                      <a16:colId xmlns:a16="http://schemas.microsoft.com/office/drawing/2014/main" val="815912105"/>
                    </a:ext>
                  </a:extLst>
                </a:gridCol>
                <a:gridCol w="3643480">
                  <a:extLst>
                    <a:ext uri="{9D8B030D-6E8A-4147-A177-3AD203B41FA5}">
                      <a16:colId xmlns:a16="http://schemas.microsoft.com/office/drawing/2014/main" val="1953982000"/>
                    </a:ext>
                  </a:extLst>
                </a:gridCol>
              </a:tblGrid>
              <a:tr h="434400">
                <a:tc>
                  <a:txBody>
                    <a:bodyPr/>
                    <a:lstStyle/>
                    <a:p>
                      <a:pPr>
                        <a:lnSpc>
                          <a:spcPct val="107000"/>
                        </a:lnSpc>
                        <a:spcAft>
                          <a:spcPts val="0"/>
                        </a:spcAft>
                      </a:pPr>
                      <a:r>
                        <a:rPr lang="en-GB" sz="1800">
                          <a:effectLst/>
                        </a:rPr>
                        <a:t>Point total for the three economic or industry risk factors</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800">
                          <a:effectLst/>
                        </a:rPr>
                        <a:t>Economic risk or industry risk score</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78147703"/>
                  </a:ext>
                </a:extLst>
              </a:tr>
              <a:tr h="212270">
                <a:tc>
                  <a:txBody>
                    <a:bodyPr/>
                    <a:lstStyle/>
                    <a:p>
                      <a:pPr algn="ctr">
                        <a:lnSpc>
                          <a:spcPct val="107000"/>
                        </a:lnSpc>
                        <a:spcAft>
                          <a:spcPts val="0"/>
                        </a:spcAft>
                      </a:pPr>
                      <a:r>
                        <a:rPr lang="en-GB" sz="1800">
                          <a:effectLst/>
                        </a:rPr>
                        <a:t>3-4</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800">
                          <a:effectLst/>
                        </a:rPr>
                        <a:t>1</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54681802"/>
                  </a:ext>
                </a:extLst>
              </a:tr>
              <a:tr h="212270">
                <a:tc>
                  <a:txBody>
                    <a:bodyPr/>
                    <a:lstStyle/>
                    <a:p>
                      <a:pPr algn="ctr">
                        <a:lnSpc>
                          <a:spcPct val="107000"/>
                        </a:lnSpc>
                        <a:spcAft>
                          <a:spcPts val="0"/>
                        </a:spcAft>
                      </a:pPr>
                      <a:r>
                        <a:rPr lang="en-GB" sz="1800">
                          <a:effectLst/>
                        </a:rPr>
                        <a:t>5-6</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800">
                          <a:effectLst/>
                        </a:rPr>
                        <a:t>2</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37004984"/>
                  </a:ext>
                </a:extLst>
              </a:tr>
              <a:tr h="212270">
                <a:tc>
                  <a:txBody>
                    <a:bodyPr/>
                    <a:lstStyle/>
                    <a:p>
                      <a:pPr algn="ctr">
                        <a:lnSpc>
                          <a:spcPct val="107000"/>
                        </a:lnSpc>
                        <a:spcAft>
                          <a:spcPts val="0"/>
                        </a:spcAft>
                      </a:pPr>
                      <a:r>
                        <a:rPr lang="en-GB" sz="1800" dirty="0">
                          <a:effectLst/>
                        </a:rPr>
                        <a:t>7-8</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800">
                          <a:effectLst/>
                        </a:rPr>
                        <a:t>3</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79885255"/>
                  </a:ext>
                </a:extLst>
              </a:tr>
              <a:tr h="212270">
                <a:tc>
                  <a:txBody>
                    <a:bodyPr/>
                    <a:lstStyle/>
                    <a:p>
                      <a:pPr algn="ctr">
                        <a:lnSpc>
                          <a:spcPct val="107000"/>
                        </a:lnSpc>
                        <a:spcAft>
                          <a:spcPts val="0"/>
                        </a:spcAft>
                      </a:pPr>
                      <a:r>
                        <a:rPr lang="en-GB" sz="1800" dirty="0">
                          <a:effectLst/>
                        </a:rPr>
                        <a:t>9-10</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800">
                          <a:effectLst/>
                        </a:rPr>
                        <a:t>4</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70624119"/>
                  </a:ext>
                </a:extLst>
              </a:tr>
              <a:tr h="212270">
                <a:tc>
                  <a:txBody>
                    <a:bodyPr/>
                    <a:lstStyle/>
                    <a:p>
                      <a:pPr algn="ctr">
                        <a:lnSpc>
                          <a:spcPct val="107000"/>
                        </a:lnSpc>
                        <a:spcAft>
                          <a:spcPts val="0"/>
                        </a:spcAft>
                      </a:pPr>
                      <a:r>
                        <a:rPr lang="en-GB" sz="1800">
                          <a:effectLst/>
                        </a:rPr>
                        <a:t>11-12</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800">
                          <a:effectLst/>
                        </a:rPr>
                        <a:t>5</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14420403"/>
                  </a:ext>
                </a:extLst>
              </a:tr>
              <a:tr h="212270">
                <a:tc>
                  <a:txBody>
                    <a:bodyPr/>
                    <a:lstStyle/>
                    <a:p>
                      <a:pPr algn="ctr">
                        <a:lnSpc>
                          <a:spcPct val="107000"/>
                        </a:lnSpc>
                        <a:spcAft>
                          <a:spcPts val="0"/>
                        </a:spcAft>
                      </a:pPr>
                      <a:r>
                        <a:rPr lang="en-GB" sz="1800">
                          <a:effectLst/>
                        </a:rPr>
                        <a:t>13-14</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800">
                          <a:effectLst/>
                        </a:rPr>
                        <a:t>6</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77097582"/>
                  </a:ext>
                </a:extLst>
              </a:tr>
              <a:tr h="212270">
                <a:tc>
                  <a:txBody>
                    <a:bodyPr/>
                    <a:lstStyle/>
                    <a:p>
                      <a:pPr algn="ctr">
                        <a:lnSpc>
                          <a:spcPct val="107000"/>
                        </a:lnSpc>
                        <a:spcAft>
                          <a:spcPts val="0"/>
                        </a:spcAft>
                      </a:pPr>
                      <a:r>
                        <a:rPr lang="en-GB" sz="1800">
                          <a:effectLst/>
                        </a:rPr>
                        <a:t>15-17</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800">
                          <a:effectLst/>
                        </a:rPr>
                        <a:t>7</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69060370"/>
                  </a:ext>
                </a:extLst>
              </a:tr>
              <a:tr h="212270">
                <a:tc>
                  <a:txBody>
                    <a:bodyPr/>
                    <a:lstStyle/>
                    <a:p>
                      <a:pPr algn="ctr">
                        <a:lnSpc>
                          <a:spcPct val="107000"/>
                        </a:lnSpc>
                        <a:spcAft>
                          <a:spcPts val="0"/>
                        </a:spcAft>
                      </a:pPr>
                      <a:r>
                        <a:rPr lang="en-GB" sz="1800">
                          <a:effectLst/>
                        </a:rPr>
                        <a:t>18-20</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800">
                          <a:effectLst/>
                        </a:rPr>
                        <a:t>8</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830872"/>
                  </a:ext>
                </a:extLst>
              </a:tr>
              <a:tr h="212270">
                <a:tc>
                  <a:txBody>
                    <a:bodyPr/>
                    <a:lstStyle/>
                    <a:p>
                      <a:pPr algn="ctr">
                        <a:lnSpc>
                          <a:spcPct val="107000"/>
                        </a:lnSpc>
                        <a:spcAft>
                          <a:spcPts val="0"/>
                        </a:spcAft>
                      </a:pPr>
                      <a:r>
                        <a:rPr lang="en-GB" sz="1800">
                          <a:effectLst/>
                        </a:rPr>
                        <a:t>21-23</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800">
                          <a:effectLst/>
                        </a:rPr>
                        <a:t>9</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49310417"/>
                  </a:ext>
                </a:extLst>
              </a:tr>
              <a:tr h="212270">
                <a:tc>
                  <a:txBody>
                    <a:bodyPr/>
                    <a:lstStyle/>
                    <a:p>
                      <a:pPr algn="ctr">
                        <a:lnSpc>
                          <a:spcPct val="107000"/>
                        </a:lnSpc>
                        <a:spcAft>
                          <a:spcPts val="0"/>
                        </a:spcAft>
                      </a:pPr>
                      <a:r>
                        <a:rPr lang="en-GB" sz="1800">
                          <a:effectLst/>
                        </a:rPr>
                        <a:t>24-30</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800" dirty="0">
                          <a:effectLst/>
                        </a:rPr>
                        <a:t>10</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00399727"/>
                  </a:ext>
                </a:extLst>
              </a:tr>
            </a:tbl>
          </a:graphicData>
        </a:graphic>
      </p:graphicFrame>
    </p:spTree>
    <p:extLst>
      <p:ext uri="{BB962C8B-B14F-4D97-AF65-F5344CB8AC3E}">
        <p14:creationId xmlns:p14="http://schemas.microsoft.com/office/powerpoint/2010/main" val="183190763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a:extLst>
              <a:ext uri="{FF2B5EF4-FFF2-40B4-BE49-F238E27FC236}">
                <a16:creationId xmlns:a16="http://schemas.microsoft.com/office/drawing/2014/main" id="{1A53DD6C-E5E8-443F-8402-6EB59B452599}"/>
              </a:ext>
            </a:extLst>
          </p:cNvPr>
          <p:cNvSpPr>
            <a:spLocks noGrp="1"/>
          </p:cNvSpPr>
          <p:nvPr>
            <p:ph type="title"/>
          </p:nvPr>
        </p:nvSpPr>
        <p:spPr/>
        <p:txBody>
          <a:bodyPr>
            <a:normAutofit/>
          </a:bodyPr>
          <a:lstStyle/>
          <a:p>
            <a:pPr algn="ctr"/>
            <a:r>
              <a:rPr lang="en-US" sz="4400" dirty="0">
                <a:effectLst>
                  <a:outerShdw blurRad="38100" dist="38100" dir="2700000" algn="tl">
                    <a:srgbClr val="000000">
                      <a:alpha val="43137"/>
                    </a:srgbClr>
                  </a:outerShdw>
                </a:effectLst>
              </a:rPr>
              <a:t>Matrix of Economic and Industry Risk Score</a:t>
            </a:r>
            <a:endParaRPr lang="pl-PL" sz="4400" dirty="0">
              <a:effectLst>
                <a:outerShdw blurRad="38100" dist="38100" dir="2700000" algn="tl">
                  <a:srgbClr val="000000">
                    <a:alpha val="43137"/>
                  </a:srgbClr>
                </a:outerShdw>
              </a:effectLst>
            </a:endParaRPr>
          </a:p>
        </p:txBody>
      </p:sp>
      <p:pic>
        <p:nvPicPr>
          <p:cNvPr id="5" name="Symbol zastępczy zawartości 4">
            <a:extLst>
              <a:ext uri="{FF2B5EF4-FFF2-40B4-BE49-F238E27FC236}">
                <a16:creationId xmlns:a16="http://schemas.microsoft.com/office/drawing/2014/main" id="{28FCFAFB-A6C8-4DCD-805A-1B8D11DFD699}"/>
              </a:ext>
            </a:extLst>
          </p:cNvPr>
          <p:cNvPicPr>
            <a:picLocks noGrp="1" noChangeAspect="1"/>
          </p:cNvPicPr>
          <p:nvPr>
            <p:ph idx="1"/>
          </p:nvPr>
        </p:nvPicPr>
        <p:blipFill>
          <a:blip r:embed="rId2"/>
          <a:stretch>
            <a:fillRect/>
          </a:stretch>
        </p:blipFill>
        <p:spPr>
          <a:xfrm>
            <a:off x="3316146" y="2025570"/>
            <a:ext cx="8131215" cy="4614754"/>
          </a:xfrm>
          <a:prstGeom prst="rect">
            <a:avLst/>
          </a:prstGeom>
        </p:spPr>
      </p:pic>
    </p:spTree>
    <p:extLst>
      <p:ext uri="{BB962C8B-B14F-4D97-AF65-F5344CB8AC3E}">
        <p14:creationId xmlns:p14="http://schemas.microsoft.com/office/powerpoint/2010/main" val="373090843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a:extLst>
              <a:ext uri="{FF2B5EF4-FFF2-40B4-BE49-F238E27FC236}">
                <a16:creationId xmlns:a16="http://schemas.microsoft.com/office/drawing/2014/main" id="{B5F81CB5-562D-4495-88CA-4522E9D859E6}"/>
              </a:ext>
            </a:extLst>
          </p:cNvPr>
          <p:cNvSpPr>
            <a:spLocks noGrp="1"/>
          </p:cNvSpPr>
          <p:nvPr>
            <p:ph type="title"/>
          </p:nvPr>
        </p:nvSpPr>
        <p:spPr>
          <a:xfrm>
            <a:off x="807243" y="2411807"/>
            <a:ext cx="10364451" cy="1596177"/>
          </a:xfrm>
        </p:spPr>
        <p:txBody>
          <a:bodyPr/>
          <a:lstStyle/>
          <a:p>
            <a:pPr algn="ctr"/>
            <a:r>
              <a:rPr lang="pl-PL" b="1" i="1" dirty="0" err="1">
                <a:effectLst>
                  <a:outerShdw blurRad="38100" dist="38100" dir="2700000" algn="tl">
                    <a:srgbClr val="000000">
                      <a:alpha val="43137"/>
                    </a:srgbClr>
                  </a:outerShdw>
                </a:effectLst>
              </a:rPr>
              <a:t>Methods</a:t>
            </a:r>
            <a:r>
              <a:rPr lang="pl-PL" b="1" i="1" dirty="0">
                <a:effectLst>
                  <a:outerShdw blurRad="38100" dist="38100" dir="2700000" algn="tl">
                    <a:srgbClr val="000000">
                      <a:alpha val="43137"/>
                    </a:srgbClr>
                  </a:outerShdw>
                </a:effectLst>
              </a:rPr>
              <a:t> </a:t>
            </a:r>
            <a:r>
              <a:rPr lang="pl-PL" b="1" i="1" dirty="0" err="1">
                <a:effectLst>
                  <a:outerShdw blurRad="38100" dist="38100" dir="2700000" algn="tl">
                    <a:srgbClr val="000000">
                      <a:alpha val="43137"/>
                    </a:srgbClr>
                  </a:outerShdw>
                </a:effectLst>
              </a:rPr>
              <a:t>used</a:t>
            </a:r>
            <a:r>
              <a:rPr lang="pl-PL" b="1" i="1" dirty="0">
                <a:effectLst>
                  <a:outerShdw blurRad="38100" dist="38100" dir="2700000" algn="tl">
                    <a:srgbClr val="000000">
                      <a:alpha val="43137"/>
                    </a:srgbClr>
                  </a:outerShdw>
                </a:effectLst>
              </a:rPr>
              <a:t> to </a:t>
            </a:r>
            <a:r>
              <a:rPr lang="pl-PL" b="1" i="1" dirty="0" err="1">
                <a:effectLst>
                  <a:outerShdw blurRad="38100" dist="38100" dir="2700000" algn="tl">
                    <a:srgbClr val="000000">
                      <a:alpha val="43137"/>
                    </a:srgbClr>
                  </a:outerShdw>
                </a:effectLst>
              </a:rPr>
              <a:t>analyse</a:t>
            </a:r>
            <a:r>
              <a:rPr lang="pl-PL" b="1" i="1" dirty="0">
                <a:effectLst>
                  <a:outerShdw blurRad="38100" dist="38100" dir="2700000" algn="tl">
                    <a:srgbClr val="000000">
                      <a:alpha val="43137"/>
                    </a:srgbClr>
                  </a:outerShdw>
                </a:effectLst>
              </a:rPr>
              <a:t> the </a:t>
            </a:r>
            <a:r>
              <a:rPr lang="pl-PL" b="1" i="1" dirty="0" err="1">
                <a:effectLst>
                  <a:outerShdw blurRad="38100" dist="38100" dir="2700000" algn="tl">
                    <a:srgbClr val="000000">
                      <a:alpha val="43137"/>
                    </a:srgbClr>
                  </a:outerShdw>
                </a:effectLst>
              </a:rPr>
              <a:t>default</a:t>
            </a:r>
            <a:r>
              <a:rPr lang="pl-PL" b="1" i="1" dirty="0">
                <a:effectLst>
                  <a:outerShdw blurRad="38100" dist="38100" dir="2700000" algn="tl">
                    <a:srgbClr val="000000">
                      <a:alpha val="43137"/>
                    </a:srgbClr>
                  </a:outerShdw>
                </a:effectLst>
              </a:rPr>
              <a:t> </a:t>
            </a:r>
            <a:r>
              <a:rPr lang="pl-PL" b="1" i="1" dirty="0" err="1">
                <a:effectLst>
                  <a:outerShdw blurRad="38100" dist="38100" dir="2700000" algn="tl">
                    <a:srgbClr val="000000">
                      <a:alpha val="43137"/>
                    </a:srgbClr>
                  </a:outerShdw>
                </a:effectLst>
              </a:rPr>
              <a:t>risk</a:t>
            </a:r>
            <a:endParaRPr lang="pl-PL"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6937928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FB68060-DE60-4BD8-A154-7AEE56E14D62}"/>
              </a:ext>
            </a:extLst>
          </p:cNvPr>
          <p:cNvSpPr>
            <a:spLocks noGrp="1"/>
          </p:cNvSpPr>
          <p:nvPr>
            <p:ph type="title"/>
          </p:nvPr>
        </p:nvSpPr>
        <p:spPr>
          <a:xfrm>
            <a:off x="913775" y="618517"/>
            <a:ext cx="10364451" cy="909341"/>
          </a:xfrm>
        </p:spPr>
        <p:txBody>
          <a:bodyPr/>
          <a:lstStyle/>
          <a:p>
            <a:r>
              <a:rPr lang="pl-PL" dirty="0" err="1">
                <a:effectLst>
                  <a:outerShdw blurRad="38100" dist="38100" dir="2700000" algn="tl">
                    <a:srgbClr val="000000">
                      <a:alpha val="43137"/>
                    </a:srgbClr>
                  </a:outerShdw>
                </a:effectLst>
              </a:rPr>
              <a:t>Altman’s</a:t>
            </a:r>
            <a:r>
              <a:rPr lang="pl-PL" dirty="0">
                <a:effectLst>
                  <a:outerShdw blurRad="38100" dist="38100" dir="2700000" algn="tl">
                    <a:srgbClr val="000000">
                      <a:alpha val="43137"/>
                    </a:srgbClr>
                  </a:outerShdw>
                </a:effectLst>
              </a:rPr>
              <a:t> z-</a:t>
            </a:r>
            <a:r>
              <a:rPr lang="pl-PL" dirty="0" err="1">
                <a:effectLst>
                  <a:outerShdw blurRad="38100" dist="38100" dir="2700000" algn="tl">
                    <a:srgbClr val="000000">
                      <a:alpha val="43137"/>
                    </a:srgbClr>
                  </a:outerShdw>
                </a:effectLst>
              </a:rPr>
              <a:t>score</a:t>
            </a:r>
            <a:endParaRPr lang="pl-PL" dirty="0"/>
          </a:p>
        </p:txBody>
      </p:sp>
      <mc:AlternateContent xmlns:mc="http://schemas.openxmlformats.org/markup-compatibility/2006" xmlns:a14="http://schemas.microsoft.com/office/drawing/2010/main">
        <mc:Choice Requires="a14">
          <p:sp>
            <p:nvSpPr>
              <p:cNvPr id="4" name="Symbol zastępczy zawartości 2">
                <a:extLst>
                  <a:ext uri="{FF2B5EF4-FFF2-40B4-BE49-F238E27FC236}">
                    <a16:creationId xmlns:a16="http://schemas.microsoft.com/office/drawing/2014/main" id="{E798858E-0154-4D84-B17A-7C6572351907}"/>
                  </a:ext>
                </a:extLst>
              </p:cNvPr>
              <p:cNvSpPr>
                <a:spLocks noGrp="1"/>
              </p:cNvSpPr>
              <p:nvPr>
                <p:ph idx="1"/>
              </p:nvPr>
            </p:nvSpPr>
            <p:spPr>
              <a:xfrm>
                <a:off x="913774" y="1684116"/>
                <a:ext cx="10363826" cy="4107083"/>
              </a:xfrm>
              <a:prstGeom prst="rect">
                <a:avLst/>
              </a:prstGeom>
            </p:spPr>
            <p:txBody>
              <a:bodyPr vert="horz" lIns="91440" tIns="45720" rIns="91440" bIns="45720" rtlCol="0">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a:r>
                  <a:rPr lang="en-US" sz="1800" dirty="0"/>
                  <a:t>Linear</a:t>
                </a:r>
                <a:r>
                  <a:rPr lang="pl-PL" sz="1800" dirty="0"/>
                  <a:t> </a:t>
                </a:r>
                <a:r>
                  <a:rPr lang="en-US" sz="1800" dirty="0"/>
                  <a:t>multiple discriminant analysis (MDA) based on five</a:t>
                </a:r>
                <a:r>
                  <a:rPr lang="pl-PL" sz="1800" dirty="0"/>
                  <a:t> </a:t>
                </a:r>
                <a:r>
                  <a:rPr lang="en-US" sz="1800" dirty="0"/>
                  <a:t>accounting ratios to classify firms that went bankrupt</a:t>
                </a:r>
                <a:r>
                  <a:rPr lang="pl-PL" sz="1800" dirty="0"/>
                  <a:t> </a:t>
                </a:r>
                <a:r>
                  <a:rPr lang="en-US" sz="1800" dirty="0"/>
                  <a:t>separately from firms that did not.</a:t>
                </a:r>
                <a:endParaRPr lang="pl-PL" sz="1800" dirty="0"/>
              </a:p>
              <a:p>
                <a:pPr algn="just"/>
                <a:r>
                  <a:rPr lang="en-US" sz="1800" dirty="0"/>
                  <a:t>Suppose there are </a:t>
                </a:r>
                <a:r>
                  <a:rPr lang="en-US" sz="1800" i="1" dirty="0"/>
                  <a:t>m </a:t>
                </a:r>
                <a:r>
                  <a:rPr lang="en-US" sz="1800" dirty="0"/>
                  <a:t>accounting</a:t>
                </a:r>
                <a:r>
                  <a:rPr lang="pl-PL" sz="1800" dirty="0"/>
                  <a:t> </a:t>
                </a:r>
                <a:r>
                  <a:rPr lang="en-US" sz="1800" dirty="0"/>
                  <a:t>ratios or discriminating variables, </a:t>
                </a:r>
                <a:r>
                  <a:rPr lang="en-US" sz="1800" i="1" dirty="0"/>
                  <a:t>X</a:t>
                </a:r>
                <a:r>
                  <a:rPr lang="en-US" sz="1800" dirty="0"/>
                  <a:t>1, </a:t>
                </a:r>
                <a:r>
                  <a:rPr lang="en-US" sz="1800" i="1" dirty="0"/>
                  <a:t>X</a:t>
                </a:r>
                <a:r>
                  <a:rPr lang="en-US" sz="1800" dirty="0"/>
                  <a:t>2, …, </a:t>
                </a:r>
                <a:r>
                  <a:rPr lang="en-US" sz="1800" i="1" dirty="0" err="1"/>
                  <a:t>Xm</a:t>
                </a:r>
                <a:r>
                  <a:rPr lang="en-US" sz="1800" dirty="0"/>
                  <a:t>, and</a:t>
                </a:r>
                <a:r>
                  <a:rPr lang="pl-PL" sz="1800" dirty="0"/>
                  <a:t> </a:t>
                </a:r>
                <a:r>
                  <a:rPr lang="en-US" sz="1800" dirty="0"/>
                  <a:t>we want to use them to come up with a credit rating</a:t>
                </a:r>
                <a:r>
                  <a:rPr lang="pl-PL" sz="1800" dirty="0"/>
                  <a:t> </a:t>
                </a:r>
                <a:r>
                  <a:rPr lang="en-US" sz="1800" dirty="0"/>
                  <a:t>model. </a:t>
                </a:r>
                <a:endParaRPr lang="pl-PL" sz="1800" dirty="0"/>
              </a:p>
              <a:p>
                <a:pPr algn="just"/>
                <a:r>
                  <a:rPr lang="en-US" sz="1800" dirty="0"/>
                  <a:t>Altman’s Z-score method uses the</a:t>
                </a:r>
                <a:r>
                  <a:rPr lang="pl-PL" sz="1800" dirty="0"/>
                  <a:t> </a:t>
                </a:r>
                <a:r>
                  <a:rPr lang="en-US" sz="1800" dirty="0"/>
                  <a:t>discriminating</a:t>
                </a:r>
                <a:r>
                  <a:rPr lang="pl-PL" sz="1800" dirty="0"/>
                  <a:t> </a:t>
                </a:r>
                <a:r>
                  <a:rPr lang="en-US" sz="1800" dirty="0"/>
                  <a:t>variables in a linear fashion. The analysis involves</a:t>
                </a:r>
                <a:r>
                  <a:rPr lang="pl-PL" sz="1800" dirty="0"/>
                  <a:t> </a:t>
                </a:r>
                <a:r>
                  <a:rPr lang="en-US" sz="1800" dirty="0"/>
                  <a:t>estimation of the following discriminant function:</a:t>
                </a:r>
                <a:endParaRPr lang="pl-PL" sz="1800" dirty="0"/>
              </a:p>
              <a:p>
                <a:pPr marL="0" indent="0" algn="just">
                  <a:buNone/>
                </a:pPr>
                <a14:m>
                  <m:oMathPara xmlns:m="http://schemas.openxmlformats.org/officeDocument/2006/math">
                    <m:oMathParaPr>
                      <m:jc m:val="centerGroup"/>
                    </m:oMathParaPr>
                    <m:oMath xmlns:m="http://schemas.openxmlformats.org/officeDocument/2006/math">
                      <m:r>
                        <a:rPr lang="pl-PL" sz="1800" i="1">
                          <a:latin typeface="Cambria Math" panose="02040503050406030204" pitchFamily="18" charset="0"/>
                        </a:rPr>
                        <m:t>𝑍</m:t>
                      </m:r>
                      <m:r>
                        <a:rPr lang="pl-PL" sz="1800" i="1">
                          <a:latin typeface="Cambria Math" panose="02040503050406030204" pitchFamily="18" charset="0"/>
                        </a:rPr>
                        <m:t>=</m:t>
                      </m:r>
                      <m:sSub>
                        <m:sSubPr>
                          <m:ctrlPr>
                            <a:rPr lang="pl-PL" sz="1800" i="1">
                              <a:latin typeface="Cambria Math" panose="02040503050406030204" pitchFamily="18" charset="0"/>
                            </a:rPr>
                          </m:ctrlPr>
                        </m:sSubPr>
                        <m:e>
                          <m:r>
                            <a:rPr lang="pl-PL" sz="1800" i="1">
                              <a:latin typeface="Cambria Math" panose="02040503050406030204" pitchFamily="18" charset="0"/>
                            </a:rPr>
                            <m:t>𝛽</m:t>
                          </m:r>
                        </m:e>
                        <m:sub>
                          <m:r>
                            <a:rPr lang="pl-PL" sz="1800" i="1">
                              <a:latin typeface="Cambria Math" panose="02040503050406030204" pitchFamily="18" charset="0"/>
                            </a:rPr>
                            <m:t>0</m:t>
                          </m:r>
                        </m:sub>
                      </m:sSub>
                      <m:r>
                        <a:rPr lang="pl-PL" sz="1800" i="1">
                          <a:latin typeface="Cambria Math" panose="02040503050406030204" pitchFamily="18" charset="0"/>
                        </a:rPr>
                        <m:t>+ </m:t>
                      </m:r>
                      <m:sSub>
                        <m:sSubPr>
                          <m:ctrlPr>
                            <a:rPr lang="pl-PL" sz="1800" i="1">
                              <a:latin typeface="Cambria Math" panose="02040503050406030204" pitchFamily="18" charset="0"/>
                            </a:rPr>
                          </m:ctrlPr>
                        </m:sSubPr>
                        <m:e>
                          <m:r>
                            <a:rPr lang="pl-PL" sz="1800" i="1">
                              <a:latin typeface="Cambria Math" panose="02040503050406030204" pitchFamily="18" charset="0"/>
                            </a:rPr>
                            <m:t>𝛽</m:t>
                          </m:r>
                        </m:e>
                        <m:sub>
                          <m:r>
                            <a:rPr lang="pl-PL" sz="1800" i="1">
                              <a:latin typeface="Cambria Math" panose="02040503050406030204" pitchFamily="18" charset="0"/>
                            </a:rPr>
                            <m:t>1</m:t>
                          </m:r>
                        </m:sub>
                      </m:sSub>
                      <m:sSub>
                        <m:sSubPr>
                          <m:ctrlPr>
                            <a:rPr lang="pl-PL" sz="1800" i="1">
                              <a:latin typeface="Cambria Math" panose="02040503050406030204" pitchFamily="18" charset="0"/>
                            </a:rPr>
                          </m:ctrlPr>
                        </m:sSubPr>
                        <m:e>
                          <m:r>
                            <a:rPr lang="pl-PL" sz="1800" i="1">
                              <a:latin typeface="Cambria Math" panose="02040503050406030204" pitchFamily="18" charset="0"/>
                            </a:rPr>
                            <m:t>𝑋</m:t>
                          </m:r>
                        </m:e>
                        <m:sub>
                          <m:r>
                            <a:rPr lang="pl-PL" sz="1800" i="1">
                              <a:latin typeface="Cambria Math" panose="02040503050406030204" pitchFamily="18" charset="0"/>
                            </a:rPr>
                            <m:t>1</m:t>
                          </m:r>
                        </m:sub>
                      </m:sSub>
                      <m:r>
                        <a:rPr lang="pl-PL" sz="1800" i="1">
                          <a:latin typeface="Cambria Math" panose="02040503050406030204" pitchFamily="18" charset="0"/>
                        </a:rPr>
                        <m:t>+ </m:t>
                      </m:r>
                      <m:sSub>
                        <m:sSubPr>
                          <m:ctrlPr>
                            <a:rPr lang="pl-PL" sz="1800" i="1">
                              <a:latin typeface="Cambria Math" panose="02040503050406030204" pitchFamily="18" charset="0"/>
                            </a:rPr>
                          </m:ctrlPr>
                        </m:sSubPr>
                        <m:e>
                          <m:r>
                            <a:rPr lang="pl-PL" sz="1800" i="1">
                              <a:latin typeface="Cambria Math" panose="02040503050406030204" pitchFamily="18" charset="0"/>
                            </a:rPr>
                            <m:t>𝛽</m:t>
                          </m:r>
                        </m:e>
                        <m:sub>
                          <m:r>
                            <a:rPr lang="pl-PL" sz="1800" i="1">
                              <a:latin typeface="Cambria Math" panose="02040503050406030204" pitchFamily="18" charset="0"/>
                            </a:rPr>
                            <m:t>2</m:t>
                          </m:r>
                        </m:sub>
                      </m:sSub>
                      <m:sSub>
                        <m:sSubPr>
                          <m:ctrlPr>
                            <a:rPr lang="pl-PL" sz="1800" i="1">
                              <a:latin typeface="Cambria Math" panose="02040503050406030204" pitchFamily="18" charset="0"/>
                            </a:rPr>
                          </m:ctrlPr>
                        </m:sSubPr>
                        <m:e>
                          <m:r>
                            <a:rPr lang="pl-PL" sz="1800" i="1">
                              <a:latin typeface="Cambria Math" panose="02040503050406030204" pitchFamily="18" charset="0"/>
                            </a:rPr>
                            <m:t>𝑋</m:t>
                          </m:r>
                        </m:e>
                        <m:sub>
                          <m:r>
                            <a:rPr lang="pl-PL" sz="1800" i="1">
                              <a:latin typeface="Cambria Math" panose="02040503050406030204" pitchFamily="18" charset="0"/>
                            </a:rPr>
                            <m:t>2</m:t>
                          </m:r>
                        </m:sub>
                      </m:sSub>
                      <m:r>
                        <a:rPr lang="pl-PL" sz="1800" i="1">
                          <a:latin typeface="Cambria Math" panose="02040503050406030204" pitchFamily="18" charset="0"/>
                        </a:rPr>
                        <m:t>+…+ </m:t>
                      </m:r>
                      <m:sSub>
                        <m:sSubPr>
                          <m:ctrlPr>
                            <a:rPr lang="pl-PL" sz="1800" i="1">
                              <a:latin typeface="Cambria Math" panose="02040503050406030204" pitchFamily="18" charset="0"/>
                            </a:rPr>
                          </m:ctrlPr>
                        </m:sSubPr>
                        <m:e>
                          <m:r>
                            <a:rPr lang="pl-PL" sz="1800" i="1">
                              <a:latin typeface="Cambria Math" panose="02040503050406030204" pitchFamily="18" charset="0"/>
                            </a:rPr>
                            <m:t>𝛽</m:t>
                          </m:r>
                        </m:e>
                        <m:sub>
                          <m:r>
                            <a:rPr lang="pl-PL" sz="1800" i="1">
                              <a:latin typeface="Cambria Math" panose="02040503050406030204" pitchFamily="18" charset="0"/>
                            </a:rPr>
                            <m:t>𝑚</m:t>
                          </m:r>
                        </m:sub>
                      </m:sSub>
                      <m:sSub>
                        <m:sSubPr>
                          <m:ctrlPr>
                            <a:rPr lang="pl-PL" sz="1800" i="1">
                              <a:latin typeface="Cambria Math" panose="02040503050406030204" pitchFamily="18" charset="0"/>
                            </a:rPr>
                          </m:ctrlPr>
                        </m:sSubPr>
                        <m:e>
                          <m:r>
                            <a:rPr lang="pl-PL" sz="1800" i="1">
                              <a:latin typeface="Cambria Math" panose="02040503050406030204" pitchFamily="18" charset="0"/>
                            </a:rPr>
                            <m:t>𝑋</m:t>
                          </m:r>
                        </m:e>
                        <m:sub>
                          <m:r>
                            <a:rPr lang="pl-PL" sz="1800" i="1">
                              <a:latin typeface="Cambria Math" panose="02040503050406030204" pitchFamily="18" charset="0"/>
                            </a:rPr>
                            <m:t>𝑚</m:t>
                          </m:r>
                        </m:sub>
                      </m:sSub>
                    </m:oMath>
                  </m:oMathPara>
                </a14:m>
                <a:endParaRPr lang="en-US" sz="1800" dirty="0"/>
              </a:p>
              <a:p>
                <a:pPr algn="just"/>
                <a:r>
                  <a:rPr lang="en-US" sz="1800" dirty="0"/>
                  <a:t>In order to formally discuss the MDA, we need to</a:t>
                </a:r>
                <a:r>
                  <a:rPr lang="pl-PL" sz="1800" dirty="0"/>
                  <a:t> </a:t>
                </a:r>
                <a:r>
                  <a:rPr lang="pl-PL" sz="1800" dirty="0" err="1"/>
                  <a:t>introduce</a:t>
                </a:r>
                <a:r>
                  <a:rPr lang="pl-PL" sz="1800" dirty="0"/>
                  <a:t> the </a:t>
                </a:r>
                <a:r>
                  <a:rPr lang="pl-PL" sz="1800" dirty="0" err="1"/>
                  <a:t>following</a:t>
                </a:r>
                <a:r>
                  <a:rPr lang="pl-PL" sz="1800" dirty="0"/>
                  <a:t> </a:t>
                </a:r>
                <a:r>
                  <a:rPr lang="pl-PL" sz="1800" dirty="0" err="1"/>
                  <a:t>notations</a:t>
                </a:r>
                <a:r>
                  <a:rPr lang="pl-PL" sz="1800" dirty="0"/>
                  <a:t>:</a:t>
                </a:r>
              </a:p>
              <a:p>
                <a:pPr marL="0" indent="0" algn="just">
                  <a:buNone/>
                </a:pPr>
                <a:r>
                  <a:rPr lang="pl-PL" sz="1800" dirty="0"/>
                  <a:t>	</a:t>
                </a:r>
                <a14:m>
                  <m:oMath xmlns:m="http://schemas.openxmlformats.org/officeDocument/2006/math">
                    <m:sSub>
                      <m:sSubPr>
                        <m:ctrlPr>
                          <a:rPr lang="pl-PL" sz="1800" i="1">
                            <a:latin typeface="Cambria Math" panose="02040503050406030204" pitchFamily="18" charset="0"/>
                          </a:rPr>
                        </m:ctrlPr>
                      </m:sSubPr>
                      <m:e>
                        <m:r>
                          <a:rPr lang="pl-PL" sz="1800" i="1">
                            <a:latin typeface="Cambria Math" panose="02040503050406030204" pitchFamily="18" charset="0"/>
                          </a:rPr>
                          <m:t>𝑋</m:t>
                        </m:r>
                      </m:e>
                      <m:sub>
                        <m:r>
                          <a:rPr lang="pl-PL" sz="1800" i="1">
                            <a:latin typeface="Cambria Math" panose="02040503050406030204" pitchFamily="18" charset="0"/>
                          </a:rPr>
                          <m:t>𝑖𝑘𝑗</m:t>
                        </m:r>
                      </m:sub>
                    </m:sSub>
                  </m:oMath>
                </a14:m>
                <a:r>
                  <a:rPr lang="en-US" sz="1800" dirty="0"/>
                  <a:t> = value of the </a:t>
                </a:r>
                <a:r>
                  <a:rPr lang="en-US" sz="1800" dirty="0" err="1"/>
                  <a:t>ith</a:t>
                </a:r>
                <a:r>
                  <a:rPr lang="en-US" sz="1800" dirty="0"/>
                  <a:t> accounting ratios for firm j in</a:t>
                </a:r>
                <a:r>
                  <a:rPr lang="pl-PL" sz="1800" dirty="0"/>
                  <a:t> </a:t>
                </a:r>
                <a:r>
                  <a:rPr lang="en-US" sz="1800" dirty="0"/>
                  <a:t>group k</a:t>
                </a:r>
              </a:p>
              <a:p>
                <a:pPr marL="0" indent="0" algn="just">
                  <a:buNone/>
                </a:pPr>
                <a:r>
                  <a:rPr lang="pl-PL" sz="1800" dirty="0"/>
                  <a:t>	</a:t>
                </a:r>
                <a14:m>
                  <m:oMath xmlns:m="http://schemas.openxmlformats.org/officeDocument/2006/math">
                    <m:sSub>
                      <m:sSubPr>
                        <m:ctrlPr>
                          <a:rPr lang="pl-PL" sz="1800" i="1">
                            <a:latin typeface="Cambria Math" panose="02040503050406030204" pitchFamily="18" charset="0"/>
                          </a:rPr>
                        </m:ctrlPr>
                      </m:sSubPr>
                      <m:e>
                        <m:r>
                          <a:rPr lang="pl-PL" sz="1800" i="1">
                            <a:latin typeface="Cambria Math" panose="02040503050406030204" pitchFamily="18" charset="0"/>
                          </a:rPr>
                          <m:t>𝑁</m:t>
                        </m:r>
                      </m:e>
                      <m:sub>
                        <m:r>
                          <a:rPr lang="pl-PL" sz="1800" i="1">
                            <a:latin typeface="Cambria Math" panose="02040503050406030204" pitchFamily="18" charset="0"/>
                          </a:rPr>
                          <m:t>𝑘</m:t>
                        </m:r>
                      </m:sub>
                    </m:sSub>
                  </m:oMath>
                </a14:m>
                <a:r>
                  <a:rPr lang="pl-PL" sz="1800" dirty="0"/>
                  <a:t> </a:t>
                </a:r>
                <a:r>
                  <a:rPr lang="en-US" sz="1800" dirty="0"/>
                  <a:t> = number of firms in group k</a:t>
                </a:r>
              </a:p>
              <a:p>
                <a:pPr marL="0" indent="0" algn="just">
                  <a:buNone/>
                </a:pPr>
                <a:r>
                  <a:rPr lang="pl-PL" sz="1800" dirty="0"/>
                  <a:t>	</a:t>
                </a:r>
                <a14:m>
                  <m:oMath xmlns:m="http://schemas.openxmlformats.org/officeDocument/2006/math">
                    <m:sSub>
                      <m:sSubPr>
                        <m:ctrlPr>
                          <a:rPr lang="pl-PL" sz="1800" i="1">
                            <a:latin typeface="Cambria Math" panose="02040503050406030204" pitchFamily="18" charset="0"/>
                          </a:rPr>
                        </m:ctrlPr>
                      </m:sSubPr>
                      <m:e>
                        <m:r>
                          <a:rPr lang="pl-PL" sz="1800" i="1">
                            <a:latin typeface="Cambria Math" panose="02040503050406030204" pitchFamily="18" charset="0"/>
                          </a:rPr>
                          <m:t>𝑍</m:t>
                        </m:r>
                      </m:e>
                      <m:sub>
                        <m:r>
                          <a:rPr lang="pl-PL" sz="1800" i="1">
                            <a:latin typeface="Cambria Math" panose="02040503050406030204" pitchFamily="18" charset="0"/>
                          </a:rPr>
                          <m:t>𝑘𝑗</m:t>
                        </m:r>
                      </m:sub>
                    </m:sSub>
                  </m:oMath>
                </a14:m>
                <a:r>
                  <a:rPr lang="pl-PL" sz="1800" dirty="0"/>
                  <a:t> </a:t>
                </a:r>
                <a:r>
                  <a:rPr lang="en-US" sz="1800" dirty="0"/>
                  <a:t> = value of the discriminant function for firm j in</a:t>
                </a:r>
                <a:r>
                  <a:rPr lang="pl-PL" sz="1800" dirty="0"/>
                  <a:t> </a:t>
                </a:r>
                <a:r>
                  <a:rPr lang="en-US" sz="1800" dirty="0"/>
                  <a:t>group k, i.e.,</a:t>
                </a:r>
                <a:endParaRPr lang="pl-PL" sz="1800" dirty="0"/>
              </a:p>
              <a:p>
                <a:pPr marL="0" indent="0" algn="just">
                  <a:buNone/>
                </a:pPr>
                <a14:m>
                  <m:oMathPara xmlns:m="http://schemas.openxmlformats.org/officeDocument/2006/math">
                    <m:oMathParaPr>
                      <m:jc m:val="centerGroup"/>
                    </m:oMathParaPr>
                    <m:oMath xmlns:m="http://schemas.openxmlformats.org/officeDocument/2006/math">
                      <m:sSub>
                        <m:sSubPr>
                          <m:ctrlPr>
                            <a:rPr lang="pl-PL" sz="1800" i="1">
                              <a:latin typeface="Cambria Math" panose="02040503050406030204" pitchFamily="18" charset="0"/>
                            </a:rPr>
                          </m:ctrlPr>
                        </m:sSubPr>
                        <m:e>
                          <m:r>
                            <a:rPr lang="pl-PL" sz="1800" i="1">
                              <a:latin typeface="Cambria Math" panose="02040503050406030204" pitchFamily="18" charset="0"/>
                            </a:rPr>
                            <m:t>𝑍</m:t>
                          </m:r>
                        </m:e>
                        <m:sub>
                          <m:r>
                            <a:rPr lang="pl-PL" sz="1800" i="1">
                              <a:latin typeface="Cambria Math" panose="02040503050406030204" pitchFamily="18" charset="0"/>
                            </a:rPr>
                            <m:t>𝑘𝑗</m:t>
                          </m:r>
                        </m:sub>
                      </m:sSub>
                      <m:r>
                        <a:rPr lang="pl-PL" sz="1800" i="1">
                          <a:latin typeface="Cambria Math" panose="02040503050406030204" pitchFamily="18" charset="0"/>
                        </a:rPr>
                        <m:t>= </m:t>
                      </m:r>
                      <m:sSub>
                        <m:sSubPr>
                          <m:ctrlPr>
                            <a:rPr lang="pl-PL" sz="1800" i="1">
                              <a:latin typeface="Cambria Math" panose="02040503050406030204" pitchFamily="18" charset="0"/>
                            </a:rPr>
                          </m:ctrlPr>
                        </m:sSubPr>
                        <m:e>
                          <m:r>
                            <a:rPr lang="pl-PL" sz="1800" i="1">
                              <a:latin typeface="Cambria Math" panose="02040503050406030204" pitchFamily="18" charset="0"/>
                            </a:rPr>
                            <m:t>𝛽</m:t>
                          </m:r>
                        </m:e>
                        <m:sub>
                          <m:r>
                            <a:rPr lang="pl-PL" sz="1800" i="1">
                              <a:latin typeface="Cambria Math" panose="02040503050406030204" pitchFamily="18" charset="0"/>
                            </a:rPr>
                            <m:t>0</m:t>
                          </m:r>
                        </m:sub>
                      </m:sSub>
                      <m:r>
                        <a:rPr lang="pl-PL" sz="1800" i="1">
                          <a:latin typeface="Cambria Math" panose="02040503050406030204" pitchFamily="18" charset="0"/>
                        </a:rPr>
                        <m:t>+ </m:t>
                      </m:r>
                      <m:sSub>
                        <m:sSubPr>
                          <m:ctrlPr>
                            <a:rPr lang="pl-PL" sz="1800" i="1">
                              <a:latin typeface="Cambria Math" panose="02040503050406030204" pitchFamily="18" charset="0"/>
                            </a:rPr>
                          </m:ctrlPr>
                        </m:sSubPr>
                        <m:e>
                          <m:r>
                            <a:rPr lang="pl-PL" sz="1800" i="1">
                              <a:latin typeface="Cambria Math" panose="02040503050406030204" pitchFamily="18" charset="0"/>
                            </a:rPr>
                            <m:t>𝛽</m:t>
                          </m:r>
                        </m:e>
                        <m:sub>
                          <m:r>
                            <a:rPr lang="pl-PL" sz="1800" i="1">
                              <a:latin typeface="Cambria Math" panose="02040503050406030204" pitchFamily="18" charset="0"/>
                            </a:rPr>
                            <m:t>1</m:t>
                          </m:r>
                        </m:sub>
                      </m:sSub>
                      <m:sSub>
                        <m:sSubPr>
                          <m:ctrlPr>
                            <a:rPr lang="pl-PL" sz="1800" i="1">
                              <a:latin typeface="Cambria Math" panose="02040503050406030204" pitchFamily="18" charset="0"/>
                            </a:rPr>
                          </m:ctrlPr>
                        </m:sSubPr>
                        <m:e>
                          <m:r>
                            <a:rPr lang="pl-PL" sz="1800" i="1">
                              <a:latin typeface="Cambria Math" panose="02040503050406030204" pitchFamily="18" charset="0"/>
                            </a:rPr>
                            <m:t>𝑋</m:t>
                          </m:r>
                        </m:e>
                        <m:sub>
                          <m:r>
                            <a:rPr lang="pl-PL" sz="1800" i="1">
                              <a:latin typeface="Cambria Math" panose="02040503050406030204" pitchFamily="18" charset="0"/>
                            </a:rPr>
                            <m:t>1</m:t>
                          </m:r>
                          <m:r>
                            <a:rPr lang="pl-PL" sz="1800" i="1">
                              <a:latin typeface="Cambria Math" panose="02040503050406030204" pitchFamily="18" charset="0"/>
                            </a:rPr>
                            <m:t>𝑘𝑗</m:t>
                          </m:r>
                        </m:sub>
                      </m:sSub>
                      <m:r>
                        <a:rPr lang="pl-PL" sz="1800" i="1">
                          <a:latin typeface="Cambria Math" panose="02040503050406030204" pitchFamily="18" charset="0"/>
                        </a:rPr>
                        <m:t>+ </m:t>
                      </m:r>
                      <m:sSub>
                        <m:sSubPr>
                          <m:ctrlPr>
                            <a:rPr lang="pl-PL" sz="1800" i="1">
                              <a:latin typeface="Cambria Math" panose="02040503050406030204" pitchFamily="18" charset="0"/>
                            </a:rPr>
                          </m:ctrlPr>
                        </m:sSubPr>
                        <m:e>
                          <m:r>
                            <a:rPr lang="pl-PL" sz="1800" i="1">
                              <a:latin typeface="Cambria Math" panose="02040503050406030204" pitchFamily="18" charset="0"/>
                            </a:rPr>
                            <m:t>𝛽</m:t>
                          </m:r>
                        </m:e>
                        <m:sub>
                          <m:r>
                            <a:rPr lang="pl-PL" sz="1800" i="1">
                              <a:latin typeface="Cambria Math" panose="02040503050406030204" pitchFamily="18" charset="0"/>
                            </a:rPr>
                            <m:t>2</m:t>
                          </m:r>
                        </m:sub>
                      </m:sSub>
                      <m:sSub>
                        <m:sSubPr>
                          <m:ctrlPr>
                            <a:rPr lang="pl-PL" sz="1800" i="1">
                              <a:latin typeface="Cambria Math" panose="02040503050406030204" pitchFamily="18" charset="0"/>
                            </a:rPr>
                          </m:ctrlPr>
                        </m:sSubPr>
                        <m:e>
                          <m:r>
                            <a:rPr lang="pl-PL" sz="1800" i="1">
                              <a:latin typeface="Cambria Math" panose="02040503050406030204" pitchFamily="18" charset="0"/>
                            </a:rPr>
                            <m:t>𝑋</m:t>
                          </m:r>
                        </m:e>
                        <m:sub>
                          <m:r>
                            <a:rPr lang="pl-PL" sz="1800" i="1">
                              <a:latin typeface="Cambria Math" panose="02040503050406030204" pitchFamily="18" charset="0"/>
                            </a:rPr>
                            <m:t>2</m:t>
                          </m:r>
                          <m:r>
                            <a:rPr lang="pl-PL" sz="1800" i="1">
                              <a:latin typeface="Cambria Math" panose="02040503050406030204" pitchFamily="18" charset="0"/>
                            </a:rPr>
                            <m:t>𝑘𝑗</m:t>
                          </m:r>
                        </m:sub>
                      </m:sSub>
                      <m:r>
                        <a:rPr lang="pl-PL" sz="1800" i="1">
                          <a:latin typeface="Cambria Math" panose="02040503050406030204" pitchFamily="18" charset="0"/>
                        </a:rPr>
                        <m:t>+…+ </m:t>
                      </m:r>
                      <m:sSub>
                        <m:sSubPr>
                          <m:ctrlPr>
                            <a:rPr lang="pl-PL" sz="1800" i="1">
                              <a:latin typeface="Cambria Math" panose="02040503050406030204" pitchFamily="18" charset="0"/>
                            </a:rPr>
                          </m:ctrlPr>
                        </m:sSubPr>
                        <m:e>
                          <m:r>
                            <a:rPr lang="pl-PL" sz="1800" i="1">
                              <a:latin typeface="Cambria Math" panose="02040503050406030204" pitchFamily="18" charset="0"/>
                            </a:rPr>
                            <m:t>𝛽</m:t>
                          </m:r>
                        </m:e>
                        <m:sub>
                          <m:r>
                            <a:rPr lang="pl-PL" sz="1800" i="1">
                              <a:latin typeface="Cambria Math" panose="02040503050406030204" pitchFamily="18" charset="0"/>
                            </a:rPr>
                            <m:t>𝑚</m:t>
                          </m:r>
                        </m:sub>
                      </m:sSub>
                      <m:sSub>
                        <m:sSubPr>
                          <m:ctrlPr>
                            <a:rPr lang="pl-PL" sz="1800" i="1">
                              <a:latin typeface="Cambria Math" panose="02040503050406030204" pitchFamily="18" charset="0"/>
                            </a:rPr>
                          </m:ctrlPr>
                        </m:sSubPr>
                        <m:e>
                          <m:r>
                            <a:rPr lang="pl-PL" sz="1800" i="1">
                              <a:latin typeface="Cambria Math" panose="02040503050406030204" pitchFamily="18" charset="0"/>
                            </a:rPr>
                            <m:t>𝑋</m:t>
                          </m:r>
                        </m:e>
                        <m:sub>
                          <m:r>
                            <a:rPr lang="pl-PL" sz="1800" i="1">
                              <a:latin typeface="Cambria Math" panose="02040503050406030204" pitchFamily="18" charset="0"/>
                            </a:rPr>
                            <m:t>𝑚𝑘𝑗</m:t>
                          </m:r>
                        </m:sub>
                      </m:sSub>
                    </m:oMath>
                  </m:oMathPara>
                </a14:m>
                <a:endParaRPr lang="en-US" sz="1800" dirty="0"/>
              </a:p>
              <a:p>
                <a:pPr algn="just"/>
                <a:r>
                  <a:rPr lang="pl-PL" sz="1800" dirty="0"/>
                  <a:t>T</a:t>
                </a:r>
                <a:r>
                  <a:rPr lang="en-US" sz="1800" dirty="0"/>
                  <a:t>here are only two groups: default and nondefault.</a:t>
                </a:r>
              </a:p>
              <a:p>
                <a:endParaRPr lang="pl-PL" sz="1600" dirty="0"/>
              </a:p>
              <a:p>
                <a:pPr marL="0" indent="0">
                  <a:buNone/>
                </a:pPr>
                <a:endParaRPr lang="pl-PL" sz="1600" dirty="0"/>
              </a:p>
            </p:txBody>
          </p:sp>
        </mc:Choice>
        <mc:Fallback xmlns="">
          <p:sp>
            <p:nvSpPr>
              <p:cNvPr id="4" name="Symbol zastępczy zawartości 2">
                <a:extLst>
                  <a:ext uri="{FF2B5EF4-FFF2-40B4-BE49-F238E27FC236}">
                    <a16:creationId xmlns:a16="http://schemas.microsoft.com/office/drawing/2014/main" id="{E798858E-0154-4D84-B17A-7C6572351907}"/>
                  </a:ext>
                </a:extLst>
              </p:cNvPr>
              <p:cNvSpPr>
                <a:spLocks noGrp="1" noRot="1" noChangeAspect="1" noMove="1" noResize="1" noEditPoints="1" noAdjustHandles="1" noChangeArrowheads="1" noChangeShapeType="1" noTextEdit="1"/>
              </p:cNvSpPr>
              <p:nvPr>
                <p:ph idx="1"/>
              </p:nvPr>
            </p:nvSpPr>
            <p:spPr>
              <a:xfrm>
                <a:off x="913774" y="1684116"/>
                <a:ext cx="10363826" cy="4107083"/>
              </a:xfrm>
              <a:prstGeom prst="rect">
                <a:avLst/>
              </a:prstGeom>
              <a:blipFill>
                <a:blip r:embed="rId2"/>
                <a:stretch>
                  <a:fillRect l="-412" t="-1929" r="-471"/>
                </a:stretch>
              </a:blipFill>
            </p:spPr>
            <p:txBody>
              <a:bodyPr/>
              <a:lstStyle/>
              <a:p>
                <a:r>
                  <a:rPr lang="pl-PL">
                    <a:noFill/>
                  </a:rPr>
                  <a:t> </a:t>
                </a:r>
              </a:p>
            </p:txBody>
          </p:sp>
        </mc:Fallback>
      </mc:AlternateContent>
    </p:spTree>
    <p:extLst>
      <p:ext uri="{BB962C8B-B14F-4D97-AF65-F5344CB8AC3E}">
        <p14:creationId xmlns:p14="http://schemas.microsoft.com/office/powerpoint/2010/main" val="305289952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FB68060-DE60-4BD8-A154-7AEE56E14D62}"/>
              </a:ext>
            </a:extLst>
          </p:cNvPr>
          <p:cNvSpPr>
            <a:spLocks noGrp="1"/>
          </p:cNvSpPr>
          <p:nvPr>
            <p:ph type="title"/>
          </p:nvPr>
        </p:nvSpPr>
        <p:spPr/>
        <p:txBody>
          <a:bodyPr/>
          <a:lstStyle/>
          <a:p>
            <a:r>
              <a:rPr lang="pl-PL" dirty="0" err="1">
                <a:effectLst>
                  <a:outerShdw blurRad="38100" dist="38100" dir="2700000" algn="tl">
                    <a:srgbClr val="000000">
                      <a:alpha val="43137"/>
                    </a:srgbClr>
                  </a:outerShdw>
                </a:effectLst>
              </a:rPr>
              <a:t>Altman’s</a:t>
            </a:r>
            <a:r>
              <a:rPr lang="pl-PL" dirty="0">
                <a:effectLst>
                  <a:outerShdw blurRad="38100" dist="38100" dir="2700000" algn="tl">
                    <a:srgbClr val="000000">
                      <a:alpha val="43137"/>
                    </a:srgbClr>
                  </a:outerShdw>
                </a:effectLst>
              </a:rPr>
              <a:t> z-</a:t>
            </a:r>
            <a:r>
              <a:rPr lang="pl-PL" dirty="0" err="1">
                <a:effectLst>
                  <a:outerShdw blurRad="38100" dist="38100" dir="2700000" algn="tl">
                    <a:srgbClr val="000000">
                      <a:alpha val="43137"/>
                    </a:srgbClr>
                  </a:outerShdw>
                </a:effectLst>
              </a:rPr>
              <a:t>score</a:t>
            </a:r>
            <a:endParaRPr lang="pl-PL" dirty="0"/>
          </a:p>
        </p:txBody>
      </p:sp>
      <mc:AlternateContent xmlns:mc="http://schemas.openxmlformats.org/markup-compatibility/2006" xmlns:a14="http://schemas.microsoft.com/office/drawing/2010/main">
        <mc:Choice Requires="a14">
          <p:sp>
            <p:nvSpPr>
              <p:cNvPr id="5" name="Symbol zastępczy zawartości 2">
                <a:extLst>
                  <a:ext uri="{FF2B5EF4-FFF2-40B4-BE49-F238E27FC236}">
                    <a16:creationId xmlns:a16="http://schemas.microsoft.com/office/drawing/2014/main" id="{E65FF824-C9A0-4A8A-879C-7306322E3A2D}"/>
                  </a:ext>
                </a:extLst>
              </p:cNvPr>
              <p:cNvSpPr txBox="1">
                <a:spLocks/>
              </p:cNvSpPr>
              <p:nvPr/>
            </p:nvSpPr>
            <p:spPr>
              <a:xfrm>
                <a:off x="394780" y="1929852"/>
                <a:ext cx="11122029" cy="4525963"/>
              </a:xfrm>
              <a:prstGeom prst="rect">
                <a:avLst/>
              </a:prstGeom>
            </p:spPr>
            <p:txBody>
              <a:bodyPr>
                <a:normAutofit fontScale="85000" lnSpcReduction="20000"/>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algn="just"/>
                <a:r>
                  <a:rPr lang="en-US" sz="1600" dirty="0"/>
                  <a:t>The within-group variation can be captured</a:t>
                </a:r>
                <a:r>
                  <a:rPr lang="pl-PL" sz="1600" dirty="0"/>
                  <a:t> </a:t>
                </a:r>
                <a:r>
                  <a:rPr lang="en-US" sz="1600" dirty="0"/>
                  <a:t>by the sum-of-squares whereas the between-group</a:t>
                </a:r>
                <a:r>
                  <a:rPr lang="pl-PL" sz="1600" dirty="0"/>
                  <a:t> </a:t>
                </a:r>
                <a14:m>
                  <m:oMath xmlns:m="http://schemas.openxmlformats.org/officeDocument/2006/math">
                    <m:sSub>
                      <m:sSubPr>
                        <m:ctrlPr>
                          <a:rPr lang="pl-PL" sz="1600" i="1">
                            <a:latin typeface="Cambria Math" panose="02040503050406030204" pitchFamily="18" charset="0"/>
                          </a:rPr>
                        </m:ctrlPr>
                      </m:sSubPr>
                      <m:e>
                        <m:r>
                          <a:rPr lang="pl-PL" sz="1600" i="1">
                            <a:latin typeface="Cambria Math" panose="02040503050406030204" pitchFamily="18" charset="0"/>
                          </a:rPr>
                          <m:t>𝑆</m:t>
                        </m:r>
                      </m:e>
                      <m:sub>
                        <m:r>
                          <a:rPr lang="pl-PL" sz="1600" i="1">
                            <a:latin typeface="Cambria Math" panose="02040503050406030204" pitchFamily="18" charset="0"/>
                          </a:rPr>
                          <m:t>𝑤</m:t>
                        </m:r>
                      </m:sub>
                    </m:sSub>
                  </m:oMath>
                </a14:m>
                <a:r>
                  <a:rPr lang="en-US" sz="1600" dirty="0"/>
                  <a:t>one is reflected in the sum-of-squares</a:t>
                </a:r>
                <a:r>
                  <a:rPr lang="pl-PL" sz="1600" dirty="0"/>
                  <a:t> </a:t>
                </a:r>
                <a14:m>
                  <m:oMath xmlns:m="http://schemas.openxmlformats.org/officeDocument/2006/math">
                    <m:sSub>
                      <m:sSubPr>
                        <m:ctrlPr>
                          <a:rPr lang="pl-PL" sz="1600" i="1">
                            <a:latin typeface="Cambria Math" panose="02040503050406030204" pitchFamily="18" charset="0"/>
                          </a:rPr>
                        </m:ctrlPr>
                      </m:sSubPr>
                      <m:e>
                        <m:r>
                          <a:rPr lang="pl-PL" sz="1600" i="1">
                            <a:latin typeface="Cambria Math" panose="02040503050406030204" pitchFamily="18" charset="0"/>
                          </a:rPr>
                          <m:t>𝑆</m:t>
                        </m:r>
                      </m:e>
                      <m:sub>
                        <m:r>
                          <a:rPr lang="pl-PL" sz="1600" i="1">
                            <a:latin typeface="Cambria Math" panose="02040503050406030204" pitchFamily="18" charset="0"/>
                          </a:rPr>
                          <m:t>𝐵</m:t>
                        </m:r>
                      </m:sub>
                    </m:sSub>
                  </m:oMath>
                </a14:m>
                <a:r>
                  <a:rPr lang="en-US" sz="1600" dirty="0"/>
                  <a:t>. They are</a:t>
                </a:r>
                <a:r>
                  <a:rPr lang="pl-PL" sz="1600" dirty="0"/>
                  <a:t> </a:t>
                </a:r>
                <a:r>
                  <a:rPr lang="en-US" sz="1600" dirty="0"/>
                  <a:t>respectively defined as follows:</a:t>
                </a:r>
                <a:endParaRPr lang="pl-PL" sz="1600" dirty="0"/>
              </a:p>
              <a:p>
                <a:pPr marL="0" indent="0" algn="just">
                  <a:buFont typeface="Arial" panose="020B0604020202020204" pitchFamily="34" charset="0"/>
                  <a:buNone/>
                </a:pPr>
                <a14:m>
                  <m:oMathPara xmlns:m="http://schemas.openxmlformats.org/officeDocument/2006/math">
                    <m:oMathParaPr>
                      <m:jc m:val="centerGroup"/>
                    </m:oMathParaPr>
                    <m:oMath xmlns:m="http://schemas.openxmlformats.org/officeDocument/2006/math">
                      <m:sSub>
                        <m:sSubPr>
                          <m:ctrlPr>
                            <a:rPr lang="pl-PL" sz="1600" i="1">
                              <a:latin typeface="Cambria Math" panose="02040503050406030204" pitchFamily="18" charset="0"/>
                            </a:rPr>
                          </m:ctrlPr>
                        </m:sSubPr>
                        <m:e>
                          <m:r>
                            <a:rPr lang="pl-PL" sz="1600" i="1">
                              <a:latin typeface="Cambria Math" panose="02040503050406030204" pitchFamily="18" charset="0"/>
                            </a:rPr>
                            <m:t>𝑆</m:t>
                          </m:r>
                        </m:e>
                        <m:sub>
                          <m:r>
                            <a:rPr lang="pl-PL" sz="1600" i="1">
                              <a:latin typeface="Cambria Math" panose="02040503050406030204" pitchFamily="18" charset="0"/>
                            </a:rPr>
                            <m:t>𝑤</m:t>
                          </m:r>
                        </m:sub>
                      </m:sSub>
                      <m:r>
                        <a:rPr lang="pl-PL" sz="1600" i="1">
                          <a:latin typeface="Cambria Math" panose="02040503050406030204" pitchFamily="18" charset="0"/>
                        </a:rPr>
                        <m:t>= </m:t>
                      </m:r>
                      <m:nary>
                        <m:naryPr>
                          <m:chr m:val="∑"/>
                          <m:limLoc m:val="undOvr"/>
                          <m:ctrlPr>
                            <a:rPr lang="pl-PL" sz="1600" i="1">
                              <a:latin typeface="Cambria Math" panose="02040503050406030204" pitchFamily="18" charset="0"/>
                            </a:rPr>
                          </m:ctrlPr>
                        </m:naryPr>
                        <m:sub>
                          <m:r>
                            <a:rPr lang="pl-PL" sz="1600" i="1">
                              <a:latin typeface="Cambria Math" panose="02040503050406030204" pitchFamily="18" charset="0"/>
                            </a:rPr>
                            <m:t>𝑘</m:t>
                          </m:r>
                          <m:r>
                            <a:rPr lang="pl-PL" sz="1600" i="1">
                              <a:latin typeface="Cambria Math" panose="02040503050406030204" pitchFamily="18" charset="0"/>
                            </a:rPr>
                            <m:t>=1</m:t>
                          </m:r>
                        </m:sub>
                        <m:sup>
                          <m:r>
                            <a:rPr lang="pl-PL" sz="1600" i="1">
                              <a:latin typeface="Cambria Math" panose="02040503050406030204" pitchFamily="18" charset="0"/>
                            </a:rPr>
                            <m:t>2</m:t>
                          </m:r>
                        </m:sup>
                        <m:e>
                          <m:nary>
                            <m:naryPr>
                              <m:chr m:val="∑"/>
                              <m:limLoc m:val="undOvr"/>
                              <m:ctrlPr>
                                <a:rPr lang="pl-PL" sz="1600" i="1">
                                  <a:latin typeface="Cambria Math" panose="02040503050406030204" pitchFamily="18" charset="0"/>
                                </a:rPr>
                              </m:ctrlPr>
                            </m:naryPr>
                            <m:sub>
                              <m:r>
                                <a:rPr lang="pl-PL" sz="1600" i="1">
                                  <a:latin typeface="Cambria Math" panose="02040503050406030204" pitchFamily="18" charset="0"/>
                                </a:rPr>
                                <m:t>𝑗</m:t>
                              </m:r>
                              <m:r>
                                <a:rPr lang="pl-PL" sz="1600" i="1">
                                  <a:latin typeface="Cambria Math" panose="02040503050406030204" pitchFamily="18" charset="0"/>
                                </a:rPr>
                                <m:t>=1</m:t>
                              </m:r>
                            </m:sub>
                            <m:sup>
                              <m:sSub>
                                <m:sSubPr>
                                  <m:ctrlPr>
                                    <a:rPr lang="pl-PL" sz="1600" i="1">
                                      <a:latin typeface="Cambria Math" panose="02040503050406030204" pitchFamily="18" charset="0"/>
                                    </a:rPr>
                                  </m:ctrlPr>
                                </m:sSubPr>
                                <m:e>
                                  <m:r>
                                    <a:rPr lang="pl-PL" sz="1600" i="1">
                                      <a:latin typeface="Cambria Math" panose="02040503050406030204" pitchFamily="18" charset="0"/>
                                    </a:rPr>
                                    <m:t>𝑁</m:t>
                                  </m:r>
                                </m:e>
                                <m:sub>
                                  <m:r>
                                    <a:rPr lang="pl-PL" sz="1600" i="1">
                                      <a:latin typeface="Cambria Math" panose="02040503050406030204" pitchFamily="18" charset="0"/>
                                    </a:rPr>
                                    <m:t>𝑘</m:t>
                                  </m:r>
                                </m:sub>
                              </m:sSub>
                            </m:sup>
                            <m:e>
                              <m:r>
                                <a:rPr lang="pl-PL" sz="1600" i="1">
                                  <a:latin typeface="Cambria Math" panose="02040503050406030204" pitchFamily="18" charset="0"/>
                                </a:rPr>
                                <m:t>(</m:t>
                              </m:r>
                              <m:sSub>
                                <m:sSubPr>
                                  <m:ctrlPr>
                                    <a:rPr lang="pl-PL" sz="1600" i="1">
                                      <a:latin typeface="Cambria Math" panose="02040503050406030204" pitchFamily="18" charset="0"/>
                                    </a:rPr>
                                  </m:ctrlPr>
                                </m:sSubPr>
                                <m:e>
                                  <m:r>
                                    <a:rPr lang="pl-PL" sz="1600" i="1">
                                      <a:latin typeface="Cambria Math" panose="02040503050406030204" pitchFamily="18" charset="0"/>
                                    </a:rPr>
                                    <m:t>𝑍</m:t>
                                  </m:r>
                                </m:e>
                                <m:sub>
                                  <m:r>
                                    <a:rPr lang="pl-PL" sz="1600" i="1">
                                      <a:latin typeface="Cambria Math" panose="02040503050406030204" pitchFamily="18" charset="0"/>
                                    </a:rPr>
                                    <m:t>𝑘𝑗</m:t>
                                  </m:r>
                                </m:sub>
                              </m:sSub>
                              <m:r>
                                <a:rPr lang="pl-PL" sz="1600" i="1">
                                  <a:latin typeface="Cambria Math" panose="02040503050406030204" pitchFamily="18" charset="0"/>
                                </a:rPr>
                                <m:t>−</m:t>
                              </m:r>
                              <m:acc>
                                <m:accPr>
                                  <m:chr m:val="̅"/>
                                  <m:ctrlPr>
                                    <a:rPr lang="pl-PL" sz="1600" i="1">
                                      <a:latin typeface="Cambria Math" panose="02040503050406030204" pitchFamily="18" charset="0"/>
                                    </a:rPr>
                                  </m:ctrlPr>
                                </m:accPr>
                                <m:e>
                                  <m:sSub>
                                    <m:sSubPr>
                                      <m:ctrlPr>
                                        <a:rPr lang="pl-PL" sz="1600" i="1">
                                          <a:latin typeface="Cambria Math" panose="02040503050406030204" pitchFamily="18" charset="0"/>
                                        </a:rPr>
                                      </m:ctrlPr>
                                    </m:sSubPr>
                                    <m:e>
                                      <m:r>
                                        <a:rPr lang="pl-PL" sz="1600" i="1">
                                          <a:latin typeface="Cambria Math" panose="02040503050406030204" pitchFamily="18" charset="0"/>
                                        </a:rPr>
                                        <m:t>𝑍</m:t>
                                      </m:r>
                                    </m:e>
                                    <m:sub>
                                      <m:r>
                                        <a:rPr lang="pl-PL" sz="1600" i="1">
                                          <a:latin typeface="Cambria Math" panose="02040503050406030204" pitchFamily="18" charset="0"/>
                                        </a:rPr>
                                        <m:t>𝑘</m:t>
                                      </m:r>
                                    </m:sub>
                                  </m:sSub>
                                </m:e>
                              </m:acc>
                              <m:sSup>
                                <m:sSupPr>
                                  <m:ctrlPr>
                                    <a:rPr lang="pl-PL" sz="1600" i="1">
                                      <a:latin typeface="Cambria Math" panose="02040503050406030204" pitchFamily="18" charset="0"/>
                                    </a:rPr>
                                  </m:ctrlPr>
                                </m:sSupPr>
                                <m:e>
                                  <m:r>
                                    <a:rPr lang="pl-PL" sz="1600" i="1">
                                      <a:latin typeface="Cambria Math" panose="02040503050406030204" pitchFamily="18" charset="0"/>
                                    </a:rPr>
                                    <m:t>)</m:t>
                                  </m:r>
                                </m:e>
                                <m:sup>
                                  <m:r>
                                    <a:rPr lang="pl-PL" sz="1600" i="1">
                                      <a:latin typeface="Cambria Math" panose="02040503050406030204" pitchFamily="18" charset="0"/>
                                    </a:rPr>
                                    <m:t>2</m:t>
                                  </m:r>
                                </m:sup>
                              </m:sSup>
                              <m:r>
                                <a:rPr lang="pl-PL" sz="1600" i="1">
                                  <a:latin typeface="Cambria Math" panose="02040503050406030204" pitchFamily="18" charset="0"/>
                                </a:rPr>
                                <m:t>, </m:t>
                              </m:r>
                              <m:acc>
                                <m:accPr>
                                  <m:chr m:val="̅"/>
                                  <m:ctrlPr>
                                    <a:rPr lang="pl-PL" sz="1600" i="1">
                                      <a:latin typeface="Cambria Math" panose="02040503050406030204" pitchFamily="18" charset="0"/>
                                    </a:rPr>
                                  </m:ctrlPr>
                                </m:accPr>
                                <m:e>
                                  <m:sSub>
                                    <m:sSubPr>
                                      <m:ctrlPr>
                                        <a:rPr lang="pl-PL" sz="1600" i="1">
                                          <a:latin typeface="Cambria Math" panose="02040503050406030204" pitchFamily="18" charset="0"/>
                                        </a:rPr>
                                      </m:ctrlPr>
                                    </m:sSubPr>
                                    <m:e>
                                      <m:r>
                                        <a:rPr lang="pl-PL" sz="1600" i="1">
                                          <a:latin typeface="Cambria Math" panose="02040503050406030204" pitchFamily="18" charset="0"/>
                                        </a:rPr>
                                        <m:t>𝑍</m:t>
                                      </m:r>
                                    </m:e>
                                    <m:sub>
                                      <m:r>
                                        <a:rPr lang="pl-PL" sz="1600" i="1">
                                          <a:latin typeface="Cambria Math" panose="02040503050406030204" pitchFamily="18" charset="0"/>
                                        </a:rPr>
                                        <m:t>𝑘</m:t>
                                      </m:r>
                                    </m:sub>
                                  </m:sSub>
                                </m:e>
                              </m:acc>
                              <m:r>
                                <a:rPr lang="pl-PL" sz="1600" i="1">
                                  <a:latin typeface="Cambria Math" panose="02040503050406030204" pitchFamily="18" charset="0"/>
                                </a:rPr>
                                <m:t>= </m:t>
                              </m:r>
                              <m:f>
                                <m:fPr>
                                  <m:ctrlPr>
                                    <a:rPr lang="pl-PL" sz="1600" i="1">
                                      <a:latin typeface="Cambria Math" panose="02040503050406030204" pitchFamily="18" charset="0"/>
                                    </a:rPr>
                                  </m:ctrlPr>
                                </m:fPr>
                                <m:num>
                                  <m:r>
                                    <a:rPr lang="pl-PL" sz="1600" i="1">
                                      <a:latin typeface="Cambria Math" panose="02040503050406030204" pitchFamily="18" charset="0"/>
                                    </a:rPr>
                                    <m:t>1</m:t>
                                  </m:r>
                                </m:num>
                                <m:den>
                                  <m:sSub>
                                    <m:sSubPr>
                                      <m:ctrlPr>
                                        <a:rPr lang="pl-PL" sz="1600" i="1">
                                          <a:latin typeface="Cambria Math" panose="02040503050406030204" pitchFamily="18" charset="0"/>
                                        </a:rPr>
                                      </m:ctrlPr>
                                    </m:sSubPr>
                                    <m:e>
                                      <m:r>
                                        <a:rPr lang="pl-PL" sz="1600" i="1">
                                          <a:latin typeface="Cambria Math" panose="02040503050406030204" pitchFamily="18" charset="0"/>
                                        </a:rPr>
                                        <m:t>𝑁</m:t>
                                      </m:r>
                                    </m:e>
                                    <m:sub>
                                      <m:r>
                                        <a:rPr lang="pl-PL" sz="1600" i="1">
                                          <a:latin typeface="Cambria Math" panose="02040503050406030204" pitchFamily="18" charset="0"/>
                                        </a:rPr>
                                        <m:t>𝑘</m:t>
                                      </m:r>
                                    </m:sub>
                                  </m:sSub>
                                </m:den>
                              </m:f>
                              <m:nary>
                                <m:naryPr>
                                  <m:chr m:val="∑"/>
                                  <m:limLoc m:val="undOvr"/>
                                  <m:ctrlPr>
                                    <a:rPr lang="pl-PL" sz="1600" i="1">
                                      <a:latin typeface="Cambria Math" panose="02040503050406030204" pitchFamily="18" charset="0"/>
                                    </a:rPr>
                                  </m:ctrlPr>
                                </m:naryPr>
                                <m:sub>
                                  <m:r>
                                    <a:rPr lang="pl-PL" sz="1600" i="1">
                                      <a:latin typeface="Cambria Math" panose="02040503050406030204" pitchFamily="18" charset="0"/>
                                    </a:rPr>
                                    <m:t>𝑗</m:t>
                                  </m:r>
                                  <m:r>
                                    <a:rPr lang="pl-PL" sz="1600" i="1">
                                      <a:latin typeface="Cambria Math" panose="02040503050406030204" pitchFamily="18" charset="0"/>
                                    </a:rPr>
                                    <m:t>=1</m:t>
                                  </m:r>
                                </m:sub>
                                <m:sup>
                                  <m:sSub>
                                    <m:sSubPr>
                                      <m:ctrlPr>
                                        <a:rPr lang="pl-PL" sz="1600" i="1">
                                          <a:latin typeface="Cambria Math" panose="02040503050406030204" pitchFamily="18" charset="0"/>
                                        </a:rPr>
                                      </m:ctrlPr>
                                    </m:sSubPr>
                                    <m:e>
                                      <m:r>
                                        <a:rPr lang="pl-PL" sz="1600" i="1">
                                          <a:latin typeface="Cambria Math" panose="02040503050406030204" pitchFamily="18" charset="0"/>
                                        </a:rPr>
                                        <m:t>𝑁</m:t>
                                      </m:r>
                                    </m:e>
                                    <m:sub>
                                      <m:r>
                                        <a:rPr lang="pl-PL" sz="1600" i="1">
                                          <a:latin typeface="Cambria Math" panose="02040503050406030204" pitchFamily="18" charset="0"/>
                                        </a:rPr>
                                        <m:t>𝑘</m:t>
                                      </m:r>
                                    </m:sub>
                                  </m:sSub>
                                </m:sup>
                                <m:e>
                                  <m:sSub>
                                    <m:sSubPr>
                                      <m:ctrlPr>
                                        <a:rPr lang="pl-PL" sz="1600" i="1">
                                          <a:latin typeface="Cambria Math" panose="02040503050406030204" pitchFamily="18" charset="0"/>
                                        </a:rPr>
                                      </m:ctrlPr>
                                    </m:sSubPr>
                                    <m:e>
                                      <m:r>
                                        <a:rPr lang="pl-PL" sz="1600" i="1">
                                          <a:latin typeface="Cambria Math" panose="02040503050406030204" pitchFamily="18" charset="0"/>
                                        </a:rPr>
                                        <m:t>𝑍</m:t>
                                      </m:r>
                                    </m:e>
                                    <m:sub>
                                      <m:r>
                                        <a:rPr lang="pl-PL" sz="1600" i="1">
                                          <a:latin typeface="Cambria Math" panose="02040503050406030204" pitchFamily="18" charset="0"/>
                                        </a:rPr>
                                        <m:t>𝑘𝑗</m:t>
                                      </m:r>
                                    </m:sub>
                                  </m:sSub>
                                </m:e>
                              </m:nary>
                              <m:r>
                                <a:rPr lang="pl-PL" sz="1600" i="1">
                                  <a:latin typeface="Cambria Math" panose="02040503050406030204" pitchFamily="18" charset="0"/>
                                </a:rPr>
                                <m:t> </m:t>
                              </m:r>
                            </m:e>
                          </m:nary>
                        </m:e>
                      </m:nary>
                    </m:oMath>
                  </m:oMathPara>
                </a14:m>
                <a:endParaRPr lang="pl-PL" sz="1600" dirty="0"/>
              </a:p>
              <a:p>
                <a:pPr marL="0" indent="0" algn="just">
                  <a:buFont typeface="Arial" panose="020B0604020202020204" pitchFamily="34" charset="0"/>
                  <a:buNone/>
                </a:pPr>
                <a14:m>
                  <m:oMathPara xmlns:m="http://schemas.openxmlformats.org/officeDocument/2006/math">
                    <m:oMathParaPr>
                      <m:jc m:val="centerGroup"/>
                    </m:oMathParaPr>
                    <m:oMath xmlns:m="http://schemas.openxmlformats.org/officeDocument/2006/math">
                      <m:sSub>
                        <m:sSubPr>
                          <m:ctrlPr>
                            <a:rPr lang="pl-PL" sz="1600" i="1">
                              <a:latin typeface="Cambria Math" panose="02040503050406030204" pitchFamily="18" charset="0"/>
                            </a:rPr>
                          </m:ctrlPr>
                        </m:sSubPr>
                        <m:e>
                          <m:r>
                            <a:rPr lang="pl-PL" sz="1600" i="1">
                              <a:latin typeface="Cambria Math" panose="02040503050406030204" pitchFamily="18" charset="0"/>
                            </a:rPr>
                            <m:t>𝑆</m:t>
                          </m:r>
                        </m:e>
                        <m:sub>
                          <m:r>
                            <a:rPr lang="pl-PL" sz="1600" i="1">
                              <a:latin typeface="Cambria Math" panose="02040503050406030204" pitchFamily="18" charset="0"/>
                            </a:rPr>
                            <m:t>𝐵</m:t>
                          </m:r>
                        </m:sub>
                      </m:sSub>
                      <m:r>
                        <a:rPr lang="pl-PL" sz="1600" i="1">
                          <a:latin typeface="Cambria Math" panose="02040503050406030204" pitchFamily="18" charset="0"/>
                        </a:rPr>
                        <m:t>=</m:t>
                      </m:r>
                      <m:nary>
                        <m:naryPr>
                          <m:chr m:val="∑"/>
                          <m:limLoc m:val="undOvr"/>
                          <m:ctrlPr>
                            <a:rPr lang="pl-PL" sz="1600" i="1">
                              <a:latin typeface="Cambria Math" panose="02040503050406030204" pitchFamily="18" charset="0"/>
                            </a:rPr>
                          </m:ctrlPr>
                        </m:naryPr>
                        <m:sub>
                          <m:r>
                            <a:rPr lang="pl-PL" sz="1600" i="1">
                              <a:latin typeface="Cambria Math" panose="02040503050406030204" pitchFamily="18" charset="0"/>
                            </a:rPr>
                            <m:t>𝑘</m:t>
                          </m:r>
                          <m:r>
                            <a:rPr lang="pl-PL" sz="1600" i="1">
                              <a:latin typeface="Cambria Math" panose="02040503050406030204" pitchFamily="18" charset="0"/>
                            </a:rPr>
                            <m:t>=1</m:t>
                          </m:r>
                        </m:sub>
                        <m:sup>
                          <m:r>
                            <a:rPr lang="pl-PL" sz="1600" i="1">
                              <a:latin typeface="Cambria Math" panose="02040503050406030204" pitchFamily="18" charset="0"/>
                            </a:rPr>
                            <m:t>2</m:t>
                          </m:r>
                        </m:sup>
                        <m:e>
                          <m:sSub>
                            <m:sSubPr>
                              <m:ctrlPr>
                                <a:rPr lang="pl-PL" sz="1600" i="1">
                                  <a:latin typeface="Cambria Math" panose="02040503050406030204" pitchFamily="18" charset="0"/>
                                </a:rPr>
                              </m:ctrlPr>
                            </m:sSubPr>
                            <m:e>
                              <m:r>
                                <a:rPr lang="pl-PL" sz="1600" i="1">
                                  <a:latin typeface="Cambria Math" panose="02040503050406030204" pitchFamily="18" charset="0"/>
                                </a:rPr>
                                <m:t>𝑁</m:t>
                              </m:r>
                            </m:e>
                            <m:sub>
                              <m:r>
                                <a:rPr lang="pl-PL" sz="1600" i="1">
                                  <a:latin typeface="Cambria Math" panose="02040503050406030204" pitchFamily="18" charset="0"/>
                                </a:rPr>
                                <m:t>𝑘</m:t>
                              </m:r>
                            </m:sub>
                          </m:sSub>
                        </m:e>
                      </m:nary>
                      <m:r>
                        <a:rPr lang="pl-PL" sz="1600" i="1">
                          <a:latin typeface="Cambria Math" panose="02040503050406030204" pitchFamily="18" charset="0"/>
                        </a:rPr>
                        <m:t>(</m:t>
                      </m:r>
                      <m:acc>
                        <m:accPr>
                          <m:chr m:val="̅"/>
                          <m:ctrlPr>
                            <a:rPr lang="pl-PL" sz="1600" i="1">
                              <a:latin typeface="Cambria Math" panose="02040503050406030204" pitchFamily="18" charset="0"/>
                            </a:rPr>
                          </m:ctrlPr>
                        </m:accPr>
                        <m:e>
                          <m:sSub>
                            <m:sSubPr>
                              <m:ctrlPr>
                                <a:rPr lang="pl-PL" sz="1600" i="1">
                                  <a:latin typeface="Cambria Math" panose="02040503050406030204" pitchFamily="18" charset="0"/>
                                </a:rPr>
                              </m:ctrlPr>
                            </m:sSubPr>
                            <m:e>
                              <m:r>
                                <a:rPr lang="pl-PL" sz="1600" i="1">
                                  <a:latin typeface="Cambria Math" panose="02040503050406030204" pitchFamily="18" charset="0"/>
                                </a:rPr>
                                <m:t>𝑍</m:t>
                              </m:r>
                            </m:e>
                            <m:sub>
                              <m:r>
                                <a:rPr lang="pl-PL" sz="1600" i="1">
                                  <a:latin typeface="Cambria Math" panose="02040503050406030204" pitchFamily="18" charset="0"/>
                                </a:rPr>
                                <m:t>𝑘</m:t>
                              </m:r>
                            </m:sub>
                          </m:sSub>
                        </m:e>
                      </m:acc>
                      <m:r>
                        <a:rPr lang="pl-PL" sz="1600" i="1">
                          <a:latin typeface="Cambria Math" panose="02040503050406030204" pitchFamily="18" charset="0"/>
                        </a:rPr>
                        <m:t>− </m:t>
                      </m:r>
                      <m:acc>
                        <m:accPr>
                          <m:chr m:val="̿"/>
                          <m:ctrlPr>
                            <a:rPr lang="pl-PL" sz="1600" i="1">
                              <a:latin typeface="Cambria Math" panose="02040503050406030204" pitchFamily="18" charset="0"/>
                            </a:rPr>
                          </m:ctrlPr>
                        </m:accPr>
                        <m:e>
                          <m:r>
                            <a:rPr lang="pl-PL" sz="1600" i="1">
                              <a:latin typeface="Cambria Math" panose="02040503050406030204" pitchFamily="18" charset="0"/>
                            </a:rPr>
                            <m:t>𝑍</m:t>
                          </m:r>
                        </m:e>
                      </m:acc>
                      <m:sSup>
                        <m:sSupPr>
                          <m:ctrlPr>
                            <a:rPr lang="pl-PL" sz="1600" i="1">
                              <a:latin typeface="Cambria Math" panose="02040503050406030204" pitchFamily="18" charset="0"/>
                            </a:rPr>
                          </m:ctrlPr>
                        </m:sSupPr>
                        <m:e>
                          <m:r>
                            <a:rPr lang="pl-PL" sz="1600" i="1">
                              <a:latin typeface="Cambria Math" panose="02040503050406030204" pitchFamily="18" charset="0"/>
                            </a:rPr>
                            <m:t>)</m:t>
                          </m:r>
                        </m:e>
                        <m:sup>
                          <m:r>
                            <a:rPr lang="pl-PL" sz="1600" i="1">
                              <a:latin typeface="Cambria Math" panose="02040503050406030204" pitchFamily="18" charset="0"/>
                            </a:rPr>
                            <m:t>2</m:t>
                          </m:r>
                        </m:sup>
                      </m:sSup>
                      <m:r>
                        <a:rPr lang="pl-PL" sz="1600" i="1">
                          <a:latin typeface="Cambria Math" panose="02040503050406030204" pitchFamily="18" charset="0"/>
                        </a:rPr>
                        <m:t>, </m:t>
                      </m:r>
                      <m:acc>
                        <m:accPr>
                          <m:chr m:val="̿"/>
                          <m:ctrlPr>
                            <a:rPr lang="pl-PL" sz="1600" i="1">
                              <a:latin typeface="Cambria Math" panose="02040503050406030204" pitchFamily="18" charset="0"/>
                            </a:rPr>
                          </m:ctrlPr>
                        </m:accPr>
                        <m:e>
                          <m:r>
                            <a:rPr lang="pl-PL" sz="1600" i="1">
                              <a:latin typeface="Cambria Math" panose="02040503050406030204" pitchFamily="18" charset="0"/>
                            </a:rPr>
                            <m:t>𝑍</m:t>
                          </m:r>
                        </m:e>
                      </m:acc>
                      <m:r>
                        <a:rPr lang="pl-PL" sz="1600" i="1">
                          <a:latin typeface="Cambria Math" panose="02040503050406030204" pitchFamily="18" charset="0"/>
                        </a:rPr>
                        <m:t>= </m:t>
                      </m:r>
                      <m:f>
                        <m:fPr>
                          <m:ctrlPr>
                            <a:rPr lang="pl-PL" sz="1600" i="1">
                              <a:latin typeface="Cambria Math" panose="02040503050406030204" pitchFamily="18" charset="0"/>
                            </a:rPr>
                          </m:ctrlPr>
                        </m:fPr>
                        <m:num>
                          <m:r>
                            <a:rPr lang="pl-PL" sz="1600" i="1">
                              <a:latin typeface="Cambria Math" panose="02040503050406030204" pitchFamily="18" charset="0"/>
                            </a:rPr>
                            <m:t>1</m:t>
                          </m:r>
                        </m:num>
                        <m:den>
                          <m:sSub>
                            <m:sSubPr>
                              <m:ctrlPr>
                                <a:rPr lang="pl-PL" sz="1600" i="1">
                                  <a:latin typeface="Cambria Math" panose="02040503050406030204" pitchFamily="18" charset="0"/>
                                </a:rPr>
                              </m:ctrlPr>
                            </m:sSubPr>
                            <m:e>
                              <m:r>
                                <a:rPr lang="pl-PL" sz="1600" i="1">
                                  <a:latin typeface="Cambria Math" panose="02040503050406030204" pitchFamily="18" charset="0"/>
                                </a:rPr>
                                <m:t>𝑁</m:t>
                              </m:r>
                            </m:e>
                            <m:sub>
                              <m:r>
                                <a:rPr lang="pl-PL" sz="1600" i="1">
                                  <a:latin typeface="Cambria Math" panose="02040503050406030204" pitchFamily="18" charset="0"/>
                                </a:rPr>
                                <m:t>1</m:t>
                              </m:r>
                            </m:sub>
                          </m:sSub>
                          <m:r>
                            <a:rPr lang="pl-PL" sz="1600" i="1">
                              <a:latin typeface="Cambria Math" panose="02040503050406030204" pitchFamily="18" charset="0"/>
                            </a:rPr>
                            <m:t>+</m:t>
                          </m:r>
                          <m:sSub>
                            <m:sSubPr>
                              <m:ctrlPr>
                                <a:rPr lang="pl-PL" sz="1600" i="1">
                                  <a:latin typeface="Cambria Math" panose="02040503050406030204" pitchFamily="18" charset="0"/>
                                </a:rPr>
                              </m:ctrlPr>
                            </m:sSubPr>
                            <m:e>
                              <m:r>
                                <a:rPr lang="pl-PL" sz="1600" i="1">
                                  <a:latin typeface="Cambria Math" panose="02040503050406030204" pitchFamily="18" charset="0"/>
                                </a:rPr>
                                <m:t>𝑁</m:t>
                              </m:r>
                            </m:e>
                            <m:sub>
                              <m:r>
                                <a:rPr lang="pl-PL" sz="1600" i="1">
                                  <a:latin typeface="Cambria Math" panose="02040503050406030204" pitchFamily="18" charset="0"/>
                                </a:rPr>
                                <m:t>2</m:t>
                              </m:r>
                            </m:sub>
                          </m:sSub>
                        </m:den>
                      </m:f>
                      <m:nary>
                        <m:naryPr>
                          <m:chr m:val="∑"/>
                          <m:limLoc m:val="undOvr"/>
                          <m:ctrlPr>
                            <a:rPr lang="pl-PL" sz="1600" i="1">
                              <a:latin typeface="Cambria Math" panose="02040503050406030204" pitchFamily="18" charset="0"/>
                            </a:rPr>
                          </m:ctrlPr>
                        </m:naryPr>
                        <m:sub>
                          <m:r>
                            <a:rPr lang="pl-PL" sz="1600" i="1">
                              <a:latin typeface="Cambria Math" panose="02040503050406030204" pitchFamily="18" charset="0"/>
                            </a:rPr>
                            <m:t>𝑘</m:t>
                          </m:r>
                          <m:r>
                            <a:rPr lang="pl-PL" sz="1600" i="1">
                              <a:latin typeface="Cambria Math" panose="02040503050406030204" pitchFamily="18" charset="0"/>
                            </a:rPr>
                            <m:t>=1</m:t>
                          </m:r>
                        </m:sub>
                        <m:sup>
                          <m:r>
                            <a:rPr lang="pl-PL" sz="1600" i="1">
                              <a:latin typeface="Cambria Math" panose="02040503050406030204" pitchFamily="18" charset="0"/>
                            </a:rPr>
                            <m:t>2</m:t>
                          </m:r>
                        </m:sup>
                        <m:e>
                          <m:nary>
                            <m:naryPr>
                              <m:chr m:val="∑"/>
                              <m:limLoc m:val="undOvr"/>
                              <m:ctrlPr>
                                <a:rPr lang="pl-PL" sz="1600" i="1">
                                  <a:latin typeface="Cambria Math" panose="02040503050406030204" pitchFamily="18" charset="0"/>
                                </a:rPr>
                              </m:ctrlPr>
                            </m:naryPr>
                            <m:sub>
                              <m:r>
                                <a:rPr lang="pl-PL" sz="1600" i="1">
                                  <a:latin typeface="Cambria Math" panose="02040503050406030204" pitchFamily="18" charset="0"/>
                                </a:rPr>
                                <m:t>𝑗</m:t>
                              </m:r>
                              <m:r>
                                <a:rPr lang="pl-PL" sz="1600" i="1">
                                  <a:latin typeface="Cambria Math" panose="02040503050406030204" pitchFamily="18" charset="0"/>
                                </a:rPr>
                                <m:t>=1</m:t>
                              </m:r>
                            </m:sub>
                            <m:sup>
                              <m:sSub>
                                <m:sSubPr>
                                  <m:ctrlPr>
                                    <a:rPr lang="pl-PL" sz="1600" i="1">
                                      <a:latin typeface="Cambria Math" panose="02040503050406030204" pitchFamily="18" charset="0"/>
                                    </a:rPr>
                                  </m:ctrlPr>
                                </m:sSubPr>
                                <m:e>
                                  <m:r>
                                    <a:rPr lang="pl-PL" sz="1600" i="1">
                                      <a:latin typeface="Cambria Math" panose="02040503050406030204" pitchFamily="18" charset="0"/>
                                    </a:rPr>
                                    <m:t>𝑁</m:t>
                                  </m:r>
                                </m:e>
                                <m:sub>
                                  <m:r>
                                    <a:rPr lang="pl-PL" sz="1600" i="1">
                                      <a:latin typeface="Cambria Math" panose="02040503050406030204" pitchFamily="18" charset="0"/>
                                    </a:rPr>
                                    <m:t>𝑘</m:t>
                                  </m:r>
                                </m:sub>
                              </m:sSub>
                            </m:sup>
                            <m:e>
                              <m:sSub>
                                <m:sSubPr>
                                  <m:ctrlPr>
                                    <a:rPr lang="pl-PL" sz="1600" i="1">
                                      <a:latin typeface="Cambria Math" panose="02040503050406030204" pitchFamily="18" charset="0"/>
                                    </a:rPr>
                                  </m:ctrlPr>
                                </m:sSubPr>
                                <m:e>
                                  <m:r>
                                    <a:rPr lang="pl-PL" sz="1600" i="1">
                                      <a:latin typeface="Cambria Math" panose="02040503050406030204" pitchFamily="18" charset="0"/>
                                    </a:rPr>
                                    <m:t>𝑍</m:t>
                                  </m:r>
                                </m:e>
                                <m:sub>
                                  <m:r>
                                    <a:rPr lang="pl-PL" sz="1600" i="1">
                                      <a:latin typeface="Cambria Math" panose="02040503050406030204" pitchFamily="18" charset="0"/>
                                    </a:rPr>
                                    <m:t>𝑘𝑗</m:t>
                                  </m:r>
                                </m:sub>
                              </m:sSub>
                            </m:e>
                          </m:nary>
                        </m:e>
                      </m:nary>
                    </m:oMath>
                  </m:oMathPara>
                </a14:m>
                <a:endParaRPr lang="pl-PL" sz="1600" dirty="0"/>
              </a:p>
              <a:p>
                <a:pPr marL="400050" lvl="1" indent="0" algn="just">
                  <a:buFont typeface="Arial" panose="020B0604020202020204" pitchFamily="34" charset="0"/>
                  <a:buNone/>
                </a:pPr>
                <a14:m>
                  <m:oMath xmlns:m="http://schemas.openxmlformats.org/officeDocument/2006/math">
                    <m:acc>
                      <m:accPr>
                        <m:chr m:val="̅"/>
                        <m:ctrlPr>
                          <a:rPr lang="pl-PL" sz="1200" i="1">
                            <a:latin typeface="Cambria Math" panose="02040503050406030204" pitchFamily="18" charset="0"/>
                          </a:rPr>
                        </m:ctrlPr>
                      </m:accPr>
                      <m:e>
                        <m:sSub>
                          <m:sSubPr>
                            <m:ctrlPr>
                              <a:rPr lang="pl-PL" sz="1200" i="1">
                                <a:latin typeface="Cambria Math" panose="02040503050406030204" pitchFamily="18" charset="0"/>
                              </a:rPr>
                            </m:ctrlPr>
                          </m:sSubPr>
                          <m:e>
                            <m:r>
                              <a:rPr lang="pl-PL" sz="1200" i="1">
                                <a:latin typeface="Cambria Math" panose="02040503050406030204" pitchFamily="18" charset="0"/>
                              </a:rPr>
                              <m:t>𝑍</m:t>
                            </m:r>
                          </m:e>
                          <m:sub>
                            <m:r>
                              <a:rPr lang="pl-PL" sz="1200" i="1">
                                <a:latin typeface="Cambria Math" panose="02040503050406030204" pitchFamily="18" charset="0"/>
                              </a:rPr>
                              <m:t>𝑘</m:t>
                            </m:r>
                          </m:sub>
                        </m:sSub>
                      </m:e>
                    </m:acc>
                  </m:oMath>
                </a14:m>
                <a:r>
                  <a:rPr lang="pl-PL" sz="1200" dirty="0"/>
                  <a:t> </a:t>
                </a:r>
                <a:r>
                  <a:rPr lang="en-US" sz="1200" dirty="0"/>
                  <a:t>the sample mean of the scores for</a:t>
                </a:r>
                <a:r>
                  <a:rPr lang="pl-PL" sz="1200" dirty="0"/>
                  <a:t> </a:t>
                </a:r>
                <a:r>
                  <a:rPr lang="en-US" sz="1200" dirty="0"/>
                  <a:t>group k with the sample size </a:t>
                </a:r>
                <a14:m>
                  <m:oMath xmlns:m="http://schemas.openxmlformats.org/officeDocument/2006/math">
                    <m:sSub>
                      <m:sSubPr>
                        <m:ctrlPr>
                          <a:rPr lang="pl-PL" sz="1200" i="1">
                            <a:latin typeface="Cambria Math" panose="02040503050406030204" pitchFamily="18" charset="0"/>
                          </a:rPr>
                        </m:ctrlPr>
                      </m:sSubPr>
                      <m:e>
                        <m:r>
                          <a:rPr lang="pl-PL" sz="1200" i="1">
                            <a:latin typeface="Cambria Math" panose="02040503050406030204" pitchFamily="18" charset="0"/>
                          </a:rPr>
                          <m:t>𝑁</m:t>
                        </m:r>
                      </m:e>
                      <m:sub>
                        <m:r>
                          <a:rPr lang="pl-PL" sz="1200" i="1">
                            <a:latin typeface="Cambria Math" panose="02040503050406030204" pitchFamily="18" charset="0"/>
                          </a:rPr>
                          <m:t>𝑘</m:t>
                        </m:r>
                      </m:sub>
                    </m:sSub>
                    <m:r>
                      <m:rPr>
                        <m:sty m:val="p"/>
                      </m:rPr>
                      <a:rPr lang="pl-PL" sz="1200" smtClean="0">
                        <a:latin typeface="Cambria Math" panose="02040503050406030204" pitchFamily="18" charset="0"/>
                      </a:rPr>
                      <m:t>and</m:t>
                    </m:r>
                  </m:oMath>
                </a14:m>
                <a:r>
                  <a:rPr lang="pl-PL" sz="1200" dirty="0"/>
                  <a:t> </a:t>
                </a:r>
                <a14:m>
                  <m:oMath xmlns:m="http://schemas.openxmlformats.org/officeDocument/2006/math">
                    <m:acc>
                      <m:accPr>
                        <m:chr m:val="̿"/>
                        <m:ctrlPr>
                          <a:rPr lang="pl-PL" sz="1200" i="1">
                            <a:latin typeface="Cambria Math" panose="02040503050406030204" pitchFamily="18" charset="0"/>
                          </a:rPr>
                        </m:ctrlPr>
                      </m:accPr>
                      <m:e>
                        <m:r>
                          <a:rPr lang="pl-PL" sz="1200" i="1">
                            <a:latin typeface="Cambria Math" panose="02040503050406030204" pitchFamily="18" charset="0"/>
                          </a:rPr>
                          <m:t>𝑍</m:t>
                        </m:r>
                      </m:e>
                    </m:acc>
                  </m:oMath>
                </a14:m>
                <a:r>
                  <a:rPr lang="pl-PL" sz="1200" dirty="0"/>
                  <a:t> </a:t>
                </a:r>
                <a:r>
                  <a:rPr lang="en-US" sz="1200" dirty="0"/>
                  <a:t>sample mean of the scores for the whole sample with</a:t>
                </a:r>
                <a:r>
                  <a:rPr lang="pl-PL" sz="1200" dirty="0"/>
                  <a:t> </a:t>
                </a:r>
                <a:r>
                  <a:rPr lang="en-US" sz="1200" dirty="0"/>
                  <a:t>the sample size equal to</a:t>
                </a:r>
                <a:r>
                  <a:rPr lang="pl-PL" sz="1200" dirty="0"/>
                  <a:t> </a:t>
                </a:r>
                <a14:m>
                  <m:oMath xmlns:m="http://schemas.openxmlformats.org/officeDocument/2006/math">
                    <m:sSub>
                      <m:sSubPr>
                        <m:ctrlPr>
                          <a:rPr lang="pl-PL" sz="1200" i="1">
                            <a:latin typeface="Cambria Math" panose="02040503050406030204" pitchFamily="18" charset="0"/>
                          </a:rPr>
                        </m:ctrlPr>
                      </m:sSubPr>
                      <m:e>
                        <m:r>
                          <a:rPr lang="pl-PL" sz="1200" i="1">
                            <a:latin typeface="Cambria Math" panose="02040503050406030204" pitchFamily="18" charset="0"/>
                          </a:rPr>
                          <m:t>𝑁</m:t>
                        </m:r>
                        <m:r>
                          <a:rPr lang="pl-PL" sz="1200" i="1">
                            <a:latin typeface="Cambria Math" panose="02040503050406030204" pitchFamily="18" charset="0"/>
                          </a:rPr>
                          <m:t>=</m:t>
                        </m:r>
                        <m:r>
                          <a:rPr lang="pl-PL" sz="1200" i="1">
                            <a:latin typeface="Cambria Math" panose="02040503050406030204" pitchFamily="18" charset="0"/>
                          </a:rPr>
                          <m:t>𝑁</m:t>
                        </m:r>
                      </m:e>
                      <m:sub>
                        <m:r>
                          <a:rPr lang="pl-PL" sz="1200" i="1">
                            <a:latin typeface="Cambria Math" panose="02040503050406030204" pitchFamily="18" charset="0"/>
                          </a:rPr>
                          <m:t>1</m:t>
                        </m:r>
                      </m:sub>
                    </m:sSub>
                    <m:r>
                      <a:rPr lang="pl-PL" sz="1200" i="1">
                        <a:latin typeface="Cambria Math" panose="02040503050406030204" pitchFamily="18" charset="0"/>
                      </a:rPr>
                      <m:t>+</m:t>
                    </m:r>
                    <m:sSub>
                      <m:sSubPr>
                        <m:ctrlPr>
                          <a:rPr lang="pl-PL" sz="1200" i="1">
                            <a:latin typeface="Cambria Math" panose="02040503050406030204" pitchFamily="18" charset="0"/>
                          </a:rPr>
                        </m:ctrlPr>
                      </m:sSubPr>
                      <m:e>
                        <m:r>
                          <a:rPr lang="pl-PL" sz="1200" i="1">
                            <a:latin typeface="Cambria Math" panose="02040503050406030204" pitchFamily="18" charset="0"/>
                          </a:rPr>
                          <m:t>𝑁</m:t>
                        </m:r>
                      </m:e>
                      <m:sub>
                        <m:r>
                          <a:rPr lang="pl-PL" sz="1200" i="1">
                            <a:latin typeface="Cambria Math" panose="02040503050406030204" pitchFamily="18" charset="0"/>
                          </a:rPr>
                          <m:t>2</m:t>
                        </m:r>
                      </m:sub>
                    </m:sSub>
                  </m:oMath>
                </a14:m>
                <a:endParaRPr lang="pl-PL" dirty="0"/>
              </a:p>
              <a:p>
                <a:pPr algn="just"/>
                <a:r>
                  <a:rPr lang="en-US" sz="1600" dirty="0"/>
                  <a:t>Altman (1968) used an F-statistic type</a:t>
                </a:r>
                <a:r>
                  <a:rPr lang="pl-PL" sz="1600" dirty="0"/>
                  <a:t> </a:t>
                </a:r>
                <a:r>
                  <a:rPr lang="en-US" sz="1600" dirty="0"/>
                  <a:t>criterion, which</a:t>
                </a:r>
                <a:r>
                  <a:rPr lang="pl-PL" sz="1600" dirty="0"/>
                  <a:t> </a:t>
                </a:r>
                <a:r>
                  <a:rPr lang="en-US" sz="1600" dirty="0"/>
                  <a:t>maximizes the ratio of the between-group sum-of</a:t>
                </a:r>
                <a:r>
                  <a:rPr lang="pl-PL" sz="1600" dirty="0"/>
                  <a:t> </a:t>
                </a:r>
                <a:r>
                  <a:rPr lang="en-US" sz="1600" dirty="0"/>
                  <a:t>squares</a:t>
                </a:r>
                <a:r>
                  <a:rPr lang="pl-PL" sz="1600" dirty="0"/>
                  <a:t> </a:t>
                </a:r>
                <a:r>
                  <a:rPr lang="en-US" sz="1600" dirty="0"/>
                  <a:t>to the within-group sum-of-squares</a:t>
                </a:r>
                <a:r>
                  <a:rPr lang="pl-PL" sz="1600" dirty="0"/>
                  <a:t>.</a:t>
                </a:r>
              </a:p>
              <a:p>
                <a:pPr marL="0" indent="0" algn="just">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pl-PL" sz="1600" i="1" smtClean="0">
                          <a:latin typeface="Cambria Math" panose="02040503050406030204" pitchFamily="18" charset="0"/>
                          <a:ea typeface="Cambria Math" panose="02040503050406030204" pitchFamily="18" charset="0"/>
                        </a:rPr>
                        <m:t>𝜌</m:t>
                      </m:r>
                      <m:r>
                        <a:rPr lang="pl-PL" sz="1600" i="1" smtClean="0">
                          <a:latin typeface="Cambria Math" panose="02040503050406030204" pitchFamily="18" charset="0"/>
                          <a:ea typeface="Cambria Math" panose="02040503050406030204" pitchFamily="18" charset="0"/>
                        </a:rPr>
                        <m:t>=</m:t>
                      </m:r>
                      <m:f>
                        <m:fPr>
                          <m:ctrlPr>
                            <a:rPr lang="pl-PL" sz="1600" i="1" smtClean="0">
                              <a:latin typeface="Cambria Math" panose="02040503050406030204" pitchFamily="18" charset="0"/>
                              <a:ea typeface="Cambria Math" panose="02040503050406030204" pitchFamily="18" charset="0"/>
                            </a:rPr>
                          </m:ctrlPr>
                        </m:fPr>
                        <m:num>
                          <m:sSub>
                            <m:sSubPr>
                              <m:ctrlPr>
                                <a:rPr lang="pl-PL" sz="1600" i="1" smtClean="0">
                                  <a:latin typeface="Cambria Math" panose="02040503050406030204" pitchFamily="18" charset="0"/>
                                  <a:ea typeface="Cambria Math" panose="02040503050406030204" pitchFamily="18" charset="0"/>
                                </a:rPr>
                              </m:ctrlPr>
                            </m:sSubPr>
                            <m:e>
                              <m:r>
                                <a:rPr lang="pl-PL" sz="1600" i="1" smtClean="0">
                                  <a:latin typeface="Cambria Math" panose="02040503050406030204" pitchFamily="18" charset="0"/>
                                  <a:ea typeface="Cambria Math" panose="02040503050406030204" pitchFamily="18" charset="0"/>
                                </a:rPr>
                                <m:t>𝑆</m:t>
                              </m:r>
                            </m:e>
                            <m:sub>
                              <m:r>
                                <a:rPr lang="pl-PL" sz="1600" i="1" smtClean="0">
                                  <a:latin typeface="Cambria Math" panose="02040503050406030204" pitchFamily="18" charset="0"/>
                                  <a:ea typeface="Cambria Math" panose="02040503050406030204" pitchFamily="18" charset="0"/>
                                </a:rPr>
                                <m:t>𝐵</m:t>
                              </m:r>
                            </m:sub>
                          </m:sSub>
                        </m:num>
                        <m:den>
                          <m:sSub>
                            <m:sSubPr>
                              <m:ctrlPr>
                                <a:rPr lang="pl-PL" sz="1600" i="1" smtClean="0">
                                  <a:latin typeface="Cambria Math" panose="02040503050406030204" pitchFamily="18" charset="0"/>
                                  <a:ea typeface="Cambria Math" panose="02040503050406030204" pitchFamily="18" charset="0"/>
                                </a:rPr>
                              </m:ctrlPr>
                            </m:sSubPr>
                            <m:e>
                              <m:r>
                                <a:rPr lang="pl-PL" sz="1600" i="1" smtClean="0">
                                  <a:latin typeface="Cambria Math" panose="02040503050406030204" pitchFamily="18" charset="0"/>
                                  <a:ea typeface="Cambria Math" panose="02040503050406030204" pitchFamily="18" charset="0"/>
                                </a:rPr>
                                <m:t>𝑆</m:t>
                              </m:r>
                            </m:e>
                            <m:sub>
                              <m:r>
                                <a:rPr lang="pl-PL" sz="1600" i="1" smtClean="0">
                                  <a:latin typeface="Cambria Math" panose="02040503050406030204" pitchFamily="18" charset="0"/>
                                  <a:ea typeface="Cambria Math" panose="02040503050406030204" pitchFamily="18" charset="0"/>
                                </a:rPr>
                                <m:t>𝑊</m:t>
                              </m:r>
                            </m:sub>
                          </m:sSub>
                        </m:den>
                      </m:f>
                    </m:oMath>
                  </m:oMathPara>
                </a14:m>
                <a:endParaRPr lang="pl-PL" sz="1600" dirty="0"/>
              </a:p>
              <a:p>
                <a:pPr algn="just"/>
                <a:r>
                  <a:rPr lang="pl-PL" sz="1600" dirty="0"/>
                  <a:t>T</a:t>
                </a:r>
                <a:r>
                  <a:rPr lang="en-US" sz="1600" dirty="0"/>
                  <a:t>he ratio of the sums-of-squares in equation is independent of the first unknown parameter, this</a:t>
                </a:r>
                <a:r>
                  <a:rPr lang="pl-PL" sz="1600" dirty="0"/>
                  <a:t> </a:t>
                </a:r>
                <a:r>
                  <a:rPr lang="en-US" sz="1600" dirty="0"/>
                  <a:t>parameter cannot be determined by maximization. In the case of Altman’s</a:t>
                </a:r>
                <a:r>
                  <a:rPr lang="pl-PL" sz="1600" dirty="0"/>
                  <a:t> </a:t>
                </a:r>
                <a:r>
                  <a:rPr lang="en-US" sz="1600" dirty="0"/>
                  <a:t>Z-score construction, </a:t>
                </a:r>
                <a:r>
                  <a:rPr lang="pl-PL" sz="1600" dirty="0" err="1"/>
                  <a:t>this</a:t>
                </a:r>
                <a:r>
                  <a:rPr lang="pl-PL" sz="1600" dirty="0"/>
                  <a:t> </a:t>
                </a:r>
                <a:r>
                  <a:rPr lang="pl-PL" sz="1600" dirty="0" err="1"/>
                  <a:t>parameter</a:t>
                </a:r>
                <a:r>
                  <a:rPr lang="pl-PL" sz="1600" dirty="0"/>
                  <a:t> </a:t>
                </a:r>
                <a:r>
                  <a:rPr lang="en-US" sz="1600" dirty="0"/>
                  <a:t>is actually set to zero instead of</a:t>
                </a:r>
                <a:r>
                  <a:rPr lang="pl-PL" sz="1600" dirty="0"/>
                  <a:t> </a:t>
                </a:r>
                <a:r>
                  <a:rPr lang="en-US" sz="1600" dirty="0"/>
                  <a:t>making the average score zero. It is also clear that the</a:t>
                </a:r>
                <a:r>
                  <a:rPr lang="pl-PL" sz="1600" dirty="0"/>
                  <a:t> </a:t>
                </a:r>
                <a:r>
                  <a:rPr lang="en-US" sz="1600" dirty="0"/>
                  <a:t>parameter values can only be determined up to a scalar</a:t>
                </a:r>
                <a:r>
                  <a:rPr lang="pl-PL" sz="1600" dirty="0"/>
                  <a:t> </a:t>
                </a:r>
                <a:r>
                  <a:rPr lang="en-US" sz="1600" dirty="0"/>
                  <a:t>multiplier. The choice of the scalar does not affect</a:t>
                </a:r>
                <a:r>
                  <a:rPr lang="pl-PL" sz="1600" dirty="0"/>
                  <a:t> </a:t>
                </a:r>
                <a:r>
                  <a:rPr lang="en-US" sz="1600" dirty="0"/>
                  <a:t>the result, but may make the resulting scores easier to</a:t>
                </a:r>
                <a:r>
                  <a:rPr lang="pl-PL" sz="1600" dirty="0"/>
                  <a:t> </a:t>
                </a:r>
                <a:r>
                  <a:rPr lang="en-US" sz="1600" dirty="0"/>
                  <a:t>comprehend. It is worth noting that using an F-statistic criterion is in effect the same as the commonly</a:t>
                </a:r>
                <a:r>
                  <a:rPr lang="pl-PL" sz="1600" dirty="0"/>
                  <a:t> </a:t>
                </a:r>
                <a:r>
                  <a:rPr lang="en-US" sz="1600" dirty="0"/>
                  <a:t>used Fisher’s linear discriminant analysis. </a:t>
                </a:r>
                <a:endParaRPr lang="pl-PL" sz="1600" dirty="0"/>
              </a:p>
            </p:txBody>
          </p:sp>
        </mc:Choice>
        <mc:Fallback xmlns="">
          <p:sp>
            <p:nvSpPr>
              <p:cNvPr id="5" name="Symbol zastępczy zawartości 2">
                <a:extLst>
                  <a:ext uri="{FF2B5EF4-FFF2-40B4-BE49-F238E27FC236}">
                    <a16:creationId xmlns:a16="http://schemas.microsoft.com/office/drawing/2014/main" id="{E65FF824-C9A0-4A8A-879C-7306322E3A2D}"/>
                  </a:ext>
                </a:extLst>
              </p:cNvPr>
              <p:cNvSpPr txBox="1">
                <a:spLocks noRot="1" noChangeAspect="1" noMove="1" noResize="1" noEditPoints="1" noAdjustHandles="1" noChangeArrowheads="1" noChangeShapeType="1" noTextEdit="1"/>
              </p:cNvSpPr>
              <p:nvPr/>
            </p:nvSpPr>
            <p:spPr>
              <a:xfrm>
                <a:off x="394780" y="1929852"/>
                <a:ext cx="11122029" cy="4525963"/>
              </a:xfrm>
              <a:prstGeom prst="rect">
                <a:avLst/>
              </a:prstGeom>
              <a:blipFill>
                <a:blip r:embed="rId2"/>
                <a:stretch>
                  <a:fillRect l="-110" t="-135" r="-164" b="-1213"/>
                </a:stretch>
              </a:blipFill>
            </p:spPr>
            <p:txBody>
              <a:bodyPr/>
              <a:lstStyle/>
              <a:p>
                <a:r>
                  <a:rPr lang="pl-PL">
                    <a:noFill/>
                  </a:rPr>
                  <a:t> </a:t>
                </a:r>
              </a:p>
            </p:txBody>
          </p:sp>
        </mc:Fallback>
      </mc:AlternateContent>
    </p:spTree>
    <p:extLst>
      <p:ext uri="{BB962C8B-B14F-4D97-AF65-F5344CB8AC3E}">
        <p14:creationId xmlns:p14="http://schemas.microsoft.com/office/powerpoint/2010/main" val="19247434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a 3">
            <a:extLst>
              <a:ext uri="{FF2B5EF4-FFF2-40B4-BE49-F238E27FC236}">
                <a16:creationId xmlns:a16="http://schemas.microsoft.com/office/drawing/2014/main" id="{49E33BF7-9FF8-4E94-8A6F-534114F5EB08}"/>
              </a:ext>
            </a:extLst>
          </p:cNvPr>
          <p:cNvGraphicFramePr>
            <a:graphicFrameLocks noGrp="1"/>
          </p:cNvGraphicFramePr>
          <p:nvPr>
            <p:extLst>
              <p:ext uri="{D42A27DB-BD31-4B8C-83A1-F6EECF244321}">
                <p14:modId xmlns:p14="http://schemas.microsoft.com/office/powerpoint/2010/main" val="1971843210"/>
              </p:ext>
            </p:extLst>
          </p:nvPr>
        </p:nvGraphicFramePr>
        <p:xfrm>
          <a:off x="304800" y="68964"/>
          <a:ext cx="11476892" cy="7159085"/>
        </p:xfrm>
        <a:graphic>
          <a:graphicData uri="http://schemas.openxmlformats.org/drawingml/2006/table">
            <a:tbl>
              <a:tblPr>
                <a:tableStyleId>{5C22544A-7EE6-4342-B048-85BDC9FD1C3A}</a:tableStyleId>
              </a:tblPr>
              <a:tblGrid>
                <a:gridCol w="1107831">
                  <a:extLst>
                    <a:ext uri="{9D8B030D-6E8A-4147-A177-3AD203B41FA5}">
                      <a16:colId xmlns:a16="http://schemas.microsoft.com/office/drawing/2014/main" val="3743191378"/>
                    </a:ext>
                  </a:extLst>
                </a:gridCol>
                <a:gridCol w="10369061">
                  <a:extLst>
                    <a:ext uri="{9D8B030D-6E8A-4147-A177-3AD203B41FA5}">
                      <a16:colId xmlns:a16="http://schemas.microsoft.com/office/drawing/2014/main" val="4059528779"/>
                    </a:ext>
                  </a:extLst>
                </a:gridCol>
              </a:tblGrid>
              <a:tr h="199719">
                <a:tc gridSpan="2">
                  <a:txBody>
                    <a:bodyPr/>
                    <a:lstStyle/>
                    <a:p>
                      <a:pPr algn="l" fontAlgn="ctr"/>
                      <a:r>
                        <a:rPr lang="pl-PL" sz="1300" b="1" u="none" strike="noStrike" dirty="0" err="1">
                          <a:effectLst/>
                        </a:rPr>
                        <a:t>Long</a:t>
                      </a:r>
                      <a:r>
                        <a:rPr lang="pl-PL" sz="1300" b="1" u="none" strike="noStrike" dirty="0">
                          <a:effectLst/>
                        </a:rPr>
                        <a:t>-Term </a:t>
                      </a:r>
                      <a:r>
                        <a:rPr lang="pl-PL" sz="1300" b="1" u="none" strike="noStrike" dirty="0" err="1">
                          <a:effectLst/>
                        </a:rPr>
                        <a:t>Issuer</a:t>
                      </a:r>
                      <a:r>
                        <a:rPr lang="pl-PL" sz="1300" b="1" u="none" strike="noStrike" dirty="0">
                          <a:effectLst/>
                        </a:rPr>
                        <a:t> </a:t>
                      </a:r>
                      <a:r>
                        <a:rPr lang="pl-PL" sz="1300" b="1" u="none" strike="noStrike" dirty="0" err="1">
                          <a:effectLst/>
                        </a:rPr>
                        <a:t>Credit</a:t>
                      </a:r>
                      <a:r>
                        <a:rPr lang="pl-PL" sz="1300" b="1" u="none" strike="noStrike" dirty="0">
                          <a:effectLst/>
                        </a:rPr>
                        <a:t> </a:t>
                      </a:r>
                      <a:r>
                        <a:rPr lang="pl-PL" sz="1300" b="1" u="none" strike="noStrike" dirty="0" err="1">
                          <a:effectLst/>
                        </a:rPr>
                        <a:t>Ratings</a:t>
                      </a:r>
                      <a:r>
                        <a:rPr lang="pl-PL" sz="1300" b="1" u="none" strike="noStrike" dirty="0">
                          <a:effectLst/>
                        </a:rPr>
                        <a:t>*</a:t>
                      </a:r>
                      <a:endParaRPr lang="pl-PL" sz="1300" b="1" i="0" u="none" strike="noStrike" dirty="0">
                        <a:solidFill>
                          <a:srgbClr val="FFFFFF"/>
                        </a:solidFill>
                        <a:effectLst/>
                        <a:latin typeface="Lucida Sans" panose="020B0602030504020204" pitchFamily="34" charset="0"/>
                      </a:endParaRPr>
                    </a:p>
                  </a:txBody>
                  <a:tcPr marL="824" marR="824" marT="824" marB="0" anchor="ctr"/>
                </a:tc>
                <a:tc hMerge="1">
                  <a:txBody>
                    <a:bodyPr/>
                    <a:lstStyle/>
                    <a:p>
                      <a:endParaRPr lang="pl-PL"/>
                    </a:p>
                  </a:txBody>
                  <a:tcPr/>
                </a:tc>
                <a:extLst>
                  <a:ext uri="{0D108BD9-81ED-4DB2-BD59-A6C34878D82A}">
                    <a16:rowId xmlns:a16="http://schemas.microsoft.com/office/drawing/2014/main" val="2515278672"/>
                  </a:ext>
                </a:extLst>
              </a:tr>
              <a:tr h="199719">
                <a:tc>
                  <a:txBody>
                    <a:bodyPr/>
                    <a:lstStyle/>
                    <a:p>
                      <a:pPr algn="l" fontAlgn="ctr"/>
                      <a:r>
                        <a:rPr lang="pl-PL" sz="1300" b="1" u="none" strike="noStrike">
                          <a:effectLst/>
                        </a:rPr>
                        <a:t>Category</a:t>
                      </a:r>
                      <a:endParaRPr lang="pl-PL" sz="1300" b="1" i="0" u="none" strike="noStrike">
                        <a:solidFill>
                          <a:srgbClr val="666666"/>
                        </a:solidFill>
                        <a:effectLst/>
                        <a:latin typeface="Lucida Sans" panose="020B0602030504020204" pitchFamily="34" charset="0"/>
                      </a:endParaRPr>
                    </a:p>
                  </a:txBody>
                  <a:tcPr marL="824" marR="824" marT="824" marB="0" anchor="ctr"/>
                </a:tc>
                <a:tc>
                  <a:txBody>
                    <a:bodyPr/>
                    <a:lstStyle/>
                    <a:p>
                      <a:pPr algn="l" fontAlgn="ctr"/>
                      <a:r>
                        <a:rPr lang="pl-PL" sz="1300" b="1" u="none" strike="noStrike" dirty="0">
                          <a:effectLst/>
                        </a:rPr>
                        <a:t>Definition</a:t>
                      </a:r>
                      <a:endParaRPr lang="pl-PL" sz="1300" b="1" i="0" u="none" strike="noStrike" dirty="0">
                        <a:solidFill>
                          <a:srgbClr val="666666"/>
                        </a:solidFill>
                        <a:effectLst/>
                        <a:latin typeface="Lucida Sans" panose="020B0602030504020204" pitchFamily="34" charset="0"/>
                      </a:endParaRPr>
                    </a:p>
                  </a:txBody>
                  <a:tcPr marL="824" marR="824" marT="824" marB="0" anchor="ctr"/>
                </a:tc>
                <a:extLst>
                  <a:ext uri="{0D108BD9-81ED-4DB2-BD59-A6C34878D82A}">
                    <a16:rowId xmlns:a16="http://schemas.microsoft.com/office/drawing/2014/main" val="4047681800"/>
                  </a:ext>
                </a:extLst>
              </a:tr>
              <a:tr h="398670">
                <a:tc>
                  <a:txBody>
                    <a:bodyPr/>
                    <a:lstStyle/>
                    <a:p>
                      <a:pPr algn="l" fontAlgn="ctr"/>
                      <a:r>
                        <a:rPr lang="pl-PL" sz="1300" u="none" strike="noStrike">
                          <a:effectLst/>
                        </a:rPr>
                        <a:t>AAA</a:t>
                      </a:r>
                      <a:endParaRPr lang="pl-PL" sz="1300" b="0" i="0" u="none" strike="noStrike">
                        <a:solidFill>
                          <a:srgbClr val="333333"/>
                        </a:solidFill>
                        <a:effectLst/>
                        <a:latin typeface="Lucida Sans" panose="020B0602030504020204" pitchFamily="34" charset="0"/>
                      </a:endParaRPr>
                    </a:p>
                  </a:txBody>
                  <a:tcPr marL="824" marR="824" marT="824" marB="0" anchor="ctr"/>
                </a:tc>
                <a:tc>
                  <a:txBody>
                    <a:bodyPr/>
                    <a:lstStyle/>
                    <a:p>
                      <a:pPr algn="l" fontAlgn="ctr"/>
                      <a:r>
                        <a:rPr lang="en-US" sz="1300" u="none" strike="noStrike">
                          <a:effectLst/>
                        </a:rPr>
                        <a:t>An obligor rated 'AAA' has extremely strong capacity to meet its financial commitments. 'AAA' is the highest issuer credit rating assigned by S&amp;P Global Ratings.</a:t>
                      </a:r>
                      <a:endParaRPr lang="en-US" sz="1300" b="0" i="0" u="none" strike="noStrike">
                        <a:solidFill>
                          <a:srgbClr val="333333"/>
                        </a:solidFill>
                        <a:effectLst/>
                        <a:latin typeface="Lucida Sans" panose="020B0602030504020204" pitchFamily="34" charset="0"/>
                      </a:endParaRPr>
                    </a:p>
                  </a:txBody>
                  <a:tcPr marL="824" marR="824" marT="824" marB="0" anchor="ctr"/>
                </a:tc>
                <a:extLst>
                  <a:ext uri="{0D108BD9-81ED-4DB2-BD59-A6C34878D82A}">
                    <a16:rowId xmlns:a16="http://schemas.microsoft.com/office/drawing/2014/main" val="994956165"/>
                  </a:ext>
                </a:extLst>
              </a:tr>
              <a:tr h="336254">
                <a:tc>
                  <a:txBody>
                    <a:bodyPr/>
                    <a:lstStyle/>
                    <a:p>
                      <a:pPr algn="l" fontAlgn="ctr"/>
                      <a:r>
                        <a:rPr lang="pl-PL" sz="1300" u="none" strike="noStrike">
                          <a:effectLst/>
                        </a:rPr>
                        <a:t>AA</a:t>
                      </a:r>
                      <a:endParaRPr lang="pl-PL" sz="1300" b="0" i="0" u="none" strike="noStrike">
                        <a:solidFill>
                          <a:srgbClr val="333333"/>
                        </a:solidFill>
                        <a:effectLst/>
                        <a:latin typeface="Lucida Sans" panose="020B0602030504020204" pitchFamily="34" charset="0"/>
                      </a:endParaRPr>
                    </a:p>
                  </a:txBody>
                  <a:tcPr marL="824" marR="824" marT="824" marB="0" anchor="ctr"/>
                </a:tc>
                <a:tc>
                  <a:txBody>
                    <a:bodyPr/>
                    <a:lstStyle/>
                    <a:p>
                      <a:pPr algn="l" fontAlgn="ctr"/>
                      <a:r>
                        <a:rPr lang="en-US" sz="1300" u="none" strike="noStrike" dirty="0">
                          <a:effectLst/>
                        </a:rPr>
                        <a:t>An obligor rated 'AA' has very strong capacity to meet its financial commitments. It differs from the highest-rated obligors only to a small degree.</a:t>
                      </a:r>
                      <a:endParaRPr lang="en-US" sz="1300" b="0" i="0" u="none" strike="noStrike" dirty="0">
                        <a:solidFill>
                          <a:srgbClr val="333333"/>
                        </a:solidFill>
                        <a:effectLst/>
                        <a:latin typeface="Lucida Sans" panose="020B0602030504020204" pitchFamily="34" charset="0"/>
                      </a:endParaRPr>
                    </a:p>
                  </a:txBody>
                  <a:tcPr marL="824" marR="824" marT="824" marB="0" anchor="ctr"/>
                </a:tc>
                <a:extLst>
                  <a:ext uri="{0D108BD9-81ED-4DB2-BD59-A6C34878D82A}">
                    <a16:rowId xmlns:a16="http://schemas.microsoft.com/office/drawing/2014/main" val="3964451387"/>
                  </a:ext>
                </a:extLst>
              </a:tr>
              <a:tr h="398670">
                <a:tc>
                  <a:txBody>
                    <a:bodyPr/>
                    <a:lstStyle/>
                    <a:p>
                      <a:pPr algn="l" fontAlgn="ctr"/>
                      <a:r>
                        <a:rPr lang="pl-PL" sz="1300" u="none" strike="noStrike">
                          <a:effectLst/>
                        </a:rPr>
                        <a:t>A</a:t>
                      </a:r>
                      <a:endParaRPr lang="pl-PL" sz="1300" b="0" i="0" u="none" strike="noStrike">
                        <a:solidFill>
                          <a:srgbClr val="333333"/>
                        </a:solidFill>
                        <a:effectLst/>
                        <a:latin typeface="Lucida Sans" panose="020B0602030504020204" pitchFamily="34" charset="0"/>
                      </a:endParaRPr>
                    </a:p>
                  </a:txBody>
                  <a:tcPr marL="824" marR="824" marT="824" marB="0" anchor="ctr"/>
                </a:tc>
                <a:tc>
                  <a:txBody>
                    <a:bodyPr/>
                    <a:lstStyle/>
                    <a:p>
                      <a:pPr algn="l" fontAlgn="ctr"/>
                      <a:r>
                        <a:rPr lang="en-US" sz="1300" u="none" strike="noStrike">
                          <a:effectLst/>
                        </a:rPr>
                        <a:t>An obligor rated 'A' has strong capacity to meet its financial commitments but is somewhat more susceptible to the adverse effects of changes in circumstances and economic conditions than obligors in higher-rated categories.</a:t>
                      </a:r>
                      <a:endParaRPr lang="en-US" sz="1300" b="0" i="0" u="none" strike="noStrike">
                        <a:solidFill>
                          <a:srgbClr val="333333"/>
                        </a:solidFill>
                        <a:effectLst/>
                        <a:latin typeface="Lucida Sans" panose="020B0602030504020204" pitchFamily="34" charset="0"/>
                      </a:endParaRPr>
                    </a:p>
                  </a:txBody>
                  <a:tcPr marL="824" marR="824" marT="824" marB="0" anchor="ctr"/>
                </a:tc>
                <a:extLst>
                  <a:ext uri="{0D108BD9-81ED-4DB2-BD59-A6C34878D82A}">
                    <a16:rowId xmlns:a16="http://schemas.microsoft.com/office/drawing/2014/main" val="3573071204"/>
                  </a:ext>
                </a:extLst>
              </a:tr>
              <a:tr h="398670">
                <a:tc>
                  <a:txBody>
                    <a:bodyPr/>
                    <a:lstStyle/>
                    <a:p>
                      <a:pPr algn="l" fontAlgn="ctr"/>
                      <a:r>
                        <a:rPr lang="pl-PL" sz="1300" u="none" strike="noStrike">
                          <a:effectLst/>
                        </a:rPr>
                        <a:t>BBB</a:t>
                      </a:r>
                      <a:endParaRPr lang="pl-PL" sz="1300" b="0" i="0" u="none" strike="noStrike">
                        <a:solidFill>
                          <a:srgbClr val="333333"/>
                        </a:solidFill>
                        <a:effectLst/>
                        <a:latin typeface="Lucida Sans" panose="020B0602030504020204" pitchFamily="34" charset="0"/>
                      </a:endParaRPr>
                    </a:p>
                  </a:txBody>
                  <a:tcPr marL="824" marR="824" marT="824" marB="0" anchor="ctr"/>
                </a:tc>
                <a:tc>
                  <a:txBody>
                    <a:bodyPr/>
                    <a:lstStyle/>
                    <a:p>
                      <a:pPr algn="l" fontAlgn="ctr"/>
                      <a:r>
                        <a:rPr lang="en-US" sz="1300" u="none" strike="noStrike">
                          <a:effectLst/>
                        </a:rPr>
                        <a:t>An obligor rated 'BBB' has adequate capacity to meet its financial commitments. However, adverse economic conditions or changing circumstances are more likely to lead to a weakened capacity of the obligor to meet its financial commitments.</a:t>
                      </a:r>
                      <a:endParaRPr lang="en-US" sz="1300" b="0" i="0" u="none" strike="noStrike">
                        <a:solidFill>
                          <a:srgbClr val="333333"/>
                        </a:solidFill>
                        <a:effectLst/>
                        <a:latin typeface="Lucida Sans" panose="020B0602030504020204" pitchFamily="34" charset="0"/>
                      </a:endParaRPr>
                    </a:p>
                  </a:txBody>
                  <a:tcPr marL="824" marR="824" marT="824" marB="0" anchor="ctr"/>
                </a:tc>
                <a:extLst>
                  <a:ext uri="{0D108BD9-81ED-4DB2-BD59-A6C34878D82A}">
                    <a16:rowId xmlns:a16="http://schemas.microsoft.com/office/drawing/2014/main" val="1868359128"/>
                  </a:ext>
                </a:extLst>
              </a:tr>
              <a:tr h="597621">
                <a:tc>
                  <a:txBody>
                    <a:bodyPr/>
                    <a:lstStyle/>
                    <a:p>
                      <a:pPr algn="l" fontAlgn="ctr"/>
                      <a:r>
                        <a:rPr lang="en-US" sz="1300" u="none" strike="noStrike" dirty="0">
                          <a:effectLst/>
                        </a:rPr>
                        <a:t>BB; B; CCC; and CC</a:t>
                      </a:r>
                      <a:endParaRPr lang="en-US" sz="1300" b="0" i="0" u="none" strike="noStrike" dirty="0">
                        <a:solidFill>
                          <a:srgbClr val="333333"/>
                        </a:solidFill>
                        <a:effectLst/>
                        <a:latin typeface="Lucida Sans" panose="020B0602030504020204" pitchFamily="34" charset="0"/>
                      </a:endParaRPr>
                    </a:p>
                  </a:txBody>
                  <a:tcPr marL="824" marR="824" marT="824" marB="0" anchor="ctr"/>
                </a:tc>
                <a:tc>
                  <a:txBody>
                    <a:bodyPr/>
                    <a:lstStyle/>
                    <a:p>
                      <a:pPr algn="l" fontAlgn="ctr"/>
                      <a:r>
                        <a:rPr lang="en-US" sz="1300" u="none" strike="noStrike" dirty="0">
                          <a:effectLst/>
                        </a:rPr>
                        <a:t>Obligors rated 'BB', 'B', 'CCC', and 'CC' are regarded as having significant speculative characteristics. 'BB' indicates the least degree of speculation and 'CC' the highest. While such obligors will likely have some quality and protective characteristics, these may be outweighed by large uncertainties or major exposures to adverse conditions.</a:t>
                      </a:r>
                      <a:endParaRPr lang="en-US" sz="1300" b="0" i="0" u="none" strike="noStrike" dirty="0">
                        <a:solidFill>
                          <a:srgbClr val="333333"/>
                        </a:solidFill>
                        <a:effectLst/>
                        <a:latin typeface="Lucida Sans" panose="020B0602030504020204" pitchFamily="34" charset="0"/>
                      </a:endParaRPr>
                    </a:p>
                  </a:txBody>
                  <a:tcPr marL="824" marR="824" marT="824" marB="0" anchor="ctr"/>
                </a:tc>
                <a:extLst>
                  <a:ext uri="{0D108BD9-81ED-4DB2-BD59-A6C34878D82A}">
                    <a16:rowId xmlns:a16="http://schemas.microsoft.com/office/drawing/2014/main" val="993299994"/>
                  </a:ext>
                </a:extLst>
              </a:tr>
              <a:tr h="597621">
                <a:tc>
                  <a:txBody>
                    <a:bodyPr/>
                    <a:lstStyle/>
                    <a:p>
                      <a:pPr algn="l" fontAlgn="ctr"/>
                      <a:r>
                        <a:rPr lang="pl-PL" sz="1300" u="none" strike="noStrike">
                          <a:effectLst/>
                        </a:rPr>
                        <a:t>BB</a:t>
                      </a:r>
                      <a:endParaRPr lang="pl-PL" sz="1300" b="0" i="0" u="none" strike="noStrike">
                        <a:solidFill>
                          <a:srgbClr val="333333"/>
                        </a:solidFill>
                        <a:effectLst/>
                        <a:latin typeface="Lucida Sans" panose="020B0602030504020204" pitchFamily="34" charset="0"/>
                      </a:endParaRPr>
                    </a:p>
                  </a:txBody>
                  <a:tcPr marL="824" marR="824" marT="824" marB="0" anchor="ctr"/>
                </a:tc>
                <a:tc>
                  <a:txBody>
                    <a:bodyPr/>
                    <a:lstStyle/>
                    <a:p>
                      <a:pPr algn="l" fontAlgn="ctr"/>
                      <a:r>
                        <a:rPr lang="en-US" sz="1300" u="none" strike="noStrike">
                          <a:effectLst/>
                        </a:rPr>
                        <a:t>An obligor rated 'BB' is less vulnerable in the near term than other lower-rated obligors. However, it faces major ongoing uncertainties and exposure to adverse business, financial, or economic conditions which could lead to the obligor's inadequate capacity to meet its financial commitments.</a:t>
                      </a:r>
                      <a:endParaRPr lang="en-US" sz="1300" b="0" i="0" u="none" strike="noStrike">
                        <a:solidFill>
                          <a:srgbClr val="333333"/>
                        </a:solidFill>
                        <a:effectLst/>
                        <a:latin typeface="Lucida Sans" panose="020B0602030504020204" pitchFamily="34" charset="0"/>
                      </a:endParaRPr>
                    </a:p>
                  </a:txBody>
                  <a:tcPr marL="824" marR="824" marT="824" marB="0" anchor="ctr"/>
                </a:tc>
                <a:extLst>
                  <a:ext uri="{0D108BD9-81ED-4DB2-BD59-A6C34878D82A}">
                    <a16:rowId xmlns:a16="http://schemas.microsoft.com/office/drawing/2014/main" val="2193602765"/>
                  </a:ext>
                </a:extLst>
              </a:tr>
              <a:tr h="504003">
                <a:tc>
                  <a:txBody>
                    <a:bodyPr/>
                    <a:lstStyle/>
                    <a:p>
                      <a:pPr algn="l" fontAlgn="ctr"/>
                      <a:r>
                        <a:rPr lang="pl-PL" sz="1300" u="none" strike="noStrike">
                          <a:effectLst/>
                        </a:rPr>
                        <a:t>B</a:t>
                      </a:r>
                      <a:endParaRPr lang="pl-PL" sz="1300" b="0" i="0" u="none" strike="noStrike">
                        <a:solidFill>
                          <a:srgbClr val="333333"/>
                        </a:solidFill>
                        <a:effectLst/>
                        <a:latin typeface="Lucida Sans" panose="020B0602030504020204" pitchFamily="34" charset="0"/>
                      </a:endParaRPr>
                    </a:p>
                  </a:txBody>
                  <a:tcPr marL="824" marR="824" marT="824" marB="0" anchor="ctr"/>
                </a:tc>
                <a:tc>
                  <a:txBody>
                    <a:bodyPr/>
                    <a:lstStyle/>
                    <a:p>
                      <a:pPr algn="l" fontAlgn="ctr"/>
                      <a:r>
                        <a:rPr lang="en-US" sz="1300" u="none" strike="noStrike">
                          <a:effectLst/>
                        </a:rPr>
                        <a:t>An obligor rated 'B' is more vulnerable than the obligors rated 'BB', but the obligor currently has the capacity to meet its financial commitments. Adverse business, financial, or economic conditions will likely impair the obligor's capacity or willingness to meet its financial commitments.</a:t>
                      </a:r>
                      <a:endParaRPr lang="en-US" sz="1300" b="0" i="0" u="none" strike="noStrike">
                        <a:solidFill>
                          <a:srgbClr val="333333"/>
                        </a:solidFill>
                        <a:effectLst/>
                        <a:latin typeface="Lucida Sans" panose="020B0602030504020204" pitchFamily="34" charset="0"/>
                      </a:endParaRPr>
                    </a:p>
                  </a:txBody>
                  <a:tcPr marL="824" marR="824" marT="824" marB="0" anchor="ctr"/>
                </a:tc>
                <a:extLst>
                  <a:ext uri="{0D108BD9-81ED-4DB2-BD59-A6C34878D82A}">
                    <a16:rowId xmlns:a16="http://schemas.microsoft.com/office/drawing/2014/main" val="2436936957"/>
                  </a:ext>
                </a:extLst>
              </a:tr>
              <a:tr h="398670">
                <a:tc>
                  <a:txBody>
                    <a:bodyPr/>
                    <a:lstStyle/>
                    <a:p>
                      <a:pPr algn="l" fontAlgn="ctr"/>
                      <a:r>
                        <a:rPr lang="pl-PL" sz="1300" u="none" strike="noStrike">
                          <a:effectLst/>
                        </a:rPr>
                        <a:t>CCC</a:t>
                      </a:r>
                      <a:endParaRPr lang="pl-PL" sz="1300" b="0" i="0" u="none" strike="noStrike">
                        <a:solidFill>
                          <a:srgbClr val="333333"/>
                        </a:solidFill>
                        <a:effectLst/>
                        <a:latin typeface="Lucida Sans" panose="020B0602030504020204" pitchFamily="34" charset="0"/>
                      </a:endParaRPr>
                    </a:p>
                  </a:txBody>
                  <a:tcPr marL="824" marR="824" marT="824" marB="0" anchor="ctr"/>
                </a:tc>
                <a:tc>
                  <a:txBody>
                    <a:bodyPr/>
                    <a:lstStyle/>
                    <a:p>
                      <a:pPr algn="l" fontAlgn="ctr"/>
                      <a:r>
                        <a:rPr lang="en-US" sz="1300" u="none" strike="noStrike">
                          <a:effectLst/>
                        </a:rPr>
                        <a:t>An obligor rated 'CCC' is currently vulnerable, and is dependent upon favorable business, financial, and economic conditions to meet its financial commitments.</a:t>
                      </a:r>
                      <a:endParaRPr lang="en-US" sz="1300" b="0" i="0" u="none" strike="noStrike">
                        <a:solidFill>
                          <a:srgbClr val="333333"/>
                        </a:solidFill>
                        <a:effectLst/>
                        <a:latin typeface="Lucida Sans" panose="020B0602030504020204" pitchFamily="34" charset="0"/>
                      </a:endParaRPr>
                    </a:p>
                  </a:txBody>
                  <a:tcPr marL="824" marR="824" marT="824" marB="0" anchor="ctr"/>
                </a:tc>
                <a:extLst>
                  <a:ext uri="{0D108BD9-81ED-4DB2-BD59-A6C34878D82A}">
                    <a16:rowId xmlns:a16="http://schemas.microsoft.com/office/drawing/2014/main" val="3595596461"/>
                  </a:ext>
                </a:extLst>
              </a:tr>
              <a:tr h="398670">
                <a:tc>
                  <a:txBody>
                    <a:bodyPr/>
                    <a:lstStyle/>
                    <a:p>
                      <a:pPr algn="l" fontAlgn="ctr"/>
                      <a:r>
                        <a:rPr lang="pl-PL" sz="1300" u="none" strike="noStrike">
                          <a:effectLst/>
                        </a:rPr>
                        <a:t>CC</a:t>
                      </a:r>
                      <a:endParaRPr lang="pl-PL" sz="1300" b="0" i="0" u="none" strike="noStrike">
                        <a:solidFill>
                          <a:srgbClr val="333333"/>
                        </a:solidFill>
                        <a:effectLst/>
                        <a:latin typeface="Lucida Sans" panose="020B0602030504020204" pitchFamily="34" charset="0"/>
                      </a:endParaRPr>
                    </a:p>
                  </a:txBody>
                  <a:tcPr marL="824" marR="824" marT="824" marB="0" anchor="ctr"/>
                </a:tc>
                <a:tc>
                  <a:txBody>
                    <a:bodyPr/>
                    <a:lstStyle/>
                    <a:p>
                      <a:pPr algn="l" fontAlgn="ctr"/>
                      <a:r>
                        <a:rPr lang="en-US" sz="1300" u="none" strike="noStrike">
                          <a:effectLst/>
                        </a:rPr>
                        <a:t>An obligor rated 'CC' is currently highly vulnerable. The 'CC' rating is used when a default has not yet occurred, but S&amp;P Global Ratings expects default to be a virtual certainty, regardless of the anticipated time to default.</a:t>
                      </a:r>
                      <a:endParaRPr lang="en-US" sz="1300" b="0" i="0" u="none" strike="noStrike">
                        <a:solidFill>
                          <a:srgbClr val="333333"/>
                        </a:solidFill>
                        <a:effectLst/>
                        <a:latin typeface="Lucida Sans" panose="020B0602030504020204" pitchFamily="34" charset="0"/>
                      </a:endParaRPr>
                    </a:p>
                  </a:txBody>
                  <a:tcPr marL="824" marR="824" marT="824" marB="0" anchor="ctr"/>
                </a:tc>
                <a:extLst>
                  <a:ext uri="{0D108BD9-81ED-4DB2-BD59-A6C34878D82A}">
                    <a16:rowId xmlns:a16="http://schemas.microsoft.com/office/drawing/2014/main" val="4135422873"/>
                  </a:ext>
                </a:extLst>
              </a:tr>
              <a:tr h="398670">
                <a:tc>
                  <a:txBody>
                    <a:bodyPr/>
                    <a:lstStyle/>
                    <a:p>
                      <a:pPr algn="l" fontAlgn="ctr"/>
                      <a:r>
                        <a:rPr lang="pl-PL" sz="1300" u="none" strike="noStrike">
                          <a:effectLst/>
                        </a:rPr>
                        <a:t>R</a:t>
                      </a:r>
                      <a:endParaRPr lang="pl-PL" sz="1300" b="0" i="0" u="none" strike="noStrike">
                        <a:solidFill>
                          <a:srgbClr val="333333"/>
                        </a:solidFill>
                        <a:effectLst/>
                        <a:latin typeface="Lucida Sans" panose="020B0602030504020204" pitchFamily="34" charset="0"/>
                      </a:endParaRPr>
                    </a:p>
                  </a:txBody>
                  <a:tcPr marL="824" marR="824" marT="824" marB="0" anchor="ctr"/>
                </a:tc>
                <a:tc>
                  <a:txBody>
                    <a:bodyPr/>
                    <a:lstStyle/>
                    <a:p>
                      <a:pPr algn="l" fontAlgn="ctr"/>
                      <a:r>
                        <a:rPr lang="en-US" sz="1300" u="none" strike="noStrike">
                          <a:effectLst/>
                        </a:rPr>
                        <a:t>An obligor rated 'R' is under regulatory supervision owing to its financial condition. During the pendency of the regulatory supervision the regulators may have the power to favor one class of obligations over others or pay some obligations and not others.</a:t>
                      </a:r>
                      <a:endParaRPr lang="en-US" sz="1300" b="0" i="0" u="none" strike="noStrike">
                        <a:solidFill>
                          <a:srgbClr val="333333"/>
                        </a:solidFill>
                        <a:effectLst/>
                        <a:latin typeface="Lucida Sans" panose="020B0602030504020204" pitchFamily="34" charset="0"/>
                      </a:endParaRPr>
                    </a:p>
                  </a:txBody>
                  <a:tcPr marL="824" marR="824" marT="824" marB="0" anchor="ctr"/>
                </a:tc>
                <a:extLst>
                  <a:ext uri="{0D108BD9-81ED-4DB2-BD59-A6C34878D82A}">
                    <a16:rowId xmlns:a16="http://schemas.microsoft.com/office/drawing/2014/main" val="1569728364"/>
                  </a:ext>
                </a:extLst>
              </a:tr>
              <a:tr h="1592375">
                <a:tc>
                  <a:txBody>
                    <a:bodyPr/>
                    <a:lstStyle/>
                    <a:p>
                      <a:pPr algn="l" fontAlgn="ctr"/>
                      <a:r>
                        <a:rPr lang="pl-PL" sz="1300" u="none" strike="noStrike">
                          <a:effectLst/>
                        </a:rPr>
                        <a:t>SD and D</a:t>
                      </a:r>
                      <a:endParaRPr lang="pl-PL" sz="1300" b="0" i="0" u="none" strike="noStrike">
                        <a:solidFill>
                          <a:srgbClr val="333333"/>
                        </a:solidFill>
                        <a:effectLst/>
                        <a:latin typeface="Lucida Sans" panose="020B0602030504020204" pitchFamily="34" charset="0"/>
                      </a:endParaRPr>
                    </a:p>
                  </a:txBody>
                  <a:tcPr marL="824" marR="824" marT="824" marB="0" anchor="ctr"/>
                </a:tc>
                <a:tc>
                  <a:txBody>
                    <a:bodyPr/>
                    <a:lstStyle/>
                    <a:p>
                      <a:pPr algn="l" fontAlgn="ctr"/>
                      <a:r>
                        <a:rPr lang="en-US" sz="1300" u="none" strike="noStrike">
                          <a:effectLst/>
                        </a:rPr>
                        <a:t>An obligor rated 'SD' (selective default) or 'D' is in default on one or more of its financial obligations including rated and unrated financial obligations but excluding hybrid instruments classified as regulatory capital or in non-payment according to terms. An obligor is considered in default unless S&amp;P Global Ratings believes that such payments will be made within five business days of the due date in the absence of a stated grace period, or within the earlier of the stated grace period or 30 calendar days. A 'D' rating is assigned when S&amp;P Global Ratings believes that the default will be a general default and that the obligor will fail to pay all or substantially all of its obligations as they come due. An 'SD' rating is assigned when S&amp;P Global Ratings believes that the obligor has selectively defaulted on a specific issue or class of obligations but it will continue to meet its payment obligations on other issues or classes of obligations in a timely manner. An obligor's rating is lowered to 'D' or 'SD' if it is conducting a distressed exchange offer.</a:t>
                      </a:r>
                      <a:endParaRPr lang="en-US" sz="1300" b="0" i="0" u="none" strike="noStrike">
                        <a:solidFill>
                          <a:srgbClr val="333333"/>
                        </a:solidFill>
                        <a:effectLst/>
                        <a:latin typeface="Lucida Sans" panose="020B0602030504020204" pitchFamily="34" charset="0"/>
                      </a:endParaRPr>
                    </a:p>
                  </a:txBody>
                  <a:tcPr marL="824" marR="824" marT="824" marB="0" anchor="ctr"/>
                </a:tc>
                <a:extLst>
                  <a:ext uri="{0D108BD9-81ED-4DB2-BD59-A6C34878D82A}">
                    <a16:rowId xmlns:a16="http://schemas.microsoft.com/office/drawing/2014/main" val="2320002734"/>
                  </a:ext>
                </a:extLst>
              </a:tr>
              <a:tr h="199719">
                <a:tc>
                  <a:txBody>
                    <a:bodyPr/>
                    <a:lstStyle/>
                    <a:p>
                      <a:pPr algn="l" fontAlgn="ctr"/>
                      <a:r>
                        <a:rPr lang="pl-PL" sz="1300" u="none" strike="noStrike">
                          <a:effectLst/>
                        </a:rPr>
                        <a:t>NR</a:t>
                      </a:r>
                      <a:endParaRPr lang="pl-PL" sz="1300" b="0" i="0" u="none" strike="noStrike">
                        <a:solidFill>
                          <a:srgbClr val="333333"/>
                        </a:solidFill>
                        <a:effectLst/>
                        <a:latin typeface="Lucida Sans" panose="020B0602030504020204" pitchFamily="34" charset="0"/>
                      </a:endParaRPr>
                    </a:p>
                  </a:txBody>
                  <a:tcPr marL="824" marR="824" marT="824" marB="0" anchor="ctr"/>
                </a:tc>
                <a:tc>
                  <a:txBody>
                    <a:bodyPr/>
                    <a:lstStyle/>
                    <a:p>
                      <a:pPr algn="l" fontAlgn="ctr"/>
                      <a:r>
                        <a:rPr lang="en-US" sz="1300" u="none" strike="noStrike" dirty="0">
                          <a:effectLst/>
                        </a:rPr>
                        <a:t>An issuer designated 'NR' is not rated.</a:t>
                      </a:r>
                      <a:endParaRPr lang="en-US" sz="1300" b="0" i="0" u="none" strike="noStrike" dirty="0">
                        <a:solidFill>
                          <a:srgbClr val="333333"/>
                        </a:solidFill>
                        <a:effectLst/>
                        <a:latin typeface="Lucida Sans" panose="020B0602030504020204" pitchFamily="34" charset="0"/>
                      </a:endParaRPr>
                    </a:p>
                  </a:txBody>
                  <a:tcPr marL="824" marR="824" marT="824" marB="0" anchor="ctr"/>
                </a:tc>
                <a:extLst>
                  <a:ext uri="{0D108BD9-81ED-4DB2-BD59-A6C34878D82A}">
                    <a16:rowId xmlns:a16="http://schemas.microsoft.com/office/drawing/2014/main" val="1604795892"/>
                  </a:ext>
                </a:extLst>
              </a:tr>
            </a:tbl>
          </a:graphicData>
        </a:graphic>
      </p:graphicFrame>
    </p:spTree>
    <p:extLst>
      <p:ext uri="{BB962C8B-B14F-4D97-AF65-F5344CB8AC3E}">
        <p14:creationId xmlns:p14="http://schemas.microsoft.com/office/powerpoint/2010/main" val="185319076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1">
            <a:extLst>
              <a:ext uri="{FF2B5EF4-FFF2-40B4-BE49-F238E27FC236}">
                <a16:creationId xmlns:a16="http://schemas.microsoft.com/office/drawing/2014/main" id="{D98557EE-1C09-465A-AC48-B0DB755EAEA7}"/>
              </a:ext>
            </a:extLst>
          </p:cNvPr>
          <p:cNvSpPr>
            <a:spLocks noGrp="1"/>
          </p:cNvSpPr>
          <p:nvPr>
            <p:ph type="title"/>
          </p:nvPr>
        </p:nvSpPr>
        <p:spPr/>
        <p:txBody>
          <a:bodyPr/>
          <a:lstStyle/>
          <a:p>
            <a:r>
              <a:rPr lang="pl-PL" dirty="0" err="1">
                <a:effectLst>
                  <a:outerShdw blurRad="38100" dist="38100" dir="2700000" algn="tl">
                    <a:srgbClr val="000000">
                      <a:alpha val="43137"/>
                    </a:srgbClr>
                  </a:outerShdw>
                </a:effectLst>
              </a:rPr>
              <a:t>Cumulative</a:t>
            </a:r>
            <a:r>
              <a:rPr lang="pl-PL" dirty="0">
                <a:effectLst>
                  <a:outerShdw blurRad="38100" dist="38100" dir="2700000" algn="tl">
                    <a:srgbClr val="000000">
                      <a:alpha val="43137"/>
                    </a:srgbClr>
                  </a:outerShdw>
                </a:effectLst>
              </a:rPr>
              <a:t> </a:t>
            </a:r>
            <a:r>
              <a:rPr lang="pl-PL" dirty="0" err="1">
                <a:effectLst>
                  <a:outerShdw blurRad="38100" dist="38100" dir="2700000" algn="tl">
                    <a:srgbClr val="000000">
                      <a:alpha val="43137"/>
                    </a:srgbClr>
                  </a:outerShdw>
                </a:effectLst>
              </a:rPr>
              <a:t>Accuracy</a:t>
            </a:r>
            <a:r>
              <a:rPr lang="pl-PL" dirty="0">
                <a:effectLst>
                  <a:outerShdw blurRad="38100" dist="38100" dir="2700000" algn="tl">
                    <a:srgbClr val="000000">
                      <a:alpha val="43137"/>
                    </a:srgbClr>
                  </a:outerShdw>
                </a:effectLst>
              </a:rPr>
              <a:t> Profile (CAP)</a:t>
            </a:r>
          </a:p>
        </p:txBody>
      </p:sp>
      <p:sp>
        <p:nvSpPr>
          <p:cNvPr id="4" name="Symbol zastępczy zawartości 2">
            <a:extLst>
              <a:ext uri="{FF2B5EF4-FFF2-40B4-BE49-F238E27FC236}">
                <a16:creationId xmlns:a16="http://schemas.microsoft.com/office/drawing/2014/main" id="{32FD78F9-DD93-4FB8-923A-DCC94F0DA2BE}"/>
              </a:ext>
            </a:extLst>
          </p:cNvPr>
          <p:cNvSpPr>
            <a:spLocks noGrp="1"/>
          </p:cNvSpPr>
          <p:nvPr>
            <p:ph idx="1"/>
          </p:nvPr>
        </p:nvSpPr>
        <p:spPr/>
        <p:txBody>
          <a:bodyPr/>
          <a:lstStyle/>
          <a:p>
            <a:pPr marL="0" indent="0" algn="just">
              <a:buNone/>
            </a:pPr>
            <a:r>
              <a:rPr lang="en-US" sz="2000" dirty="0"/>
              <a:t>The CAP is obtained by first ordering the Z-scores</a:t>
            </a:r>
            <a:r>
              <a:rPr lang="pl-PL" sz="2000" dirty="0"/>
              <a:t> </a:t>
            </a:r>
            <a:r>
              <a:rPr lang="en-US" sz="2000" dirty="0"/>
              <a:t>from the lowest to highest values where a lower value</a:t>
            </a:r>
            <a:r>
              <a:rPr lang="pl-PL" sz="2000" dirty="0"/>
              <a:t> </a:t>
            </a:r>
            <a:r>
              <a:rPr lang="en-US" sz="2000" dirty="0"/>
              <a:t>means a higher probability of default. Then, for a given</a:t>
            </a:r>
            <a:r>
              <a:rPr lang="pl-PL" sz="2000" dirty="0"/>
              <a:t> </a:t>
            </a:r>
            <a:r>
              <a:rPr lang="en-US" sz="2000" dirty="0"/>
              <a:t>fraction x of the total number of firms, the CAP curve</a:t>
            </a:r>
            <a:r>
              <a:rPr lang="pl-PL" sz="2000" dirty="0"/>
              <a:t> </a:t>
            </a:r>
            <a:r>
              <a:rPr lang="en-US" sz="2000" dirty="0"/>
              <a:t>indicates the fraction of the defaulted firms whose </a:t>
            </a:r>
            <a:r>
              <a:rPr lang="en-US" sz="2000" dirty="0" err="1"/>
              <a:t>Zscores</a:t>
            </a:r>
            <a:r>
              <a:rPr lang="pl-PL" sz="2000" dirty="0"/>
              <a:t> </a:t>
            </a:r>
            <a:r>
              <a:rPr lang="en-US" sz="2000" dirty="0"/>
              <a:t>are less than or equal to the maximum Z-score up</a:t>
            </a:r>
            <a:r>
              <a:rPr lang="pl-PL" sz="2000" dirty="0"/>
              <a:t> </a:t>
            </a:r>
            <a:r>
              <a:rPr lang="en-US" sz="2000" dirty="0"/>
              <a:t>to fraction x, where fraction x will be varied from 0%</a:t>
            </a:r>
            <a:r>
              <a:rPr lang="pl-PL" sz="2000" dirty="0"/>
              <a:t> </a:t>
            </a:r>
            <a:r>
              <a:rPr lang="en-US" sz="2000" dirty="0"/>
              <a:t>to 100%.</a:t>
            </a:r>
            <a:endParaRPr lang="pl-PL" sz="2000" dirty="0"/>
          </a:p>
        </p:txBody>
      </p:sp>
    </p:spTree>
    <p:extLst>
      <p:ext uri="{BB962C8B-B14F-4D97-AF65-F5344CB8AC3E}">
        <p14:creationId xmlns:p14="http://schemas.microsoft.com/office/powerpoint/2010/main" val="294432313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a:extLst>
              <a:ext uri="{FF2B5EF4-FFF2-40B4-BE49-F238E27FC236}">
                <a16:creationId xmlns:a16="http://schemas.microsoft.com/office/drawing/2014/main" id="{648DF611-7E55-424C-B3C5-F11294711C83}"/>
              </a:ext>
            </a:extLst>
          </p:cNvPr>
          <p:cNvSpPr>
            <a:spLocks noGrp="1"/>
          </p:cNvSpPr>
          <p:nvPr>
            <p:ph type="title"/>
          </p:nvPr>
        </p:nvSpPr>
        <p:spPr/>
        <p:txBody>
          <a:bodyPr/>
          <a:lstStyle/>
          <a:p>
            <a:r>
              <a:rPr lang="pl-PL" dirty="0" err="1">
                <a:effectLst>
                  <a:outerShdw blurRad="38100" dist="38100" dir="2700000" algn="tl">
                    <a:srgbClr val="000000">
                      <a:alpha val="43137"/>
                    </a:srgbClr>
                  </a:outerShdw>
                </a:effectLst>
              </a:rPr>
              <a:t>Cumulative</a:t>
            </a:r>
            <a:r>
              <a:rPr lang="pl-PL" dirty="0">
                <a:effectLst>
                  <a:outerShdw blurRad="38100" dist="38100" dir="2700000" algn="tl">
                    <a:srgbClr val="000000">
                      <a:alpha val="43137"/>
                    </a:srgbClr>
                  </a:outerShdw>
                </a:effectLst>
              </a:rPr>
              <a:t> </a:t>
            </a:r>
            <a:r>
              <a:rPr lang="pl-PL" dirty="0" err="1">
                <a:effectLst>
                  <a:outerShdw blurRad="38100" dist="38100" dir="2700000" algn="tl">
                    <a:srgbClr val="000000">
                      <a:alpha val="43137"/>
                    </a:srgbClr>
                  </a:outerShdw>
                </a:effectLst>
              </a:rPr>
              <a:t>Accuracy</a:t>
            </a:r>
            <a:r>
              <a:rPr lang="pl-PL" dirty="0">
                <a:effectLst>
                  <a:outerShdw blurRad="38100" dist="38100" dir="2700000" algn="tl">
                    <a:srgbClr val="000000">
                      <a:alpha val="43137"/>
                    </a:srgbClr>
                  </a:outerShdw>
                </a:effectLst>
              </a:rPr>
              <a:t> Profile (CAP)</a:t>
            </a:r>
          </a:p>
        </p:txBody>
      </p:sp>
      <mc:AlternateContent xmlns:mc="http://schemas.openxmlformats.org/markup-compatibility/2006" xmlns:a14="http://schemas.microsoft.com/office/drawing/2010/main">
        <mc:Choice Requires="a14">
          <p:sp>
            <p:nvSpPr>
              <p:cNvPr id="3" name="Symbol zastępczy zawartości 2">
                <a:extLst>
                  <a:ext uri="{FF2B5EF4-FFF2-40B4-BE49-F238E27FC236}">
                    <a16:creationId xmlns:a16="http://schemas.microsoft.com/office/drawing/2014/main" id="{D05F565F-7D01-48C2-8910-C92BC6FCB710}"/>
                  </a:ext>
                </a:extLst>
              </p:cNvPr>
              <p:cNvSpPr>
                <a:spLocks noGrp="1"/>
              </p:cNvSpPr>
              <p:nvPr>
                <p:ph idx="1"/>
              </p:nvPr>
            </p:nvSpPr>
            <p:spPr/>
            <p:txBody>
              <a:bodyPr>
                <a:normAutofit lnSpcReduction="10000"/>
              </a:bodyPr>
              <a:lstStyle/>
              <a:p>
                <a:r>
                  <a:rPr lang="en-US" dirty="0"/>
                  <a:t>The Cumulative Accuracy Proﬁle is deﬁned as the graph of all points</a:t>
                </a:r>
                <a:r>
                  <a:rPr lang="pl-PL" dirty="0"/>
                  <a:t>, </a:t>
                </a:r>
                <a:r>
                  <a:rPr lang="en-US" dirty="0"/>
                  <a:t>where the points are connected by straight lines (linear interpolation). </a:t>
                </a:r>
                <a:endParaRPr lang="pl-PL" dirty="0"/>
              </a:p>
              <a:p>
                <a:r>
                  <a:rPr lang="en-US" dirty="0"/>
                  <a:t>A perfect rating model would assign the lowest scores to the defaulters. In this case the CAP is increasing linearly and then staying at one. For a random model without any discriminative power the fraction x of all debtors with the lowest rating scores will contain x percent of all defaulters, i.e. in this case we will have </a:t>
                </a:r>
                <a:r>
                  <a:rPr lang="en-US" dirty="0" err="1"/>
                  <a:t>CDiD</a:t>
                </a:r>
                <a:r>
                  <a:rPr lang="en-US" dirty="0"/>
                  <a:t> = </a:t>
                </a:r>
                <a:r>
                  <a:rPr lang="en-US" dirty="0" err="1"/>
                  <a:t>CDi</a:t>
                </a:r>
                <a:r>
                  <a:rPr lang="en-US" dirty="0"/>
                  <a:t> T, </a:t>
                </a:r>
                <a:r>
                  <a:rPr lang="en-US" dirty="0" err="1"/>
                  <a:t>i</a:t>
                </a:r>
                <a:r>
                  <a:rPr lang="en-US" dirty="0"/>
                  <a:t> = 0,...,k. Real rating systems will be somewhere in between these two extremes. The quality of a rating system can be summarized by a single number, the Accuracy Ratio AR. It is deﬁned as the ratio of the area </a:t>
                </a:r>
                <a:r>
                  <a:rPr lang="en-US" dirty="0" err="1"/>
                  <a:t>aR</a:t>
                </a:r>
                <a:r>
                  <a:rPr lang="en-US" dirty="0"/>
                  <a:t> between the CAP of the rating model being validated and the CAP of the random model, and the area </a:t>
                </a:r>
                <a:r>
                  <a:rPr lang="en-US" dirty="0" err="1"/>
                  <a:t>aP</a:t>
                </a:r>
                <a:r>
                  <a:rPr lang="en-US" dirty="0"/>
                  <a:t> between the CAP of the perfect rating model and the CAP of the random model, </a:t>
                </a:r>
                <a:r>
                  <a:rPr lang="en-US" dirty="0" err="1"/>
                  <a:t>i.e</a:t>
                </a:r>
                <a:endParaRPr lang="pl-PL" dirty="0"/>
              </a:p>
              <a:p>
                <a:pPr marL="0" indent="0">
                  <a:buNone/>
                </a:pPr>
                <a14:m>
                  <m:oMathPara xmlns:m="http://schemas.openxmlformats.org/officeDocument/2006/math">
                    <m:oMathParaPr>
                      <m:jc m:val="centerGroup"/>
                    </m:oMathParaPr>
                    <m:oMath xmlns:m="http://schemas.openxmlformats.org/officeDocument/2006/math">
                      <m:r>
                        <a:rPr lang="pl-PL" i="1">
                          <a:latin typeface="Cambria Math" panose="02040503050406030204" pitchFamily="18" charset="0"/>
                        </a:rPr>
                        <m:t>𝐴𝑅</m:t>
                      </m:r>
                      <m:r>
                        <a:rPr lang="pl-PL" i="1">
                          <a:latin typeface="Cambria Math" panose="02040503050406030204" pitchFamily="18" charset="0"/>
                        </a:rPr>
                        <m:t>=</m:t>
                      </m:r>
                      <m:f>
                        <m:fPr>
                          <m:ctrlPr>
                            <a:rPr lang="pl-PL" i="1">
                              <a:latin typeface="Cambria Math" panose="02040503050406030204" pitchFamily="18" charset="0"/>
                            </a:rPr>
                          </m:ctrlPr>
                        </m:fPr>
                        <m:num>
                          <m:r>
                            <a:rPr lang="pl-PL" i="1">
                              <a:latin typeface="Cambria Math" panose="02040503050406030204" pitchFamily="18" charset="0"/>
                            </a:rPr>
                            <m:t>𝑎𝑅</m:t>
                          </m:r>
                        </m:num>
                        <m:den>
                          <m:r>
                            <a:rPr lang="pl-PL" i="1">
                              <a:latin typeface="Cambria Math" panose="02040503050406030204" pitchFamily="18" charset="0"/>
                            </a:rPr>
                            <m:t>𝑎𝑃</m:t>
                          </m:r>
                        </m:den>
                      </m:f>
                    </m:oMath>
                  </m:oMathPara>
                </a14:m>
                <a:endParaRPr lang="pl-PL" dirty="0"/>
              </a:p>
              <a:p>
                <a:pPr marL="0" indent="0">
                  <a:buNone/>
                </a:pPr>
                <a:endParaRPr lang="en-US" dirty="0"/>
              </a:p>
              <a:p>
                <a:endParaRPr lang="pl-PL" dirty="0"/>
              </a:p>
            </p:txBody>
          </p:sp>
        </mc:Choice>
        <mc:Fallback xmlns="">
          <p:sp>
            <p:nvSpPr>
              <p:cNvPr id="3" name="Symbol zastępczy zawartości 2">
                <a:extLst>
                  <a:ext uri="{FF2B5EF4-FFF2-40B4-BE49-F238E27FC236}">
                    <a16:creationId xmlns:a16="http://schemas.microsoft.com/office/drawing/2014/main" id="{D05F565F-7D01-48C2-8910-C92BC6FCB710}"/>
                  </a:ext>
                </a:extLst>
              </p:cNvPr>
              <p:cNvSpPr>
                <a:spLocks noGrp="1" noRot="1" noChangeAspect="1" noMove="1" noResize="1" noEditPoints="1" noAdjustHandles="1" noChangeArrowheads="1" noChangeShapeType="1" noTextEdit="1"/>
              </p:cNvSpPr>
              <p:nvPr>
                <p:ph idx="1"/>
              </p:nvPr>
            </p:nvSpPr>
            <p:spPr>
              <a:blipFill>
                <a:blip r:embed="rId2"/>
                <a:stretch>
                  <a:fillRect l="-313" t="-2576" r="-1254"/>
                </a:stretch>
              </a:blipFill>
            </p:spPr>
            <p:txBody>
              <a:bodyPr/>
              <a:lstStyle/>
              <a:p>
                <a:r>
                  <a:rPr lang="pl-PL">
                    <a:noFill/>
                  </a:rPr>
                  <a:t> </a:t>
                </a:r>
              </a:p>
            </p:txBody>
          </p:sp>
        </mc:Fallback>
      </mc:AlternateContent>
    </p:spTree>
    <p:extLst>
      <p:ext uri="{BB962C8B-B14F-4D97-AF65-F5344CB8AC3E}">
        <p14:creationId xmlns:p14="http://schemas.microsoft.com/office/powerpoint/2010/main" val="265877867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1">
            <a:extLst>
              <a:ext uri="{FF2B5EF4-FFF2-40B4-BE49-F238E27FC236}">
                <a16:creationId xmlns:a16="http://schemas.microsoft.com/office/drawing/2014/main" id="{87DE095F-D412-456C-AEC1-9762CB8D7984}"/>
              </a:ext>
            </a:extLst>
          </p:cNvPr>
          <p:cNvSpPr>
            <a:spLocks noGrp="1"/>
          </p:cNvSpPr>
          <p:nvPr>
            <p:ph type="title"/>
          </p:nvPr>
        </p:nvSpPr>
        <p:spPr/>
        <p:txBody>
          <a:bodyPr/>
          <a:lstStyle/>
          <a:p>
            <a:r>
              <a:rPr lang="pl-PL" dirty="0" err="1">
                <a:effectLst>
                  <a:outerShdw blurRad="38100" dist="38100" dir="2700000" algn="tl">
                    <a:srgbClr val="000000">
                      <a:alpha val="43137"/>
                    </a:srgbClr>
                  </a:outerShdw>
                </a:effectLst>
              </a:rPr>
              <a:t>Cumulative</a:t>
            </a:r>
            <a:r>
              <a:rPr lang="pl-PL" dirty="0">
                <a:effectLst>
                  <a:outerShdw blurRad="38100" dist="38100" dir="2700000" algn="tl">
                    <a:srgbClr val="000000">
                      <a:alpha val="43137"/>
                    </a:srgbClr>
                  </a:outerShdw>
                </a:effectLst>
              </a:rPr>
              <a:t> </a:t>
            </a:r>
            <a:r>
              <a:rPr lang="pl-PL" dirty="0" err="1">
                <a:effectLst>
                  <a:outerShdw blurRad="38100" dist="38100" dir="2700000" algn="tl">
                    <a:srgbClr val="000000">
                      <a:alpha val="43137"/>
                    </a:srgbClr>
                  </a:outerShdw>
                </a:effectLst>
              </a:rPr>
              <a:t>Accuracy</a:t>
            </a:r>
            <a:r>
              <a:rPr lang="pl-PL" dirty="0">
                <a:effectLst>
                  <a:outerShdw blurRad="38100" dist="38100" dir="2700000" algn="tl">
                    <a:srgbClr val="000000">
                      <a:alpha val="43137"/>
                    </a:srgbClr>
                  </a:outerShdw>
                </a:effectLst>
              </a:rPr>
              <a:t> Profile (CAP)</a:t>
            </a:r>
          </a:p>
        </p:txBody>
      </p:sp>
      <p:pic>
        <p:nvPicPr>
          <p:cNvPr id="4" name="Symbol zastępczy zawartości 3">
            <a:extLst>
              <a:ext uri="{FF2B5EF4-FFF2-40B4-BE49-F238E27FC236}">
                <a16:creationId xmlns:a16="http://schemas.microsoft.com/office/drawing/2014/main" id="{FAA70EAE-59E2-46B6-A2E1-AE1EA310ACCE}"/>
              </a:ext>
            </a:extLst>
          </p:cNvPr>
          <p:cNvPicPr>
            <a:picLocks noGrp="1" noChangeAspect="1"/>
          </p:cNvPicPr>
          <p:nvPr>
            <p:ph idx="1"/>
          </p:nvPr>
        </p:nvPicPr>
        <p:blipFill>
          <a:blip r:embed="rId2"/>
          <a:stretch>
            <a:fillRect/>
          </a:stretch>
        </p:blipFill>
        <p:spPr>
          <a:xfrm>
            <a:off x="2896480" y="2286000"/>
            <a:ext cx="5975177" cy="4022725"/>
          </a:xfrm>
          <a:prstGeom prst="rect">
            <a:avLst/>
          </a:prstGeom>
        </p:spPr>
      </p:pic>
    </p:spTree>
    <p:extLst>
      <p:ext uri="{BB962C8B-B14F-4D97-AF65-F5344CB8AC3E}">
        <p14:creationId xmlns:p14="http://schemas.microsoft.com/office/powerpoint/2010/main" val="376495144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1">
            <a:extLst>
              <a:ext uri="{FF2B5EF4-FFF2-40B4-BE49-F238E27FC236}">
                <a16:creationId xmlns:a16="http://schemas.microsoft.com/office/drawing/2014/main" id="{89522EEC-FC8B-4565-9C10-BDAF4CEEEE3F}"/>
              </a:ext>
            </a:extLst>
          </p:cNvPr>
          <p:cNvSpPr>
            <a:spLocks noGrp="1"/>
          </p:cNvSpPr>
          <p:nvPr>
            <p:ph type="title"/>
          </p:nvPr>
        </p:nvSpPr>
        <p:spPr/>
        <p:txBody>
          <a:bodyPr/>
          <a:lstStyle/>
          <a:p>
            <a:r>
              <a:rPr lang="pl-PL" dirty="0" err="1">
                <a:effectLst>
                  <a:outerShdw blurRad="38100" dist="38100" dir="2700000" algn="tl">
                    <a:srgbClr val="000000">
                      <a:alpha val="43137"/>
                    </a:srgbClr>
                  </a:outerShdw>
                </a:effectLst>
              </a:rPr>
              <a:t>Receiver</a:t>
            </a:r>
            <a:r>
              <a:rPr lang="pl-PL" dirty="0">
                <a:effectLst>
                  <a:outerShdw blurRad="38100" dist="38100" dir="2700000" algn="tl">
                    <a:srgbClr val="000000">
                      <a:alpha val="43137"/>
                    </a:srgbClr>
                  </a:outerShdw>
                </a:effectLst>
              </a:rPr>
              <a:t> Operating </a:t>
            </a:r>
            <a:r>
              <a:rPr lang="pl-PL" dirty="0" err="1">
                <a:effectLst>
                  <a:outerShdw blurRad="38100" dist="38100" dir="2700000" algn="tl">
                    <a:srgbClr val="000000">
                      <a:alpha val="43137"/>
                    </a:srgbClr>
                  </a:outerShdw>
                </a:effectLst>
              </a:rPr>
              <a:t>Characteristic</a:t>
            </a:r>
            <a:r>
              <a:rPr lang="pl-PL" dirty="0">
                <a:effectLst>
                  <a:outerShdw blurRad="38100" dist="38100" dir="2700000" algn="tl">
                    <a:srgbClr val="000000">
                      <a:alpha val="43137"/>
                    </a:srgbClr>
                  </a:outerShdw>
                </a:effectLst>
              </a:rPr>
              <a:t> (ROC)</a:t>
            </a:r>
            <a:endParaRPr lang="pl-PL" dirty="0"/>
          </a:p>
        </p:txBody>
      </p:sp>
      <p:sp>
        <p:nvSpPr>
          <p:cNvPr id="4" name="Symbol zastępczy zawartości 2">
            <a:extLst>
              <a:ext uri="{FF2B5EF4-FFF2-40B4-BE49-F238E27FC236}">
                <a16:creationId xmlns:a16="http://schemas.microsoft.com/office/drawing/2014/main" id="{5AA248F6-1CC5-44A4-882D-67B3EEA602D0}"/>
              </a:ext>
            </a:extLst>
          </p:cNvPr>
          <p:cNvSpPr>
            <a:spLocks noGrp="1"/>
          </p:cNvSpPr>
          <p:nvPr>
            <p:ph idx="1"/>
          </p:nvPr>
        </p:nvSpPr>
        <p:spPr/>
        <p:txBody>
          <a:bodyPr/>
          <a:lstStyle/>
          <a:p>
            <a:pPr algn="just"/>
            <a:r>
              <a:rPr lang="en-US" sz="2000" dirty="0"/>
              <a:t>It is important to note the role played by the cut-off</a:t>
            </a:r>
            <a:r>
              <a:rPr lang="pl-PL" sz="2000" dirty="0"/>
              <a:t> </a:t>
            </a:r>
            <a:r>
              <a:rPr lang="en-US" sz="2000" dirty="0"/>
              <a:t>value for the rating scores. If we increase C, then the</a:t>
            </a:r>
            <a:r>
              <a:rPr lang="pl-PL" sz="2000" dirty="0"/>
              <a:t> </a:t>
            </a:r>
            <a:r>
              <a:rPr lang="en-US" sz="2000" dirty="0"/>
              <a:t>hit rate, HR(C), will increase. But it also increases the</a:t>
            </a:r>
            <a:r>
              <a:rPr lang="pl-PL" sz="2000" dirty="0"/>
              <a:t> </a:t>
            </a:r>
            <a:r>
              <a:rPr lang="en-US" sz="2000" dirty="0"/>
              <a:t>false alarm rate, FAR(C). We can compute the HR(C)</a:t>
            </a:r>
            <a:r>
              <a:rPr lang="pl-PL" sz="2000" dirty="0"/>
              <a:t> </a:t>
            </a:r>
            <a:r>
              <a:rPr lang="en-US" sz="2000" dirty="0"/>
              <a:t>and FAR(C) by varying C from the lowest value of the</a:t>
            </a:r>
            <a:r>
              <a:rPr lang="pl-PL" sz="2000" dirty="0"/>
              <a:t> </a:t>
            </a:r>
            <a:r>
              <a:rPr lang="en-US" sz="2000" dirty="0"/>
              <a:t>obtained scores to the highest value. The ROC curve is</a:t>
            </a:r>
            <a:r>
              <a:rPr lang="pl-PL" sz="2000" dirty="0"/>
              <a:t> </a:t>
            </a:r>
            <a:r>
              <a:rPr lang="en-US" sz="2000" dirty="0"/>
              <a:t>simply a plot of HR(C) vs. FAR(C).</a:t>
            </a:r>
            <a:endParaRPr lang="pl-PL" sz="2000" dirty="0"/>
          </a:p>
        </p:txBody>
      </p:sp>
    </p:spTree>
    <p:extLst>
      <p:ext uri="{BB962C8B-B14F-4D97-AF65-F5344CB8AC3E}">
        <p14:creationId xmlns:p14="http://schemas.microsoft.com/office/powerpoint/2010/main" val="126183058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a:extLst>
              <a:ext uri="{FF2B5EF4-FFF2-40B4-BE49-F238E27FC236}">
                <a16:creationId xmlns:a16="http://schemas.microsoft.com/office/drawing/2014/main" id="{2A3DC6D1-6133-444C-B727-DB4ECE19D038}"/>
              </a:ext>
            </a:extLst>
          </p:cNvPr>
          <p:cNvSpPr>
            <a:spLocks noGrp="1"/>
          </p:cNvSpPr>
          <p:nvPr>
            <p:ph type="title"/>
          </p:nvPr>
        </p:nvSpPr>
        <p:spPr>
          <a:xfrm>
            <a:off x="913775" y="618517"/>
            <a:ext cx="10364451" cy="926703"/>
          </a:xfrm>
        </p:spPr>
        <p:txBody>
          <a:bodyPr>
            <a:normAutofit fontScale="90000"/>
          </a:bodyPr>
          <a:lstStyle/>
          <a:p>
            <a:r>
              <a:rPr lang="pl-PL" b="1" i="1" dirty="0" err="1">
                <a:effectLst>
                  <a:outerShdw blurRad="38100" dist="38100" dir="2700000" algn="tl">
                    <a:srgbClr val="000000">
                      <a:alpha val="43137"/>
                    </a:srgbClr>
                  </a:outerShdw>
                </a:effectLst>
              </a:rPr>
              <a:t>Receiver</a:t>
            </a:r>
            <a:r>
              <a:rPr lang="pl-PL" b="1" i="1" dirty="0">
                <a:effectLst>
                  <a:outerShdw blurRad="38100" dist="38100" dir="2700000" algn="tl">
                    <a:srgbClr val="000000">
                      <a:alpha val="43137"/>
                    </a:srgbClr>
                  </a:outerShdw>
                </a:effectLst>
              </a:rPr>
              <a:t> Operating </a:t>
            </a:r>
            <a:r>
              <a:rPr lang="pl-PL" b="1" i="1" dirty="0" err="1">
                <a:effectLst>
                  <a:outerShdw blurRad="38100" dist="38100" dir="2700000" algn="tl">
                    <a:srgbClr val="000000">
                      <a:alpha val="43137"/>
                    </a:srgbClr>
                  </a:outerShdw>
                </a:effectLst>
              </a:rPr>
              <a:t>Characteristic</a:t>
            </a:r>
            <a:r>
              <a:rPr lang="pl-PL" b="1" i="1" dirty="0">
                <a:effectLst>
                  <a:outerShdw blurRad="38100" dist="38100" dir="2700000" algn="tl">
                    <a:srgbClr val="000000">
                      <a:alpha val="43137"/>
                    </a:srgbClr>
                  </a:outerShdw>
                </a:effectLst>
              </a:rPr>
              <a:t> (ROC)</a:t>
            </a:r>
            <a:endParaRPr lang="pl-PL" dirty="0"/>
          </a:p>
        </p:txBody>
      </p:sp>
      <p:sp>
        <p:nvSpPr>
          <p:cNvPr id="3" name="Symbol zastępczy zawartości 2">
            <a:extLst>
              <a:ext uri="{FF2B5EF4-FFF2-40B4-BE49-F238E27FC236}">
                <a16:creationId xmlns:a16="http://schemas.microsoft.com/office/drawing/2014/main" id="{E4C0D48E-CD49-49D4-91FF-86E205ACE5D9}"/>
              </a:ext>
            </a:extLst>
          </p:cNvPr>
          <p:cNvSpPr>
            <a:spLocks noGrp="1"/>
          </p:cNvSpPr>
          <p:nvPr>
            <p:ph idx="1"/>
          </p:nvPr>
        </p:nvSpPr>
        <p:spPr>
          <a:xfrm>
            <a:off x="913774" y="1409701"/>
            <a:ext cx="10363826" cy="4829782"/>
          </a:xfrm>
        </p:spPr>
        <p:txBody>
          <a:bodyPr/>
          <a:lstStyle/>
          <a:p>
            <a:pPr marL="0" indent="0">
              <a:buNone/>
            </a:pPr>
            <a:r>
              <a:rPr lang="en-US" dirty="0"/>
              <a:t>sketches possible distributions of rating scores for defaulting and non-defaulting debtors. For a perfect rating model the left distribution and the right distribution in Figure 2 would be separate. For real rating systems perfect discrimination in general is not possible. Both distributions will overlap as illustrated in Figure 2.</a:t>
            </a:r>
            <a:endParaRPr lang="pl-PL" dirty="0"/>
          </a:p>
          <a:p>
            <a:pPr marL="0" indent="0">
              <a:buNone/>
            </a:pPr>
            <a:endParaRPr lang="pl-PL" dirty="0"/>
          </a:p>
        </p:txBody>
      </p:sp>
      <p:pic>
        <p:nvPicPr>
          <p:cNvPr id="5" name="Obraz 4">
            <a:extLst>
              <a:ext uri="{FF2B5EF4-FFF2-40B4-BE49-F238E27FC236}">
                <a16:creationId xmlns:a16="http://schemas.microsoft.com/office/drawing/2014/main" id="{91E3F124-7FB2-4918-B7E3-19A179E21AD7}"/>
              </a:ext>
            </a:extLst>
          </p:cNvPr>
          <p:cNvPicPr>
            <a:picLocks noChangeAspect="1"/>
          </p:cNvPicPr>
          <p:nvPr/>
        </p:nvPicPr>
        <p:blipFill>
          <a:blip r:embed="rId2"/>
          <a:stretch>
            <a:fillRect/>
          </a:stretch>
        </p:blipFill>
        <p:spPr>
          <a:xfrm>
            <a:off x="2262850" y="2691191"/>
            <a:ext cx="7972867" cy="3993988"/>
          </a:xfrm>
          <a:prstGeom prst="rect">
            <a:avLst/>
          </a:prstGeom>
        </p:spPr>
      </p:pic>
    </p:spTree>
    <p:extLst>
      <p:ext uri="{BB962C8B-B14F-4D97-AF65-F5344CB8AC3E}">
        <p14:creationId xmlns:p14="http://schemas.microsoft.com/office/powerpoint/2010/main" val="342207754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a:extLst>
              <a:ext uri="{FF2B5EF4-FFF2-40B4-BE49-F238E27FC236}">
                <a16:creationId xmlns:a16="http://schemas.microsoft.com/office/drawing/2014/main" id="{B3B16BFA-02EE-4919-A9BF-9E8FE640550C}"/>
              </a:ext>
            </a:extLst>
          </p:cNvPr>
          <p:cNvSpPr>
            <a:spLocks noGrp="1"/>
          </p:cNvSpPr>
          <p:nvPr>
            <p:ph type="title"/>
          </p:nvPr>
        </p:nvSpPr>
        <p:spPr/>
        <p:txBody>
          <a:bodyPr/>
          <a:lstStyle/>
          <a:p>
            <a:r>
              <a:rPr lang="pl-PL" dirty="0" err="1">
                <a:effectLst>
                  <a:outerShdw blurRad="38100" dist="38100" dir="2700000" algn="tl">
                    <a:srgbClr val="000000">
                      <a:alpha val="43137"/>
                    </a:srgbClr>
                  </a:outerShdw>
                </a:effectLst>
              </a:rPr>
              <a:t>Receiver</a:t>
            </a:r>
            <a:r>
              <a:rPr lang="pl-PL" dirty="0">
                <a:effectLst>
                  <a:outerShdw blurRad="38100" dist="38100" dir="2700000" algn="tl">
                    <a:srgbClr val="000000">
                      <a:alpha val="43137"/>
                    </a:srgbClr>
                  </a:outerShdw>
                </a:effectLst>
              </a:rPr>
              <a:t> Operating </a:t>
            </a:r>
            <a:r>
              <a:rPr lang="pl-PL" dirty="0" err="1">
                <a:effectLst>
                  <a:outerShdw blurRad="38100" dist="38100" dir="2700000" algn="tl">
                    <a:srgbClr val="000000">
                      <a:alpha val="43137"/>
                    </a:srgbClr>
                  </a:outerShdw>
                </a:effectLst>
              </a:rPr>
              <a:t>Characteristic</a:t>
            </a:r>
            <a:r>
              <a:rPr lang="pl-PL" dirty="0">
                <a:effectLst>
                  <a:outerShdw blurRad="38100" dist="38100" dir="2700000" algn="tl">
                    <a:srgbClr val="000000">
                      <a:alpha val="43137"/>
                    </a:srgbClr>
                  </a:outerShdw>
                </a:effectLst>
              </a:rPr>
              <a:t> (ROC)</a:t>
            </a:r>
            <a:endParaRPr lang="pl-PL" dirty="0"/>
          </a:p>
        </p:txBody>
      </p:sp>
      <p:sp>
        <p:nvSpPr>
          <p:cNvPr id="3" name="Symbol zastępczy zawartości 2">
            <a:extLst>
              <a:ext uri="{FF2B5EF4-FFF2-40B4-BE49-F238E27FC236}">
                <a16:creationId xmlns:a16="http://schemas.microsoft.com/office/drawing/2014/main" id="{3DDF5EDA-1FDA-459C-BE7C-8C3142E1D3B4}"/>
              </a:ext>
            </a:extLst>
          </p:cNvPr>
          <p:cNvSpPr>
            <a:spLocks noGrp="1"/>
          </p:cNvSpPr>
          <p:nvPr>
            <p:ph idx="1"/>
          </p:nvPr>
        </p:nvSpPr>
        <p:spPr>
          <a:xfrm>
            <a:off x="914399" y="2019782"/>
            <a:ext cx="10363826" cy="3121271"/>
          </a:xfrm>
        </p:spPr>
        <p:txBody>
          <a:bodyPr/>
          <a:lstStyle/>
          <a:p>
            <a:pPr marL="0" indent="0">
              <a:buNone/>
            </a:pPr>
            <a:r>
              <a:rPr lang="en-US" dirty="0"/>
              <a:t>Assume someone has to use the rating scores to decide which debtors will survive during the next period and which debtors will default. One possibility for the decision-maker would be to</a:t>
            </a:r>
            <a:r>
              <a:rPr lang="pl-PL" dirty="0"/>
              <a:t> </a:t>
            </a:r>
            <a:r>
              <a:rPr lang="en-US" dirty="0"/>
              <a:t>introduce a cut-off value C as in Figure 2, and to classify each debtor with a rating score lower than C as a potential defaulter and each debtor with a rating score higher than C as a non-defaulter. Then four decision results would be possible. </a:t>
            </a:r>
            <a:endParaRPr lang="pl-PL" dirty="0"/>
          </a:p>
          <a:p>
            <a:endParaRPr lang="pl-PL" dirty="0"/>
          </a:p>
        </p:txBody>
      </p:sp>
      <p:pic>
        <p:nvPicPr>
          <p:cNvPr id="5" name="Obraz 4">
            <a:extLst>
              <a:ext uri="{FF2B5EF4-FFF2-40B4-BE49-F238E27FC236}">
                <a16:creationId xmlns:a16="http://schemas.microsoft.com/office/drawing/2014/main" id="{80870D37-259C-40B2-AB73-A4E152B00705}"/>
              </a:ext>
            </a:extLst>
          </p:cNvPr>
          <p:cNvPicPr>
            <a:picLocks noChangeAspect="1"/>
          </p:cNvPicPr>
          <p:nvPr/>
        </p:nvPicPr>
        <p:blipFill>
          <a:blip r:embed="rId2"/>
          <a:stretch>
            <a:fillRect/>
          </a:stretch>
        </p:blipFill>
        <p:spPr>
          <a:xfrm>
            <a:off x="1930011" y="4098745"/>
            <a:ext cx="8331977" cy="2287065"/>
          </a:xfrm>
          <a:prstGeom prst="rect">
            <a:avLst/>
          </a:prstGeom>
        </p:spPr>
      </p:pic>
    </p:spTree>
    <p:extLst>
      <p:ext uri="{BB962C8B-B14F-4D97-AF65-F5344CB8AC3E}">
        <p14:creationId xmlns:p14="http://schemas.microsoft.com/office/powerpoint/2010/main" val="1989725748"/>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1">
            <a:extLst>
              <a:ext uri="{FF2B5EF4-FFF2-40B4-BE49-F238E27FC236}">
                <a16:creationId xmlns:a16="http://schemas.microsoft.com/office/drawing/2014/main" id="{9DEFBF86-444F-4971-8E43-62E7F2AC599F}"/>
              </a:ext>
            </a:extLst>
          </p:cNvPr>
          <p:cNvSpPr>
            <a:spLocks noGrp="1"/>
          </p:cNvSpPr>
          <p:nvPr>
            <p:ph type="title"/>
          </p:nvPr>
        </p:nvSpPr>
        <p:spPr>
          <a:xfrm>
            <a:off x="913775" y="618518"/>
            <a:ext cx="10364451" cy="828318"/>
          </a:xfrm>
        </p:spPr>
        <p:txBody>
          <a:bodyPr>
            <a:normAutofit/>
          </a:bodyPr>
          <a:lstStyle/>
          <a:p>
            <a:r>
              <a:rPr lang="pl-PL" dirty="0" err="1">
                <a:effectLst>
                  <a:outerShdw blurRad="38100" dist="38100" dir="2700000" algn="tl">
                    <a:srgbClr val="000000">
                      <a:alpha val="43137"/>
                    </a:srgbClr>
                  </a:outerShdw>
                </a:effectLst>
              </a:rPr>
              <a:t>Receiver</a:t>
            </a:r>
            <a:r>
              <a:rPr lang="pl-PL" dirty="0">
                <a:effectLst>
                  <a:outerShdw blurRad="38100" dist="38100" dir="2700000" algn="tl">
                    <a:srgbClr val="000000">
                      <a:alpha val="43137"/>
                    </a:srgbClr>
                  </a:outerShdw>
                </a:effectLst>
              </a:rPr>
              <a:t> Operating </a:t>
            </a:r>
            <a:r>
              <a:rPr lang="pl-PL" dirty="0" err="1">
                <a:effectLst>
                  <a:outerShdw blurRad="38100" dist="38100" dir="2700000" algn="tl">
                    <a:srgbClr val="000000">
                      <a:alpha val="43137"/>
                    </a:srgbClr>
                  </a:outerShdw>
                </a:effectLst>
              </a:rPr>
              <a:t>Characteristic</a:t>
            </a:r>
            <a:r>
              <a:rPr lang="pl-PL" dirty="0">
                <a:effectLst>
                  <a:outerShdw blurRad="38100" dist="38100" dir="2700000" algn="tl">
                    <a:srgbClr val="000000">
                      <a:alpha val="43137"/>
                    </a:srgbClr>
                  </a:outerShdw>
                </a:effectLst>
              </a:rPr>
              <a:t> (ROC)</a:t>
            </a:r>
          </a:p>
        </p:txBody>
      </p:sp>
      <mc:AlternateContent xmlns:mc="http://schemas.openxmlformats.org/markup-compatibility/2006" xmlns:a14="http://schemas.microsoft.com/office/drawing/2010/main">
        <mc:Choice Requires="a14">
          <p:sp>
            <p:nvSpPr>
              <p:cNvPr id="4" name="Symbol zastępczy zawartości 2">
                <a:extLst>
                  <a:ext uri="{FF2B5EF4-FFF2-40B4-BE49-F238E27FC236}">
                    <a16:creationId xmlns:a16="http://schemas.microsoft.com/office/drawing/2014/main" id="{0315E954-AD27-4DA4-8236-5EDA8B75990C}"/>
                  </a:ext>
                </a:extLst>
              </p:cNvPr>
              <p:cNvSpPr>
                <a:spLocks noGrp="1"/>
              </p:cNvSpPr>
              <p:nvPr>
                <p:ph idx="1"/>
              </p:nvPr>
            </p:nvSpPr>
            <p:spPr>
              <a:xfrm>
                <a:off x="486137" y="1446836"/>
                <a:ext cx="11493659" cy="5185458"/>
              </a:xfrm>
            </p:spPr>
            <p:txBody>
              <a:bodyPr>
                <a:normAutofit/>
              </a:bodyPr>
              <a:lstStyle/>
              <a:p>
                <a:pPr algn="just"/>
                <a:r>
                  <a:rPr lang="en-US" sz="1600" dirty="0"/>
                  <a:t>The ROC is obtained by</a:t>
                </a:r>
                <a:r>
                  <a:rPr lang="pl-PL" sz="1600" dirty="0"/>
                  <a:t> </a:t>
                </a:r>
                <a:r>
                  <a:rPr lang="en-US" sz="1600" dirty="0"/>
                  <a:t>considering the proportion of correct classifications vs.</a:t>
                </a:r>
                <a:r>
                  <a:rPr lang="pl-PL" sz="1600" dirty="0"/>
                  <a:t> </a:t>
                </a:r>
                <a:r>
                  <a:rPr lang="en-US" sz="1600" dirty="0"/>
                  <a:t>misclassifications for all possible cut-off values</a:t>
                </a:r>
                <a:r>
                  <a:rPr lang="pl-PL" sz="1600" dirty="0"/>
                  <a:t>.</a:t>
                </a:r>
              </a:p>
              <a:p>
                <a:pPr algn="just"/>
                <a:r>
                  <a:rPr lang="en-US" sz="1600" dirty="0"/>
                  <a:t>Type I error </a:t>
                </a:r>
                <a:r>
                  <a:rPr lang="pl-PL" sz="1600" dirty="0"/>
                  <a:t>- </a:t>
                </a:r>
                <a:r>
                  <a:rPr lang="en-US" sz="1600" dirty="0"/>
                  <a:t>the firms in the default group may be misclassified</a:t>
                </a:r>
                <a:r>
                  <a:rPr lang="pl-PL" sz="1600" dirty="0"/>
                  <a:t> </a:t>
                </a:r>
                <a:r>
                  <a:rPr lang="en-US" sz="1600" dirty="0"/>
                  <a:t>as belonging to the non-default group (Miss).</a:t>
                </a:r>
              </a:p>
              <a:p>
                <a:pPr algn="just"/>
                <a:r>
                  <a:rPr lang="en-US" sz="1600" dirty="0"/>
                  <a:t>Type I</a:t>
                </a:r>
                <a:r>
                  <a:rPr lang="pl-PL" sz="1600" dirty="0"/>
                  <a:t>I</a:t>
                </a:r>
                <a:r>
                  <a:rPr lang="en-US" sz="1600" dirty="0"/>
                  <a:t> error </a:t>
                </a:r>
                <a:r>
                  <a:rPr lang="pl-PL" sz="1600" dirty="0"/>
                  <a:t>- </a:t>
                </a:r>
                <a:r>
                  <a:rPr lang="en-US" sz="1600" dirty="0"/>
                  <a:t>False Alarm</a:t>
                </a:r>
              </a:p>
              <a:p>
                <a:pPr algn="just"/>
                <a:r>
                  <a:rPr lang="en-US" sz="1600" dirty="0"/>
                  <a:t>It is important to note that the Type I and Type II</a:t>
                </a:r>
                <a:r>
                  <a:rPr lang="pl-PL" sz="1600" dirty="0"/>
                  <a:t> </a:t>
                </a:r>
                <a:r>
                  <a:rPr lang="en-US" sz="1600" dirty="0"/>
                  <a:t>errors depend on cut-off value C. By changing the value</a:t>
                </a:r>
                <a:r>
                  <a:rPr lang="pl-PL" sz="1600" dirty="0"/>
                  <a:t> </a:t>
                </a:r>
                <a:r>
                  <a:rPr lang="en-US" sz="1600" dirty="0"/>
                  <a:t>of C, we can definitely reduce the Type I error, but it will</a:t>
                </a:r>
                <a:r>
                  <a:rPr lang="pl-PL" sz="1600" dirty="0"/>
                  <a:t> </a:t>
                </a:r>
                <a:r>
                  <a:rPr lang="en-US" sz="1600" dirty="0"/>
                  <a:t>usually lead to a higher Type II error. </a:t>
                </a:r>
                <a:endParaRPr lang="pl-PL" sz="1600" dirty="0"/>
              </a:p>
              <a:p>
                <a:pPr algn="just"/>
                <a:r>
                  <a:rPr lang="en-US" sz="1600" dirty="0"/>
                  <a:t>The</a:t>
                </a:r>
                <a:r>
                  <a:rPr lang="pl-PL" sz="1600" dirty="0"/>
                  <a:t> </a:t>
                </a:r>
                <a:r>
                  <a:rPr lang="en-US" sz="1600" dirty="0"/>
                  <a:t>first one is the hit rate, HR(C), which naturally depends</a:t>
                </a:r>
                <a:r>
                  <a:rPr lang="pl-PL" sz="1600" dirty="0"/>
                  <a:t> </a:t>
                </a:r>
                <a:r>
                  <a:rPr lang="en-US" sz="1600" dirty="0"/>
                  <a:t>on cut-off value C.</a:t>
                </a:r>
                <a:endParaRPr lang="pl-PL" sz="1600" dirty="0"/>
              </a:p>
              <a:p>
                <a:pPr marL="0" indent="0" algn="just">
                  <a:buNone/>
                </a:pPr>
                <a14:m>
                  <m:oMathPara xmlns:m="http://schemas.openxmlformats.org/officeDocument/2006/math">
                    <m:oMathParaPr>
                      <m:jc m:val="centerGroup"/>
                    </m:oMathParaPr>
                    <m:oMath xmlns:m="http://schemas.openxmlformats.org/officeDocument/2006/math">
                      <m:r>
                        <a:rPr lang="pl-PL" sz="1600" i="1">
                          <a:latin typeface="Cambria Math" panose="02040503050406030204" pitchFamily="18" charset="0"/>
                        </a:rPr>
                        <m:t>𝐻𝑅</m:t>
                      </m:r>
                      <m:d>
                        <m:dPr>
                          <m:ctrlPr>
                            <a:rPr lang="pl-PL" sz="1600" i="1">
                              <a:latin typeface="Cambria Math" panose="02040503050406030204" pitchFamily="18" charset="0"/>
                            </a:rPr>
                          </m:ctrlPr>
                        </m:dPr>
                        <m:e>
                          <m:r>
                            <a:rPr lang="pl-PL" sz="1600" i="1">
                              <a:latin typeface="Cambria Math" panose="02040503050406030204" pitchFamily="18" charset="0"/>
                            </a:rPr>
                            <m:t>𝐶</m:t>
                          </m:r>
                        </m:e>
                      </m:d>
                      <m:r>
                        <a:rPr lang="pl-PL" sz="1600" i="1">
                          <a:latin typeface="Cambria Math" panose="02040503050406030204" pitchFamily="18" charset="0"/>
                        </a:rPr>
                        <m:t>=</m:t>
                      </m:r>
                      <m:f>
                        <m:fPr>
                          <m:ctrlPr>
                            <a:rPr lang="pl-PL" sz="1600" i="1">
                              <a:latin typeface="Cambria Math" panose="02040503050406030204" pitchFamily="18" charset="0"/>
                            </a:rPr>
                          </m:ctrlPr>
                        </m:fPr>
                        <m:num>
                          <m:r>
                            <a:rPr lang="pl-PL" sz="1600" i="1">
                              <a:latin typeface="Cambria Math" panose="02040503050406030204" pitchFamily="18" charset="0"/>
                            </a:rPr>
                            <m:t>𝐻</m:t>
                          </m:r>
                          <m:r>
                            <a:rPr lang="pl-PL" sz="1600" i="1">
                              <a:latin typeface="Cambria Math" panose="02040503050406030204" pitchFamily="18" charset="0"/>
                            </a:rPr>
                            <m:t>(</m:t>
                          </m:r>
                          <m:r>
                            <a:rPr lang="pl-PL" sz="1600" i="1">
                              <a:latin typeface="Cambria Math" panose="02040503050406030204" pitchFamily="18" charset="0"/>
                            </a:rPr>
                            <m:t>𝐶</m:t>
                          </m:r>
                          <m:r>
                            <a:rPr lang="pl-PL" sz="1600" i="1">
                              <a:latin typeface="Cambria Math" panose="02040503050406030204" pitchFamily="18" charset="0"/>
                            </a:rPr>
                            <m:t>)</m:t>
                          </m:r>
                        </m:num>
                        <m:den>
                          <m:sSub>
                            <m:sSubPr>
                              <m:ctrlPr>
                                <a:rPr lang="pl-PL" sz="1600" i="1">
                                  <a:latin typeface="Cambria Math" panose="02040503050406030204" pitchFamily="18" charset="0"/>
                                </a:rPr>
                              </m:ctrlPr>
                            </m:sSubPr>
                            <m:e>
                              <m:r>
                                <a:rPr lang="pl-PL" sz="1600" i="1">
                                  <a:latin typeface="Cambria Math" panose="02040503050406030204" pitchFamily="18" charset="0"/>
                                </a:rPr>
                                <m:t>𝑁</m:t>
                              </m:r>
                            </m:e>
                            <m:sub>
                              <m:r>
                                <a:rPr lang="pl-PL" sz="1600" i="1">
                                  <a:latin typeface="Cambria Math" panose="02040503050406030204" pitchFamily="18" charset="0"/>
                                </a:rPr>
                                <m:t>𝐵</m:t>
                              </m:r>
                            </m:sub>
                          </m:sSub>
                        </m:den>
                      </m:f>
                    </m:oMath>
                  </m:oMathPara>
                </a14:m>
                <a:endParaRPr lang="pl-PL" sz="1600" dirty="0"/>
              </a:p>
              <a:p>
                <a:pPr marL="457200" lvl="1" indent="0" algn="just">
                  <a:buNone/>
                </a:pPr>
                <a:r>
                  <a:rPr lang="en-US" sz="1400" dirty="0"/>
                  <a:t>where H(C) is the number of defaulted firms whose</a:t>
                </a:r>
                <a:r>
                  <a:rPr lang="pl-PL" sz="1400" dirty="0"/>
                  <a:t> </a:t>
                </a:r>
                <a:r>
                  <a:rPr lang="en-US" sz="1400" dirty="0"/>
                  <a:t>scores are less than or equal to C and </a:t>
                </a:r>
                <a14:m>
                  <m:oMath xmlns:m="http://schemas.openxmlformats.org/officeDocument/2006/math">
                    <m:sSub>
                      <m:sSubPr>
                        <m:ctrlPr>
                          <a:rPr lang="pl-PL" sz="1400" i="1">
                            <a:latin typeface="Cambria Math" panose="02040503050406030204" pitchFamily="18" charset="0"/>
                          </a:rPr>
                        </m:ctrlPr>
                      </m:sSubPr>
                      <m:e>
                        <m:r>
                          <a:rPr lang="pl-PL" sz="1400" i="1">
                            <a:latin typeface="Cambria Math" panose="02040503050406030204" pitchFamily="18" charset="0"/>
                          </a:rPr>
                          <m:t>𝑁</m:t>
                        </m:r>
                      </m:e>
                      <m:sub>
                        <m:r>
                          <a:rPr lang="pl-PL" sz="1400" i="1">
                            <a:latin typeface="Cambria Math" panose="02040503050406030204" pitchFamily="18" charset="0"/>
                          </a:rPr>
                          <m:t>𝐵</m:t>
                        </m:r>
                      </m:sub>
                    </m:sSub>
                  </m:oMath>
                </a14:m>
                <a:r>
                  <a:rPr lang="en-US" sz="1400" i="1" dirty="0"/>
                  <a:t> </a:t>
                </a:r>
                <a:r>
                  <a:rPr lang="en-US" sz="1400" dirty="0"/>
                  <a:t>is the total</a:t>
                </a:r>
                <a:r>
                  <a:rPr lang="pl-PL" sz="1400" dirty="0"/>
                  <a:t> </a:t>
                </a:r>
                <a:r>
                  <a:rPr lang="en-US" sz="1400" dirty="0"/>
                  <a:t>number of firms in the default group. Therefore, the</a:t>
                </a:r>
                <a:r>
                  <a:rPr lang="pl-PL" sz="1400" dirty="0"/>
                  <a:t> </a:t>
                </a:r>
                <a:r>
                  <a:rPr lang="en-US" sz="1400" dirty="0"/>
                  <a:t>hit rate is equal to the fraction of the defaulted firms</a:t>
                </a:r>
                <a:r>
                  <a:rPr lang="pl-PL" sz="1400" dirty="0"/>
                  <a:t> </a:t>
                </a:r>
                <a:r>
                  <a:rPr lang="en-US" sz="1400" dirty="0"/>
                  <a:t>that have been classified correctly using cut-off value</a:t>
                </a:r>
              </a:p>
              <a:p>
                <a:pPr algn="just"/>
                <a:r>
                  <a:rPr lang="pl-PL" sz="1600" dirty="0"/>
                  <a:t>The </a:t>
                </a:r>
                <a:r>
                  <a:rPr lang="en-US" sz="1600" dirty="0"/>
                  <a:t>false alarm</a:t>
                </a:r>
                <a:r>
                  <a:rPr lang="pl-PL" sz="1600" dirty="0"/>
                  <a:t> </a:t>
                </a:r>
                <a:r>
                  <a:rPr lang="en-US" sz="1600" dirty="0"/>
                  <a:t>rate, FAR(C), which also depends on cut-off value C.</a:t>
                </a:r>
                <a:endParaRPr lang="pl-PL" sz="1600" dirty="0"/>
              </a:p>
              <a:p>
                <a:pPr marL="0" indent="0" algn="just">
                  <a:buNone/>
                </a:pPr>
                <a14:m>
                  <m:oMathPara xmlns:m="http://schemas.openxmlformats.org/officeDocument/2006/math">
                    <m:oMathParaPr>
                      <m:jc m:val="centerGroup"/>
                    </m:oMathParaPr>
                    <m:oMath xmlns:m="http://schemas.openxmlformats.org/officeDocument/2006/math">
                      <m:r>
                        <a:rPr lang="pl-PL" sz="1600" i="1">
                          <a:latin typeface="Cambria Math" panose="02040503050406030204" pitchFamily="18" charset="0"/>
                        </a:rPr>
                        <m:t>𝐹𝐴𝑅</m:t>
                      </m:r>
                      <m:d>
                        <m:dPr>
                          <m:ctrlPr>
                            <a:rPr lang="pl-PL" sz="1600" i="1">
                              <a:latin typeface="Cambria Math" panose="02040503050406030204" pitchFamily="18" charset="0"/>
                            </a:rPr>
                          </m:ctrlPr>
                        </m:dPr>
                        <m:e>
                          <m:r>
                            <a:rPr lang="pl-PL" sz="1600" i="1">
                              <a:latin typeface="Cambria Math" panose="02040503050406030204" pitchFamily="18" charset="0"/>
                            </a:rPr>
                            <m:t>𝐶</m:t>
                          </m:r>
                        </m:e>
                      </m:d>
                      <m:r>
                        <a:rPr lang="pl-PL" sz="1600" i="1">
                          <a:latin typeface="Cambria Math" panose="02040503050406030204" pitchFamily="18" charset="0"/>
                        </a:rPr>
                        <m:t>=</m:t>
                      </m:r>
                      <m:f>
                        <m:fPr>
                          <m:ctrlPr>
                            <a:rPr lang="pl-PL" sz="1600" i="1">
                              <a:latin typeface="Cambria Math" panose="02040503050406030204" pitchFamily="18" charset="0"/>
                            </a:rPr>
                          </m:ctrlPr>
                        </m:fPr>
                        <m:num>
                          <m:r>
                            <a:rPr lang="pl-PL" sz="1600" i="1">
                              <a:latin typeface="Cambria Math" panose="02040503050406030204" pitchFamily="18" charset="0"/>
                            </a:rPr>
                            <m:t>𝐹</m:t>
                          </m:r>
                          <m:r>
                            <a:rPr lang="pl-PL" sz="1600" i="1">
                              <a:latin typeface="Cambria Math" panose="02040503050406030204" pitchFamily="18" charset="0"/>
                            </a:rPr>
                            <m:t>(</m:t>
                          </m:r>
                          <m:r>
                            <a:rPr lang="pl-PL" sz="1600" i="1">
                              <a:latin typeface="Cambria Math" panose="02040503050406030204" pitchFamily="18" charset="0"/>
                            </a:rPr>
                            <m:t>𝐶</m:t>
                          </m:r>
                          <m:r>
                            <a:rPr lang="pl-PL" sz="1600" i="1">
                              <a:latin typeface="Cambria Math" panose="02040503050406030204" pitchFamily="18" charset="0"/>
                            </a:rPr>
                            <m:t>)</m:t>
                          </m:r>
                        </m:num>
                        <m:den>
                          <m:sSub>
                            <m:sSubPr>
                              <m:ctrlPr>
                                <a:rPr lang="pl-PL" sz="1600" i="1">
                                  <a:latin typeface="Cambria Math" panose="02040503050406030204" pitchFamily="18" charset="0"/>
                                </a:rPr>
                              </m:ctrlPr>
                            </m:sSubPr>
                            <m:e>
                              <m:r>
                                <a:rPr lang="pl-PL" sz="1600" i="1">
                                  <a:latin typeface="Cambria Math" panose="02040503050406030204" pitchFamily="18" charset="0"/>
                                </a:rPr>
                                <m:t>𝑁</m:t>
                              </m:r>
                            </m:e>
                            <m:sub>
                              <m:r>
                                <a:rPr lang="pl-PL" sz="1600" i="1">
                                  <a:latin typeface="Cambria Math" panose="02040503050406030204" pitchFamily="18" charset="0"/>
                                </a:rPr>
                                <m:t>𝑁𝐵</m:t>
                              </m:r>
                            </m:sub>
                          </m:sSub>
                        </m:den>
                      </m:f>
                    </m:oMath>
                  </m:oMathPara>
                </a14:m>
                <a:endParaRPr lang="pl-PL" sz="1600" dirty="0"/>
              </a:p>
              <a:p>
                <a:pPr marL="457200" lvl="1" indent="0" algn="just">
                  <a:buNone/>
                </a:pPr>
                <a:r>
                  <a:rPr lang="en-US" sz="1400" dirty="0"/>
                  <a:t>where </a:t>
                </a:r>
                <a14:m>
                  <m:oMath xmlns:m="http://schemas.openxmlformats.org/officeDocument/2006/math">
                    <m:sSub>
                      <m:sSubPr>
                        <m:ctrlPr>
                          <a:rPr lang="pl-PL" sz="1400" i="1">
                            <a:latin typeface="Cambria Math" panose="02040503050406030204" pitchFamily="18" charset="0"/>
                          </a:rPr>
                        </m:ctrlPr>
                      </m:sSubPr>
                      <m:e>
                        <m:r>
                          <a:rPr lang="pl-PL" sz="1400" i="1">
                            <a:latin typeface="Cambria Math" panose="02040503050406030204" pitchFamily="18" charset="0"/>
                          </a:rPr>
                          <m:t>𝑁</m:t>
                        </m:r>
                      </m:e>
                      <m:sub>
                        <m:r>
                          <a:rPr lang="pl-PL" sz="1400" i="1">
                            <a:latin typeface="Cambria Math" panose="02040503050406030204" pitchFamily="18" charset="0"/>
                          </a:rPr>
                          <m:t>𝑁𝐵</m:t>
                        </m:r>
                      </m:sub>
                    </m:sSub>
                  </m:oMath>
                </a14:m>
                <a:r>
                  <a:rPr lang="en-US" sz="1400" dirty="0"/>
                  <a:t>is the total number of firms in the sample</a:t>
                </a:r>
                <a:r>
                  <a:rPr lang="pl-PL" sz="1400" dirty="0"/>
                  <a:t> </a:t>
                </a:r>
                <a:r>
                  <a:rPr lang="en-US" sz="1400" dirty="0"/>
                  <a:t>which actually belongs to the non-default group and</a:t>
                </a:r>
                <a:r>
                  <a:rPr lang="pl-PL" sz="1400" dirty="0"/>
                  <a:t> </a:t>
                </a:r>
                <a:r>
                  <a:rPr lang="en-US" sz="1400" dirty="0"/>
                  <a:t>F(C) is the number of non-default firms that are incorrectly</a:t>
                </a:r>
                <a:r>
                  <a:rPr lang="pl-PL" sz="1400" dirty="0"/>
                  <a:t> </a:t>
                </a:r>
                <a:r>
                  <a:rPr lang="en-US" sz="1400" dirty="0"/>
                  <a:t>classified as</a:t>
                </a:r>
                <a:r>
                  <a:rPr lang="pl-PL" sz="1400" dirty="0"/>
                  <a:t> </a:t>
                </a:r>
                <a:r>
                  <a:rPr lang="en-US" sz="1400" dirty="0"/>
                  <a:t>defaulted, i.e., the number of nondefault firms whose scores are less than or equal to C.</a:t>
                </a:r>
              </a:p>
              <a:p>
                <a:endParaRPr lang="en-US" sz="1600" dirty="0"/>
              </a:p>
            </p:txBody>
          </p:sp>
        </mc:Choice>
        <mc:Fallback xmlns="">
          <p:sp>
            <p:nvSpPr>
              <p:cNvPr id="4" name="Symbol zastępczy zawartości 2">
                <a:extLst>
                  <a:ext uri="{FF2B5EF4-FFF2-40B4-BE49-F238E27FC236}">
                    <a16:creationId xmlns:a16="http://schemas.microsoft.com/office/drawing/2014/main" id="{0315E954-AD27-4DA4-8236-5EDA8B75990C}"/>
                  </a:ext>
                </a:extLst>
              </p:cNvPr>
              <p:cNvSpPr>
                <a:spLocks noGrp="1" noRot="1" noChangeAspect="1" noMove="1" noResize="1" noEditPoints="1" noAdjustHandles="1" noChangeArrowheads="1" noChangeShapeType="1" noTextEdit="1"/>
              </p:cNvSpPr>
              <p:nvPr>
                <p:ph idx="1"/>
              </p:nvPr>
            </p:nvSpPr>
            <p:spPr>
              <a:xfrm>
                <a:off x="486137" y="1446836"/>
                <a:ext cx="11493659" cy="5185458"/>
              </a:xfrm>
              <a:blipFill>
                <a:blip r:embed="rId2"/>
                <a:stretch>
                  <a:fillRect t="-823" r="-690"/>
                </a:stretch>
              </a:blipFill>
            </p:spPr>
            <p:txBody>
              <a:bodyPr/>
              <a:lstStyle/>
              <a:p>
                <a:r>
                  <a:rPr lang="pl-PL">
                    <a:noFill/>
                  </a:rPr>
                  <a:t> </a:t>
                </a:r>
              </a:p>
            </p:txBody>
          </p:sp>
        </mc:Fallback>
      </mc:AlternateContent>
    </p:spTree>
    <p:extLst>
      <p:ext uri="{BB962C8B-B14F-4D97-AF65-F5344CB8AC3E}">
        <p14:creationId xmlns:p14="http://schemas.microsoft.com/office/powerpoint/2010/main" val="159824207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1">
            <a:extLst>
              <a:ext uri="{FF2B5EF4-FFF2-40B4-BE49-F238E27FC236}">
                <a16:creationId xmlns:a16="http://schemas.microsoft.com/office/drawing/2014/main" id="{B7CEDC89-50A5-47F3-84AC-886DB93C24C8}"/>
              </a:ext>
            </a:extLst>
          </p:cNvPr>
          <p:cNvSpPr>
            <a:spLocks noGrp="1"/>
          </p:cNvSpPr>
          <p:nvPr>
            <p:ph type="title"/>
          </p:nvPr>
        </p:nvSpPr>
        <p:spPr>
          <a:xfrm>
            <a:off x="913775" y="618517"/>
            <a:ext cx="10364451" cy="932491"/>
          </a:xfrm>
        </p:spPr>
        <p:txBody>
          <a:bodyPr>
            <a:normAutofit/>
          </a:bodyPr>
          <a:lstStyle/>
          <a:p>
            <a:r>
              <a:rPr lang="pl-PL" dirty="0" err="1">
                <a:effectLst>
                  <a:outerShdw blurRad="38100" dist="38100" dir="2700000" algn="tl">
                    <a:srgbClr val="000000">
                      <a:alpha val="43137"/>
                    </a:srgbClr>
                  </a:outerShdw>
                </a:effectLst>
              </a:rPr>
              <a:t>Receiver</a:t>
            </a:r>
            <a:r>
              <a:rPr lang="pl-PL" dirty="0">
                <a:effectLst>
                  <a:outerShdw blurRad="38100" dist="38100" dir="2700000" algn="tl">
                    <a:srgbClr val="000000">
                      <a:alpha val="43137"/>
                    </a:srgbClr>
                  </a:outerShdw>
                </a:effectLst>
              </a:rPr>
              <a:t> Operating </a:t>
            </a:r>
            <a:r>
              <a:rPr lang="pl-PL" dirty="0" err="1">
                <a:effectLst>
                  <a:outerShdw blurRad="38100" dist="38100" dir="2700000" algn="tl">
                    <a:srgbClr val="000000">
                      <a:alpha val="43137"/>
                    </a:srgbClr>
                  </a:outerShdw>
                </a:effectLst>
              </a:rPr>
              <a:t>Characteristic</a:t>
            </a:r>
            <a:r>
              <a:rPr lang="pl-PL" dirty="0">
                <a:effectLst>
                  <a:outerShdw blurRad="38100" dist="38100" dir="2700000" algn="tl">
                    <a:srgbClr val="000000">
                      <a:alpha val="43137"/>
                    </a:srgbClr>
                  </a:outerShdw>
                </a:effectLst>
              </a:rPr>
              <a:t> (ROC)</a:t>
            </a:r>
          </a:p>
        </p:txBody>
      </p:sp>
      <p:pic>
        <p:nvPicPr>
          <p:cNvPr id="4" name="Symbol zastępczy zawartości 3">
            <a:extLst>
              <a:ext uri="{FF2B5EF4-FFF2-40B4-BE49-F238E27FC236}">
                <a16:creationId xmlns:a16="http://schemas.microsoft.com/office/drawing/2014/main" id="{E76A8E83-9B2B-4907-8335-35D369BB7F0A}"/>
              </a:ext>
            </a:extLst>
          </p:cNvPr>
          <p:cNvPicPr>
            <a:picLocks noGrp="1" noChangeAspect="1"/>
          </p:cNvPicPr>
          <p:nvPr>
            <p:ph idx="1"/>
          </p:nvPr>
        </p:nvPicPr>
        <p:blipFill>
          <a:blip r:embed="rId2"/>
          <a:stretch>
            <a:fillRect/>
          </a:stretch>
        </p:blipFill>
        <p:spPr>
          <a:xfrm>
            <a:off x="1704422" y="1551008"/>
            <a:ext cx="8539173" cy="4915695"/>
          </a:xfrm>
          <a:prstGeom prst="rect">
            <a:avLst/>
          </a:prstGeom>
        </p:spPr>
      </p:pic>
    </p:spTree>
    <p:extLst>
      <p:ext uri="{BB962C8B-B14F-4D97-AF65-F5344CB8AC3E}">
        <p14:creationId xmlns:p14="http://schemas.microsoft.com/office/powerpoint/2010/main" val="906353491"/>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1">
            <a:extLst>
              <a:ext uri="{FF2B5EF4-FFF2-40B4-BE49-F238E27FC236}">
                <a16:creationId xmlns:a16="http://schemas.microsoft.com/office/drawing/2014/main" id="{94DA3615-7375-44F0-88DD-1CAD7AB9BCD4}"/>
              </a:ext>
            </a:extLst>
          </p:cNvPr>
          <p:cNvSpPr>
            <a:spLocks noGrp="1"/>
          </p:cNvSpPr>
          <p:nvPr>
            <p:ph type="title"/>
          </p:nvPr>
        </p:nvSpPr>
        <p:spPr>
          <a:xfrm>
            <a:off x="913775" y="618518"/>
            <a:ext cx="10364451" cy="868830"/>
          </a:xfrm>
        </p:spPr>
        <p:txBody>
          <a:bodyPr/>
          <a:lstStyle/>
          <a:p>
            <a:r>
              <a:rPr lang="pl-PL" dirty="0" err="1">
                <a:effectLst>
                  <a:outerShdw blurRad="38100" dist="38100" dir="2700000" algn="tl">
                    <a:srgbClr val="000000">
                      <a:alpha val="43137"/>
                    </a:srgbClr>
                  </a:outerShdw>
                </a:effectLst>
              </a:rPr>
              <a:t>Ohlson’s</a:t>
            </a:r>
            <a:r>
              <a:rPr lang="pl-PL" dirty="0">
                <a:effectLst>
                  <a:outerShdw blurRad="38100" dist="38100" dir="2700000" algn="tl">
                    <a:srgbClr val="000000">
                      <a:alpha val="43137"/>
                    </a:srgbClr>
                  </a:outerShdw>
                </a:effectLst>
              </a:rPr>
              <a:t> O-</a:t>
            </a:r>
            <a:r>
              <a:rPr lang="pl-PL" dirty="0" err="1">
                <a:effectLst>
                  <a:outerShdw blurRad="38100" dist="38100" dir="2700000" algn="tl">
                    <a:srgbClr val="000000">
                      <a:alpha val="43137"/>
                    </a:srgbClr>
                  </a:outerShdw>
                </a:effectLst>
              </a:rPr>
              <a:t>score</a:t>
            </a:r>
            <a:endParaRPr lang="pl-PL" dirty="0">
              <a:effectLst>
                <a:outerShdw blurRad="38100" dist="38100" dir="2700000" algn="tl">
                  <a:srgbClr val="000000">
                    <a:alpha val="43137"/>
                  </a:srgbClr>
                </a:outerShdw>
              </a:effectLst>
            </a:endParaRPr>
          </a:p>
        </p:txBody>
      </p:sp>
      <mc:AlternateContent xmlns:mc="http://schemas.openxmlformats.org/markup-compatibility/2006" xmlns:a14="http://schemas.microsoft.com/office/drawing/2010/main">
        <mc:Choice Requires="a14">
          <p:sp>
            <p:nvSpPr>
              <p:cNvPr id="4" name="Symbol zastępczy zawartości 2">
                <a:extLst>
                  <a:ext uri="{FF2B5EF4-FFF2-40B4-BE49-F238E27FC236}">
                    <a16:creationId xmlns:a16="http://schemas.microsoft.com/office/drawing/2014/main" id="{143B0DD0-DE2E-43F4-8571-3A151E2B1411}"/>
                  </a:ext>
                </a:extLst>
              </p:cNvPr>
              <p:cNvSpPr>
                <a:spLocks noGrp="1"/>
              </p:cNvSpPr>
              <p:nvPr>
                <p:ph idx="1"/>
              </p:nvPr>
            </p:nvSpPr>
            <p:spPr>
              <a:xfrm>
                <a:off x="532435" y="1360025"/>
                <a:ext cx="11447362" cy="5306993"/>
              </a:xfrm>
            </p:spPr>
            <p:txBody>
              <a:bodyPr>
                <a:normAutofit/>
              </a:bodyPr>
              <a:lstStyle/>
              <a:p>
                <a:pPr algn="just"/>
                <a:r>
                  <a:rPr lang="en-US" sz="1500" dirty="0"/>
                  <a:t>Altman </a:t>
                </a:r>
                <a:r>
                  <a:rPr lang="pl-PL" sz="1500" dirty="0"/>
                  <a:t>Z-</a:t>
                </a:r>
                <a:r>
                  <a:rPr lang="pl-PL" sz="1500" dirty="0" err="1"/>
                  <a:t>score</a:t>
                </a:r>
                <a:r>
                  <a:rPr lang="pl-PL" sz="1500" dirty="0"/>
                  <a:t> - </a:t>
                </a:r>
                <a:r>
                  <a:rPr lang="en-US" sz="1500" dirty="0"/>
                  <a:t>logistic</a:t>
                </a:r>
                <a:r>
                  <a:rPr lang="pl-PL" sz="1500" dirty="0"/>
                  <a:t> </a:t>
                </a:r>
                <a:r>
                  <a:rPr lang="en-US" sz="1500" dirty="0"/>
                  <a:t>regression as a credit rating method</a:t>
                </a:r>
                <a:endParaRPr lang="pl-PL" sz="1500" dirty="0"/>
              </a:p>
              <a:p>
                <a:pPr algn="just"/>
                <a:r>
                  <a:rPr lang="en-US" sz="1500" dirty="0"/>
                  <a:t>Let </a:t>
                </a:r>
                <a14:m>
                  <m:oMath xmlns:m="http://schemas.openxmlformats.org/officeDocument/2006/math">
                    <m:r>
                      <a:rPr lang="pl-PL" sz="1500" i="1">
                        <a:latin typeface="Cambria Math" panose="02040503050406030204" pitchFamily="18" charset="0"/>
                      </a:rPr>
                      <m:t>𝑃</m:t>
                    </m:r>
                    <m:r>
                      <a:rPr lang="pl-PL" sz="1500" i="1">
                        <a:latin typeface="Cambria Math" panose="02040503050406030204" pitchFamily="18" charset="0"/>
                      </a:rPr>
                      <m:t>(</m:t>
                    </m:r>
                    <m:sSub>
                      <m:sSubPr>
                        <m:ctrlPr>
                          <a:rPr lang="pl-PL" sz="1500" i="1">
                            <a:latin typeface="Cambria Math" panose="02040503050406030204" pitchFamily="18" charset="0"/>
                          </a:rPr>
                        </m:ctrlPr>
                      </m:sSubPr>
                      <m:e>
                        <m:r>
                          <a:rPr lang="pl-PL" sz="1500" i="1">
                            <a:latin typeface="Cambria Math" panose="02040503050406030204" pitchFamily="18" charset="0"/>
                          </a:rPr>
                          <m:t>𝑋</m:t>
                        </m:r>
                      </m:e>
                      <m:sub>
                        <m:r>
                          <a:rPr lang="pl-PL" sz="1500" i="1">
                            <a:latin typeface="Cambria Math" panose="02040503050406030204" pitchFamily="18" charset="0"/>
                          </a:rPr>
                          <m:t>𝑖</m:t>
                        </m:r>
                      </m:sub>
                    </m:sSub>
                    <m:r>
                      <a:rPr lang="pl-PL" sz="1500" i="1">
                        <a:latin typeface="Cambria Math" panose="02040503050406030204" pitchFamily="18" charset="0"/>
                      </a:rPr>
                      <m:t>, </m:t>
                    </m:r>
                    <m:r>
                      <a:rPr lang="pl-PL" sz="1500" i="1">
                        <a:latin typeface="Cambria Math" panose="02040503050406030204" pitchFamily="18" charset="0"/>
                      </a:rPr>
                      <m:t>𝛽</m:t>
                    </m:r>
                    <m:r>
                      <a:rPr lang="pl-PL" sz="1500" i="1">
                        <a:latin typeface="Cambria Math" panose="02040503050406030204" pitchFamily="18" charset="0"/>
                      </a:rPr>
                      <m:t>)</m:t>
                    </m:r>
                  </m:oMath>
                </a14:m>
                <a:r>
                  <a:rPr lang="en-US" sz="1500" dirty="0"/>
                  <a:t>represent the</a:t>
                </a:r>
                <a:r>
                  <a:rPr lang="pl-PL" sz="1500" dirty="0"/>
                  <a:t> </a:t>
                </a:r>
                <a:r>
                  <a:rPr lang="en-US" sz="1500" dirty="0"/>
                  <a:t>probability of a firm defaulting in the next year where</a:t>
                </a:r>
                <a:r>
                  <a:rPr lang="pl-PL" sz="1500" dirty="0"/>
                  <a:t> </a:t>
                </a:r>
                <a14:m>
                  <m:oMath xmlns:m="http://schemas.openxmlformats.org/officeDocument/2006/math">
                    <m:sSubSup>
                      <m:sSubSupPr>
                        <m:ctrlPr>
                          <a:rPr lang="pl-PL" sz="1500" i="1">
                            <a:latin typeface="Cambria Math" panose="02040503050406030204" pitchFamily="18" charset="0"/>
                          </a:rPr>
                        </m:ctrlPr>
                      </m:sSubSupPr>
                      <m:e>
                        <m:r>
                          <a:rPr lang="pl-PL" sz="1500" i="1">
                            <a:latin typeface="Cambria Math" panose="02040503050406030204" pitchFamily="18" charset="0"/>
                          </a:rPr>
                          <m:t>𝑋</m:t>
                        </m:r>
                      </m:e>
                      <m:sub>
                        <m:r>
                          <a:rPr lang="pl-PL" sz="1500" i="1">
                            <a:latin typeface="Cambria Math" panose="02040503050406030204" pitchFamily="18" charset="0"/>
                          </a:rPr>
                          <m:t>𝑖</m:t>
                        </m:r>
                      </m:sub>
                      <m:sup>
                        <m:r>
                          <a:rPr lang="pl-PL" sz="1500" i="1">
                            <a:latin typeface="Cambria Math" panose="02040503050406030204" pitchFamily="18" charset="0"/>
                          </a:rPr>
                          <m:t>𝑇</m:t>
                        </m:r>
                      </m:sup>
                    </m:sSubSup>
                    <m:r>
                      <a:rPr lang="pl-PL" sz="1500" i="1">
                        <a:latin typeface="Cambria Math" panose="02040503050406030204" pitchFamily="18" charset="0"/>
                      </a:rPr>
                      <m:t>=[</m:t>
                    </m:r>
                    <m:sSub>
                      <m:sSubPr>
                        <m:ctrlPr>
                          <a:rPr lang="pl-PL" sz="1500" i="1">
                            <a:latin typeface="Cambria Math" panose="02040503050406030204" pitchFamily="18" charset="0"/>
                          </a:rPr>
                        </m:ctrlPr>
                      </m:sSubPr>
                      <m:e>
                        <m:r>
                          <a:rPr lang="pl-PL" sz="1500" i="1">
                            <a:latin typeface="Cambria Math" panose="02040503050406030204" pitchFamily="18" charset="0"/>
                          </a:rPr>
                          <m:t>𝑥</m:t>
                        </m:r>
                      </m:e>
                      <m:sub>
                        <m:r>
                          <a:rPr lang="pl-PL" sz="1500" i="1">
                            <a:latin typeface="Cambria Math" panose="02040503050406030204" pitchFamily="18" charset="0"/>
                          </a:rPr>
                          <m:t>𝑖</m:t>
                        </m:r>
                        <m:r>
                          <a:rPr lang="pl-PL" sz="1500" i="1">
                            <a:latin typeface="Cambria Math" panose="02040503050406030204" pitchFamily="18" charset="0"/>
                          </a:rPr>
                          <m:t>1</m:t>
                        </m:r>
                      </m:sub>
                    </m:sSub>
                    <m:r>
                      <a:rPr lang="pl-PL" sz="1500" i="1">
                        <a:latin typeface="Cambria Math" panose="02040503050406030204" pitchFamily="18" charset="0"/>
                      </a:rPr>
                      <m:t>, </m:t>
                    </m:r>
                    <m:sSub>
                      <m:sSubPr>
                        <m:ctrlPr>
                          <a:rPr lang="pl-PL" sz="1500" i="1">
                            <a:latin typeface="Cambria Math" panose="02040503050406030204" pitchFamily="18" charset="0"/>
                          </a:rPr>
                        </m:ctrlPr>
                      </m:sSubPr>
                      <m:e>
                        <m:r>
                          <a:rPr lang="pl-PL" sz="1500" i="1">
                            <a:latin typeface="Cambria Math" panose="02040503050406030204" pitchFamily="18" charset="0"/>
                          </a:rPr>
                          <m:t>𝑥</m:t>
                        </m:r>
                      </m:e>
                      <m:sub>
                        <m:r>
                          <a:rPr lang="pl-PL" sz="1500" i="1">
                            <a:latin typeface="Cambria Math" panose="02040503050406030204" pitchFamily="18" charset="0"/>
                          </a:rPr>
                          <m:t>𝑖</m:t>
                        </m:r>
                        <m:r>
                          <a:rPr lang="pl-PL" sz="1500" i="1">
                            <a:latin typeface="Cambria Math" panose="02040503050406030204" pitchFamily="18" charset="0"/>
                          </a:rPr>
                          <m:t>2</m:t>
                        </m:r>
                      </m:sub>
                    </m:sSub>
                    <m:r>
                      <a:rPr lang="pl-PL" sz="1500" i="1">
                        <a:latin typeface="Cambria Math" panose="02040503050406030204" pitchFamily="18" charset="0"/>
                      </a:rPr>
                      <m:t>, …, </m:t>
                    </m:r>
                    <m:sSub>
                      <m:sSubPr>
                        <m:ctrlPr>
                          <a:rPr lang="pl-PL" sz="1500" i="1">
                            <a:latin typeface="Cambria Math" panose="02040503050406030204" pitchFamily="18" charset="0"/>
                          </a:rPr>
                        </m:ctrlPr>
                      </m:sSubPr>
                      <m:e>
                        <m:r>
                          <a:rPr lang="pl-PL" sz="1500" i="1">
                            <a:latin typeface="Cambria Math" panose="02040503050406030204" pitchFamily="18" charset="0"/>
                          </a:rPr>
                          <m:t>𝑥</m:t>
                        </m:r>
                      </m:e>
                      <m:sub>
                        <m:r>
                          <a:rPr lang="pl-PL" sz="1500" i="1">
                            <a:latin typeface="Cambria Math" panose="02040503050406030204" pitchFamily="18" charset="0"/>
                          </a:rPr>
                          <m:t>𝑖𝑘</m:t>
                        </m:r>
                      </m:sub>
                    </m:sSub>
                    <m:r>
                      <a:rPr lang="pl-PL" sz="1500" i="1">
                        <a:latin typeface="Cambria Math" panose="02040503050406030204" pitchFamily="18" charset="0"/>
                      </a:rPr>
                      <m:t>]</m:t>
                    </m:r>
                  </m:oMath>
                </a14:m>
                <a:r>
                  <a:rPr lang="pl-PL" sz="1500" dirty="0"/>
                  <a:t> </a:t>
                </a:r>
                <a:r>
                  <a:rPr lang="en-US" sz="1500" dirty="0"/>
                  <a:t>are the firm-specific characteristics</a:t>
                </a:r>
                <a:r>
                  <a:rPr lang="pl-PL" sz="1500" dirty="0"/>
                  <a:t> </a:t>
                </a:r>
                <a:r>
                  <a:rPr lang="en-US" sz="1500" dirty="0"/>
                  <a:t>and </a:t>
                </a:r>
                <a:r>
                  <a:rPr lang="en-US" sz="1500" dirty="0">
                    <a:latin typeface="Cambria Math" panose="02040503050406030204" pitchFamily="18" charset="0"/>
                    <a:ea typeface="Cambria Math" panose="02040503050406030204" pitchFamily="18" charset="0"/>
                  </a:rPr>
                  <a:t>𝛽</a:t>
                </a:r>
                <a:r>
                  <a:rPr lang="pl-PL" sz="1500" dirty="0">
                    <a:latin typeface="Cambria Math" panose="02040503050406030204" pitchFamily="18" charset="0"/>
                    <a:ea typeface="Cambria Math" panose="02040503050406030204" pitchFamily="18" charset="0"/>
                  </a:rPr>
                  <a:t> </a:t>
                </a:r>
                <a:r>
                  <a:rPr lang="en-US" sz="1500" dirty="0"/>
                  <a:t>stands for the corresponding set of parameters</a:t>
                </a:r>
                <a:r>
                  <a:rPr lang="pl-PL" sz="1500" dirty="0"/>
                  <a:t> </a:t>
                </a:r>
                <a:r>
                  <a:rPr lang="en-US" sz="1500" dirty="0"/>
                  <a:t>that define the probability function. The odds ratio of</a:t>
                </a:r>
                <a:r>
                  <a:rPr lang="pl-PL" sz="1500" dirty="0"/>
                  <a:t> </a:t>
                </a:r>
                <a:r>
                  <a:rPr lang="pl-PL" sz="1500" dirty="0" err="1"/>
                  <a:t>default</a:t>
                </a:r>
                <a:r>
                  <a:rPr lang="pl-PL" sz="1500" dirty="0"/>
                  <a:t> </a:t>
                </a:r>
                <a:r>
                  <a:rPr lang="pl-PL" sz="1500" dirty="0" err="1"/>
                  <a:t>over</a:t>
                </a:r>
                <a:r>
                  <a:rPr lang="pl-PL" sz="1500" dirty="0"/>
                  <a:t> </a:t>
                </a:r>
                <a:r>
                  <a:rPr lang="pl-PL" sz="1500" dirty="0" err="1"/>
                  <a:t>survival</a:t>
                </a:r>
                <a:r>
                  <a:rPr lang="pl-PL" sz="1500" dirty="0"/>
                  <a:t> </a:t>
                </a:r>
                <a:r>
                  <a:rPr lang="pl-PL" sz="1500" dirty="0" err="1"/>
                  <a:t>becomes</a:t>
                </a:r>
                <a:r>
                  <a:rPr lang="pl-PL" sz="1500" dirty="0"/>
                  <a:t> </a:t>
                </a:r>
                <a14:m>
                  <m:oMath xmlns:m="http://schemas.openxmlformats.org/officeDocument/2006/math">
                    <m:f>
                      <m:fPr>
                        <m:ctrlPr>
                          <a:rPr lang="pl-PL" sz="1500" i="1">
                            <a:latin typeface="Cambria Math" panose="02040503050406030204" pitchFamily="18" charset="0"/>
                          </a:rPr>
                        </m:ctrlPr>
                      </m:fPr>
                      <m:num>
                        <m:r>
                          <a:rPr lang="pl-PL" sz="1500" i="1">
                            <a:latin typeface="Cambria Math" panose="02040503050406030204" pitchFamily="18" charset="0"/>
                          </a:rPr>
                          <m:t>𝑃</m:t>
                        </m:r>
                        <m:r>
                          <a:rPr lang="pl-PL" sz="1500" i="1">
                            <a:latin typeface="Cambria Math" panose="02040503050406030204" pitchFamily="18" charset="0"/>
                          </a:rPr>
                          <m:t>(</m:t>
                        </m:r>
                        <m:sSub>
                          <m:sSubPr>
                            <m:ctrlPr>
                              <a:rPr lang="pl-PL" sz="1500" i="1">
                                <a:latin typeface="Cambria Math" panose="02040503050406030204" pitchFamily="18" charset="0"/>
                              </a:rPr>
                            </m:ctrlPr>
                          </m:sSubPr>
                          <m:e>
                            <m:r>
                              <a:rPr lang="pl-PL" sz="1500" i="1">
                                <a:latin typeface="Cambria Math" panose="02040503050406030204" pitchFamily="18" charset="0"/>
                              </a:rPr>
                              <m:t>𝑋</m:t>
                            </m:r>
                          </m:e>
                          <m:sub>
                            <m:r>
                              <a:rPr lang="pl-PL" sz="1500" i="1">
                                <a:latin typeface="Cambria Math" panose="02040503050406030204" pitchFamily="18" charset="0"/>
                              </a:rPr>
                              <m:t>𝑖</m:t>
                            </m:r>
                            <m:r>
                              <a:rPr lang="pl-PL" sz="1500" i="1">
                                <a:latin typeface="Cambria Math" panose="02040503050406030204" pitchFamily="18" charset="0"/>
                              </a:rPr>
                              <m:t> </m:t>
                            </m:r>
                          </m:sub>
                        </m:sSub>
                        <m:r>
                          <a:rPr lang="pl-PL" sz="1500" i="1">
                            <a:latin typeface="Cambria Math" panose="02040503050406030204" pitchFamily="18" charset="0"/>
                          </a:rPr>
                          <m:t>, </m:t>
                        </m:r>
                        <m:r>
                          <a:rPr lang="pl-PL" sz="1500" i="1">
                            <a:latin typeface="Cambria Math" panose="02040503050406030204" pitchFamily="18" charset="0"/>
                          </a:rPr>
                          <m:t>𝛽</m:t>
                        </m:r>
                        <m:r>
                          <a:rPr lang="pl-PL" sz="1500" i="1">
                            <a:latin typeface="Cambria Math" panose="02040503050406030204" pitchFamily="18" charset="0"/>
                          </a:rPr>
                          <m:t>)</m:t>
                        </m:r>
                      </m:num>
                      <m:den>
                        <m:r>
                          <a:rPr lang="pl-PL" sz="1500" i="1">
                            <a:latin typeface="Cambria Math" panose="02040503050406030204" pitchFamily="18" charset="0"/>
                          </a:rPr>
                          <m:t>1−</m:t>
                        </m:r>
                        <m:r>
                          <a:rPr lang="pl-PL" sz="1500" i="1">
                            <a:latin typeface="Cambria Math" panose="02040503050406030204" pitchFamily="18" charset="0"/>
                          </a:rPr>
                          <m:t>𝑃</m:t>
                        </m:r>
                        <m:r>
                          <a:rPr lang="pl-PL" sz="1500" i="1">
                            <a:latin typeface="Cambria Math" panose="02040503050406030204" pitchFamily="18" charset="0"/>
                          </a:rPr>
                          <m:t>(</m:t>
                        </m:r>
                        <m:sSub>
                          <m:sSubPr>
                            <m:ctrlPr>
                              <a:rPr lang="pl-PL" sz="1500" i="1">
                                <a:latin typeface="Cambria Math" panose="02040503050406030204" pitchFamily="18" charset="0"/>
                              </a:rPr>
                            </m:ctrlPr>
                          </m:sSubPr>
                          <m:e>
                            <m:r>
                              <a:rPr lang="pl-PL" sz="1500" i="1">
                                <a:latin typeface="Cambria Math" panose="02040503050406030204" pitchFamily="18" charset="0"/>
                              </a:rPr>
                              <m:t>𝑋</m:t>
                            </m:r>
                          </m:e>
                          <m:sub>
                            <m:r>
                              <a:rPr lang="pl-PL" sz="1500" i="1">
                                <a:latin typeface="Cambria Math" panose="02040503050406030204" pitchFamily="18" charset="0"/>
                              </a:rPr>
                              <m:t>𝑖</m:t>
                            </m:r>
                            <m:r>
                              <a:rPr lang="pl-PL" sz="1500" i="1">
                                <a:latin typeface="Cambria Math" panose="02040503050406030204" pitchFamily="18" charset="0"/>
                              </a:rPr>
                              <m:t> </m:t>
                            </m:r>
                          </m:sub>
                        </m:sSub>
                        <m:r>
                          <a:rPr lang="pl-PL" sz="1500" i="1">
                            <a:latin typeface="Cambria Math" panose="02040503050406030204" pitchFamily="18" charset="0"/>
                          </a:rPr>
                          <m:t>, </m:t>
                        </m:r>
                        <m:r>
                          <a:rPr lang="pl-PL" sz="1500" i="1">
                            <a:latin typeface="Cambria Math" panose="02040503050406030204" pitchFamily="18" charset="0"/>
                          </a:rPr>
                          <m:t>𝛽</m:t>
                        </m:r>
                        <m:r>
                          <a:rPr lang="pl-PL" sz="1500" i="1">
                            <a:latin typeface="Cambria Math" panose="02040503050406030204" pitchFamily="18" charset="0"/>
                          </a:rPr>
                          <m:t>)</m:t>
                        </m:r>
                      </m:den>
                    </m:f>
                  </m:oMath>
                </a14:m>
                <a:r>
                  <a:rPr lang="pl-PL" sz="1500" dirty="0"/>
                  <a:t>. </a:t>
                </a:r>
                <a:r>
                  <a:rPr lang="it-IT" sz="1500" dirty="0"/>
                  <a:t>In logistic</a:t>
                </a:r>
                <a:r>
                  <a:rPr lang="pl-PL" sz="1500" dirty="0"/>
                  <a:t> </a:t>
                </a:r>
                <a:r>
                  <a:rPr lang="en-US" sz="1500" dirty="0"/>
                  <a:t>regression, the logarithm of the odds ratio is assumed to</a:t>
                </a:r>
                <a:r>
                  <a:rPr lang="pl-PL" sz="1500" dirty="0"/>
                  <a:t> </a:t>
                </a:r>
                <a:r>
                  <a:rPr lang="en-US" sz="1500" dirty="0"/>
                  <a:t>be linearly related to the firm’s characteristics</a:t>
                </a:r>
                <a:endParaRPr lang="pl-PL" sz="1500" dirty="0"/>
              </a:p>
              <a:p>
                <a:pPr marL="0" indent="0" algn="just">
                  <a:buNone/>
                </a:pPr>
                <a14:m>
                  <m:oMathPara xmlns:m="http://schemas.openxmlformats.org/officeDocument/2006/math">
                    <m:oMathParaPr>
                      <m:jc m:val="centerGroup"/>
                    </m:oMathParaPr>
                    <m:oMath xmlns:m="http://schemas.openxmlformats.org/officeDocument/2006/math">
                      <m:func>
                        <m:funcPr>
                          <m:ctrlPr>
                            <a:rPr lang="pl-PL" sz="1500" i="1">
                              <a:latin typeface="Cambria Math" panose="02040503050406030204" pitchFamily="18" charset="0"/>
                            </a:rPr>
                          </m:ctrlPr>
                        </m:funcPr>
                        <m:fName>
                          <m:r>
                            <m:rPr>
                              <m:sty m:val="p"/>
                            </m:rPr>
                            <a:rPr lang="pl-PL" sz="1500">
                              <a:latin typeface="Cambria Math" panose="02040503050406030204" pitchFamily="18" charset="0"/>
                            </a:rPr>
                            <m:t>log</m:t>
                          </m:r>
                        </m:fName>
                        <m:e>
                          <m:d>
                            <m:dPr>
                              <m:ctrlPr>
                                <a:rPr lang="pl-PL" sz="1500" i="1">
                                  <a:latin typeface="Cambria Math" panose="02040503050406030204" pitchFamily="18" charset="0"/>
                                </a:rPr>
                              </m:ctrlPr>
                            </m:dPr>
                            <m:e>
                              <m:f>
                                <m:fPr>
                                  <m:ctrlPr>
                                    <a:rPr lang="pl-PL" sz="1500" i="1">
                                      <a:latin typeface="Cambria Math" panose="02040503050406030204" pitchFamily="18" charset="0"/>
                                    </a:rPr>
                                  </m:ctrlPr>
                                </m:fPr>
                                <m:num>
                                  <m:r>
                                    <a:rPr lang="pl-PL" sz="1500" i="1">
                                      <a:latin typeface="Cambria Math" panose="02040503050406030204" pitchFamily="18" charset="0"/>
                                    </a:rPr>
                                    <m:t>𝑃</m:t>
                                  </m:r>
                                  <m:d>
                                    <m:dPr>
                                      <m:ctrlPr>
                                        <a:rPr lang="pl-PL" sz="1500" i="1">
                                          <a:latin typeface="Cambria Math" panose="02040503050406030204" pitchFamily="18" charset="0"/>
                                        </a:rPr>
                                      </m:ctrlPr>
                                    </m:dPr>
                                    <m:e>
                                      <m:sSub>
                                        <m:sSubPr>
                                          <m:ctrlPr>
                                            <a:rPr lang="pl-PL" sz="1500" i="1">
                                              <a:latin typeface="Cambria Math" panose="02040503050406030204" pitchFamily="18" charset="0"/>
                                            </a:rPr>
                                          </m:ctrlPr>
                                        </m:sSubPr>
                                        <m:e>
                                          <m:r>
                                            <a:rPr lang="pl-PL" sz="1500" i="1">
                                              <a:latin typeface="Cambria Math" panose="02040503050406030204" pitchFamily="18" charset="0"/>
                                            </a:rPr>
                                            <m:t>𝑋</m:t>
                                          </m:r>
                                        </m:e>
                                        <m:sub>
                                          <m:r>
                                            <a:rPr lang="pl-PL" sz="1500" i="1">
                                              <a:latin typeface="Cambria Math" panose="02040503050406030204" pitchFamily="18" charset="0"/>
                                            </a:rPr>
                                            <m:t>𝑖</m:t>
                                          </m:r>
                                          <m:r>
                                            <a:rPr lang="pl-PL" sz="1500" i="1">
                                              <a:latin typeface="Cambria Math" panose="02040503050406030204" pitchFamily="18" charset="0"/>
                                            </a:rPr>
                                            <m:t> </m:t>
                                          </m:r>
                                        </m:sub>
                                      </m:sSub>
                                      <m:r>
                                        <a:rPr lang="pl-PL" sz="1500" i="1">
                                          <a:latin typeface="Cambria Math" panose="02040503050406030204" pitchFamily="18" charset="0"/>
                                        </a:rPr>
                                        <m:t>, </m:t>
                                      </m:r>
                                      <m:r>
                                        <a:rPr lang="pl-PL" sz="1500" i="1">
                                          <a:latin typeface="Cambria Math" panose="02040503050406030204" pitchFamily="18" charset="0"/>
                                        </a:rPr>
                                        <m:t>𝛽</m:t>
                                      </m:r>
                                    </m:e>
                                  </m:d>
                                </m:num>
                                <m:den>
                                  <m:r>
                                    <a:rPr lang="pl-PL" sz="1500" i="1">
                                      <a:latin typeface="Cambria Math" panose="02040503050406030204" pitchFamily="18" charset="0"/>
                                    </a:rPr>
                                    <m:t>1−</m:t>
                                  </m:r>
                                  <m:r>
                                    <a:rPr lang="pl-PL" sz="1500" i="1">
                                      <a:latin typeface="Cambria Math" panose="02040503050406030204" pitchFamily="18" charset="0"/>
                                    </a:rPr>
                                    <m:t>𝑃</m:t>
                                  </m:r>
                                  <m:d>
                                    <m:dPr>
                                      <m:ctrlPr>
                                        <a:rPr lang="pl-PL" sz="1500" i="1">
                                          <a:latin typeface="Cambria Math" panose="02040503050406030204" pitchFamily="18" charset="0"/>
                                        </a:rPr>
                                      </m:ctrlPr>
                                    </m:dPr>
                                    <m:e>
                                      <m:sSub>
                                        <m:sSubPr>
                                          <m:ctrlPr>
                                            <a:rPr lang="pl-PL" sz="1500" i="1">
                                              <a:latin typeface="Cambria Math" panose="02040503050406030204" pitchFamily="18" charset="0"/>
                                            </a:rPr>
                                          </m:ctrlPr>
                                        </m:sSubPr>
                                        <m:e>
                                          <m:r>
                                            <a:rPr lang="pl-PL" sz="1500" i="1">
                                              <a:latin typeface="Cambria Math" panose="02040503050406030204" pitchFamily="18" charset="0"/>
                                            </a:rPr>
                                            <m:t>𝑋</m:t>
                                          </m:r>
                                        </m:e>
                                        <m:sub>
                                          <m:r>
                                            <a:rPr lang="pl-PL" sz="1500" i="1">
                                              <a:latin typeface="Cambria Math" panose="02040503050406030204" pitchFamily="18" charset="0"/>
                                            </a:rPr>
                                            <m:t>𝑖</m:t>
                                          </m:r>
                                          <m:r>
                                            <a:rPr lang="pl-PL" sz="1500" i="1">
                                              <a:latin typeface="Cambria Math" panose="02040503050406030204" pitchFamily="18" charset="0"/>
                                            </a:rPr>
                                            <m:t> </m:t>
                                          </m:r>
                                        </m:sub>
                                      </m:sSub>
                                      <m:r>
                                        <a:rPr lang="pl-PL" sz="1500" i="1">
                                          <a:latin typeface="Cambria Math" panose="02040503050406030204" pitchFamily="18" charset="0"/>
                                        </a:rPr>
                                        <m:t>, </m:t>
                                      </m:r>
                                      <m:r>
                                        <a:rPr lang="pl-PL" sz="1500" i="1">
                                          <a:latin typeface="Cambria Math" panose="02040503050406030204" pitchFamily="18" charset="0"/>
                                        </a:rPr>
                                        <m:t>𝛽</m:t>
                                      </m:r>
                                    </m:e>
                                  </m:d>
                                </m:den>
                              </m:f>
                            </m:e>
                          </m:d>
                        </m:e>
                      </m:func>
                      <m:r>
                        <a:rPr lang="pl-PL" sz="1500" i="1">
                          <a:latin typeface="Cambria Math" panose="02040503050406030204" pitchFamily="18" charset="0"/>
                        </a:rPr>
                        <m:t>=</m:t>
                      </m:r>
                      <m:sSup>
                        <m:sSupPr>
                          <m:ctrlPr>
                            <a:rPr lang="pl-PL" sz="1500" i="1">
                              <a:latin typeface="Cambria Math" panose="02040503050406030204" pitchFamily="18" charset="0"/>
                            </a:rPr>
                          </m:ctrlPr>
                        </m:sSupPr>
                        <m:e>
                          <m:r>
                            <a:rPr lang="pl-PL" sz="1500" i="1">
                              <a:latin typeface="Cambria Math" panose="02040503050406030204" pitchFamily="18" charset="0"/>
                            </a:rPr>
                            <m:t>𝛽</m:t>
                          </m:r>
                        </m:e>
                        <m:sup>
                          <m:r>
                            <a:rPr lang="pl-PL" sz="1500" i="1">
                              <a:latin typeface="Cambria Math" panose="02040503050406030204" pitchFamily="18" charset="0"/>
                            </a:rPr>
                            <m:t>𝑇</m:t>
                          </m:r>
                        </m:sup>
                      </m:sSup>
                      <m:sSub>
                        <m:sSubPr>
                          <m:ctrlPr>
                            <a:rPr lang="pl-PL" sz="1500" i="1">
                              <a:latin typeface="Cambria Math" panose="02040503050406030204" pitchFamily="18" charset="0"/>
                            </a:rPr>
                          </m:ctrlPr>
                        </m:sSubPr>
                        <m:e>
                          <m:r>
                            <a:rPr lang="pl-PL" sz="1500" i="1">
                              <a:latin typeface="Cambria Math" panose="02040503050406030204" pitchFamily="18" charset="0"/>
                            </a:rPr>
                            <m:t>𝑋</m:t>
                          </m:r>
                        </m:e>
                        <m:sub>
                          <m:r>
                            <a:rPr lang="pl-PL" sz="1500" i="1">
                              <a:latin typeface="Cambria Math" panose="02040503050406030204" pitchFamily="18" charset="0"/>
                            </a:rPr>
                            <m:t>𝑖</m:t>
                          </m:r>
                        </m:sub>
                      </m:sSub>
                      <m:r>
                        <a:rPr lang="pl-PL" sz="1500" i="1">
                          <a:latin typeface="Cambria Math" panose="02040503050406030204" pitchFamily="18" charset="0"/>
                        </a:rPr>
                        <m:t>=</m:t>
                      </m:r>
                      <m:sSub>
                        <m:sSubPr>
                          <m:ctrlPr>
                            <a:rPr lang="pl-PL" sz="1500" i="1">
                              <a:latin typeface="Cambria Math" panose="02040503050406030204" pitchFamily="18" charset="0"/>
                            </a:rPr>
                          </m:ctrlPr>
                        </m:sSubPr>
                        <m:e>
                          <m:r>
                            <a:rPr lang="pl-PL" sz="1500" i="1">
                              <a:latin typeface="Cambria Math" panose="02040503050406030204" pitchFamily="18" charset="0"/>
                            </a:rPr>
                            <m:t>𝛽</m:t>
                          </m:r>
                        </m:e>
                        <m:sub>
                          <m:r>
                            <a:rPr lang="pl-PL" sz="1500" i="1">
                              <a:latin typeface="Cambria Math" panose="02040503050406030204" pitchFamily="18" charset="0"/>
                            </a:rPr>
                            <m:t>0</m:t>
                          </m:r>
                        </m:sub>
                      </m:sSub>
                      <m:r>
                        <a:rPr lang="pl-PL" sz="1500" i="1">
                          <a:latin typeface="Cambria Math" panose="02040503050406030204" pitchFamily="18" charset="0"/>
                        </a:rPr>
                        <m:t>+ </m:t>
                      </m:r>
                      <m:sSub>
                        <m:sSubPr>
                          <m:ctrlPr>
                            <a:rPr lang="pl-PL" sz="1500" i="1">
                              <a:latin typeface="Cambria Math" panose="02040503050406030204" pitchFamily="18" charset="0"/>
                            </a:rPr>
                          </m:ctrlPr>
                        </m:sSubPr>
                        <m:e>
                          <m:r>
                            <a:rPr lang="pl-PL" sz="1500" i="1">
                              <a:latin typeface="Cambria Math" panose="02040503050406030204" pitchFamily="18" charset="0"/>
                            </a:rPr>
                            <m:t>𝛽</m:t>
                          </m:r>
                        </m:e>
                        <m:sub>
                          <m:r>
                            <a:rPr lang="pl-PL" sz="1500" i="1">
                              <a:latin typeface="Cambria Math" panose="02040503050406030204" pitchFamily="18" charset="0"/>
                            </a:rPr>
                            <m:t>1</m:t>
                          </m:r>
                        </m:sub>
                      </m:sSub>
                      <m:sSub>
                        <m:sSubPr>
                          <m:ctrlPr>
                            <a:rPr lang="pl-PL" sz="1500" i="1">
                              <a:latin typeface="Cambria Math" panose="02040503050406030204" pitchFamily="18" charset="0"/>
                            </a:rPr>
                          </m:ctrlPr>
                        </m:sSubPr>
                        <m:e>
                          <m:r>
                            <a:rPr lang="pl-PL" sz="1500" i="1">
                              <a:latin typeface="Cambria Math" panose="02040503050406030204" pitchFamily="18" charset="0"/>
                            </a:rPr>
                            <m:t>𝑋</m:t>
                          </m:r>
                        </m:e>
                        <m:sub>
                          <m:r>
                            <a:rPr lang="pl-PL" sz="1500" i="1">
                              <a:latin typeface="Cambria Math" panose="02040503050406030204" pitchFamily="18" charset="0"/>
                            </a:rPr>
                            <m:t>𝑖</m:t>
                          </m:r>
                          <m:r>
                            <a:rPr lang="pl-PL" sz="1500" i="1">
                              <a:latin typeface="Cambria Math" panose="02040503050406030204" pitchFamily="18" charset="0"/>
                            </a:rPr>
                            <m:t>1</m:t>
                          </m:r>
                        </m:sub>
                      </m:sSub>
                      <m:r>
                        <a:rPr lang="pl-PL" sz="1500" i="1">
                          <a:latin typeface="Cambria Math" panose="02040503050406030204" pitchFamily="18" charset="0"/>
                        </a:rPr>
                        <m:t>+ </m:t>
                      </m:r>
                      <m:sSub>
                        <m:sSubPr>
                          <m:ctrlPr>
                            <a:rPr lang="pl-PL" sz="1500" i="1">
                              <a:latin typeface="Cambria Math" panose="02040503050406030204" pitchFamily="18" charset="0"/>
                            </a:rPr>
                          </m:ctrlPr>
                        </m:sSubPr>
                        <m:e>
                          <m:r>
                            <a:rPr lang="pl-PL" sz="1500" i="1">
                              <a:latin typeface="Cambria Math" panose="02040503050406030204" pitchFamily="18" charset="0"/>
                            </a:rPr>
                            <m:t>𝛽</m:t>
                          </m:r>
                        </m:e>
                        <m:sub>
                          <m:r>
                            <a:rPr lang="pl-PL" sz="1500" i="1">
                              <a:latin typeface="Cambria Math" panose="02040503050406030204" pitchFamily="18" charset="0"/>
                            </a:rPr>
                            <m:t>2</m:t>
                          </m:r>
                        </m:sub>
                      </m:sSub>
                      <m:sSub>
                        <m:sSubPr>
                          <m:ctrlPr>
                            <a:rPr lang="pl-PL" sz="1500" i="1">
                              <a:latin typeface="Cambria Math" panose="02040503050406030204" pitchFamily="18" charset="0"/>
                            </a:rPr>
                          </m:ctrlPr>
                        </m:sSubPr>
                        <m:e>
                          <m:r>
                            <a:rPr lang="pl-PL" sz="1500" i="1">
                              <a:latin typeface="Cambria Math" panose="02040503050406030204" pitchFamily="18" charset="0"/>
                            </a:rPr>
                            <m:t>𝑋</m:t>
                          </m:r>
                        </m:e>
                        <m:sub>
                          <m:r>
                            <a:rPr lang="pl-PL" sz="1500" i="1">
                              <a:latin typeface="Cambria Math" panose="02040503050406030204" pitchFamily="18" charset="0"/>
                            </a:rPr>
                            <m:t>𝑖</m:t>
                          </m:r>
                          <m:r>
                            <a:rPr lang="pl-PL" sz="1500" i="1">
                              <a:latin typeface="Cambria Math" panose="02040503050406030204" pitchFamily="18" charset="0"/>
                            </a:rPr>
                            <m:t>2</m:t>
                          </m:r>
                        </m:sub>
                      </m:sSub>
                      <m:r>
                        <a:rPr lang="pl-PL" sz="1500" i="1">
                          <a:latin typeface="Cambria Math" panose="02040503050406030204" pitchFamily="18" charset="0"/>
                        </a:rPr>
                        <m:t>+…+ </m:t>
                      </m:r>
                      <m:sSub>
                        <m:sSubPr>
                          <m:ctrlPr>
                            <a:rPr lang="pl-PL" sz="1500" i="1">
                              <a:latin typeface="Cambria Math" panose="02040503050406030204" pitchFamily="18" charset="0"/>
                            </a:rPr>
                          </m:ctrlPr>
                        </m:sSubPr>
                        <m:e>
                          <m:r>
                            <a:rPr lang="pl-PL" sz="1500" i="1">
                              <a:latin typeface="Cambria Math" panose="02040503050406030204" pitchFamily="18" charset="0"/>
                            </a:rPr>
                            <m:t>𝛽</m:t>
                          </m:r>
                        </m:e>
                        <m:sub>
                          <m:r>
                            <a:rPr lang="pl-PL" sz="1500" i="1">
                              <a:latin typeface="Cambria Math" panose="02040503050406030204" pitchFamily="18" charset="0"/>
                            </a:rPr>
                            <m:t>𝑘</m:t>
                          </m:r>
                        </m:sub>
                      </m:sSub>
                      <m:sSub>
                        <m:sSubPr>
                          <m:ctrlPr>
                            <a:rPr lang="pl-PL" sz="1500" i="1">
                              <a:latin typeface="Cambria Math" panose="02040503050406030204" pitchFamily="18" charset="0"/>
                            </a:rPr>
                          </m:ctrlPr>
                        </m:sSubPr>
                        <m:e>
                          <m:r>
                            <a:rPr lang="pl-PL" sz="1500" i="1">
                              <a:latin typeface="Cambria Math" panose="02040503050406030204" pitchFamily="18" charset="0"/>
                            </a:rPr>
                            <m:t>𝑋</m:t>
                          </m:r>
                        </m:e>
                        <m:sub>
                          <m:r>
                            <a:rPr lang="pl-PL" sz="1500" i="1">
                              <a:latin typeface="Cambria Math" panose="02040503050406030204" pitchFamily="18" charset="0"/>
                            </a:rPr>
                            <m:t>𝑖𝑘</m:t>
                          </m:r>
                        </m:sub>
                      </m:sSub>
                    </m:oMath>
                  </m:oMathPara>
                </a14:m>
                <a:endParaRPr lang="pl-PL" sz="1500" dirty="0"/>
              </a:p>
              <a:p>
                <a:r>
                  <a:rPr lang="en-US" sz="1500" dirty="0"/>
                  <a:t>Thus, the probability of default is given as the logistic</a:t>
                </a:r>
                <a:r>
                  <a:rPr lang="pl-PL" sz="1500" dirty="0"/>
                  <a:t> </a:t>
                </a:r>
                <a:r>
                  <a:rPr lang="en-US" sz="1500" dirty="0"/>
                  <a:t>function of the composite attribute for the </a:t>
                </a:r>
                <a:r>
                  <a:rPr lang="en-US" sz="1500" i="1" dirty="0" err="1"/>
                  <a:t>i</a:t>
                </a:r>
                <a:r>
                  <a:rPr lang="en-US" sz="1500" dirty="0" err="1"/>
                  <a:t>-th</a:t>
                </a:r>
                <a:r>
                  <a:rPr lang="en-US" sz="1500" dirty="0"/>
                  <a:t> firm, i.e.,</a:t>
                </a:r>
                <a:r>
                  <a:rPr lang="pl-PL" sz="1500" dirty="0"/>
                  <a:t> </a:t>
                </a:r>
                <a14:m>
                  <m:oMath xmlns:m="http://schemas.openxmlformats.org/officeDocument/2006/math">
                    <m:r>
                      <a:rPr lang="pl-PL" sz="1500" i="1">
                        <a:latin typeface="Cambria Math" panose="02040503050406030204" pitchFamily="18" charset="0"/>
                      </a:rPr>
                      <m:t>𝑃</m:t>
                    </m:r>
                    <m:d>
                      <m:dPr>
                        <m:ctrlPr>
                          <a:rPr lang="pl-PL" sz="1500" i="1">
                            <a:latin typeface="Cambria Math" panose="02040503050406030204" pitchFamily="18" charset="0"/>
                          </a:rPr>
                        </m:ctrlPr>
                      </m:dPr>
                      <m:e>
                        <m:sSub>
                          <m:sSubPr>
                            <m:ctrlPr>
                              <a:rPr lang="pl-PL" sz="1500" i="1">
                                <a:latin typeface="Cambria Math" panose="02040503050406030204" pitchFamily="18" charset="0"/>
                              </a:rPr>
                            </m:ctrlPr>
                          </m:sSubPr>
                          <m:e>
                            <m:r>
                              <a:rPr lang="pl-PL" sz="1500" i="1">
                                <a:latin typeface="Cambria Math" panose="02040503050406030204" pitchFamily="18" charset="0"/>
                              </a:rPr>
                              <m:t>𝑋</m:t>
                            </m:r>
                          </m:e>
                          <m:sub>
                            <m:r>
                              <a:rPr lang="pl-PL" sz="1500" i="1">
                                <a:latin typeface="Cambria Math" panose="02040503050406030204" pitchFamily="18" charset="0"/>
                              </a:rPr>
                              <m:t>𝑖</m:t>
                            </m:r>
                          </m:sub>
                        </m:sSub>
                        <m:r>
                          <a:rPr lang="pl-PL" sz="1500" i="1">
                            <a:latin typeface="Cambria Math" panose="02040503050406030204" pitchFamily="18" charset="0"/>
                          </a:rPr>
                          <m:t>, </m:t>
                        </m:r>
                        <m:r>
                          <a:rPr lang="pl-PL" sz="1500" i="1">
                            <a:latin typeface="Cambria Math" panose="02040503050406030204" pitchFamily="18" charset="0"/>
                          </a:rPr>
                          <m:t>𝛽</m:t>
                        </m:r>
                      </m:e>
                    </m:d>
                    <m:r>
                      <a:rPr lang="pl-PL" sz="1500" i="1">
                        <a:latin typeface="Cambria Math" panose="02040503050406030204" pitchFamily="18" charset="0"/>
                      </a:rPr>
                      <m:t>=</m:t>
                    </m:r>
                    <m:f>
                      <m:fPr>
                        <m:ctrlPr>
                          <a:rPr lang="pl-PL" sz="1500" i="1">
                            <a:latin typeface="Cambria Math" panose="02040503050406030204" pitchFamily="18" charset="0"/>
                          </a:rPr>
                        </m:ctrlPr>
                      </m:fPr>
                      <m:num>
                        <m:r>
                          <a:rPr lang="pl-PL" sz="1500" i="1">
                            <a:latin typeface="Cambria Math" panose="02040503050406030204" pitchFamily="18" charset="0"/>
                          </a:rPr>
                          <m:t>1</m:t>
                        </m:r>
                      </m:num>
                      <m:den>
                        <m:r>
                          <a:rPr lang="pl-PL" sz="1500" i="1">
                            <a:latin typeface="Cambria Math" panose="02040503050406030204" pitchFamily="18" charset="0"/>
                          </a:rPr>
                          <m:t>1+</m:t>
                        </m:r>
                        <m:sSup>
                          <m:sSupPr>
                            <m:ctrlPr>
                              <a:rPr lang="pl-PL" sz="1500" i="1">
                                <a:latin typeface="Cambria Math" panose="02040503050406030204" pitchFamily="18" charset="0"/>
                              </a:rPr>
                            </m:ctrlPr>
                          </m:sSupPr>
                          <m:e>
                            <m:r>
                              <a:rPr lang="pl-PL" sz="1500" i="1">
                                <a:latin typeface="Cambria Math" panose="02040503050406030204" pitchFamily="18" charset="0"/>
                              </a:rPr>
                              <m:t>𝑒</m:t>
                            </m:r>
                          </m:e>
                          <m:sup>
                            <m:r>
                              <a:rPr lang="pl-PL" sz="1500" i="1">
                                <a:latin typeface="Cambria Math" panose="02040503050406030204" pitchFamily="18" charset="0"/>
                              </a:rPr>
                              <m:t>−</m:t>
                            </m:r>
                            <m:sSup>
                              <m:sSupPr>
                                <m:ctrlPr>
                                  <a:rPr lang="pl-PL" sz="1500" i="1">
                                    <a:latin typeface="Cambria Math" panose="02040503050406030204" pitchFamily="18" charset="0"/>
                                  </a:rPr>
                                </m:ctrlPr>
                              </m:sSupPr>
                              <m:e>
                                <m:r>
                                  <a:rPr lang="pl-PL" sz="1500" i="1">
                                    <a:latin typeface="Cambria Math" panose="02040503050406030204" pitchFamily="18" charset="0"/>
                                  </a:rPr>
                                  <m:t>𝛽</m:t>
                                </m:r>
                              </m:e>
                              <m:sup>
                                <m:r>
                                  <a:rPr lang="pl-PL" sz="1500" i="1">
                                    <a:latin typeface="Cambria Math" panose="02040503050406030204" pitchFamily="18" charset="0"/>
                                  </a:rPr>
                                  <m:t>𝑇</m:t>
                                </m:r>
                              </m:sup>
                            </m:sSup>
                            <m:sSub>
                              <m:sSubPr>
                                <m:ctrlPr>
                                  <a:rPr lang="pl-PL" sz="1500" i="1">
                                    <a:latin typeface="Cambria Math" panose="02040503050406030204" pitchFamily="18" charset="0"/>
                                  </a:rPr>
                                </m:ctrlPr>
                              </m:sSubPr>
                              <m:e>
                                <m:r>
                                  <a:rPr lang="pl-PL" sz="1500" i="1">
                                    <a:latin typeface="Cambria Math" panose="02040503050406030204" pitchFamily="18" charset="0"/>
                                  </a:rPr>
                                  <m:t>𝑋</m:t>
                                </m:r>
                              </m:e>
                              <m:sub>
                                <m:r>
                                  <a:rPr lang="pl-PL" sz="1500" i="1">
                                    <a:latin typeface="Cambria Math" panose="02040503050406030204" pitchFamily="18" charset="0"/>
                                  </a:rPr>
                                  <m:t>𝑖</m:t>
                                </m:r>
                              </m:sub>
                            </m:sSub>
                          </m:sup>
                        </m:sSup>
                      </m:den>
                    </m:f>
                  </m:oMath>
                </a14:m>
                <a:endParaRPr lang="pl-PL" sz="1500" dirty="0"/>
              </a:p>
              <a:p>
                <a:r>
                  <a:rPr lang="en-US" sz="1500" dirty="0"/>
                  <a:t>One of the attractive features of the logistic</a:t>
                </a:r>
                <a:r>
                  <a:rPr lang="pl-PL" sz="1500" dirty="0"/>
                  <a:t> </a:t>
                </a:r>
                <a:r>
                  <a:rPr lang="en-US" sz="1500" dirty="0"/>
                  <a:t>function is the fact that it is bounded between 0 and</a:t>
                </a:r>
                <a:r>
                  <a:rPr lang="pl-PL" sz="1500" dirty="0"/>
                  <a:t> </a:t>
                </a:r>
                <a:r>
                  <a:rPr lang="en-US" sz="1500" dirty="0"/>
                  <a:t>1, making it suitable to represent probabilities. The</a:t>
                </a:r>
                <a:r>
                  <a:rPr lang="pl-PL" sz="1500" dirty="0"/>
                  <a:t> </a:t>
                </a:r>
                <a:r>
                  <a:rPr lang="en-US" sz="1500" dirty="0"/>
                  <a:t>logistic function shown in the figure can be stretched</a:t>
                </a:r>
                <a:r>
                  <a:rPr lang="pl-PL" sz="1500" dirty="0"/>
                  <a:t> </a:t>
                </a:r>
                <a:r>
                  <a:rPr lang="en-US" sz="1500" dirty="0"/>
                  <a:t>or compressed along the horizontal axis by a linear</a:t>
                </a:r>
                <a:r>
                  <a:rPr lang="pl-PL" sz="1500" dirty="0"/>
                  <a:t> </a:t>
                </a:r>
                <a:r>
                  <a:rPr lang="pl-PL" sz="1500" dirty="0" err="1"/>
                  <a:t>transformation</a:t>
                </a:r>
                <a:r>
                  <a:rPr lang="pl-PL" sz="1500" dirty="0"/>
                  <a:t> of </a:t>
                </a:r>
                <a:r>
                  <a:rPr lang="pl-PL" sz="1500" i="1" dirty="0"/>
                  <a:t>z</a:t>
                </a:r>
                <a:r>
                  <a:rPr lang="pl-PL" sz="1500" dirty="0"/>
                  <a:t>, </a:t>
                </a:r>
                <a:r>
                  <a:rPr lang="pl-PL" sz="1500" dirty="0" err="1"/>
                  <a:t>e.g</a:t>
                </a:r>
                <a:r>
                  <a:rPr lang="pl-PL" sz="1500" dirty="0"/>
                  <a:t>., by </a:t>
                </a:r>
                <a:r>
                  <a:rPr lang="pl-PL" sz="1500" dirty="0" err="1"/>
                  <a:t>using</a:t>
                </a:r>
                <a:r>
                  <a:rPr lang="pl-PL" sz="1500" dirty="0"/>
                  <a:t> </a:t>
                </a:r>
                <a14:m>
                  <m:oMath xmlns:m="http://schemas.openxmlformats.org/officeDocument/2006/math">
                    <m:r>
                      <a:rPr lang="pl-PL" sz="1500" i="1">
                        <a:latin typeface="Cambria Math" panose="02040503050406030204" pitchFamily="18" charset="0"/>
                      </a:rPr>
                      <m:t>𝑦</m:t>
                    </m:r>
                    <m:r>
                      <a:rPr lang="pl-PL" sz="1500" i="1">
                        <a:latin typeface="Cambria Math" panose="02040503050406030204" pitchFamily="18" charset="0"/>
                      </a:rPr>
                      <m:t>=</m:t>
                    </m:r>
                    <m:r>
                      <a:rPr lang="pl-PL" sz="1500" i="1">
                        <a:latin typeface="Cambria Math" panose="02040503050406030204" pitchFamily="18" charset="0"/>
                      </a:rPr>
                      <m:t>𝑓</m:t>
                    </m:r>
                    <m:r>
                      <a:rPr lang="pl-PL" sz="1500" i="1">
                        <a:latin typeface="Cambria Math" panose="02040503050406030204" pitchFamily="18" charset="0"/>
                      </a:rPr>
                      <m:t>(</m:t>
                    </m:r>
                    <m:r>
                      <a:rPr lang="pl-PL" sz="1500" i="1">
                        <a:latin typeface="Cambria Math" panose="02040503050406030204" pitchFamily="18" charset="0"/>
                      </a:rPr>
                      <m:t>𝑧</m:t>
                    </m:r>
                    <m:r>
                      <a:rPr lang="pl-PL" sz="1500" i="1">
                        <a:latin typeface="Cambria Math" panose="02040503050406030204" pitchFamily="18" charset="0"/>
                      </a:rPr>
                      <m:t>)=</m:t>
                    </m:r>
                    <m:f>
                      <m:fPr>
                        <m:ctrlPr>
                          <a:rPr lang="pl-PL" sz="1500" i="1">
                            <a:latin typeface="Cambria Math" panose="02040503050406030204" pitchFamily="18" charset="0"/>
                          </a:rPr>
                        </m:ctrlPr>
                      </m:fPr>
                      <m:num>
                        <m:r>
                          <a:rPr lang="pl-PL" sz="1500" i="1">
                            <a:latin typeface="Cambria Math" panose="02040503050406030204" pitchFamily="18" charset="0"/>
                          </a:rPr>
                          <m:t>1</m:t>
                        </m:r>
                      </m:num>
                      <m:den>
                        <m:r>
                          <a:rPr lang="pl-PL" sz="1500" i="1">
                            <a:latin typeface="Cambria Math" panose="02040503050406030204" pitchFamily="18" charset="0"/>
                          </a:rPr>
                          <m:t>1+</m:t>
                        </m:r>
                        <m:sSup>
                          <m:sSupPr>
                            <m:ctrlPr>
                              <a:rPr lang="pl-PL" sz="1500" i="1">
                                <a:latin typeface="Cambria Math" panose="02040503050406030204" pitchFamily="18" charset="0"/>
                              </a:rPr>
                            </m:ctrlPr>
                          </m:sSupPr>
                          <m:e>
                            <m:r>
                              <a:rPr lang="pl-PL" sz="1500" i="1">
                                <a:latin typeface="Cambria Math" panose="02040503050406030204" pitchFamily="18" charset="0"/>
                              </a:rPr>
                              <m:t>𝑒</m:t>
                            </m:r>
                          </m:e>
                          <m:sup>
                            <m:r>
                              <a:rPr lang="pl-PL" sz="1500" i="1">
                                <a:latin typeface="Cambria Math" panose="02040503050406030204" pitchFamily="18" charset="0"/>
                              </a:rPr>
                              <m:t>−(</m:t>
                            </m:r>
                            <m:r>
                              <a:rPr lang="pl-PL" sz="1500" i="1">
                                <a:latin typeface="Cambria Math" panose="02040503050406030204" pitchFamily="18" charset="0"/>
                              </a:rPr>
                              <m:t>𝛼</m:t>
                            </m:r>
                            <m:r>
                              <a:rPr lang="pl-PL" sz="1500" i="1">
                                <a:latin typeface="Cambria Math" panose="02040503050406030204" pitchFamily="18" charset="0"/>
                              </a:rPr>
                              <m:t>+</m:t>
                            </m:r>
                            <m:r>
                              <a:rPr lang="pl-PL" sz="1500" i="1">
                                <a:latin typeface="Cambria Math" panose="02040503050406030204" pitchFamily="18" charset="0"/>
                              </a:rPr>
                              <m:t>𝑏𝑧</m:t>
                            </m:r>
                            <m:r>
                              <a:rPr lang="pl-PL" sz="1500" i="1">
                                <a:latin typeface="Cambria Math" panose="02040503050406030204" pitchFamily="18" charset="0"/>
                              </a:rPr>
                              <m:t>)</m:t>
                            </m:r>
                          </m:sup>
                        </m:sSup>
                      </m:den>
                    </m:f>
                  </m:oMath>
                </a14:m>
                <a:r>
                  <a:rPr lang="pl-PL" sz="1500" dirty="0"/>
                  <a:t>.</a:t>
                </a:r>
              </a:p>
              <a:p>
                <a:r>
                  <a:rPr lang="en-US" sz="1500" dirty="0"/>
                  <a:t>The unknown parameters can be estimated using</a:t>
                </a:r>
                <a:r>
                  <a:rPr lang="pl-PL" sz="1500" dirty="0"/>
                  <a:t> </a:t>
                </a:r>
                <a:r>
                  <a:rPr lang="en-US" sz="1500" dirty="0"/>
                  <a:t>the usual maximum likelihood method which involves</a:t>
                </a:r>
                <a:r>
                  <a:rPr lang="pl-PL" sz="1500" dirty="0"/>
                  <a:t> </a:t>
                </a:r>
                <a:r>
                  <a:rPr lang="en-US" sz="1500" dirty="0"/>
                  <a:t>choosing the parameter value so that the following loglikelihood</a:t>
                </a:r>
                <a:r>
                  <a:rPr lang="pl-PL" sz="1500" dirty="0"/>
                  <a:t> </a:t>
                </a:r>
                <a:r>
                  <a:rPr lang="pl-PL" sz="1500" dirty="0" err="1"/>
                  <a:t>is</a:t>
                </a:r>
                <a:r>
                  <a:rPr lang="pl-PL" sz="1500" dirty="0"/>
                  <a:t> </a:t>
                </a:r>
                <a:r>
                  <a:rPr lang="pl-PL" sz="1500" dirty="0" err="1"/>
                  <a:t>maximized</a:t>
                </a:r>
                <a:r>
                  <a:rPr lang="pl-PL" sz="1500" dirty="0"/>
                  <a:t>:</a:t>
                </a:r>
              </a:p>
              <a:p>
                <a:pPr marL="0" indent="0">
                  <a:buNone/>
                </a:pPr>
                <a14:m>
                  <m:oMathPara xmlns:m="http://schemas.openxmlformats.org/officeDocument/2006/math">
                    <m:oMathParaPr>
                      <m:jc m:val="centerGroup"/>
                    </m:oMathParaPr>
                    <m:oMath xmlns:m="http://schemas.openxmlformats.org/officeDocument/2006/math">
                      <m:func>
                        <m:funcPr>
                          <m:ctrlPr>
                            <a:rPr lang="pl-PL" sz="1500" i="1">
                              <a:latin typeface="Cambria Math" panose="02040503050406030204" pitchFamily="18" charset="0"/>
                            </a:rPr>
                          </m:ctrlPr>
                        </m:funcPr>
                        <m:fName>
                          <m:limLow>
                            <m:limLowPr>
                              <m:ctrlPr>
                                <a:rPr lang="pl-PL" sz="1500" i="1">
                                  <a:latin typeface="Cambria Math" panose="02040503050406030204" pitchFamily="18" charset="0"/>
                                </a:rPr>
                              </m:ctrlPr>
                            </m:limLowPr>
                            <m:e>
                              <m:r>
                                <m:rPr>
                                  <m:sty m:val="p"/>
                                </m:rPr>
                                <a:rPr lang="pl-PL" sz="1500">
                                  <a:latin typeface="Cambria Math" panose="02040503050406030204" pitchFamily="18" charset="0"/>
                                </a:rPr>
                                <m:t>max</m:t>
                              </m:r>
                            </m:e>
                            <m:lim>
                              <m:r>
                                <a:rPr lang="pl-PL" sz="1500" i="1">
                                  <a:latin typeface="Cambria Math" panose="02040503050406030204" pitchFamily="18" charset="0"/>
                                </a:rPr>
                                <m:t>𝛽</m:t>
                              </m:r>
                            </m:lim>
                          </m:limLow>
                        </m:fName>
                        <m:e>
                          <m:r>
                            <a:rPr lang="pl-PL" sz="1500" i="1">
                              <a:latin typeface="Cambria Math" panose="02040503050406030204" pitchFamily="18" charset="0"/>
                            </a:rPr>
                            <m:t>:</m:t>
                          </m:r>
                          <m:r>
                            <a:rPr lang="pl-PL" sz="1500" i="1">
                              <a:latin typeface="Cambria Math" panose="02040503050406030204" pitchFamily="18" charset="0"/>
                            </a:rPr>
                            <m:t>𝐿</m:t>
                          </m:r>
                          <m:d>
                            <m:dPr>
                              <m:ctrlPr>
                                <a:rPr lang="pl-PL" sz="1500" i="1">
                                  <a:latin typeface="Cambria Math" panose="02040503050406030204" pitchFamily="18" charset="0"/>
                                </a:rPr>
                              </m:ctrlPr>
                            </m:dPr>
                            <m:e>
                              <m:r>
                                <a:rPr lang="pl-PL" sz="1500" i="1">
                                  <a:latin typeface="Cambria Math" panose="02040503050406030204" pitchFamily="18" charset="0"/>
                                </a:rPr>
                                <m:t>𝛽</m:t>
                              </m:r>
                            </m:e>
                          </m:d>
                          <m:r>
                            <a:rPr lang="pl-PL" sz="1500" i="1">
                              <a:latin typeface="Cambria Math" panose="02040503050406030204" pitchFamily="18" charset="0"/>
                            </a:rPr>
                            <m:t>= </m:t>
                          </m:r>
                          <m:nary>
                            <m:naryPr>
                              <m:chr m:val="∑"/>
                              <m:limLoc m:val="undOvr"/>
                              <m:supHide m:val="on"/>
                              <m:ctrlPr>
                                <a:rPr lang="pl-PL" sz="1500" i="1">
                                  <a:latin typeface="Cambria Math" panose="02040503050406030204" pitchFamily="18" charset="0"/>
                                </a:rPr>
                              </m:ctrlPr>
                            </m:naryPr>
                            <m:sub>
                              <m:r>
                                <a:rPr lang="pl-PL" sz="1500" i="1">
                                  <a:latin typeface="Cambria Math" panose="02040503050406030204" pitchFamily="18" charset="0"/>
                                </a:rPr>
                                <m:t>𝑖</m:t>
                              </m:r>
                              <m:r>
                                <a:rPr lang="pl-PL" sz="1500" i="1">
                                  <a:latin typeface="Cambria Math" panose="02040503050406030204" pitchFamily="18" charset="0"/>
                                </a:rPr>
                                <m:t>∈</m:t>
                              </m:r>
                              <m:r>
                                <a:rPr lang="pl-PL" sz="1500" i="1">
                                  <a:latin typeface="Cambria Math" panose="02040503050406030204" pitchFamily="18" charset="0"/>
                                </a:rPr>
                                <m:t>𝐷</m:t>
                              </m:r>
                            </m:sub>
                            <m:sup/>
                            <m:e>
                              <m:func>
                                <m:funcPr>
                                  <m:ctrlPr>
                                    <a:rPr lang="pl-PL" sz="1500" i="1">
                                      <a:latin typeface="Cambria Math" panose="02040503050406030204" pitchFamily="18" charset="0"/>
                                    </a:rPr>
                                  </m:ctrlPr>
                                </m:funcPr>
                                <m:fName>
                                  <m:r>
                                    <m:rPr>
                                      <m:sty m:val="p"/>
                                    </m:rPr>
                                    <a:rPr lang="pl-PL" sz="1500">
                                      <a:latin typeface="Cambria Math" panose="02040503050406030204" pitchFamily="18" charset="0"/>
                                    </a:rPr>
                                    <m:t>log</m:t>
                                  </m:r>
                                </m:fName>
                                <m:e>
                                  <m:d>
                                    <m:dPr>
                                      <m:ctrlPr>
                                        <a:rPr lang="pl-PL" sz="1500" i="1">
                                          <a:latin typeface="Cambria Math" panose="02040503050406030204" pitchFamily="18" charset="0"/>
                                        </a:rPr>
                                      </m:ctrlPr>
                                    </m:dPr>
                                    <m:e>
                                      <m:r>
                                        <a:rPr lang="pl-PL" sz="1500" i="1">
                                          <a:latin typeface="Cambria Math" panose="02040503050406030204" pitchFamily="18" charset="0"/>
                                        </a:rPr>
                                        <m:t>𝑃</m:t>
                                      </m:r>
                                      <m:d>
                                        <m:dPr>
                                          <m:ctrlPr>
                                            <a:rPr lang="pl-PL" sz="1500" i="1">
                                              <a:latin typeface="Cambria Math" panose="02040503050406030204" pitchFamily="18" charset="0"/>
                                            </a:rPr>
                                          </m:ctrlPr>
                                        </m:dPr>
                                        <m:e>
                                          <m:sSub>
                                            <m:sSubPr>
                                              <m:ctrlPr>
                                                <a:rPr lang="pl-PL" sz="1500" i="1">
                                                  <a:latin typeface="Cambria Math" panose="02040503050406030204" pitchFamily="18" charset="0"/>
                                                </a:rPr>
                                              </m:ctrlPr>
                                            </m:sSubPr>
                                            <m:e>
                                              <m:r>
                                                <a:rPr lang="pl-PL" sz="1500" i="1">
                                                  <a:latin typeface="Cambria Math" panose="02040503050406030204" pitchFamily="18" charset="0"/>
                                                </a:rPr>
                                                <m:t>𝑋</m:t>
                                              </m:r>
                                            </m:e>
                                            <m:sub>
                                              <m:r>
                                                <a:rPr lang="pl-PL" sz="1500" i="1">
                                                  <a:latin typeface="Cambria Math" panose="02040503050406030204" pitchFamily="18" charset="0"/>
                                                </a:rPr>
                                                <m:t>𝑖</m:t>
                                              </m:r>
                                            </m:sub>
                                          </m:sSub>
                                          <m:r>
                                            <a:rPr lang="pl-PL" sz="1500" i="1">
                                              <a:latin typeface="Cambria Math" panose="02040503050406030204" pitchFamily="18" charset="0"/>
                                            </a:rPr>
                                            <m:t>, </m:t>
                                          </m:r>
                                          <m:r>
                                            <a:rPr lang="pl-PL" sz="1500" i="1">
                                              <a:latin typeface="Cambria Math" panose="02040503050406030204" pitchFamily="18" charset="0"/>
                                            </a:rPr>
                                            <m:t>𝛽</m:t>
                                          </m:r>
                                        </m:e>
                                      </m:d>
                                    </m:e>
                                  </m:d>
                                </m:e>
                              </m:func>
                              <m:r>
                                <a:rPr lang="pl-PL" sz="1500" i="1">
                                  <a:latin typeface="Cambria Math" panose="02040503050406030204" pitchFamily="18" charset="0"/>
                                </a:rPr>
                                <m:t>+</m:t>
                              </m:r>
                              <m:nary>
                                <m:naryPr>
                                  <m:chr m:val="∑"/>
                                  <m:limLoc m:val="undOvr"/>
                                  <m:supHide m:val="on"/>
                                  <m:ctrlPr>
                                    <a:rPr lang="pl-PL" sz="1500" i="1">
                                      <a:latin typeface="Cambria Math" panose="02040503050406030204" pitchFamily="18" charset="0"/>
                                    </a:rPr>
                                  </m:ctrlPr>
                                </m:naryPr>
                                <m:sub>
                                  <m:r>
                                    <a:rPr lang="pl-PL" sz="1500" i="1">
                                      <a:latin typeface="Cambria Math" panose="02040503050406030204" pitchFamily="18" charset="0"/>
                                    </a:rPr>
                                    <m:t>𝑖</m:t>
                                  </m:r>
                                  <m:r>
                                    <a:rPr lang="pl-PL" sz="1500" i="1">
                                      <a:latin typeface="Cambria Math" panose="02040503050406030204" pitchFamily="18" charset="0"/>
                                    </a:rPr>
                                    <m:t>∈</m:t>
                                  </m:r>
                                  <m:r>
                                    <a:rPr lang="pl-PL" sz="1500" i="1">
                                      <a:latin typeface="Cambria Math" panose="02040503050406030204" pitchFamily="18" charset="0"/>
                                    </a:rPr>
                                    <m:t>𝑆</m:t>
                                  </m:r>
                                </m:sub>
                                <m:sup/>
                                <m:e>
                                  <m:r>
                                    <m:rPr>
                                      <m:sty m:val="p"/>
                                    </m:rPr>
                                    <a:rPr lang="pl-PL" sz="1500">
                                      <a:latin typeface="Cambria Math" panose="02040503050406030204" pitchFamily="18" charset="0"/>
                                    </a:rPr>
                                    <m:t>log</m:t>
                                  </m:r>
                                  <m:r>
                                    <a:rPr lang="pl-PL" sz="1500" i="1">
                                      <a:latin typeface="Cambria Math" panose="02040503050406030204" pitchFamily="18" charset="0"/>
                                    </a:rPr>
                                    <m:t>(1−</m:t>
                                  </m:r>
                                  <m:d>
                                    <m:dPr>
                                      <m:ctrlPr>
                                        <a:rPr lang="pl-PL" sz="1500" i="1">
                                          <a:latin typeface="Cambria Math" panose="02040503050406030204" pitchFamily="18" charset="0"/>
                                        </a:rPr>
                                      </m:ctrlPr>
                                    </m:dPr>
                                    <m:e>
                                      <m:r>
                                        <a:rPr lang="pl-PL" sz="1500" i="1">
                                          <a:latin typeface="Cambria Math" panose="02040503050406030204" pitchFamily="18" charset="0"/>
                                        </a:rPr>
                                        <m:t>𝑃</m:t>
                                      </m:r>
                                      <m:d>
                                        <m:dPr>
                                          <m:ctrlPr>
                                            <a:rPr lang="pl-PL" sz="1500" i="1">
                                              <a:latin typeface="Cambria Math" panose="02040503050406030204" pitchFamily="18" charset="0"/>
                                            </a:rPr>
                                          </m:ctrlPr>
                                        </m:dPr>
                                        <m:e>
                                          <m:sSub>
                                            <m:sSubPr>
                                              <m:ctrlPr>
                                                <a:rPr lang="pl-PL" sz="1500" i="1">
                                                  <a:latin typeface="Cambria Math" panose="02040503050406030204" pitchFamily="18" charset="0"/>
                                                </a:rPr>
                                              </m:ctrlPr>
                                            </m:sSubPr>
                                            <m:e>
                                              <m:r>
                                                <a:rPr lang="pl-PL" sz="1500" i="1">
                                                  <a:latin typeface="Cambria Math" panose="02040503050406030204" pitchFamily="18" charset="0"/>
                                                </a:rPr>
                                                <m:t>𝑋</m:t>
                                              </m:r>
                                            </m:e>
                                            <m:sub>
                                              <m:r>
                                                <a:rPr lang="pl-PL" sz="1500" i="1">
                                                  <a:latin typeface="Cambria Math" panose="02040503050406030204" pitchFamily="18" charset="0"/>
                                                </a:rPr>
                                                <m:t>𝑖</m:t>
                                              </m:r>
                                            </m:sub>
                                          </m:sSub>
                                          <m:r>
                                            <a:rPr lang="pl-PL" sz="1500" i="1">
                                              <a:latin typeface="Cambria Math" panose="02040503050406030204" pitchFamily="18" charset="0"/>
                                            </a:rPr>
                                            <m:t>, </m:t>
                                          </m:r>
                                          <m:r>
                                            <a:rPr lang="pl-PL" sz="1500" i="1">
                                              <a:latin typeface="Cambria Math" panose="02040503050406030204" pitchFamily="18" charset="0"/>
                                            </a:rPr>
                                            <m:t>𝛽</m:t>
                                          </m:r>
                                        </m:e>
                                      </m:d>
                                    </m:e>
                                  </m:d>
                                </m:e>
                              </m:nary>
                            </m:e>
                          </m:nary>
                        </m:e>
                      </m:func>
                    </m:oMath>
                  </m:oMathPara>
                </a14:m>
                <a:endParaRPr lang="pl-PL" sz="1500" dirty="0"/>
              </a:p>
              <a:p>
                <a:pPr marL="400050" lvl="1" indent="0">
                  <a:buNone/>
                </a:pPr>
                <a:r>
                  <a:rPr lang="en-US" sz="1100" dirty="0"/>
                  <a:t>where </a:t>
                </a:r>
                <a:r>
                  <a:rPr lang="en-US" sz="1100" i="1" dirty="0"/>
                  <a:t>D </a:t>
                </a:r>
                <a:r>
                  <a:rPr lang="en-US" sz="1100" dirty="0"/>
                  <a:t>is the index set of defaulted firms and </a:t>
                </a:r>
                <a:r>
                  <a:rPr lang="en-US" sz="1100" i="1" dirty="0"/>
                  <a:t>S </a:t>
                </a:r>
                <a:r>
                  <a:rPr lang="en-US" sz="1100" dirty="0"/>
                  <a:t>is</a:t>
                </a:r>
                <a:r>
                  <a:rPr lang="pl-PL" sz="1100" dirty="0"/>
                  <a:t> </a:t>
                </a:r>
                <a:r>
                  <a:rPr lang="en-US" sz="1100" dirty="0"/>
                  <a:t>the index set of survivors. The above log-likelihood</a:t>
                </a:r>
                <a:r>
                  <a:rPr lang="pl-PL" sz="1100" dirty="0"/>
                  <a:t> </a:t>
                </a:r>
                <a:r>
                  <a:rPr lang="en-US" sz="1100" dirty="0"/>
                  <a:t>function is constructed with the assumption that defaults</a:t>
                </a:r>
                <a:r>
                  <a:rPr lang="pl-PL" sz="1100" dirty="0"/>
                  <a:t> </a:t>
                </a:r>
                <a:r>
                  <a:rPr lang="pl-PL" sz="1100" dirty="0" err="1"/>
                  <a:t>are</a:t>
                </a:r>
                <a:r>
                  <a:rPr lang="pl-PL" sz="1100" dirty="0"/>
                  <a:t> independent </a:t>
                </a:r>
                <a:r>
                  <a:rPr lang="pl-PL" sz="1100" dirty="0" err="1"/>
                  <a:t>across</a:t>
                </a:r>
                <a:r>
                  <a:rPr lang="pl-PL" sz="1100" dirty="0"/>
                  <a:t> </a:t>
                </a:r>
                <a:r>
                  <a:rPr lang="pl-PL" sz="1100" dirty="0" err="1"/>
                  <a:t>firms</a:t>
                </a:r>
                <a:r>
                  <a:rPr lang="pl-PL" sz="1100" dirty="0"/>
                  <a:t>.</a:t>
                </a:r>
              </a:p>
              <a:p>
                <a:endParaRPr lang="en-US" dirty="0"/>
              </a:p>
            </p:txBody>
          </p:sp>
        </mc:Choice>
        <mc:Fallback xmlns="">
          <p:sp>
            <p:nvSpPr>
              <p:cNvPr id="4" name="Symbol zastępczy zawartości 2">
                <a:extLst>
                  <a:ext uri="{FF2B5EF4-FFF2-40B4-BE49-F238E27FC236}">
                    <a16:creationId xmlns:a16="http://schemas.microsoft.com/office/drawing/2014/main" id="{143B0DD0-DE2E-43F4-8571-3A151E2B1411}"/>
                  </a:ext>
                </a:extLst>
              </p:cNvPr>
              <p:cNvSpPr>
                <a:spLocks noGrp="1" noRot="1" noChangeAspect="1" noMove="1" noResize="1" noEditPoints="1" noAdjustHandles="1" noChangeArrowheads="1" noChangeShapeType="1" noTextEdit="1"/>
              </p:cNvSpPr>
              <p:nvPr>
                <p:ph idx="1"/>
              </p:nvPr>
            </p:nvSpPr>
            <p:spPr>
              <a:xfrm>
                <a:off x="532435" y="1360025"/>
                <a:ext cx="11447362" cy="5306993"/>
              </a:xfrm>
              <a:blipFill>
                <a:blip r:embed="rId2"/>
                <a:stretch>
                  <a:fillRect t="-574" r="-639" b="-344"/>
                </a:stretch>
              </a:blipFill>
            </p:spPr>
            <p:txBody>
              <a:bodyPr/>
              <a:lstStyle/>
              <a:p>
                <a:r>
                  <a:rPr lang="pl-PL">
                    <a:noFill/>
                  </a:rPr>
                  <a:t> </a:t>
                </a:r>
              </a:p>
            </p:txBody>
          </p:sp>
        </mc:Fallback>
      </mc:AlternateContent>
    </p:spTree>
    <p:extLst>
      <p:ext uri="{BB962C8B-B14F-4D97-AF65-F5344CB8AC3E}">
        <p14:creationId xmlns:p14="http://schemas.microsoft.com/office/powerpoint/2010/main" val="2397151938"/>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05B40D6-BE3D-4EA9-A519-85D62726BFF8}"/>
              </a:ext>
            </a:extLst>
          </p:cNvPr>
          <p:cNvSpPr>
            <a:spLocks noGrp="1"/>
          </p:cNvSpPr>
          <p:nvPr>
            <p:ph type="title"/>
          </p:nvPr>
        </p:nvSpPr>
        <p:spPr>
          <a:xfrm>
            <a:off x="913775" y="618518"/>
            <a:ext cx="10364451" cy="643124"/>
          </a:xfrm>
        </p:spPr>
        <p:txBody>
          <a:bodyPr>
            <a:normAutofit fontScale="90000"/>
          </a:bodyPr>
          <a:lstStyle/>
          <a:p>
            <a:r>
              <a:rPr lang="pl-PL" dirty="0">
                <a:effectLst>
                  <a:outerShdw blurRad="38100" dist="38100" dir="2700000" algn="tl">
                    <a:srgbClr val="000000">
                      <a:alpha val="43137"/>
                    </a:srgbClr>
                  </a:outerShdw>
                </a:effectLst>
              </a:rPr>
              <a:t>PANEL DATA MODELS</a:t>
            </a:r>
          </a:p>
        </p:txBody>
      </p:sp>
      <p:sp>
        <p:nvSpPr>
          <p:cNvPr id="3" name="Symbol zastępczy zawartości 2">
            <a:extLst>
              <a:ext uri="{FF2B5EF4-FFF2-40B4-BE49-F238E27FC236}">
                <a16:creationId xmlns:a16="http://schemas.microsoft.com/office/drawing/2014/main" id="{5277812F-A446-4657-8F97-001CF0078E32}"/>
              </a:ext>
            </a:extLst>
          </p:cNvPr>
          <p:cNvSpPr>
            <a:spLocks noGrp="1"/>
          </p:cNvSpPr>
          <p:nvPr>
            <p:ph idx="1"/>
          </p:nvPr>
        </p:nvSpPr>
        <p:spPr>
          <a:xfrm>
            <a:off x="913774" y="1458410"/>
            <a:ext cx="10363826" cy="4977114"/>
          </a:xfrm>
        </p:spPr>
        <p:txBody>
          <a:bodyPr>
            <a:normAutofit fontScale="92500"/>
          </a:bodyPr>
          <a:lstStyle/>
          <a:p>
            <a:pPr algn="just"/>
            <a:r>
              <a:rPr lang="en-US" dirty="0"/>
              <a:t>Use fixed-effects (FE) whenever you are only interested in analyzing the impact of variables that vary over time.  FE explore the relationship between predictor and outcome variables within an entity (country, person, company, etc.). Each entity has its own individual characteristics that may or may not influence the predictor variables (for example, being a male or female could influence the opinion toward certain issue; or the political system of a particular country could have some effect on trade or GDP; or the business practices of a company may influence its stock price). </a:t>
            </a:r>
            <a:endParaRPr lang="pl-PL" dirty="0"/>
          </a:p>
          <a:p>
            <a:pPr algn="just"/>
            <a:r>
              <a:rPr lang="en-US" dirty="0"/>
              <a:t>When using FE we assume that something within the individual may impact or bias the predictor or outcome variables and we need to control for this. This is the rationale behind the assumption of the correlation between entity’s error term and predictor variables. FE remove the effect of those time-invariant characteristics so we can assess the net effect of the predictors on the outcome variable. Another important assumption of the FE model is that those time-invariant characteristics are unique to the individual and should not be correlated with other individual characteristics. Each entity is different therefore the entity’s error term and the constant (which captures individual characteristics) should not be correlated with the others. If the error terms are correlated, then FE is no suitable since inferences may not be correct and you need to model that relationship (probably using random-effects), this is the main rationale for the Hausman test (presented later on in this document). </a:t>
            </a:r>
          </a:p>
        </p:txBody>
      </p:sp>
    </p:spTree>
    <p:extLst>
      <p:ext uri="{BB962C8B-B14F-4D97-AF65-F5344CB8AC3E}">
        <p14:creationId xmlns:p14="http://schemas.microsoft.com/office/powerpoint/2010/main" val="12996207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a 3">
            <a:extLst>
              <a:ext uri="{FF2B5EF4-FFF2-40B4-BE49-F238E27FC236}">
                <a16:creationId xmlns:a16="http://schemas.microsoft.com/office/drawing/2014/main" id="{A9EBFDFD-C360-436B-9D8F-510881FB888B}"/>
              </a:ext>
            </a:extLst>
          </p:cNvPr>
          <p:cNvGraphicFramePr>
            <a:graphicFrameLocks noGrp="1"/>
          </p:cNvGraphicFramePr>
          <p:nvPr>
            <p:extLst>
              <p:ext uri="{D42A27DB-BD31-4B8C-83A1-F6EECF244321}">
                <p14:modId xmlns:p14="http://schemas.microsoft.com/office/powerpoint/2010/main" val="2786014892"/>
              </p:ext>
            </p:extLst>
          </p:nvPr>
        </p:nvGraphicFramePr>
        <p:xfrm>
          <a:off x="263769" y="156212"/>
          <a:ext cx="11582400" cy="7121533"/>
        </p:xfrm>
        <a:graphic>
          <a:graphicData uri="http://schemas.openxmlformats.org/drawingml/2006/table">
            <a:tbl>
              <a:tblPr>
                <a:tableStyleId>{5C22544A-7EE6-4342-B048-85BDC9FD1C3A}</a:tableStyleId>
              </a:tblPr>
              <a:tblGrid>
                <a:gridCol w="949377">
                  <a:extLst>
                    <a:ext uri="{9D8B030D-6E8A-4147-A177-3AD203B41FA5}">
                      <a16:colId xmlns:a16="http://schemas.microsoft.com/office/drawing/2014/main" val="1080080951"/>
                    </a:ext>
                  </a:extLst>
                </a:gridCol>
                <a:gridCol w="10633023">
                  <a:extLst>
                    <a:ext uri="{9D8B030D-6E8A-4147-A177-3AD203B41FA5}">
                      <a16:colId xmlns:a16="http://schemas.microsoft.com/office/drawing/2014/main" val="2510834971"/>
                    </a:ext>
                  </a:extLst>
                </a:gridCol>
              </a:tblGrid>
              <a:tr h="225550">
                <a:tc gridSpan="2">
                  <a:txBody>
                    <a:bodyPr/>
                    <a:lstStyle/>
                    <a:p>
                      <a:pPr algn="l" fontAlgn="ctr"/>
                      <a:r>
                        <a:rPr lang="pl-PL" sz="1500" b="1" u="none" strike="noStrike">
                          <a:effectLst/>
                        </a:rPr>
                        <a:t>Short-Term Issuer Credit Ratings</a:t>
                      </a:r>
                      <a:endParaRPr lang="pl-PL" sz="1500" b="1" i="0" u="none" strike="noStrike">
                        <a:solidFill>
                          <a:srgbClr val="FFFFFF"/>
                        </a:solidFill>
                        <a:effectLst/>
                        <a:latin typeface="Lucida Sans" panose="020B0602030504020204" pitchFamily="34" charset="0"/>
                      </a:endParaRPr>
                    </a:p>
                  </a:txBody>
                  <a:tcPr marL="1276" marR="1276" marT="1276" marB="0" anchor="ctr"/>
                </a:tc>
                <a:tc hMerge="1">
                  <a:txBody>
                    <a:bodyPr/>
                    <a:lstStyle/>
                    <a:p>
                      <a:endParaRPr lang="pl-PL"/>
                    </a:p>
                  </a:txBody>
                  <a:tcPr/>
                </a:tc>
                <a:extLst>
                  <a:ext uri="{0D108BD9-81ED-4DB2-BD59-A6C34878D82A}">
                    <a16:rowId xmlns:a16="http://schemas.microsoft.com/office/drawing/2014/main" val="2774289029"/>
                  </a:ext>
                </a:extLst>
              </a:tr>
              <a:tr h="225550">
                <a:tc>
                  <a:txBody>
                    <a:bodyPr/>
                    <a:lstStyle/>
                    <a:p>
                      <a:pPr algn="l" fontAlgn="ctr"/>
                      <a:r>
                        <a:rPr lang="pl-PL" sz="1500" b="1" u="none" strike="noStrike">
                          <a:effectLst/>
                        </a:rPr>
                        <a:t>Category</a:t>
                      </a:r>
                      <a:endParaRPr lang="pl-PL" sz="1500" b="1" i="0" u="none" strike="noStrike">
                        <a:solidFill>
                          <a:srgbClr val="666666"/>
                        </a:solidFill>
                        <a:effectLst/>
                        <a:latin typeface="Lucida Sans" panose="020B0602030504020204" pitchFamily="34" charset="0"/>
                      </a:endParaRPr>
                    </a:p>
                  </a:txBody>
                  <a:tcPr marL="1276" marR="1276" marT="1276" marB="0" anchor="ctr"/>
                </a:tc>
                <a:tc>
                  <a:txBody>
                    <a:bodyPr/>
                    <a:lstStyle/>
                    <a:p>
                      <a:pPr algn="l" fontAlgn="ctr"/>
                      <a:r>
                        <a:rPr lang="pl-PL" sz="1500" b="1" u="none" strike="noStrike" dirty="0">
                          <a:effectLst/>
                        </a:rPr>
                        <a:t>Definition</a:t>
                      </a:r>
                      <a:endParaRPr lang="pl-PL" sz="1500" b="1" i="0" u="none" strike="noStrike" dirty="0">
                        <a:solidFill>
                          <a:srgbClr val="666666"/>
                        </a:solidFill>
                        <a:effectLst/>
                        <a:latin typeface="Lucida Sans" panose="020B0602030504020204" pitchFamily="34" charset="0"/>
                      </a:endParaRPr>
                    </a:p>
                  </a:txBody>
                  <a:tcPr marL="1276" marR="1276" marT="1276" marB="0" anchor="ctr"/>
                </a:tc>
                <a:extLst>
                  <a:ext uri="{0D108BD9-81ED-4DB2-BD59-A6C34878D82A}">
                    <a16:rowId xmlns:a16="http://schemas.microsoft.com/office/drawing/2014/main" val="2251972071"/>
                  </a:ext>
                </a:extLst>
              </a:tr>
              <a:tr h="726768">
                <a:tc>
                  <a:txBody>
                    <a:bodyPr/>
                    <a:lstStyle/>
                    <a:p>
                      <a:pPr algn="l" fontAlgn="ctr"/>
                      <a:r>
                        <a:rPr lang="pl-PL" sz="1500" u="none" strike="noStrike" dirty="0">
                          <a:effectLst/>
                        </a:rPr>
                        <a:t>A-1</a:t>
                      </a:r>
                      <a:endParaRPr lang="pl-PL" sz="1500" b="0" i="0" u="none" strike="noStrike" dirty="0">
                        <a:solidFill>
                          <a:srgbClr val="333333"/>
                        </a:solidFill>
                        <a:effectLst/>
                        <a:latin typeface="Lucida Sans" panose="020B0602030504020204" pitchFamily="34" charset="0"/>
                      </a:endParaRPr>
                    </a:p>
                  </a:txBody>
                  <a:tcPr marL="1276" marR="1276" marT="1276" marB="0" anchor="ctr"/>
                </a:tc>
                <a:tc>
                  <a:txBody>
                    <a:bodyPr/>
                    <a:lstStyle/>
                    <a:p>
                      <a:pPr algn="just" fontAlgn="ctr"/>
                      <a:r>
                        <a:rPr lang="en-US" sz="1500" u="none" strike="noStrike">
                          <a:effectLst/>
                        </a:rPr>
                        <a:t>An obligor rated 'A-1' has strong capacity to meet its financial commitments. It is rated in the highest category by S&amp;P Global Ratings. Within this category, certain obligors are designated with a plus sign (+). This indicates that the obligor's capacity to meet its financial commitments is extremely strong.</a:t>
                      </a:r>
                      <a:endParaRPr lang="en-US" sz="1500" b="0" i="0" u="none" strike="noStrike">
                        <a:solidFill>
                          <a:srgbClr val="333333"/>
                        </a:solidFill>
                        <a:effectLst/>
                        <a:latin typeface="Lucida Sans" panose="020B0602030504020204" pitchFamily="34" charset="0"/>
                      </a:endParaRPr>
                    </a:p>
                  </a:txBody>
                  <a:tcPr marL="1276" marR="1276" marT="1276" marB="0" anchor="ctr"/>
                </a:tc>
                <a:extLst>
                  <a:ext uri="{0D108BD9-81ED-4DB2-BD59-A6C34878D82A}">
                    <a16:rowId xmlns:a16="http://schemas.microsoft.com/office/drawing/2014/main" val="3091245222"/>
                  </a:ext>
                </a:extLst>
              </a:tr>
              <a:tr h="654090">
                <a:tc>
                  <a:txBody>
                    <a:bodyPr/>
                    <a:lstStyle/>
                    <a:p>
                      <a:pPr algn="l" fontAlgn="ctr"/>
                      <a:r>
                        <a:rPr lang="pl-PL" sz="1500" u="none" strike="noStrike">
                          <a:effectLst/>
                        </a:rPr>
                        <a:t>A-2</a:t>
                      </a:r>
                      <a:endParaRPr lang="pl-PL" sz="1500" b="0" i="0" u="none" strike="noStrike">
                        <a:solidFill>
                          <a:srgbClr val="333333"/>
                        </a:solidFill>
                        <a:effectLst/>
                        <a:latin typeface="Lucida Sans" panose="020B0602030504020204" pitchFamily="34" charset="0"/>
                      </a:endParaRPr>
                    </a:p>
                  </a:txBody>
                  <a:tcPr marL="1276" marR="1276" marT="1276" marB="0" anchor="ctr"/>
                </a:tc>
                <a:tc>
                  <a:txBody>
                    <a:bodyPr/>
                    <a:lstStyle/>
                    <a:p>
                      <a:pPr algn="just" fontAlgn="ctr"/>
                      <a:r>
                        <a:rPr lang="en-US" sz="1500" u="none" strike="noStrike">
                          <a:effectLst/>
                        </a:rPr>
                        <a:t>An obligor rated 'A-2' has satisfactory capacity to meet its financial commitments. However, it is somewhat more susceptible to the adverse effects of changes in circumstances and economic conditions than obligors in the highest rating category.</a:t>
                      </a:r>
                      <a:endParaRPr lang="en-US" sz="1500" b="0" i="0" u="none" strike="noStrike">
                        <a:solidFill>
                          <a:srgbClr val="333333"/>
                        </a:solidFill>
                        <a:effectLst/>
                        <a:latin typeface="Lucida Sans" panose="020B0602030504020204" pitchFamily="34" charset="0"/>
                      </a:endParaRPr>
                    </a:p>
                  </a:txBody>
                  <a:tcPr marL="1276" marR="1276" marT="1276" marB="0" anchor="ctr"/>
                </a:tc>
                <a:extLst>
                  <a:ext uri="{0D108BD9-81ED-4DB2-BD59-A6C34878D82A}">
                    <a16:rowId xmlns:a16="http://schemas.microsoft.com/office/drawing/2014/main" val="1889434265"/>
                  </a:ext>
                </a:extLst>
              </a:tr>
              <a:tr h="581414">
                <a:tc>
                  <a:txBody>
                    <a:bodyPr/>
                    <a:lstStyle/>
                    <a:p>
                      <a:pPr algn="l" fontAlgn="ctr"/>
                      <a:r>
                        <a:rPr lang="pl-PL" sz="1500" u="none" strike="noStrike">
                          <a:effectLst/>
                        </a:rPr>
                        <a:t>A-3</a:t>
                      </a:r>
                      <a:endParaRPr lang="pl-PL" sz="1500" b="0" i="0" u="none" strike="noStrike">
                        <a:solidFill>
                          <a:srgbClr val="333333"/>
                        </a:solidFill>
                        <a:effectLst/>
                        <a:latin typeface="Lucida Sans" panose="020B0602030504020204" pitchFamily="34" charset="0"/>
                      </a:endParaRPr>
                    </a:p>
                  </a:txBody>
                  <a:tcPr marL="1276" marR="1276" marT="1276" marB="0" anchor="ctr"/>
                </a:tc>
                <a:tc>
                  <a:txBody>
                    <a:bodyPr/>
                    <a:lstStyle/>
                    <a:p>
                      <a:pPr algn="just" fontAlgn="ctr"/>
                      <a:r>
                        <a:rPr lang="en-US" sz="1500" u="none" strike="noStrike">
                          <a:effectLst/>
                        </a:rPr>
                        <a:t>An obligor rated 'A-3' has adequate capacity to meet its financial obligations. However, adverse economic conditions or changing circumstances are more likely to lead to a weakened capacity of the obligor to meet its financial commitments.</a:t>
                      </a:r>
                      <a:endParaRPr lang="en-US" sz="1500" b="0" i="0" u="none" strike="noStrike">
                        <a:solidFill>
                          <a:srgbClr val="333333"/>
                        </a:solidFill>
                        <a:effectLst/>
                        <a:latin typeface="Lucida Sans" panose="020B0602030504020204" pitchFamily="34" charset="0"/>
                      </a:endParaRPr>
                    </a:p>
                  </a:txBody>
                  <a:tcPr marL="1276" marR="1276" marT="1276" marB="0" anchor="ctr"/>
                </a:tc>
                <a:extLst>
                  <a:ext uri="{0D108BD9-81ED-4DB2-BD59-A6C34878D82A}">
                    <a16:rowId xmlns:a16="http://schemas.microsoft.com/office/drawing/2014/main" val="3007666474"/>
                  </a:ext>
                </a:extLst>
              </a:tr>
              <a:tr h="750993">
                <a:tc>
                  <a:txBody>
                    <a:bodyPr/>
                    <a:lstStyle/>
                    <a:p>
                      <a:pPr algn="l" fontAlgn="ctr"/>
                      <a:r>
                        <a:rPr lang="pl-PL" sz="1500" u="none" strike="noStrike" dirty="0">
                          <a:effectLst/>
                        </a:rPr>
                        <a:t>B</a:t>
                      </a:r>
                      <a:endParaRPr lang="pl-PL" sz="1500" b="0" i="0" u="none" strike="noStrike" dirty="0">
                        <a:solidFill>
                          <a:srgbClr val="333333"/>
                        </a:solidFill>
                        <a:effectLst/>
                        <a:latin typeface="Lucida Sans" panose="020B0602030504020204" pitchFamily="34" charset="0"/>
                      </a:endParaRPr>
                    </a:p>
                  </a:txBody>
                  <a:tcPr marL="1276" marR="1276" marT="1276" marB="0" anchor="ctr"/>
                </a:tc>
                <a:tc>
                  <a:txBody>
                    <a:bodyPr/>
                    <a:lstStyle/>
                    <a:p>
                      <a:pPr algn="just" fontAlgn="ctr"/>
                      <a:r>
                        <a:rPr lang="en-US" sz="1500" u="none" strike="noStrike" dirty="0">
                          <a:effectLst/>
                        </a:rPr>
                        <a:t>An obligor rated 'B' is regarded as vulnerable and has significant speculative characteristics. The obligor currently has the capacity to meet its financial commitments; however, it faces major ongoing uncertainties which could lead to the obligor's inadequate capacity to meet its financial commitments.</a:t>
                      </a:r>
                      <a:endParaRPr lang="en-US" sz="1500" b="0" i="0" u="none" strike="noStrike" dirty="0">
                        <a:solidFill>
                          <a:srgbClr val="333333"/>
                        </a:solidFill>
                        <a:effectLst/>
                        <a:latin typeface="Lucida Sans" panose="020B0602030504020204" pitchFamily="34" charset="0"/>
                      </a:endParaRPr>
                    </a:p>
                  </a:txBody>
                  <a:tcPr marL="1276" marR="1276" marT="1276" marB="0" anchor="ctr"/>
                </a:tc>
                <a:extLst>
                  <a:ext uri="{0D108BD9-81ED-4DB2-BD59-A6C34878D82A}">
                    <a16:rowId xmlns:a16="http://schemas.microsoft.com/office/drawing/2014/main" val="1684546106"/>
                  </a:ext>
                </a:extLst>
              </a:tr>
              <a:tr h="605640">
                <a:tc>
                  <a:txBody>
                    <a:bodyPr/>
                    <a:lstStyle/>
                    <a:p>
                      <a:pPr algn="l" fontAlgn="ctr"/>
                      <a:r>
                        <a:rPr lang="pl-PL" sz="1500" u="none" strike="noStrike">
                          <a:effectLst/>
                        </a:rPr>
                        <a:t>C</a:t>
                      </a:r>
                      <a:endParaRPr lang="pl-PL" sz="1500" b="0" i="0" u="none" strike="noStrike">
                        <a:solidFill>
                          <a:srgbClr val="333333"/>
                        </a:solidFill>
                        <a:effectLst/>
                        <a:latin typeface="Lucida Sans" panose="020B0602030504020204" pitchFamily="34" charset="0"/>
                      </a:endParaRPr>
                    </a:p>
                  </a:txBody>
                  <a:tcPr marL="1276" marR="1276" marT="1276" marB="0" anchor="ctr"/>
                </a:tc>
                <a:tc>
                  <a:txBody>
                    <a:bodyPr/>
                    <a:lstStyle/>
                    <a:p>
                      <a:pPr algn="just" fontAlgn="ctr"/>
                      <a:r>
                        <a:rPr lang="en-US" sz="1500" u="none" strike="noStrike">
                          <a:effectLst/>
                        </a:rPr>
                        <a:t>An obligor rated 'C' is currently vulnerable to nonpayment that would result in a 'SD' or 'D' issuer rating, and is dependent upon favorable business, financial, and economic conditions for it to meet its financial commitments.</a:t>
                      </a:r>
                      <a:endParaRPr lang="en-US" sz="1500" b="0" i="0" u="none" strike="noStrike">
                        <a:solidFill>
                          <a:srgbClr val="333333"/>
                        </a:solidFill>
                        <a:effectLst/>
                        <a:latin typeface="Lucida Sans" panose="020B0602030504020204" pitchFamily="34" charset="0"/>
                      </a:endParaRPr>
                    </a:p>
                  </a:txBody>
                  <a:tcPr marL="1276" marR="1276" marT="1276" marB="0" anchor="ctr"/>
                </a:tc>
                <a:extLst>
                  <a:ext uri="{0D108BD9-81ED-4DB2-BD59-A6C34878D82A}">
                    <a16:rowId xmlns:a16="http://schemas.microsoft.com/office/drawing/2014/main" val="963349136"/>
                  </a:ext>
                </a:extLst>
              </a:tr>
              <a:tr h="629866">
                <a:tc>
                  <a:txBody>
                    <a:bodyPr/>
                    <a:lstStyle/>
                    <a:p>
                      <a:pPr algn="l" fontAlgn="ctr"/>
                      <a:r>
                        <a:rPr lang="pl-PL" sz="1500" u="none" strike="noStrike">
                          <a:effectLst/>
                        </a:rPr>
                        <a:t>R</a:t>
                      </a:r>
                      <a:endParaRPr lang="pl-PL" sz="1500" b="0" i="0" u="none" strike="noStrike">
                        <a:solidFill>
                          <a:srgbClr val="333333"/>
                        </a:solidFill>
                        <a:effectLst/>
                        <a:latin typeface="Lucida Sans" panose="020B0602030504020204" pitchFamily="34" charset="0"/>
                      </a:endParaRPr>
                    </a:p>
                  </a:txBody>
                  <a:tcPr marL="1276" marR="1276" marT="1276" marB="0" anchor="ctr"/>
                </a:tc>
                <a:tc>
                  <a:txBody>
                    <a:bodyPr/>
                    <a:lstStyle/>
                    <a:p>
                      <a:pPr algn="just" fontAlgn="ctr"/>
                      <a:r>
                        <a:rPr lang="en-US" sz="1500" u="none" strike="noStrike">
                          <a:effectLst/>
                        </a:rPr>
                        <a:t>An obligor rated 'R' is under regulatory supervision owing to its financial condition. During the pendency of the regulatory supervision the regulators may have the power to favor one class of obligations over others or pay some obligations and not others.</a:t>
                      </a:r>
                      <a:endParaRPr lang="en-US" sz="1500" b="0" i="0" u="none" strike="noStrike">
                        <a:solidFill>
                          <a:srgbClr val="333333"/>
                        </a:solidFill>
                        <a:effectLst/>
                        <a:latin typeface="Lucida Sans" panose="020B0602030504020204" pitchFamily="34" charset="0"/>
                      </a:endParaRPr>
                    </a:p>
                  </a:txBody>
                  <a:tcPr marL="1276" marR="1276" marT="1276" marB="0" anchor="ctr"/>
                </a:tc>
                <a:extLst>
                  <a:ext uri="{0D108BD9-81ED-4DB2-BD59-A6C34878D82A}">
                    <a16:rowId xmlns:a16="http://schemas.microsoft.com/office/drawing/2014/main" val="2408875262"/>
                  </a:ext>
                </a:extLst>
              </a:tr>
              <a:tr h="1795013">
                <a:tc>
                  <a:txBody>
                    <a:bodyPr/>
                    <a:lstStyle/>
                    <a:p>
                      <a:pPr algn="l" fontAlgn="ctr"/>
                      <a:r>
                        <a:rPr lang="pl-PL" sz="1500" u="none" strike="noStrike">
                          <a:effectLst/>
                        </a:rPr>
                        <a:t>SD and D</a:t>
                      </a:r>
                      <a:endParaRPr lang="pl-PL" sz="1500" b="0" i="0" u="none" strike="noStrike">
                        <a:solidFill>
                          <a:srgbClr val="333333"/>
                        </a:solidFill>
                        <a:effectLst/>
                        <a:latin typeface="Lucida Sans" panose="020B0602030504020204" pitchFamily="34" charset="0"/>
                      </a:endParaRPr>
                    </a:p>
                  </a:txBody>
                  <a:tcPr marL="1276" marR="1276" marT="1276" marB="0" anchor="ctr"/>
                </a:tc>
                <a:tc>
                  <a:txBody>
                    <a:bodyPr/>
                    <a:lstStyle/>
                    <a:p>
                      <a:pPr algn="just" fontAlgn="ctr"/>
                      <a:r>
                        <a:rPr lang="en-US" sz="1500" u="none" strike="noStrike">
                          <a:effectLst/>
                        </a:rPr>
                        <a:t>An obligor rated 'SD' (selective default) or 'D' has failed to pay one or more of its financial obligations (rated or unrated), excluding hybrid instruments classified as regulatory capital or in nonpayment according to terms, when it came due. An obligor is considered in default unless S&amp;P Global Ratings believes that such payments will be made within any stated grace period. However, any stated grace period longer than five business days will be treated as five business days. A 'D' rating is assigned when S&amp;P Global Ratings believes that the default will be a general default and that the obligor will fail to pay all or substantially all of its obligations as they come due. An 'SD' rating is assigned when S&amp;P Global Ratings believes that the obligor has selectively defaulted on a specific issue or class of obligations, excluding hybrid instruments classified as regulatory capital, but it will continue to meet its payment obligations on other issues or classes of obligations in a timely manner. An obligor's rating is lowered to 'D' or 'SD' if it is conducting a distressed exchange offer.</a:t>
                      </a:r>
                      <a:endParaRPr lang="en-US" sz="1500" b="0" i="0" u="none" strike="noStrike">
                        <a:solidFill>
                          <a:srgbClr val="333333"/>
                        </a:solidFill>
                        <a:effectLst/>
                        <a:latin typeface="Lucida Sans" panose="020B0602030504020204" pitchFamily="34" charset="0"/>
                      </a:endParaRPr>
                    </a:p>
                  </a:txBody>
                  <a:tcPr marL="1276" marR="1276" marT="1276" marB="0" anchor="ctr"/>
                </a:tc>
                <a:extLst>
                  <a:ext uri="{0D108BD9-81ED-4DB2-BD59-A6C34878D82A}">
                    <a16:rowId xmlns:a16="http://schemas.microsoft.com/office/drawing/2014/main" val="927524284"/>
                  </a:ext>
                </a:extLst>
              </a:tr>
              <a:tr h="225550">
                <a:tc>
                  <a:txBody>
                    <a:bodyPr/>
                    <a:lstStyle/>
                    <a:p>
                      <a:pPr algn="l" fontAlgn="ctr"/>
                      <a:r>
                        <a:rPr lang="pl-PL" sz="1500" u="none" strike="noStrike">
                          <a:effectLst/>
                        </a:rPr>
                        <a:t>NR</a:t>
                      </a:r>
                      <a:endParaRPr lang="pl-PL" sz="1500" b="0" i="0" u="none" strike="noStrike">
                        <a:solidFill>
                          <a:srgbClr val="333333"/>
                        </a:solidFill>
                        <a:effectLst/>
                        <a:latin typeface="Lucida Sans" panose="020B0602030504020204" pitchFamily="34" charset="0"/>
                      </a:endParaRPr>
                    </a:p>
                  </a:txBody>
                  <a:tcPr marL="1276" marR="1276" marT="1276" marB="0" anchor="ctr"/>
                </a:tc>
                <a:tc>
                  <a:txBody>
                    <a:bodyPr/>
                    <a:lstStyle/>
                    <a:p>
                      <a:pPr algn="just" fontAlgn="ctr"/>
                      <a:r>
                        <a:rPr lang="en-US" sz="1500" u="none" strike="noStrike" dirty="0">
                          <a:effectLst/>
                        </a:rPr>
                        <a:t>An issuer designated 'NR' is not rated.</a:t>
                      </a:r>
                      <a:endParaRPr lang="en-US" sz="1500" b="0" i="0" u="none" strike="noStrike" dirty="0">
                        <a:solidFill>
                          <a:srgbClr val="333333"/>
                        </a:solidFill>
                        <a:effectLst/>
                        <a:latin typeface="Lucida Sans" panose="020B0602030504020204" pitchFamily="34" charset="0"/>
                      </a:endParaRPr>
                    </a:p>
                  </a:txBody>
                  <a:tcPr marL="1276" marR="1276" marT="1276" marB="0" anchor="ctr"/>
                </a:tc>
                <a:extLst>
                  <a:ext uri="{0D108BD9-81ED-4DB2-BD59-A6C34878D82A}">
                    <a16:rowId xmlns:a16="http://schemas.microsoft.com/office/drawing/2014/main" val="1808450126"/>
                  </a:ext>
                </a:extLst>
              </a:tr>
            </a:tbl>
          </a:graphicData>
        </a:graphic>
      </p:graphicFrame>
    </p:spTree>
    <p:extLst>
      <p:ext uri="{BB962C8B-B14F-4D97-AF65-F5344CB8AC3E}">
        <p14:creationId xmlns:p14="http://schemas.microsoft.com/office/powerpoint/2010/main" val="140294421"/>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28A8F52-72CC-45D3-BEFE-B44AA216D25D}"/>
              </a:ext>
            </a:extLst>
          </p:cNvPr>
          <p:cNvSpPr>
            <a:spLocks noGrp="1"/>
          </p:cNvSpPr>
          <p:nvPr>
            <p:ph type="title"/>
          </p:nvPr>
        </p:nvSpPr>
        <p:spPr/>
        <p:txBody>
          <a:bodyPr/>
          <a:lstStyle/>
          <a:p>
            <a:r>
              <a:rPr lang="pl-PL" dirty="0">
                <a:effectLst>
                  <a:outerShdw blurRad="38100" dist="38100" dir="2700000" algn="tl">
                    <a:srgbClr val="000000">
                      <a:alpha val="43137"/>
                    </a:srgbClr>
                  </a:outerShdw>
                </a:effectLst>
              </a:rPr>
              <a:t>PANEL DATA MODELS</a:t>
            </a:r>
          </a:p>
        </p:txBody>
      </p:sp>
      <p:sp>
        <p:nvSpPr>
          <p:cNvPr id="3" name="Symbol zastępczy zawartości 2">
            <a:extLst>
              <a:ext uri="{FF2B5EF4-FFF2-40B4-BE49-F238E27FC236}">
                <a16:creationId xmlns:a16="http://schemas.microsoft.com/office/drawing/2014/main" id="{25860449-4743-463E-B775-2CE761FC305E}"/>
              </a:ext>
            </a:extLst>
          </p:cNvPr>
          <p:cNvSpPr>
            <a:spLocks noGrp="1"/>
          </p:cNvSpPr>
          <p:nvPr>
            <p:ph idx="1"/>
          </p:nvPr>
        </p:nvSpPr>
        <p:spPr/>
        <p:txBody>
          <a:bodyPr>
            <a:normAutofit/>
          </a:bodyPr>
          <a:lstStyle/>
          <a:p>
            <a:pPr algn="just"/>
            <a:r>
              <a:rPr lang="en-US" dirty="0"/>
              <a:t>Panel data allows you to control for variables you cannot observe or measure like cultural factors or difference in business practices across companies; or variables that change over time but not across entities (i.e. national policies, federal regulations, international agreements, etc.). This is, it accounts for individual heterogeneity.</a:t>
            </a:r>
          </a:p>
          <a:p>
            <a:pPr algn="just"/>
            <a:r>
              <a:rPr lang="en-US" dirty="0"/>
              <a:t>With panel data you can include variables at different levels of analysis (i.e. students, schools, districts, states) suitable for multilevel or hierarchical modeling.</a:t>
            </a:r>
          </a:p>
          <a:p>
            <a:pPr algn="just"/>
            <a:r>
              <a:rPr lang="en-US" dirty="0"/>
              <a:t>Some drawbacks are data collection issues (i.e. sampling design, coverage), non-response in the case of micro panels or cross-country dependency in the case of macro panels (i.e. correlation between countries</a:t>
            </a:r>
            <a:endParaRPr lang="pl-PL" dirty="0"/>
          </a:p>
        </p:txBody>
      </p:sp>
    </p:spTree>
    <p:extLst>
      <p:ext uri="{BB962C8B-B14F-4D97-AF65-F5344CB8AC3E}">
        <p14:creationId xmlns:p14="http://schemas.microsoft.com/office/powerpoint/2010/main" val="2256622928"/>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EADE474-4363-4138-8ACD-76BEF8382D9D}"/>
              </a:ext>
            </a:extLst>
          </p:cNvPr>
          <p:cNvSpPr>
            <a:spLocks noGrp="1"/>
          </p:cNvSpPr>
          <p:nvPr>
            <p:ph type="title"/>
          </p:nvPr>
        </p:nvSpPr>
        <p:spPr/>
        <p:txBody>
          <a:bodyPr/>
          <a:lstStyle/>
          <a:p>
            <a:r>
              <a:rPr lang="pl-PL" dirty="0" err="1">
                <a:effectLst>
                  <a:outerShdw blurRad="38100" dist="38100" dir="2700000" algn="tl">
                    <a:srgbClr val="000000">
                      <a:alpha val="43137"/>
                    </a:srgbClr>
                  </a:outerShdw>
                </a:effectLst>
              </a:rPr>
              <a:t>Fixed</a:t>
            </a:r>
            <a:r>
              <a:rPr lang="pl-PL" dirty="0">
                <a:effectLst>
                  <a:outerShdw blurRad="38100" dist="38100" dir="2700000" algn="tl">
                    <a:srgbClr val="000000">
                      <a:alpha val="43137"/>
                    </a:srgbClr>
                  </a:outerShdw>
                </a:effectLst>
              </a:rPr>
              <a:t> </a:t>
            </a:r>
            <a:r>
              <a:rPr lang="pl-PL" dirty="0" err="1">
                <a:effectLst>
                  <a:outerShdw blurRad="38100" dist="38100" dir="2700000" algn="tl">
                    <a:srgbClr val="000000">
                      <a:alpha val="43137"/>
                    </a:srgbClr>
                  </a:outerShdw>
                </a:effectLst>
              </a:rPr>
              <a:t>effect</a:t>
            </a:r>
            <a:r>
              <a:rPr lang="pl-PL" dirty="0">
                <a:effectLst>
                  <a:outerShdw blurRad="38100" dist="38100" dir="2700000" algn="tl">
                    <a:srgbClr val="000000">
                      <a:alpha val="43137"/>
                    </a:srgbClr>
                  </a:outerShdw>
                </a:effectLst>
              </a:rPr>
              <a:t> model</a:t>
            </a:r>
          </a:p>
        </p:txBody>
      </p:sp>
      <p:pic>
        <p:nvPicPr>
          <p:cNvPr id="4" name="Symbol zastępczy zawartości 3">
            <a:extLst>
              <a:ext uri="{FF2B5EF4-FFF2-40B4-BE49-F238E27FC236}">
                <a16:creationId xmlns:a16="http://schemas.microsoft.com/office/drawing/2014/main" id="{5405796F-9230-4D20-9B71-BC70CC4FDAC2}"/>
              </a:ext>
            </a:extLst>
          </p:cNvPr>
          <p:cNvPicPr>
            <a:picLocks noGrp="1" noChangeAspect="1"/>
          </p:cNvPicPr>
          <p:nvPr>
            <p:ph idx="1"/>
          </p:nvPr>
        </p:nvPicPr>
        <p:blipFill>
          <a:blip r:embed="rId2"/>
          <a:stretch>
            <a:fillRect/>
          </a:stretch>
        </p:blipFill>
        <p:spPr>
          <a:xfrm>
            <a:off x="1023938" y="2472160"/>
            <a:ext cx="9720262" cy="3650404"/>
          </a:xfrm>
          <a:prstGeom prst="rect">
            <a:avLst/>
          </a:prstGeom>
        </p:spPr>
      </p:pic>
    </p:spTree>
    <p:extLst>
      <p:ext uri="{BB962C8B-B14F-4D97-AF65-F5344CB8AC3E}">
        <p14:creationId xmlns:p14="http://schemas.microsoft.com/office/powerpoint/2010/main" val="134071876"/>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49DB9F4-E200-4B73-86C9-E52479EBD5F8}"/>
              </a:ext>
            </a:extLst>
          </p:cNvPr>
          <p:cNvSpPr>
            <a:spLocks noGrp="1"/>
          </p:cNvSpPr>
          <p:nvPr>
            <p:ph type="title"/>
          </p:nvPr>
        </p:nvSpPr>
        <p:spPr/>
        <p:txBody>
          <a:bodyPr/>
          <a:lstStyle/>
          <a:p>
            <a:r>
              <a:rPr lang="pl-PL" dirty="0">
                <a:effectLst>
                  <a:outerShdw blurRad="38100" dist="38100" dir="2700000" algn="tl">
                    <a:srgbClr val="000000">
                      <a:alpha val="43137"/>
                    </a:srgbClr>
                  </a:outerShdw>
                </a:effectLst>
              </a:rPr>
              <a:t>FIXED EFFECT MODELS</a:t>
            </a:r>
          </a:p>
        </p:txBody>
      </p:sp>
      <p:pic>
        <p:nvPicPr>
          <p:cNvPr id="4" name="Symbol zastępczy zawartości 3">
            <a:extLst>
              <a:ext uri="{FF2B5EF4-FFF2-40B4-BE49-F238E27FC236}">
                <a16:creationId xmlns:a16="http://schemas.microsoft.com/office/drawing/2014/main" id="{36EC9E85-D8E3-4443-BD84-F94C5171A7CA}"/>
              </a:ext>
            </a:extLst>
          </p:cNvPr>
          <p:cNvPicPr>
            <a:picLocks noGrp="1" noChangeAspect="1"/>
          </p:cNvPicPr>
          <p:nvPr>
            <p:ph idx="1"/>
          </p:nvPr>
        </p:nvPicPr>
        <p:blipFill>
          <a:blip r:embed="rId2"/>
          <a:stretch>
            <a:fillRect/>
          </a:stretch>
        </p:blipFill>
        <p:spPr>
          <a:xfrm>
            <a:off x="1023938" y="2416022"/>
            <a:ext cx="9720262" cy="3762681"/>
          </a:xfrm>
          <a:prstGeom prst="rect">
            <a:avLst/>
          </a:prstGeom>
        </p:spPr>
      </p:pic>
    </p:spTree>
    <p:extLst>
      <p:ext uri="{BB962C8B-B14F-4D97-AF65-F5344CB8AC3E}">
        <p14:creationId xmlns:p14="http://schemas.microsoft.com/office/powerpoint/2010/main" val="1962685320"/>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F547975-7F74-4E57-9A01-FB7D6B8E74D9}"/>
              </a:ext>
            </a:extLst>
          </p:cNvPr>
          <p:cNvSpPr>
            <a:spLocks noGrp="1"/>
          </p:cNvSpPr>
          <p:nvPr>
            <p:ph type="title"/>
          </p:nvPr>
        </p:nvSpPr>
        <p:spPr/>
        <p:txBody>
          <a:bodyPr/>
          <a:lstStyle/>
          <a:p>
            <a:r>
              <a:rPr lang="pl-PL" dirty="0">
                <a:effectLst>
                  <a:outerShdw blurRad="38100" dist="38100" dir="2700000" algn="tl">
                    <a:srgbClr val="000000">
                      <a:alpha val="43137"/>
                    </a:srgbClr>
                  </a:outerShdw>
                </a:effectLst>
              </a:rPr>
              <a:t>FIXED EFFECT MODEL</a:t>
            </a:r>
          </a:p>
        </p:txBody>
      </p:sp>
      <p:pic>
        <p:nvPicPr>
          <p:cNvPr id="4" name="Symbol zastępczy zawartości 3">
            <a:extLst>
              <a:ext uri="{FF2B5EF4-FFF2-40B4-BE49-F238E27FC236}">
                <a16:creationId xmlns:a16="http://schemas.microsoft.com/office/drawing/2014/main" id="{A55B5B7D-4E4C-4011-9462-F58D8028A958}"/>
              </a:ext>
            </a:extLst>
          </p:cNvPr>
          <p:cNvPicPr>
            <a:picLocks noGrp="1" noChangeAspect="1"/>
          </p:cNvPicPr>
          <p:nvPr>
            <p:ph idx="1"/>
          </p:nvPr>
        </p:nvPicPr>
        <p:blipFill>
          <a:blip r:embed="rId2"/>
          <a:stretch>
            <a:fillRect/>
          </a:stretch>
        </p:blipFill>
        <p:spPr>
          <a:xfrm>
            <a:off x="1163256" y="1515730"/>
            <a:ext cx="8762035" cy="5162832"/>
          </a:xfrm>
          <a:prstGeom prst="rect">
            <a:avLst/>
          </a:prstGeom>
        </p:spPr>
      </p:pic>
    </p:spTree>
    <p:extLst>
      <p:ext uri="{BB962C8B-B14F-4D97-AF65-F5344CB8AC3E}">
        <p14:creationId xmlns:p14="http://schemas.microsoft.com/office/powerpoint/2010/main" val="2683854475"/>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6A8F88E-5A18-434C-853B-6337E65482D3}"/>
              </a:ext>
            </a:extLst>
          </p:cNvPr>
          <p:cNvSpPr>
            <a:spLocks noGrp="1"/>
          </p:cNvSpPr>
          <p:nvPr>
            <p:ph type="title"/>
          </p:nvPr>
        </p:nvSpPr>
        <p:spPr/>
        <p:txBody>
          <a:bodyPr/>
          <a:lstStyle/>
          <a:p>
            <a:r>
              <a:rPr lang="pl-PL" dirty="0">
                <a:effectLst>
                  <a:outerShdw blurRad="38100" dist="38100" dir="2700000" algn="tl">
                    <a:srgbClr val="000000">
                      <a:alpha val="43137"/>
                    </a:srgbClr>
                  </a:outerShdw>
                </a:effectLst>
              </a:rPr>
              <a:t>RANDOM EFFECT MODEL</a:t>
            </a:r>
          </a:p>
        </p:txBody>
      </p:sp>
      <p:sp>
        <p:nvSpPr>
          <p:cNvPr id="3" name="Symbol zastępczy zawartości 2">
            <a:extLst>
              <a:ext uri="{FF2B5EF4-FFF2-40B4-BE49-F238E27FC236}">
                <a16:creationId xmlns:a16="http://schemas.microsoft.com/office/drawing/2014/main" id="{86C6B2DC-AD50-4775-B270-10B503692728}"/>
              </a:ext>
            </a:extLst>
          </p:cNvPr>
          <p:cNvSpPr>
            <a:spLocks noGrp="1"/>
          </p:cNvSpPr>
          <p:nvPr>
            <p:ph idx="1"/>
          </p:nvPr>
        </p:nvSpPr>
        <p:spPr>
          <a:xfrm>
            <a:off x="430305" y="1721224"/>
            <a:ext cx="11397129" cy="4751294"/>
          </a:xfrm>
        </p:spPr>
        <p:txBody>
          <a:bodyPr>
            <a:normAutofit/>
          </a:bodyPr>
          <a:lstStyle/>
          <a:p>
            <a:r>
              <a:rPr lang="en-US" dirty="0"/>
              <a:t>If you have reason to believe that differences across entities have some influence on your dependent variable then you should use random effects. </a:t>
            </a:r>
            <a:endParaRPr lang="pl-PL" dirty="0"/>
          </a:p>
          <a:p>
            <a:r>
              <a:rPr lang="en-US" dirty="0"/>
              <a:t>An advantage of random effects is that you can include time invariant variables (i.e. gender). In the fixed effects model these variables are absorbed by the intercept. </a:t>
            </a:r>
            <a:endParaRPr lang="pl-PL" dirty="0"/>
          </a:p>
          <a:p>
            <a:r>
              <a:rPr lang="en-US" dirty="0"/>
              <a:t>The random effects model is:</a:t>
            </a:r>
            <a:endParaRPr lang="pl-PL" dirty="0"/>
          </a:p>
          <a:p>
            <a:pPr marL="0" indent="0">
              <a:buNone/>
            </a:pPr>
            <a:endParaRPr lang="pl-PL" dirty="0"/>
          </a:p>
          <a:p>
            <a:pPr marL="0" indent="0">
              <a:buNone/>
            </a:pPr>
            <a:endParaRPr lang="pl-PL" dirty="0"/>
          </a:p>
          <a:p>
            <a:r>
              <a:rPr lang="en-US" dirty="0"/>
              <a:t>Random effects assume that the entity’s error term is not correlated with the predictors which allows for time-invariant variables to play a role as explanatory variables. In random-effects you need to specify those individual characteristics that may or may not influence the predictor variables. The problem with this is that some variables may not be available therefore leading to omitted variable bias in the model. RE allows to generalize the inferences beyond the sample used in the model.</a:t>
            </a:r>
          </a:p>
          <a:p>
            <a:endParaRPr lang="pl-PL" dirty="0"/>
          </a:p>
          <a:p>
            <a:pPr marL="0" indent="0">
              <a:buNone/>
            </a:pPr>
            <a:endParaRPr lang="pl-PL" dirty="0"/>
          </a:p>
        </p:txBody>
      </p:sp>
      <p:pic>
        <p:nvPicPr>
          <p:cNvPr id="4" name="Obraz 3">
            <a:extLst>
              <a:ext uri="{FF2B5EF4-FFF2-40B4-BE49-F238E27FC236}">
                <a16:creationId xmlns:a16="http://schemas.microsoft.com/office/drawing/2014/main" id="{9E75B749-0FA4-4886-8087-A7AE0395AEFF}"/>
              </a:ext>
            </a:extLst>
          </p:cNvPr>
          <p:cNvPicPr>
            <a:picLocks noChangeAspect="1"/>
          </p:cNvPicPr>
          <p:nvPr/>
        </p:nvPicPr>
        <p:blipFill>
          <a:blip r:embed="rId2"/>
          <a:stretch>
            <a:fillRect/>
          </a:stretch>
        </p:blipFill>
        <p:spPr>
          <a:xfrm>
            <a:off x="3865065" y="3325392"/>
            <a:ext cx="4121845" cy="1141035"/>
          </a:xfrm>
          <a:prstGeom prst="rect">
            <a:avLst/>
          </a:prstGeom>
        </p:spPr>
      </p:pic>
    </p:spTree>
    <p:extLst>
      <p:ext uri="{BB962C8B-B14F-4D97-AF65-F5344CB8AC3E}">
        <p14:creationId xmlns:p14="http://schemas.microsoft.com/office/powerpoint/2010/main" val="3150131914"/>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69B2FCF-0ED5-49F2-ABD0-66F66D473603}"/>
              </a:ext>
            </a:extLst>
          </p:cNvPr>
          <p:cNvSpPr>
            <a:spLocks noGrp="1"/>
          </p:cNvSpPr>
          <p:nvPr>
            <p:ph type="title"/>
          </p:nvPr>
        </p:nvSpPr>
        <p:spPr/>
        <p:txBody>
          <a:bodyPr/>
          <a:lstStyle/>
          <a:p>
            <a:r>
              <a:rPr lang="pl-PL" dirty="0">
                <a:effectLst>
                  <a:outerShdw blurRad="38100" dist="38100" dir="2700000" algn="tl">
                    <a:srgbClr val="000000">
                      <a:alpha val="43137"/>
                    </a:srgbClr>
                  </a:outerShdw>
                </a:effectLst>
              </a:rPr>
              <a:t>Hausman test</a:t>
            </a:r>
          </a:p>
        </p:txBody>
      </p:sp>
      <p:sp>
        <p:nvSpPr>
          <p:cNvPr id="3" name="Symbol zastępczy zawartości 2">
            <a:extLst>
              <a:ext uri="{FF2B5EF4-FFF2-40B4-BE49-F238E27FC236}">
                <a16:creationId xmlns:a16="http://schemas.microsoft.com/office/drawing/2014/main" id="{1D62D781-5D9C-43B2-BE4F-FD236E3117CB}"/>
              </a:ext>
            </a:extLst>
          </p:cNvPr>
          <p:cNvSpPr>
            <a:spLocks noGrp="1"/>
          </p:cNvSpPr>
          <p:nvPr>
            <p:ph idx="1"/>
          </p:nvPr>
        </p:nvSpPr>
        <p:spPr>
          <a:xfrm>
            <a:off x="913774" y="2049930"/>
            <a:ext cx="10363826" cy="4416612"/>
          </a:xfrm>
        </p:spPr>
        <p:txBody>
          <a:bodyPr/>
          <a:lstStyle/>
          <a:p>
            <a:pPr algn="just"/>
            <a:r>
              <a:rPr lang="en-US" dirty="0"/>
              <a:t>To decide between fixed or random effects you can run a Hausman test where the null hypothesis is that the preferred model is random effects vs. the alternative the fixed effects (see Green, 2008, chapter 9).  </a:t>
            </a:r>
            <a:endParaRPr lang="pl-PL" dirty="0"/>
          </a:p>
          <a:p>
            <a:pPr algn="just"/>
            <a:r>
              <a:rPr lang="en-US" dirty="0"/>
              <a:t>It basically tests whether the unique errors are correlated with the regressors, the null hypothesis is they are not. Run a fixed effects model and save the estimates, then run a random model and save the estimates, then perform the test</a:t>
            </a:r>
            <a:endParaRPr lang="pl-PL" dirty="0"/>
          </a:p>
        </p:txBody>
      </p:sp>
    </p:spTree>
    <p:extLst>
      <p:ext uri="{BB962C8B-B14F-4D97-AF65-F5344CB8AC3E}">
        <p14:creationId xmlns:p14="http://schemas.microsoft.com/office/powerpoint/2010/main" val="1077386974"/>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FFDF00D-D15E-4E14-B184-E6903D1AAD06}"/>
              </a:ext>
            </a:extLst>
          </p:cNvPr>
          <p:cNvSpPr>
            <a:spLocks noGrp="1"/>
          </p:cNvSpPr>
          <p:nvPr>
            <p:ph type="title"/>
          </p:nvPr>
        </p:nvSpPr>
        <p:spPr/>
        <p:txBody>
          <a:bodyPr>
            <a:normAutofit/>
          </a:bodyPr>
          <a:lstStyle/>
          <a:p>
            <a:r>
              <a:rPr lang="pl-PL" dirty="0" err="1">
                <a:effectLst>
                  <a:outerShdw blurRad="38100" dist="38100" dir="2700000" algn="tl">
                    <a:srgbClr val="000000">
                      <a:alpha val="43137"/>
                    </a:srgbClr>
                  </a:outerShdw>
                </a:effectLst>
              </a:rPr>
              <a:t>Testing</a:t>
            </a:r>
            <a:r>
              <a:rPr lang="pl-PL" dirty="0">
                <a:effectLst>
                  <a:outerShdw blurRad="38100" dist="38100" dir="2700000" algn="tl">
                    <a:srgbClr val="000000">
                      <a:alpha val="43137"/>
                    </a:srgbClr>
                  </a:outerShdw>
                </a:effectLst>
              </a:rPr>
              <a:t> for </a:t>
            </a:r>
            <a:r>
              <a:rPr lang="pl-PL" dirty="0" err="1">
                <a:effectLst>
                  <a:outerShdw blurRad="38100" dist="38100" dir="2700000" algn="tl">
                    <a:srgbClr val="000000">
                      <a:alpha val="43137"/>
                    </a:srgbClr>
                  </a:outerShdw>
                </a:effectLst>
              </a:rPr>
              <a:t>random</a:t>
            </a:r>
            <a:r>
              <a:rPr lang="pl-PL" dirty="0">
                <a:effectLst>
                  <a:outerShdw blurRad="38100" dist="38100" dir="2700000" algn="tl">
                    <a:srgbClr val="000000">
                      <a:alpha val="43137"/>
                    </a:srgbClr>
                  </a:outerShdw>
                </a:effectLst>
              </a:rPr>
              <a:t> </a:t>
            </a:r>
            <a:r>
              <a:rPr lang="pl-PL" dirty="0" err="1">
                <a:effectLst>
                  <a:outerShdw blurRad="38100" dist="38100" dir="2700000" algn="tl">
                    <a:srgbClr val="000000">
                      <a:alpha val="43137"/>
                    </a:srgbClr>
                  </a:outerShdw>
                </a:effectLst>
              </a:rPr>
              <a:t>effects</a:t>
            </a:r>
            <a:r>
              <a:rPr lang="pl-PL" dirty="0">
                <a:effectLst>
                  <a:outerShdw blurRad="38100" dist="38100" dir="2700000" algn="tl">
                    <a:srgbClr val="000000">
                      <a:alpha val="43137"/>
                    </a:srgbClr>
                  </a:outerShdw>
                </a:effectLst>
              </a:rPr>
              <a:t>: </a:t>
            </a:r>
            <a:r>
              <a:rPr lang="pl-PL" dirty="0" err="1">
                <a:effectLst>
                  <a:outerShdw blurRad="38100" dist="38100" dir="2700000" algn="tl">
                    <a:srgbClr val="000000">
                      <a:alpha val="43137"/>
                    </a:srgbClr>
                  </a:outerShdw>
                </a:effectLst>
              </a:rPr>
              <a:t>Breusch-Pagan</a:t>
            </a:r>
            <a:r>
              <a:rPr lang="pl-PL" dirty="0">
                <a:effectLst>
                  <a:outerShdw blurRad="38100" dist="38100" dir="2700000" algn="tl">
                    <a:srgbClr val="000000">
                      <a:alpha val="43137"/>
                    </a:srgbClr>
                  </a:outerShdw>
                </a:effectLst>
              </a:rPr>
              <a:t> </a:t>
            </a:r>
            <a:r>
              <a:rPr lang="pl-PL" dirty="0" err="1">
                <a:effectLst>
                  <a:outerShdw blurRad="38100" dist="38100" dir="2700000" algn="tl">
                    <a:srgbClr val="000000">
                      <a:alpha val="43137"/>
                    </a:srgbClr>
                  </a:outerShdw>
                </a:effectLst>
              </a:rPr>
              <a:t>Lagrange</a:t>
            </a:r>
            <a:r>
              <a:rPr lang="pl-PL" dirty="0">
                <a:effectLst>
                  <a:outerShdw blurRad="38100" dist="38100" dir="2700000" algn="tl">
                    <a:srgbClr val="000000">
                      <a:alpha val="43137"/>
                    </a:srgbClr>
                  </a:outerShdw>
                </a:effectLst>
              </a:rPr>
              <a:t> </a:t>
            </a:r>
            <a:r>
              <a:rPr lang="pl-PL" dirty="0" err="1">
                <a:effectLst>
                  <a:outerShdw blurRad="38100" dist="38100" dir="2700000" algn="tl">
                    <a:srgbClr val="000000">
                      <a:alpha val="43137"/>
                    </a:srgbClr>
                  </a:outerShdw>
                </a:effectLst>
              </a:rPr>
              <a:t>multiplier</a:t>
            </a:r>
            <a:r>
              <a:rPr lang="pl-PL" dirty="0">
                <a:effectLst>
                  <a:outerShdw blurRad="38100" dist="38100" dir="2700000" algn="tl">
                    <a:srgbClr val="000000">
                      <a:alpha val="43137"/>
                    </a:srgbClr>
                  </a:outerShdw>
                </a:effectLst>
              </a:rPr>
              <a:t> (LM)</a:t>
            </a:r>
          </a:p>
        </p:txBody>
      </p:sp>
      <p:sp>
        <p:nvSpPr>
          <p:cNvPr id="3" name="Symbol zastępczy zawartości 2">
            <a:extLst>
              <a:ext uri="{FF2B5EF4-FFF2-40B4-BE49-F238E27FC236}">
                <a16:creationId xmlns:a16="http://schemas.microsoft.com/office/drawing/2014/main" id="{EC586AAF-6A05-4D02-8B40-DCBF893654AA}"/>
              </a:ext>
            </a:extLst>
          </p:cNvPr>
          <p:cNvSpPr>
            <a:spLocks noGrp="1"/>
          </p:cNvSpPr>
          <p:nvPr>
            <p:ph idx="1"/>
          </p:nvPr>
        </p:nvSpPr>
        <p:spPr/>
        <p:txBody>
          <a:bodyPr/>
          <a:lstStyle/>
          <a:p>
            <a:pPr algn="just"/>
            <a:r>
              <a:rPr lang="en-US" dirty="0"/>
              <a:t>The LM test helps you decide between a random effects regression and a simple OLS regression. The null hypothesis in the LM test is that variances across entities is zero. This is, no  significant difference across units (i.e. no panel effect).</a:t>
            </a:r>
            <a:endParaRPr lang="pl-PL" dirty="0"/>
          </a:p>
        </p:txBody>
      </p:sp>
    </p:spTree>
    <p:extLst>
      <p:ext uri="{BB962C8B-B14F-4D97-AF65-F5344CB8AC3E}">
        <p14:creationId xmlns:p14="http://schemas.microsoft.com/office/powerpoint/2010/main" val="4017078064"/>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DFD4D68-6728-4B8F-BA83-BA81BD6484CD}"/>
              </a:ext>
            </a:extLst>
          </p:cNvPr>
          <p:cNvSpPr>
            <a:spLocks noGrp="1"/>
          </p:cNvSpPr>
          <p:nvPr>
            <p:ph type="title"/>
          </p:nvPr>
        </p:nvSpPr>
        <p:spPr/>
        <p:txBody>
          <a:bodyPr>
            <a:normAutofit fontScale="90000"/>
          </a:bodyPr>
          <a:lstStyle/>
          <a:p>
            <a:r>
              <a:rPr lang="en-US" dirty="0">
                <a:effectLst>
                  <a:outerShdw blurRad="38100" dist="38100" dir="2700000" algn="tl">
                    <a:srgbClr val="000000">
                      <a:alpha val="43137"/>
                    </a:srgbClr>
                  </a:outerShdw>
                </a:effectLst>
              </a:rPr>
              <a:t>Testing for cross-sectional dependence/contemporaneous correlation: using Breusch-Pagan LM test of independence</a:t>
            </a:r>
            <a:endParaRPr lang="pl-PL" dirty="0">
              <a:effectLst>
                <a:outerShdw blurRad="38100" dist="38100" dir="2700000" algn="tl">
                  <a:srgbClr val="000000">
                    <a:alpha val="43137"/>
                  </a:srgbClr>
                </a:outerShdw>
              </a:effectLst>
            </a:endParaRPr>
          </a:p>
        </p:txBody>
      </p:sp>
      <p:sp>
        <p:nvSpPr>
          <p:cNvPr id="3" name="Symbol zastępczy zawartości 2">
            <a:extLst>
              <a:ext uri="{FF2B5EF4-FFF2-40B4-BE49-F238E27FC236}">
                <a16:creationId xmlns:a16="http://schemas.microsoft.com/office/drawing/2014/main" id="{40463B7C-ACC2-4E80-8F96-D126637C7F08}"/>
              </a:ext>
            </a:extLst>
          </p:cNvPr>
          <p:cNvSpPr>
            <a:spLocks noGrp="1"/>
          </p:cNvSpPr>
          <p:nvPr>
            <p:ph idx="1"/>
          </p:nvPr>
        </p:nvSpPr>
        <p:spPr>
          <a:xfrm>
            <a:off x="1024128" y="2708476"/>
            <a:ext cx="9720073" cy="3600884"/>
          </a:xfrm>
        </p:spPr>
        <p:txBody>
          <a:bodyPr/>
          <a:lstStyle/>
          <a:p>
            <a:pPr algn="just"/>
            <a:r>
              <a:rPr lang="en-US" dirty="0"/>
              <a:t>According to </a:t>
            </a:r>
            <a:r>
              <a:rPr lang="en-US" dirty="0" err="1"/>
              <a:t>Baltagi</a:t>
            </a:r>
            <a:r>
              <a:rPr lang="en-US" dirty="0"/>
              <a:t>, cross-sectional dependence is a problem in macro panels with long time series (over 20-30 years). This is not much of a problem in micro panels (few years and large number of cases). The null hypothesis in the B-P/LM test of independence is that residuals across entities are not correlated.</a:t>
            </a:r>
            <a:endParaRPr lang="pl-PL" dirty="0"/>
          </a:p>
        </p:txBody>
      </p:sp>
    </p:spTree>
    <p:extLst>
      <p:ext uri="{BB962C8B-B14F-4D97-AF65-F5344CB8AC3E}">
        <p14:creationId xmlns:p14="http://schemas.microsoft.com/office/powerpoint/2010/main" val="1830715486"/>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429B99C-945A-447F-8F9E-2883E0DE69B6}"/>
              </a:ext>
            </a:extLst>
          </p:cNvPr>
          <p:cNvSpPr>
            <a:spLocks noGrp="1"/>
          </p:cNvSpPr>
          <p:nvPr>
            <p:ph type="title"/>
          </p:nvPr>
        </p:nvSpPr>
        <p:spPr/>
        <p:txBody>
          <a:bodyPr>
            <a:normAutofit fontScale="90000"/>
          </a:bodyPr>
          <a:lstStyle/>
          <a:p>
            <a:r>
              <a:rPr lang="en-US" dirty="0">
                <a:effectLst>
                  <a:outerShdw blurRad="38100" dist="38100" dir="2700000" algn="tl">
                    <a:srgbClr val="000000">
                      <a:alpha val="43137"/>
                    </a:srgbClr>
                  </a:outerShdw>
                </a:effectLst>
              </a:rPr>
              <a:t>Testing for cross-sectional dependence/contemporaneous correlation: Using </a:t>
            </a:r>
            <a:r>
              <a:rPr lang="en-US" dirty="0" err="1">
                <a:effectLst>
                  <a:outerShdw blurRad="38100" dist="38100" dir="2700000" algn="tl">
                    <a:srgbClr val="000000">
                      <a:alpha val="43137"/>
                    </a:srgbClr>
                  </a:outerShdw>
                </a:effectLst>
              </a:rPr>
              <a:t>Pasaran</a:t>
            </a:r>
            <a:r>
              <a:rPr lang="en-US" dirty="0">
                <a:effectLst>
                  <a:outerShdw blurRad="38100" dist="38100" dir="2700000" algn="tl">
                    <a:srgbClr val="000000">
                      <a:alpha val="43137"/>
                    </a:srgbClr>
                  </a:outerShdw>
                </a:effectLst>
              </a:rPr>
              <a:t> CD test</a:t>
            </a:r>
            <a:endParaRPr lang="pl-PL" dirty="0">
              <a:effectLst>
                <a:outerShdw blurRad="38100" dist="38100" dir="2700000" algn="tl">
                  <a:srgbClr val="000000">
                    <a:alpha val="43137"/>
                  </a:srgbClr>
                </a:outerShdw>
              </a:effectLst>
            </a:endParaRPr>
          </a:p>
        </p:txBody>
      </p:sp>
      <p:sp>
        <p:nvSpPr>
          <p:cNvPr id="3" name="Symbol zastępczy zawartości 2">
            <a:extLst>
              <a:ext uri="{FF2B5EF4-FFF2-40B4-BE49-F238E27FC236}">
                <a16:creationId xmlns:a16="http://schemas.microsoft.com/office/drawing/2014/main" id="{02D36958-9AAE-4008-9269-00846AC89893}"/>
              </a:ext>
            </a:extLst>
          </p:cNvPr>
          <p:cNvSpPr>
            <a:spLocks noGrp="1"/>
          </p:cNvSpPr>
          <p:nvPr>
            <p:ph idx="1"/>
          </p:nvPr>
        </p:nvSpPr>
        <p:spPr/>
        <p:txBody>
          <a:bodyPr/>
          <a:lstStyle/>
          <a:p>
            <a:pPr algn="just"/>
            <a:r>
              <a:rPr lang="en-US" dirty="0"/>
              <a:t>As mentioned in the previous slide, cross-sectional dependence is more of an issue in macro panels with long time series (over 20-30 years) than in micro panels. </a:t>
            </a:r>
            <a:r>
              <a:rPr lang="en-US" dirty="0" err="1"/>
              <a:t>Pasaran</a:t>
            </a:r>
            <a:r>
              <a:rPr lang="en-US" dirty="0"/>
              <a:t> CD (cross-sectional dependence) test is used to test whether the residuals are correlated across entities*. Cross-sectional dependence can lead to bias in tests results (also called contemporaneous correlation). The null hypothesis is that residuals are not correlated</a:t>
            </a:r>
            <a:endParaRPr lang="pl-PL" dirty="0"/>
          </a:p>
        </p:txBody>
      </p:sp>
    </p:spTree>
    <p:extLst>
      <p:ext uri="{BB962C8B-B14F-4D97-AF65-F5344CB8AC3E}">
        <p14:creationId xmlns:p14="http://schemas.microsoft.com/office/powerpoint/2010/main" val="3944918414"/>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661C2AF-9D88-4CDA-80CC-DF390844795F}"/>
              </a:ext>
            </a:extLst>
          </p:cNvPr>
          <p:cNvSpPr>
            <a:spLocks noGrp="1"/>
          </p:cNvSpPr>
          <p:nvPr>
            <p:ph type="title"/>
          </p:nvPr>
        </p:nvSpPr>
        <p:spPr>
          <a:xfrm>
            <a:off x="1024128" y="618517"/>
            <a:ext cx="11054054" cy="1596177"/>
          </a:xfrm>
        </p:spPr>
        <p:txBody>
          <a:bodyPr/>
          <a:lstStyle/>
          <a:p>
            <a:r>
              <a:rPr lang="en-US" dirty="0">
                <a:effectLst>
                  <a:outerShdw blurRad="38100" dist="38100" dir="2700000" algn="tl">
                    <a:srgbClr val="000000">
                      <a:alpha val="43137"/>
                    </a:srgbClr>
                  </a:outerShdw>
                </a:effectLst>
              </a:rPr>
              <a:t>Arellano–Bond linear dynamic panel-data estimation</a:t>
            </a:r>
            <a:endParaRPr lang="pl-PL" dirty="0">
              <a:effectLst>
                <a:outerShdw blurRad="38100" dist="38100" dir="2700000" algn="tl">
                  <a:srgbClr val="000000">
                    <a:alpha val="43137"/>
                  </a:srgbClr>
                </a:outerShdw>
              </a:effectLst>
            </a:endParaRPr>
          </a:p>
        </p:txBody>
      </p:sp>
      <p:sp>
        <p:nvSpPr>
          <p:cNvPr id="3" name="Symbol zastępczy zawartości 2">
            <a:extLst>
              <a:ext uri="{FF2B5EF4-FFF2-40B4-BE49-F238E27FC236}">
                <a16:creationId xmlns:a16="http://schemas.microsoft.com/office/drawing/2014/main" id="{A944D749-6709-4272-A9D9-DC29D2651D45}"/>
              </a:ext>
            </a:extLst>
          </p:cNvPr>
          <p:cNvSpPr>
            <a:spLocks noGrp="1"/>
          </p:cNvSpPr>
          <p:nvPr>
            <p:ph idx="1"/>
          </p:nvPr>
        </p:nvSpPr>
        <p:spPr/>
        <p:txBody>
          <a:bodyPr>
            <a:normAutofit/>
          </a:bodyPr>
          <a:lstStyle/>
          <a:p>
            <a:pPr algn="just"/>
            <a:r>
              <a:rPr lang="en-US" dirty="0"/>
              <a:t>Linear dynamic panel-data models include p lags of the dependent variable as covariates and contain unobserved panel-level effects, ﬁxed or random. By construction, the unobserved panel-level effects are correlated with the lagged dependent variables, making standard estimators inconsistent. </a:t>
            </a:r>
            <a:endParaRPr lang="pl-PL" dirty="0"/>
          </a:p>
          <a:p>
            <a:pPr algn="just"/>
            <a:r>
              <a:rPr lang="en-US" dirty="0"/>
              <a:t>Arellano and Bond (1991) derived a consistent generalized method of moments (GMM) estimator for the parameters of this model. This estimator is designed for datasets with many panels and few periods, and it requires that there be no autocorrelation in the idiosyncratic errors. For a related estimator that uses additional moment conditions, but still requires no autocorrelation in the idiosyncratic errors</a:t>
            </a:r>
            <a:r>
              <a:rPr lang="pl-PL" dirty="0"/>
              <a:t>. </a:t>
            </a:r>
            <a:r>
              <a:rPr lang="en-US" dirty="0"/>
              <a:t>For estimators that allow for some autocorrelation in the idiosyncratic errors, at the cost of a more complicated syntax</a:t>
            </a:r>
            <a:r>
              <a:rPr lang="pl-PL" dirty="0"/>
              <a:t>.</a:t>
            </a:r>
            <a:endParaRPr lang="en-US" dirty="0"/>
          </a:p>
          <a:p>
            <a:endParaRPr lang="pl-PL" dirty="0"/>
          </a:p>
        </p:txBody>
      </p:sp>
    </p:spTree>
    <p:extLst>
      <p:ext uri="{BB962C8B-B14F-4D97-AF65-F5344CB8AC3E}">
        <p14:creationId xmlns:p14="http://schemas.microsoft.com/office/powerpoint/2010/main" val="344176066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ny">
  <a:themeElements>
    <a:clrScheme name="Integralny">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ny">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ny">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Integral</Template>
  <TotalTime>541</TotalTime>
  <Words>23098</Words>
  <Application>Microsoft Office PowerPoint</Application>
  <PresentationFormat>Widescreen</PresentationFormat>
  <Paragraphs>2859</Paragraphs>
  <Slides>152</Slides>
  <Notes>0</Notes>
  <HiddenSlides>1</HiddenSlides>
  <MMClips>0</MMClips>
  <ScaleCrop>false</ScaleCrop>
  <HeadingPairs>
    <vt:vector size="8" baseType="variant">
      <vt:variant>
        <vt:lpstr>Caratteri utilizzati</vt:lpstr>
      </vt:variant>
      <vt:variant>
        <vt:i4>11</vt:i4>
      </vt:variant>
      <vt:variant>
        <vt:lpstr>Tema</vt:lpstr>
      </vt:variant>
      <vt:variant>
        <vt:i4>1</vt:i4>
      </vt:variant>
      <vt:variant>
        <vt:lpstr>Server OLE incorporati</vt:lpstr>
      </vt:variant>
      <vt:variant>
        <vt:i4>1</vt:i4>
      </vt:variant>
      <vt:variant>
        <vt:lpstr>Titoli diapositive</vt:lpstr>
      </vt:variant>
      <vt:variant>
        <vt:i4>152</vt:i4>
      </vt:variant>
    </vt:vector>
  </HeadingPairs>
  <TitlesOfParts>
    <vt:vector size="165" baseType="lpstr">
      <vt:lpstr>Arial</vt:lpstr>
      <vt:lpstr>Calibri</vt:lpstr>
      <vt:lpstr>Cambria Math</vt:lpstr>
      <vt:lpstr>Lucida Grande</vt:lpstr>
      <vt:lpstr>Lucida Sans</vt:lpstr>
      <vt:lpstr>Symbol</vt:lpstr>
      <vt:lpstr>Times New Roman</vt:lpstr>
      <vt:lpstr>Tw Cen MT</vt:lpstr>
      <vt:lpstr>Tw Cen MT Condensed</vt:lpstr>
      <vt:lpstr>Wingdings</vt:lpstr>
      <vt:lpstr>Wingdings 3</vt:lpstr>
      <vt:lpstr>Integralny</vt:lpstr>
      <vt:lpstr>Document</vt:lpstr>
      <vt:lpstr>Credit ratings and their impact on the financial market</vt:lpstr>
      <vt:lpstr>Credit ratings - definition</vt:lpstr>
      <vt:lpstr>Type  of credit ratings</vt:lpstr>
      <vt:lpstr>Type  of credit ratings</vt:lpstr>
      <vt:lpstr>Standard &amp; Poor Investor Service</vt:lpstr>
      <vt:lpstr>Presentazione standard di PowerPoint</vt:lpstr>
      <vt:lpstr>Presentazione standard di PowerPoint</vt:lpstr>
      <vt:lpstr>Presentazione standard di PowerPoint</vt:lpstr>
      <vt:lpstr>Presentazione standard di PowerPoint</vt:lpstr>
      <vt:lpstr>CreditWatch – short term credit ratings changes</vt:lpstr>
      <vt:lpstr>Rating outlooks</vt:lpstr>
      <vt:lpstr>Moody Investor Service</vt:lpstr>
      <vt:lpstr>Global Long-Term Rating Scale</vt:lpstr>
      <vt:lpstr>Global Short-Term Rating Scale</vt:lpstr>
      <vt:lpstr>Presentazione standard di PowerPoint</vt:lpstr>
      <vt:lpstr>Fitch Credit Rating Agency</vt:lpstr>
      <vt:lpstr>Long term issuer credit rating</vt:lpstr>
      <vt:lpstr>Long term issuer credit rating</vt:lpstr>
      <vt:lpstr>Short – term credit rating</vt:lpstr>
      <vt:lpstr>Types of credit rating agencies</vt:lpstr>
      <vt:lpstr>List of CRA’s</vt:lpstr>
      <vt:lpstr>Presentazione standard di PowerPoint</vt:lpstr>
      <vt:lpstr>Segments</vt:lpstr>
      <vt:lpstr>MARKET SHARE</vt:lpstr>
      <vt:lpstr>Credit ratings’ categories</vt:lpstr>
      <vt:lpstr>Source of profits of credit rating agencies</vt:lpstr>
      <vt:lpstr>Presentazione standard di PowerPoint</vt:lpstr>
      <vt:lpstr>Market share (profits)</vt:lpstr>
      <vt:lpstr>Type of profits from credit ratings</vt:lpstr>
      <vt:lpstr>HHI index for European Union ratings</vt:lpstr>
      <vt:lpstr>HHI index for American ratings</vt:lpstr>
      <vt:lpstr>American credit rating agencies – financial institutions</vt:lpstr>
      <vt:lpstr>American credit rating agencies – insurance companies</vt:lpstr>
      <vt:lpstr>American credit rating agencies – corporate</vt:lpstr>
      <vt:lpstr>American credit rating agencies – ABS</vt:lpstr>
      <vt:lpstr>American credit rating agencies – goverment securities</vt:lpstr>
      <vt:lpstr>American credit rating agencies – total</vt:lpstr>
      <vt:lpstr>Credit rating agency - regulations</vt:lpstr>
      <vt:lpstr>Credit ratings and credit rating agencies regulations  </vt:lpstr>
      <vt:lpstr>Presentazione standard di PowerPoint</vt:lpstr>
      <vt:lpstr>CURRENT CHANGES</vt:lpstr>
      <vt:lpstr>Trends in credit ratings regulations</vt:lpstr>
      <vt:lpstr>Trends in credit ratings regulations</vt:lpstr>
      <vt:lpstr>Trends in credit rating regulations for the banking sector in the European Union</vt:lpstr>
      <vt:lpstr>Trends in credit rating regulations for the banking sector in the European Union</vt:lpstr>
      <vt:lpstr>Literature review of risk mangement models </vt:lpstr>
      <vt:lpstr>Safety model - conditions</vt:lpstr>
      <vt:lpstr>Safety model - issuers</vt:lpstr>
      <vt:lpstr>Safety model – credit rating agencies</vt:lpstr>
      <vt:lpstr>Safety model – investors</vt:lpstr>
      <vt:lpstr>Safety model – investors</vt:lpstr>
      <vt:lpstr>Total welfare generated in economy</vt:lpstr>
      <vt:lpstr>Conditions of equilibrium</vt:lpstr>
      <vt:lpstr>Presentazione standard di PowerPoint</vt:lpstr>
      <vt:lpstr>Determinants of social welfare</vt:lpstr>
      <vt:lpstr>Conclusions</vt:lpstr>
      <vt:lpstr>CREDIT RATINGS - assessment</vt:lpstr>
      <vt:lpstr>Moody’s credit rating assessment stages</vt:lpstr>
      <vt:lpstr>Macro profile construction</vt:lpstr>
      <vt:lpstr>Macroeconomic factors used by Moody’s Investor Service to analyse banks’ credit ratings macro profile</vt:lpstr>
      <vt:lpstr>Banking Country Risk: Combining Economic and Institutional Strength</vt:lpstr>
      <vt:lpstr>Banking Country Risk: Combining Economic Resiliency and Susceptibility to Event Risk</vt:lpstr>
      <vt:lpstr>Presentazione standard di PowerPoint</vt:lpstr>
      <vt:lpstr>Presentazione standard di PowerPoint</vt:lpstr>
      <vt:lpstr>Presentazione standard di PowerPoint</vt:lpstr>
      <vt:lpstr>Credit conditions scoring</vt:lpstr>
      <vt:lpstr>Credit Conditions Notching </vt:lpstr>
      <vt:lpstr>Funding conditions &amp; market share </vt:lpstr>
      <vt:lpstr>Presentazione standard di PowerPoint</vt:lpstr>
      <vt:lpstr>Relation between macro profile and financial analysis  </vt:lpstr>
      <vt:lpstr>Standard &amp; Poor</vt:lpstr>
      <vt:lpstr>Steps of the S&amp;P’s analysis</vt:lpstr>
      <vt:lpstr>Presentazione standard di PowerPoint</vt:lpstr>
      <vt:lpstr>Scoring factors using by the S&amp;P to analyse the country and banking risk</vt:lpstr>
      <vt:lpstr>Determining Economic Risk and Industry Risk Factors</vt:lpstr>
      <vt:lpstr>Matrix of Economic and Industry Risk Score</vt:lpstr>
      <vt:lpstr>Methods used to analyse the default risk</vt:lpstr>
      <vt:lpstr>Altman’s z-score</vt:lpstr>
      <vt:lpstr>Altman’s z-score</vt:lpstr>
      <vt:lpstr>Cumulative Accuracy Profile (CAP)</vt:lpstr>
      <vt:lpstr>Cumulative Accuracy Profile (CAP)</vt:lpstr>
      <vt:lpstr>Cumulative Accuracy Profile (CAP)</vt:lpstr>
      <vt:lpstr>Receiver Operating Characteristic (ROC)</vt:lpstr>
      <vt:lpstr>Receiver Operating Characteristic (ROC)</vt:lpstr>
      <vt:lpstr>Receiver Operating Characteristic (ROC)</vt:lpstr>
      <vt:lpstr>Receiver Operating Characteristic (ROC)</vt:lpstr>
      <vt:lpstr>Receiver Operating Characteristic (ROC)</vt:lpstr>
      <vt:lpstr>Ohlson’s O-score</vt:lpstr>
      <vt:lpstr>PANEL DATA MODELS</vt:lpstr>
      <vt:lpstr>PANEL DATA MODELS</vt:lpstr>
      <vt:lpstr>Fixed effect model</vt:lpstr>
      <vt:lpstr>FIXED EFFECT MODELS</vt:lpstr>
      <vt:lpstr>FIXED EFFECT MODEL</vt:lpstr>
      <vt:lpstr>RANDOM EFFECT MODEL</vt:lpstr>
      <vt:lpstr>Hausman test</vt:lpstr>
      <vt:lpstr>Testing for random effects: Breusch-Pagan Lagrange multiplier (LM)</vt:lpstr>
      <vt:lpstr>Testing for cross-sectional dependence/contemporaneous correlation: using Breusch-Pagan LM test of independence</vt:lpstr>
      <vt:lpstr>Testing for cross-sectional dependence/contemporaneous correlation: Using Pasaran CD test</vt:lpstr>
      <vt:lpstr>Arellano–Bond linear dynamic panel-data estimation</vt:lpstr>
      <vt:lpstr>Arellano–Bond linear dynamic panel-data estimation</vt:lpstr>
      <vt:lpstr>OTHER TESTS</vt:lpstr>
      <vt:lpstr>Arellano–Bond linear dynamic panel-data estimation</vt:lpstr>
      <vt:lpstr>Arellano–Bond test</vt:lpstr>
      <vt:lpstr>Sargan TEST</vt:lpstr>
      <vt:lpstr>WALD TEST</vt:lpstr>
      <vt:lpstr>Windmeijer two step-estimator</vt:lpstr>
      <vt:lpstr>Arellano–Bover/Blundell–Bond linear dynamic panel-data estimation</vt:lpstr>
      <vt:lpstr>Multi-period logistic regression model</vt:lpstr>
      <vt:lpstr>Artificial Neutral Network</vt:lpstr>
      <vt:lpstr>Artificial Neutral Network</vt:lpstr>
      <vt:lpstr>Artificial Neutral Network</vt:lpstr>
      <vt:lpstr>Artificial NeuTral Network</vt:lpstr>
      <vt:lpstr>Artificial Neural Network</vt:lpstr>
      <vt:lpstr>Support Vector Machine (SVM)</vt:lpstr>
      <vt:lpstr>Support Vector Machine (SVM)</vt:lpstr>
      <vt:lpstr>Support Vector Machine (SVM)</vt:lpstr>
      <vt:lpstr>Support Vector Machine (SVM)</vt:lpstr>
      <vt:lpstr>Countries’ credit ratings determinants</vt:lpstr>
      <vt:lpstr>Literature review</vt:lpstr>
      <vt:lpstr>Literature review</vt:lpstr>
      <vt:lpstr>Literature review</vt:lpstr>
      <vt:lpstr>Literature review</vt:lpstr>
      <vt:lpstr>Presentazione standard di PowerPoint</vt:lpstr>
      <vt:lpstr>Conclusions</vt:lpstr>
      <vt:lpstr>Banks credit ratings determinants</vt:lpstr>
      <vt:lpstr>Literature review</vt:lpstr>
      <vt:lpstr>Literature review</vt:lpstr>
      <vt:lpstr>Literature review</vt:lpstr>
      <vt:lpstr>Literature review</vt:lpstr>
      <vt:lpstr>Presentazione standard di PowerPoint</vt:lpstr>
      <vt:lpstr>Conclusions</vt:lpstr>
      <vt:lpstr>Impact of credit ratings changes on the financial market</vt:lpstr>
      <vt:lpstr>STOCK PRICES</vt:lpstr>
      <vt:lpstr>Literature review</vt:lpstr>
      <vt:lpstr>Literature review</vt:lpstr>
      <vt:lpstr>conclusion</vt:lpstr>
      <vt:lpstr>conclusion</vt:lpstr>
      <vt:lpstr>Issuer vs investor credit ratings</vt:lpstr>
      <vt:lpstr>Issuer vs investor credit ratings</vt:lpstr>
      <vt:lpstr>CONCLUSIONS</vt:lpstr>
      <vt:lpstr>Exchange rates</vt:lpstr>
      <vt:lpstr>LITERATURE REVIEW</vt:lpstr>
      <vt:lpstr>CONCLUSIONS</vt:lpstr>
      <vt:lpstr>CDS spreads</vt:lpstr>
      <vt:lpstr>LITERATURE REVIEW</vt:lpstr>
      <vt:lpstr>CONCLUSIONS</vt:lpstr>
      <vt:lpstr>Interest rates</vt:lpstr>
      <vt:lpstr>LITERATURE REVIEW</vt:lpstr>
      <vt:lpstr>FINDINGS</vt:lpstr>
      <vt:lpstr>BONDS</vt:lpstr>
      <vt:lpstr>LITERATURE REVIEW</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Patrycja</dc:creator>
  <cp:lastModifiedBy>daniele filacchioni</cp:lastModifiedBy>
  <cp:revision>62</cp:revision>
  <dcterms:created xsi:type="dcterms:W3CDTF">2018-03-12T22:59:44Z</dcterms:created>
  <dcterms:modified xsi:type="dcterms:W3CDTF">2018-11-08T10:27:23Z</dcterms:modified>
</cp:coreProperties>
</file>