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74" r:id="rId5"/>
    <p:sldId id="258" r:id="rId6"/>
    <p:sldId id="278" r:id="rId7"/>
    <p:sldId id="260" r:id="rId8"/>
    <p:sldId id="282" r:id="rId9"/>
    <p:sldId id="261" r:id="rId10"/>
    <p:sldId id="262" r:id="rId11"/>
    <p:sldId id="263" r:id="rId12"/>
    <p:sldId id="275" r:id="rId13"/>
    <p:sldId id="264" r:id="rId14"/>
    <p:sldId id="265" r:id="rId15"/>
    <p:sldId id="279" r:id="rId16"/>
    <p:sldId id="283" r:id="rId17"/>
    <p:sldId id="267" r:id="rId18"/>
    <p:sldId id="268" r:id="rId19"/>
    <p:sldId id="269" r:id="rId20"/>
    <p:sldId id="270" r:id="rId21"/>
    <p:sldId id="271" r:id="rId22"/>
    <p:sldId id="280" r:id="rId23"/>
    <p:sldId id="272" r:id="rId24"/>
    <p:sldId id="273" r:id="rId25"/>
    <p:sldId id="276" r:id="rId26"/>
    <p:sldId id="281" r:id="rId27"/>
    <p:sldId id="285" r:id="rId28"/>
    <p:sldId id="286" r:id="rId29"/>
    <p:sldId id="287" r:id="rId30"/>
    <p:sldId id="290" r:id="rId31"/>
    <p:sldId id="288" r:id="rId32"/>
    <p:sldId id="289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7B966B-41F6-459D-BB70-29C75E2FE0E6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2D93C0-13F0-4D44-AF2E-9E689350B08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Procedura d’analisi di contaminanti metallici dovuti a migrazione da bombole in acciaio </a:t>
            </a:r>
            <a:r>
              <a:rPr lang="it-IT" dirty="0">
                <a:solidFill>
                  <a:srgbClr val="7030A0"/>
                </a:solidFill>
              </a:rPr>
              <a:t>in gas per uso alimentare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83768" y="494116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BE" altLang="en-US" sz="2400" b="1" dirty="0" smtClean="0">
                <a:latin typeface="+mj-lt"/>
              </a:rPr>
              <a:t>Prof. Franco </a:t>
            </a:r>
            <a:r>
              <a:rPr lang="fr-BE" altLang="en-US" sz="2400" b="1" cap="all" dirty="0" err="1">
                <a:latin typeface="+mj-lt"/>
              </a:rPr>
              <a:t>Tassi</a:t>
            </a:r>
            <a:endParaRPr lang="fr-BE" altLang="en-US" sz="2400" b="1" cap="all" dirty="0"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BE" altLang="en-US" sz="2400" b="1" dirty="0" err="1" smtClean="0">
                <a:latin typeface="+mj-lt"/>
              </a:rPr>
              <a:t>Università</a:t>
            </a:r>
            <a:r>
              <a:rPr lang="fr-BE" altLang="en-US" sz="2400" b="1" dirty="0" smtClean="0">
                <a:latin typeface="+mj-lt"/>
              </a:rPr>
              <a:t> di Firenze</a:t>
            </a:r>
            <a:endParaRPr lang="fr-BE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69160" y="149611"/>
            <a:ext cx="4474840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Protocollo analitico e di campionamento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251520" y="1484784"/>
            <a:ext cx="8507288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Stoccaggio gas a temperatura controllata per 30-45 giorni</a:t>
            </a:r>
          </a:p>
          <a:p>
            <a:r>
              <a:rPr lang="it-IT" dirty="0" smtClean="0"/>
              <a:t>Trasferimento gas in trappola liquida (100 </a:t>
            </a:r>
            <a:r>
              <a:rPr lang="it-IT" dirty="0" err="1" smtClean="0"/>
              <a:t>mL</a:t>
            </a:r>
            <a:r>
              <a:rPr lang="it-IT" dirty="0" smtClean="0"/>
              <a:t> soluzione 1% HNO3  in acqua </a:t>
            </a:r>
            <a:r>
              <a:rPr lang="it-IT" dirty="0" err="1" smtClean="0"/>
              <a:t>ultrapura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1001201315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525"/>
            <a:ext cx="1905529" cy="25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001201315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34" y="4929694"/>
            <a:ext cx="1473125" cy="19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43640"/>
            <a:ext cx="560863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251520" y="1196752"/>
            <a:ext cx="8712968" cy="201622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Analisi trappola (</a:t>
            </a:r>
            <a:r>
              <a:rPr lang="it-IT" dirty="0" err="1" smtClean="0"/>
              <a:t>liquido+contaminante</a:t>
            </a:r>
            <a:r>
              <a:rPr lang="it-IT" dirty="0" smtClean="0"/>
              <a:t>) </a:t>
            </a:r>
            <a:r>
              <a:rPr lang="it-IT" dirty="0"/>
              <a:t>per </a:t>
            </a:r>
            <a:r>
              <a:rPr lang="it-IT" dirty="0" smtClean="0"/>
              <a:t>ICP-MS* (</a:t>
            </a:r>
            <a:r>
              <a:rPr lang="it-IT" dirty="0" err="1" smtClean="0"/>
              <a:t>Inductively</a:t>
            </a:r>
            <a:r>
              <a:rPr lang="it-IT" dirty="0" smtClean="0"/>
              <a:t> </a:t>
            </a:r>
            <a:r>
              <a:rPr lang="it-IT" dirty="0" err="1" smtClean="0"/>
              <a:t>Coupled</a:t>
            </a:r>
            <a:r>
              <a:rPr lang="it-IT" dirty="0" smtClean="0"/>
              <a:t> Plasma Mass </a:t>
            </a:r>
            <a:r>
              <a:rPr lang="it-IT" dirty="0" err="1" smtClean="0"/>
              <a:t>Spectrometry</a:t>
            </a:r>
            <a:r>
              <a:rPr lang="it-IT" dirty="0" smtClean="0"/>
              <a:t>):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*Limite </a:t>
            </a:r>
            <a:r>
              <a:rPr lang="it-IT" dirty="0"/>
              <a:t>di rilevabilità estremamente basso (0.01 </a:t>
            </a:r>
            <a:r>
              <a:rPr lang="it-IT" dirty="0" err="1" smtClean="0"/>
              <a:t>ppb</a:t>
            </a:r>
            <a:r>
              <a:rPr lang="it-IT" dirty="0" smtClean="0"/>
              <a:t>), utile per estrapolazione periodo utilizzo bombola (5 anni) da tempistica test (30-45 giorni).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268" name="Picture 4" descr="http://crustal.usgs.gov/laboratories/icpms/images/detection_capabilit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" y="3825095"/>
            <a:ext cx="4819774" cy="30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gilent.com/about/newsroom/lsca/imagelibrary/images/lsca_66_icp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3825095"/>
            <a:ext cx="4281596" cy="30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54684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Protocollo analitico e di campionamento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251520" y="1196752"/>
            <a:ext cx="7416824" cy="18722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Elementi presenti in acciai (verifica migrazione)</a:t>
            </a:r>
          </a:p>
          <a:p>
            <a:pPr marL="0" indent="0">
              <a:buNone/>
            </a:pPr>
            <a:r>
              <a:rPr lang="it-IT" dirty="0"/>
              <a:t>T</a:t>
            </a:r>
            <a:r>
              <a:rPr lang="it-IT" dirty="0" smtClean="0"/>
              <a:t>raccianti ambientali (altre sorgenti di contaminazione)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Al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, </a:t>
            </a:r>
            <a:r>
              <a:rPr lang="it-IT" dirty="0" err="1" smtClean="0"/>
              <a:t>Ba</a:t>
            </a:r>
            <a:r>
              <a:rPr lang="it-IT" dirty="0" smtClean="0"/>
              <a:t>, B, </a:t>
            </a:r>
            <a:r>
              <a:rPr lang="it-IT" dirty="0" err="1" smtClean="0"/>
              <a:t>Cd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Cr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Cu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Fe</a:t>
            </a:r>
            <a:r>
              <a:rPr lang="it-IT" dirty="0" smtClean="0"/>
              <a:t>, Hg, Li, </a:t>
            </a:r>
            <a:r>
              <a:rPr lang="it-IT" dirty="0" smtClean="0">
                <a:solidFill>
                  <a:srgbClr val="FFFF00"/>
                </a:solidFill>
              </a:rPr>
              <a:t>Mn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Ni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P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Pb</a:t>
            </a:r>
            <a:r>
              <a:rPr lang="it-IT" dirty="0" smtClean="0"/>
              <a:t>, </a:t>
            </a:r>
            <a:r>
              <a:rPr lang="it-IT" dirty="0" err="1" smtClean="0"/>
              <a:t>Rb</a:t>
            </a:r>
            <a:r>
              <a:rPr lang="it-IT" dirty="0" smtClean="0"/>
              <a:t>, Sb, Se, </a:t>
            </a:r>
            <a:r>
              <a:rPr lang="it-IT" dirty="0" err="1" smtClean="0"/>
              <a:t>Tl</a:t>
            </a:r>
            <a:r>
              <a:rPr lang="it-IT" dirty="0" smtClean="0"/>
              <a:t>, Zn, </a:t>
            </a:r>
            <a:r>
              <a:rPr lang="it-IT" dirty="0" smtClean="0">
                <a:solidFill>
                  <a:srgbClr val="FFFF00"/>
                </a:solidFill>
              </a:rPr>
              <a:t>Co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S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Ti</a:t>
            </a:r>
            <a:r>
              <a:rPr lang="it-IT" dirty="0" smtClean="0"/>
              <a:t>, Zr.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268" name="Picture 4" descr="http://crustal.usgs.gov/laboratories/icpms/images/detection_capabilit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" y="3825095"/>
            <a:ext cx="4819774" cy="30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gilent.com/about/newsroom/lsca/imagelibrary/images/lsca_66_icp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3825095"/>
            <a:ext cx="4281596" cy="30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54684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Protocollo analitico e di campionamento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25851" y="332656"/>
            <a:ext cx="3418149" cy="46288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Risultati analitici e </a:t>
            </a:r>
            <a:r>
              <a:rPr lang="it-IT" sz="2000" dirty="0" err="1" smtClean="0">
                <a:solidFill>
                  <a:srgbClr val="7030A0"/>
                </a:solidFill>
              </a:rPr>
              <a:t>processamento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125190" y="1083568"/>
            <a:ext cx="8893620" cy="5945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it-IT" b="1" i="1" dirty="0" smtClean="0"/>
              <a:t>Tipologia dati</a:t>
            </a:r>
            <a:r>
              <a:rPr lang="it-IT" dirty="0" smtClean="0"/>
              <a:t>: </a:t>
            </a:r>
            <a:endParaRPr lang="it-IT" dirty="0"/>
          </a:p>
          <a:p>
            <a:r>
              <a:rPr lang="it-IT" b="1" i="1" dirty="0" smtClean="0">
                <a:solidFill>
                  <a:srgbClr val="FFFF00"/>
                </a:solidFill>
              </a:rPr>
              <a:t>Dati grezzi</a:t>
            </a:r>
            <a:r>
              <a:rPr lang="it-IT" dirty="0" smtClean="0"/>
              <a:t>: ottenuti sottraendo alle concentrazioni misurate quelle rilevate nei materiali in uso per il test prima </a:t>
            </a:r>
            <a:r>
              <a:rPr lang="it-IT" dirty="0"/>
              <a:t>del </a:t>
            </a:r>
            <a:r>
              <a:rPr lang="it-IT" dirty="0" smtClean="0"/>
              <a:t>loro </a:t>
            </a:r>
            <a:r>
              <a:rPr lang="it-IT" dirty="0"/>
              <a:t>utilizzo </a:t>
            </a:r>
            <a:r>
              <a:rPr lang="it-IT" dirty="0" smtClean="0"/>
              <a:t>(bianco</a:t>
            </a:r>
            <a:r>
              <a:rPr lang="it-IT" dirty="0"/>
              <a:t>). </a:t>
            </a:r>
            <a:r>
              <a:rPr lang="it-IT" dirty="0" smtClean="0"/>
              <a:t>Lo scopo è di eliminare possibili contaminazioni relative alla procedura.</a:t>
            </a:r>
            <a:endParaRPr lang="it-IT" dirty="0"/>
          </a:p>
          <a:p>
            <a:pPr lvl="0"/>
            <a:r>
              <a:rPr lang="it-IT" b="1" i="1" dirty="0">
                <a:solidFill>
                  <a:srgbClr val="FFFF00"/>
                </a:solidFill>
              </a:rPr>
              <a:t>Dati </a:t>
            </a:r>
            <a:r>
              <a:rPr lang="it-IT" b="1" i="1" dirty="0" smtClean="0">
                <a:solidFill>
                  <a:srgbClr val="FFFF00"/>
                </a:solidFill>
              </a:rPr>
              <a:t>corretti</a:t>
            </a:r>
            <a:r>
              <a:rPr lang="it-IT" dirty="0" smtClean="0"/>
              <a:t>: ottenuti sottraendo ai dati grezzi le concentrazioni rilevate nei gas alimentari non stoccati in bombola. Lo scopo è di evidenziare il solo effetto del processo di migrazione (durante lo stoccaggio in bombola). </a:t>
            </a:r>
            <a:endParaRPr lang="it-IT" dirty="0"/>
          </a:p>
          <a:p>
            <a:pPr lvl="0"/>
            <a:r>
              <a:rPr lang="it-IT" b="1" i="1" dirty="0">
                <a:solidFill>
                  <a:srgbClr val="FFFF00"/>
                </a:solidFill>
              </a:rPr>
              <a:t>Proiezioni a 5 </a:t>
            </a:r>
            <a:r>
              <a:rPr lang="it-IT" b="1" i="1" dirty="0" smtClean="0">
                <a:solidFill>
                  <a:srgbClr val="FFFF00"/>
                </a:solidFill>
              </a:rPr>
              <a:t>anni</a:t>
            </a:r>
            <a:r>
              <a:rPr lang="it-IT" dirty="0" smtClean="0"/>
              <a:t>: ottenuti </a:t>
            </a:r>
            <a:r>
              <a:rPr lang="it-IT" dirty="0"/>
              <a:t>moltiplicando </a:t>
            </a:r>
            <a:r>
              <a:rPr lang="it-IT" dirty="0" smtClean="0"/>
              <a:t>i dati corretti per </a:t>
            </a:r>
            <a:r>
              <a:rPr lang="it-IT" dirty="0"/>
              <a:t>il rapporto temporale tra il periodo d’interesse (5 anni) ed il periodo di stoccaggio (30-45 giorni</a:t>
            </a:r>
            <a:r>
              <a:rPr lang="it-IT" dirty="0" smtClean="0"/>
              <a:t>).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217010" y="564096"/>
            <a:ext cx="6731254" cy="59216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dirty="0" smtClean="0">
                <a:solidFill>
                  <a:srgbClr val="FFFF00"/>
                </a:solidFill>
                <a:latin typeface="+mj-lt"/>
              </a:rPr>
              <a:t>Dati grezzi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9 assenti: arsenico</a:t>
            </a:r>
            <a:r>
              <a:rPr lang="it-IT" dirty="0">
                <a:latin typeface="+mj-lt"/>
              </a:rPr>
              <a:t>, boro, fosforo, mercurio, selenio, tallio, titanio, zirconio e </a:t>
            </a:r>
            <a:r>
              <a:rPr lang="it-IT" dirty="0" smtClean="0">
                <a:latin typeface="+mj-lt"/>
              </a:rPr>
              <a:t>zolfo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  <a:latin typeface="+mj-lt"/>
              </a:rPr>
              <a:t>4 parzialmente presenti</a:t>
            </a:r>
            <a:r>
              <a:rPr lang="it-IT" dirty="0" smtClean="0">
                <a:latin typeface="+mj-lt"/>
              </a:rPr>
              <a:t>: antimonio</a:t>
            </a:r>
            <a:r>
              <a:rPr lang="it-IT" dirty="0">
                <a:latin typeface="+mj-lt"/>
              </a:rPr>
              <a:t>, cobalto, litio e rubidio </a:t>
            </a:r>
            <a:r>
              <a:rPr lang="it-IT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10 sempre presenti: alluminio</a:t>
            </a:r>
            <a:r>
              <a:rPr lang="it-IT" dirty="0">
                <a:solidFill>
                  <a:srgbClr val="00B0F0"/>
                </a:solidFill>
                <a:latin typeface="+mj-lt"/>
              </a:rPr>
              <a:t>, bario, cadmio, cromo, ferro, manganese, nichel, piombo, rame e zinco</a:t>
            </a:r>
            <a:endParaRPr lang="it-IT" dirty="0" smtClean="0">
              <a:solidFill>
                <a:srgbClr val="00B0F0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5725851" y="332656"/>
            <a:ext cx="3418149" cy="46288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Risultati analitici e </a:t>
            </a:r>
            <a:r>
              <a:rPr lang="it-IT" sz="2000" dirty="0" err="1" smtClean="0">
                <a:solidFill>
                  <a:srgbClr val="7030A0"/>
                </a:solidFill>
              </a:rPr>
              <a:t>processamento</a:t>
            </a:r>
            <a:endParaRPr lang="it-IT" sz="2000" dirty="0">
              <a:solidFill>
                <a:srgbClr val="7030A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82949"/>
              </p:ext>
            </p:extLst>
          </p:nvPr>
        </p:nvGraphicFramePr>
        <p:xfrm>
          <a:off x="7452320" y="839908"/>
          <a:ext cx="1062966" cy="56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Foglio di lavoro" r:id="rId4" imgW="1276290" imgH="6800850" progId="Excel.Sheet.8">
                  <p:embed/>
                </p:oleObj>
              </mc:Choice>
              <mc:Fallback>
                <p:oleObj name="Foglio di lavoro" r:id="rId4" imgW="1276290" imgH="6800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320" y="839908"/>
                        <a:ext cx="1062966" cy="566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217010" y="564096"/>
            <a:ext cx="6731254" cy="59216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dirty="0" smtClean="0">
                <a:solidFill>
                  <a:srgbClr val="FFFF00"/>
                </a:solidFill>
                <a:latin typeface="+mj-lt"/>
              </a:rPr>
              <a:t>Dati corretti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9 assenti: arsenico</a:t>
            </a:r>
            <a:r>
              <a:rPr lang="it-IT" dirty="0">
                <a:latin typeface="+mj-lt"/>
              </a:rPr>
              <a:t>, boro, fosforo, mercurio, selenio, tallio, titanio, zirconio e </a:t>
            </a:r>
            <a:r>
              <a:rPr lang="it-IT" dirty="0" smtClean="0">
                <a:latin typeface="+mj-lt"/>
              </a:rPr>
              <a:t>zolfo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  <a:latin typeface="+mj-lt"/>
              </a:rPr>
              <a:t>13 parzialmente presenti: 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alluminio, </a:t>
            </a:r>
            <a:r>
              <a:rPr lang="it-IT" dirty="0" smtClean="0">
                <a:solidFill>
                  <a:srgbClr val="FFFF00"/>
                </a:solidFill>
                <a:latin typeface="+mj-lt"/>
              </a:rPr>
              <a:t>antimonio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, bario, cadmio, </a:t>
            </a:r>
            <a:r>
              <a:rPr lang="it-IT" dirty="0" smtClean="0">
                <a:solidFill>
                  <a:srgbClr val="FFFF00"/>
                </a:solidFill>
                <a:latin typeface="+mj-lt"/>
              </a:rPr>
              <a:t>cobalto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, cromo, </a:t>
            </a:r>
            <a:r>
              <a:rPr lang="it-IT" dirty="0" smtClean="0">
                <a:solidFill>
                  <a:srgbClr val="FFFF00"/>
                </a:solidFill>
                <a:latin typeface="+mj-lt"/>
              </a:rPr>
              <a:t>litio manganese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, nichel, piombo, rame</a:t>
            </a:r>
            <a:r>
              <a:rPr lang="it-IT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e rubidio </a:t>
            </a:r>
            <a:r>
              <a:rPr lang="it-IT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2 sempre presenti: ferro e zinco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5725851" y="260648"/>
            <a:ext cx="3418149" cy="46288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Risultati analitici e </a:t>
            </a:r>
            <a:r>
              <a:rPr lang="it-IT" sz="2000" dirty="0" err="1" smtClean="0">
                <a:solidFill>
                  <a:srgbClr val="7030A0"/>
                </a:solidFill>
              </a:rPr>
              <a:t>processamento</a:t>
            </a:r>
            <a:endParaRPr lang="it-IT" sz="20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9576"/>
              </p:ext>
            </p:extLst>
          </p:nvPr>
        </p:nvGraphicFramePr>
        <p:xfrm>
          <a:off x="6975781" y="1005954"/>
          <a:ext cx="1412643" cy="5303363"/>
        </p:xfrm>
        <a:graphic>
          <a:graphicData uri="http://schemas.openxmlformats.org/drawingml/2006/table">
            <a:tbl>
              <a:tblPr/>
              <a:tblGrid>
                <a:gridCol w="1412643"/>
              </a:tblGrid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Alluminio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Antimonio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Arsenico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Bario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Boro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Cadmio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Cobalto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Cromo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Ferro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Fosforo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Litio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Manganese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Mercurio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Nichel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Piombo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Rame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Rubidio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Selenio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Tallio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Titanio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Zinco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Zirconio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Zolfo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7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725851" y="332656"/>
            <a:ext cx="3418149" cy="46288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Risultati analitici e </a:t>
            </a:r>
            <a:r>
              <a:rPr lang="it-IT" sz="2000" dirty="0" err="1" smtClean="0">
                <a:solidFill>
                  <a:srgbClr val="7030A0"/>
                </a:solidFill>
              </a:rPr>
              <a:t>processamento</a:t>
            </a:r>
            <a:endParaRPr lang="it-IT" sz="2000" dirty="0">
              <a:solidFill>
                <a:srgbClr val="7030A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1763688" y="1916832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763688" y="1234907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1484784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763688" y="2348880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763688" y="3501008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763688" y="4893946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1763688" y="2599746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1763688" y="2852936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1763688" y="3718027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763688" y="4221088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1763688" y="4437111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1763688" y="3073152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1763688" y="4644752"/>
            <a:ext cx="4024064" cy="8384"/>
          </a:xfrm>
          <a:prstGeom prst="straightConnector1">
            <a:avLst/>
          </a:prstGeom>
          <a:ln w="4127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1763688" y="6228928"/>
            <a:ext cx="4024064" cy="8384"/>
          </a:xfrm>
          <a:prstGeom prst="straightConnector1">
            <a:avLst/>
          </a:prstGeom>
          <a:ln w="412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1763688" y="5567285"/>
            <a:ext cx="4024064" cy="8384"/>
          </a:xfrm>
          <a:prstGeom prst="straightConnector1">
            <a:avLst/>
          </a:prstGeom>
          <a:ln w="412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1763688" y="3288014"/>
            <a:ext cx="4024064" cy="8384"/>
          </a:xfrm>
          <a:prstGeom prst="straightConnector1">
            <a:avLst/>
          </a:prstGeom>
          <a:ln w="412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763688" y="5805264"/>
            <a:ext cx="864096" cy="0"/>
          </a:xfrm>
          <a:prstGeom prst="straightConnector1">
            <a:avLst/>
          </a:prstGeom>
          <a:ln w="412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olo 2"/>
          <p:cNvSpPr txBox="1">
            <a:spLocks/>
          </p:cNvSpPr>
          <p:nvPr/>
        </p:nvSpPr>
        <p:spPr>
          <a:xfrm rot="5400000">
            <a:off x="2135525" y="3312296"/>
            <a:ext cx="1800200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solidFill>
                  <a:srgbClr val="00B050"/>
                </a:solidFill>
              </a:rPr>
              <a:t>assenti in acciai</a:t>
            </a:r>
            <a:endParaRPr lang="it-IT" sz="2000" b="1" dirty="0">
              <a:solidFill>
                <a:srgbClr val="00B050"/>
              </a:solidFill>
            </a:endParaRPr>
          </a:p>
        </p:txBody>
      </p:sp>
      <p:sp>
        <p:nvSpPr>
          <p:cNvPr id="28" name="Titolo 2"/>
          <p:cNvSpPr txBox="1">
            <a:spLocks/>
          </p:cNvSpPr>
          <p:nvPr/>
        </p:nvSpPr>
        <p:spPr>
          <a:xfrm rot="5400000">
            <a:off x="5150877" y="4916977"/>
            <a:ext cx="1800200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solidFill>
                  <a:schemeClr val="tx1"/>
                </a:solidFill>
              </a:rPr>
              <a:t>presenti in acciai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9" name="Titolo 2"/>
          <p:cNvSpPr txBox="1">
            <a:spLocks/>
          </p:cNvSpPr>
          <p:nvPr/>
        </p:nvSpPr>
        <p:spPr>
          <a:xfrm rot="5400000">
            <a:off x="5144778" y="2446637"/>
            <a:ext cx="1800200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solidFill>
                  <a:srgbClr val="7030A0"/>
                </a:solidFill>
              </a:rPr>
              <a:t>presenti in acciai</a:t>
            </a:r>
            <a:endParaRPr lang="it-IT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0492"/>
              </p:ext>
            </p:extLst>
          </p:nvPr>
        </p:nvGraphicFramePr>
        <p:xfrm>
          <a:off x="251520" y="1135777"/>
          <a:ext cx="1434000" cy="5245541"/>
        </p:xfrm>
        <a:graphic>
          <a:graphicData uri="http://schemas.openxmlformats.org/drawingml/2006/table">
            <a:tbl>
              <a:tblPr/>
              <a:tblGrid>
                <a:gridCol w="1434000"/>
              </a:tblGrid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Alluminio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Antimonio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Arsenico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Bario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Boro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Cadmio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Cobalto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Cromo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Ferro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Fosforo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Litio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Manganese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Mercurio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Nichel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Piombo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Rame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Rubidio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Selenio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Tallio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Titanio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Zinco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Zirconio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Zolfo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611560" y="1178329"/>
            <a:ext cx="8496944" cy="75027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 risultati non mostrano dipendenza dal tipo di gas alimentare</a:t>
            </a:r>
          </a:p>
          <a:p>
            <a:endParaRPr lang="it-I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860032" y="170975"/>
            <a:ext cx="464400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Comparazioni parametri composizionali</a:t>
            </a:r>
            <a:endParaRPr lang="it-IT" sz="2000" dirty="0">
              <a:solidFill>
                <a:srgbClr val="7030A0"/>
              </a:solidFill>
            </a:endParaRP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16378"/>
              </p:ext>
            </p:extLst>
          </p:nvPr>
        </p:nvGraphicFramePr>
        <p:xfrm>
          <a:off x="1415062" y="1916832"/>
          <a:ext cx="6397297" cy="447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62" y="1916832"/>
                        <a:ext cx="6397297" cy="44711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17872"/>
              </p:ext>
            </p:extLst>
          </p:nvPr>
        </p:nvGraphicFramePr>
        <p:xfrm>
          <a:off x="1262063" y="1916113"/>
          <a:ext cx="6265862" cy="43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Graph" r:id="rId3" imgW="4154760" imgH="2901600" progId="Origin50.Graph">
                  <p:embed/>
                </p:oleObj>
              </mc:Choice>
              <mc:Fallback>
                <p:oleObj name="Graph" r:id="rId3" imgW="415476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1916113"/>
                        <a:ext cx="6265862" cy="437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4860032" y="170975"/>
            <a:ext cx="464400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Comparazioni parametri composizionali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611560" y="1178329"/>
            <a:ext cx="8496944" cy="75027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 risultati non mostrano dipendenza dal volume delle bombole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2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6" y="1229022"/>
            <a:ext cx="4138687" cy="29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86" y="1229022"/>
            <a:ext cx="4138686" cy="29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33" y="4154783"/>
            <a:ext cx="3825306" cy="27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1"/>
          <p:cNvSpPr txBox="1">
            <a:spLocks/>
          </p:cNvSpPr>
          <p:nvPr/>
        </p:nvSpPr>
        <p:spPr>
          <a:xfrm>
            <a:off x="433314" y="620688"/>
            <a:ext cx="8496944" cy="75027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 risultati non mostrano dipendenza dall’azienda produttrice</a:t>
            </a:r>
          </a:p>
          <a:p>
            <a:endParaRPr lang="it-IT" dirty="0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4860032" y="170975"/>
            <a:ext cx="464400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Comparazioni parametri composizionali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37220" y="0"/>
            <a:ext cx="8229600" cy="1219200"/>
          </a:xfrm>
        </p:spPr>
        <p:txBody>
          <a:bodyPr/>
          <a:lstStyle/>
          <a:p>
            <a:pPr algn="ctr"/>
            <a:r>
              <a:rPr lang="it-IT" dirty="0" smtClean="0"/>
              <a:t>Cosa sono i gas alimentari?</a:t>
            </a: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424936" cy="426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8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611560" y="2204864"/>
            <a:ext cx="7920880" cy="23042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protocollo analitico e di campionamento è stato applicato e verificato</a:t>
            </a:r>
          </a:p>
          <a:p>
            <a:r>
              <a:rPr lang="it-IT" dirty="0" smtClean="0"/>
              <a:t>Tra i 13 elementi rilevati (sporadicamente ad eccezione di Fe) solo 8 sono presenti in acciai</a:t>
            </a:r>
          </a:p>
          <a:p>
            <a:r>
              <a:rPr lang="it-IT" dirty="0" smtClean="0"/>
              <a:t>3 elementi potenzialmente presenti in acciai non sono stati rilevati</a:t>
            </a:r>
          </a:p>
          <a:p>
            <a:r>
              <a:rPr lang="it-IT" dirty="0" smtClean="0"/>
              <a:t>Tutti gli elementi rilevati sono presenti in pulviscolo</a:t>
            </a:r>
            <a:endParaRPr lang="it-I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6575391" y="272071"/>
            <a:ext cx="2448272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Considerazioni finali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323529" y="1628800"/>
            <a:ext cx="8700134" cy="34563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processo di migrazione (o «l’agente contaminante») non dipende da:</a:t>
            </a:r>
          </a:p>
          <a:p>
            <a:r>
              <a:rPr lang="it-IT" dirty="0" smtClean="0"/>
              <a:t>(1) tipo di acciaio, </a:t>
            </a:r>
          </a:p>
          <a:p>
            <a:r>
              <a:rPr lang="it-IT" dirty="0" smtClean="0"/>
              <a:t>(ii) dimensioni della bombola</a:t>
            </a:r>
          </a:p>
          <a:p>
            <a:r>
              <a:rPr lang="it-IT" dirty="0" smtClean="0"/>
              <a:t>(iii) tipo di gas alimentare</a:t>
            </a:r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In generale, le concentrazioni dei contaminanti sono estremamente basse.</a:t>
            </a:r>
          </a:p>
          <a:p>
            <a:endParaRPr lang="it-I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6575391" y="272071"/>
            <a:ext cx="2448272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Considerazioni finali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339917" y="1556792"/>
            <a:ext cx="3994950" cy="358498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dirty="0" smtClean="0">
                <a:solidFill>
                  <a:srgbClr val="FFFF00"/>
                </a:solidFill>
                <a:latin typeface="+mj-lt"/>
              </a:rPr>
              <a:t>Proiezioni a 5 anni</a:t>
            </a:r>
          </a:p>
          <a:p>
            <a:pPr marL="0" indent="0" algn="ctr">
              <a:buNone/>
            </a:pPr>
            <a:endParaRPr lang="it-IT" dirty="0" smtClean="0">
              <a:latin typeface="+mj-lt"/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FF00"/>
                </a:solidFill>
                <a:latin typeface="+mj-lt"/>
              </a:rPr>
              <a:t>L’andamento lineare è un’ipotesi pessimistica in quanto si discosta sensibilmente dalla tipica progressione temporale di un 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processo di migrazione</a:t>
            </a:r>
            <a:endParaRPr lang="it-IT" dirty="0" smtClean="0">
              <a:latin typeface="+mj-lt"/>
            </a:endParaRPr>
          </a:p>
          <a:p>
            <a:pPr marL="0" indent="0" algn="ctr">
              <a:buNone/>
            </a:pPr>
            <a:endParaRPr lang="it-IT" dirty="0" smtClean="0">
              <a:latin typeface="+mj-lt"/>
            </a:endParaRP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78851"/>
              </p:ext>
            </p:extLst>
          </p:nvPr>
        </p:nvGraphicFramePr>
        <p:xfrm>
          <a:off x="4283968" y="1268760"/>
          <a:ext cx="5301208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Graph" r:id="rId3" imgW="2926080" imgH="2926080" progId="Origin50.Graph">
                  <p:embed/>
                </p:oleObj>
              </mc:Choice>
              <mc:Fallback>
                <p:oleObj name="Graph" r:id="rId3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1268760"/>
                        <a:ext cx="5301208" cy="530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6575391" y="272071"/>
            <a:ext cx="2448272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Considerazioni finali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 txBox="1">
            <a:spLocks/>
          </p:cNvSpPr>
          <p:nvPr/>
        </p:nvSpPr>
        <p:spPr>
          <a:xfrm>
            <a:off x="294362" y="1268760"/>
            <a:ext cx="8208912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Per fornire una valutazione realistica delle concentrazioni misurate dei contaminanti, i dati relativi alle bombole CO2 (valori medi e massimi) sono stati comparati con le concentrazioni limite  per le acque minerali (CEE/CEEA/CE n. 83 (3-11-1998).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30229"/>
              </p:ext>
            </p:extLst>
          </p:nvPr>
        </p:nvGraphicFramePr>
        <p:xfrm>
          <a:off x="264136" y="3789040"/>
          <a:ext cx="4942232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Foglio di lavoro" r:id="rId4" imgW="2962278" imgH="1381050" progId="Excel.Sheet.8">
                  <p:embed/>
                </p:oleObj>
              </mc:Choice>
              <mc:Fallback>
                <p:oleObj name="Foglio di lavoro" r:id="rId4" imgW="2962278" imgH="1381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136" y="3789040"/>
                        <a:ext cx="4942232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contenuto 1"/>
          <p:cNvSpPr txBox="1">
            <a:spLocks/>
          </p:cNvSpPr>
          <p:nvPr/>
        </p:nvSpPr>
        <p:spPr>
          <a:xfrm>
            <a:off x="5220072" y="3861048"/>
            <a:ext cx="3283202" cy="23042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I valori rilevati (considerando l’utilizzo di 5g di CO2 per ogni litro d’acqua) sono oltre due ordini di grandezza inferiori alle concentrazioni limite imposte dalla normativa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6575391" y="272071"/>
            <a:ext cx="2448272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Considerazioni finali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Segnaposto contenuto 1"/>
          <p:cNvSpPr txBox="1">
            <a:spLocks/>
          </p:cNvSpPr>
          <p:nvPr/>
        </p:nvSpPr>
        <p:spPr>
          <a:xfrm>
            <a:off x="395536" y="2204864"/>
            <a:ext cx="8230333" cy="2592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Nelle </a:t>
            </a:r>
            <a:r>
              <a:rPr lang="it-IT" dirty="0"/>
              <a:t>peggiori </a:t>
            </a:r>
            <a:r>
              <a:rPr lang="it-IT" dirty="0" smtClean="0"/>
              <a:t>ipotesi (migrazione lineare nel tempo, assenza di ulteriori cause di contaminazione) i processi di migrazione da bombole in acciaio non sono in grado di causare una significativa contaminazione di gas alimentare (CO2</a:t>
            </a:r>
            <a:r>
              <a:rPr lang="it-IT" dirty="0"/>
              <a:t>, O2, N2</a:t>
            </a:r>
            <a:r>
              <a:rPr lang="it-IT" dirty="0" smtClean="0"/>
              <a:t>). </a:t>
            </a:r>
            <a:endParaRPr lang="it-IT" dirty="0"/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6575391" y="272071"/>
            <a:ext cx="2448272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Considerazioni finali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Produzione scientifica e documentazione registrata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150"/>
            <a:ext cx="5070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005" y="2996952"/>
            <a:ext cx="3500294" cy="22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it-IT" dirty="0" smtClean="0"/>
              <a:t>Serbatoi…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970964" cy="26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4069"/>
          <a:stretch/>
        </p:blipFill>
        <p:spPr bwMode="auto">
          <a:xfrm>
            <a:off x="610129" y="2295451"/>
            <a:ext cx="2245108" cy="34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3899"/>
            <a:ext cx="8229600" cy="1219200"/>
          </a:xfrm>
        </p:spPr>
        <p:txBody>
          <a:bodyPr/>
          <a:lstStyle/>
          <a:p>
            <a:pPr algn="ctr"/>
            <a:r>
              <a:rPr lang="it-IT" dirty="0" smtClean="0"/>
              <a:t>Risultati…con simile approccio</a:t>
            </a:r>
            <a:endParaRPr lang="it-IT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22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14389" cy="19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8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it-IT" dirty="0" smtClean="0"/>
              <a:t>Linea di distribuzione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58908" cy="472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44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19200"/>
          </a:xfrm>
        </p:spPr>
        <p:txBody>
          <a:bodyPr/>
          <a:lstStyle/>
          <a:p>
            <a:pPr algn="ctr"/>
            <a:r>
              <a:rPr lang="it-IT" dirty="0" smtClean="0"/>
              <a:t>Risultati…con simile approccio</a:t>
            </a: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7993" cy="43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10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smtClean="0">
                <a:latin typeface="+mj-lt"/>
              </a:rPr>
              <a:t>La normative </a:t>
            </a:r>
            <a:r>
              <a:rPr lang="en-US" sz="2800" dirty="0" err="1" smtClean="0">
                <a:latin typeface="+mj-lt"/>
              </a:rPr>
              <a:t>europea</a:t>
            </a:r>
            <a:r>
              <a:rPr lang="en-US" sz="2800" dirty="0" smtClean="0">
                <a:latin typeface="+mj-lt"/>
              </a:rPr>
              <a:t> (E.C</a:t>
            </a:r>
            <a:r>
              <a:rPr lang="en-US" sz="2800" dirty="0">
                <a:latin typeface="+mj-lt"/>
              </a:rPr>
              <a:t>. no. 1935/2004 and E.C. no. 2023/2006) </a:t>
            </a:r>
            <a:r>
              <a:rPr lang="en-US" sz="2800" dirty="0" err="1" smtClean="0">
                <a:latin typeface="+mj-lt"/>
              </a:rPr>
              <a:t>stabilisce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le </a:t>
            </a:r>
            <a:r>
              <a:rPr lang="en-US" sz="2800" dirty="0" err="1">
                <a:latin typeface="+mj-lt"/>
              </a:rPr>
              <a:t>linee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guida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regolano</a:t>
            </a:r>
            <a:r>
              <a:rPr lang="en-US" sz="2800" dirty="0" smtClean="0">
                <a:latin typeface="+mj-lt"/>
              </a:rPr>
              <a:t>  lo </a:t>
            </a:r>
            <a:r>
              <a:rPr lang="en-US" sz="2800" dirty="0" err="1" smtClean="0">
                <a:latin typeface="+mj-lt"/>
              </a:rPr>
              <a:t>sviluppo</a:t>
            </a:r>
            <a:r>
              <a:rPr lang="en-US" sz="2800" dirty="0" smtClean="0">
                <a:latin typeface="+mj-lt"/>
              </a:rPr>
              <a:t> di </a:t>
            </a:r>
            <a:r>
              <a:rPr lang="en-US" sz="2800" dirty="0" err="1" smtClean="0">
                <a:latin typeface="+mj-lt"/>
              </a:rPr>
              <a:t>corrette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procedure di </a:t>
            </a:r>
            <a:r>
              <a:rPr lang="en-US" sz="2800" dirty="0" err="1">
                <a:latin typeface="+mj-lt"/>
              </a:rPr>
              <a:t>produzione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utilizzo</a:t>
            </a:r>
            <a:r>
              <a:rPr lang="en-US" sz="2800" dirty="0">
                <a:latin typeface="+mj-lt"/>
              </a:rPr>
              <a:t> di </a:t>
            </a:r>
            <a:r>
              <a:rPr lang="en-US" sz="2800" dirty="0" err="1">
                <a:latin typeface="+mj-lt"/>
              </a:rPr>
              <a:t>tutti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materiali</a:t>
            </a:r>
            <a:r>
              <a:rPr lang="en-US" sz="2800" dirty="0">
                <a:latin typeface="+mj-lt"/>
              </a:rPr>
              <a:t> in </a:t>
            </a:r>
            <a:r>
              <a:rPr lang="en-US" sz="2800" dirty="0" err="1">
                <a:latin typeface="+mj-lt"/>
              </a:rPr>
              <a:t>contatto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 smtClean="0">
                <a:latin typeface="+mj-lt"/>
              </a:rPr>
              <a:t>cibo</a:t>
            </a:r>
            <a:r>
              <a:rPr lang="en-US" sz="2800" dirty="0" smtClean="0">
                <a:latin typeface="+mj-lt"/>
              </a:rPr>
              <a:t>. </a:t>
            </a: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smtClean="0">
                <a:latin typeface="+mj-lt"/>
              </a:rPr>
              <a:t>Gas per </a:t>
            </a:r>
            <a:r>
              <a:rPr lang="en-US" sz="2800" dirty="0" err="1" smtClean="0">
                <a:latin typeface="+mj-lt"/>
              </a:rPr>
              <a:t>uso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alimentare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devono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essere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soggetti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controllo</a:t>
            </a:r>
            <a:r>
              <a:rPr lang="en-US" sz="2800" dirty="0" smtClean="0">
                <a:latin typeface="+mj-lt"/>
              </a:rPr>
              <a:t> per la </a:t>
            </a:r>
            <a:r>
              <a:rPr lang="en-US" sz="2800" dirty="0" err="1" smtClean="0">
                <a:latin typeface="+mj-lt"/>
              </a:rPr>
              <a:t>verifica</a:t>
            </a:r>
            <a:r>
              <a:rPr lang="en-US" sz="2800" dirty="0" smtClean="0">
                <a:latin typeface="+mj-lt"/>
              </a:rPr>
              <a:t> di </a:t>
            </a:r>
            <a:r>
              <a:rPr lang="en-US" sz="2800" dirty="0" err="1" smtClean="0">
                <a:latin typeface="+mj-lt"/>
              </a:rPr>
              <a:t>possibile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contaminazione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legata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processi</a:t>
            </a:r>
            <a:r>
              <a:rPr lang="en-US" sz="2800" dirty="0" smtClean="0">
                <a:latin typeface="+mj-lt"/>
              </a:rPr>
              <a:t> di </a:t>
            </a:r>
            <a:r>
              <a:rPr lang="en-US" sz="2800" dirty="0" err="1" smtClean="0">
                <a:latin typeface="+mj-lt"/>
              </a:rPr>
              <a:t>migrazione</a:t>
            </a:r>
            <a:r>
              <a:rPr lang="en-US" sz="2800" dirty="0" smtClean="0">
                <a:latin typeface="+mj-lt"/>
              </a:rPr>
              <a:t> da </a:t>
            </a:r>
            <a:r>
              <a:rPr lang="en-US" sz="2800" dirty="0" err="1" smtClean="0">
                <a:latin typeface="+mj-lt"/>
              </a:rPr>
              <a:t>materiale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d’imballaggio</a:t>
            </a:r>
            <a:r>
              <a:rPr lang="en-US" sz="2800" dirty="0" smtClean="0">
                <a:latin typeface="+mj-lt"/>
              </a:rPr>
              <a:t>. </a:t>
            </a:r>
            <a:endParaRPr lang="it-IT" dirty="0">
              <a:latin typeface="+mj-lt"/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7590474" y="152400"/>
            <a:ext cx="1126976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Premessa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/>
          <a:lstStyle/>
          <a:p>
            <a:pPr algn="ctr"/>
            <a:r>
              <a:rPr lang="it-IT" dirty="0" smtClean="0"/>
              <a:t>Impianto fatto in casa</a:t>
            </a:r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52736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65" y="3212976"/>
            <a:ext cx="5288613" cy="36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65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Nuove frontiere…</a:t>
            </a:r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614519" cy="34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43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Nuove frontiere…</a:t>
            </a: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0" y="1916832"/>
            <a:ext cx="7867532" cy="44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395536" y="996091"/>
            <a:ext cx="8229600" cy="6843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Fattibilità di CO2 alimentare da…biogas!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70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alfershop.com/wp-content/uploads/2015/09/Bombola-ossigen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13703"/>
            <a:ext cx="5810122" cy="58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3104362" y="3573016"/>
            <a:ext cx="504056" cy="57606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2312274" y="4293096"/>
            <a:ext cx="556275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2868549" y="5301208"/>
            <a:ext cx="595853" cy="57606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312274" y="2808312"/>
            <a:ext cx="556275" cy="504056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796541" y="3552165"/>
            <a:ext cx="144016" cy="1922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256846" y="2921333"/>
            <a:ext cx="144016" cy="1922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256846" y="2653013"/>
            <a:ext cx="144016" cy="1922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927605" y="2868089"/>
            <a:ext cx="144016" cy="1922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130677" y="3270464"/>
            <a:ext cx="144016" cy="1922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948941" y="3704565"/>
            <a:ext cx="144016" cy="1922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518403" y="3437341"/>
            <a:ext cx="144016" cy="1922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728725" y="3819417"/>
            <a:ext cx="144016" cy="1922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29863" y="4164068"/>
            <a:ext cx="144016" cy="1922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320386" y="4579086"/>
            <a:ext cx="144016" cy="1922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041075" y="4454248"/>
            <a:ext cx="144016" cy="1922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794082" y="4795110"/>
            <a:ext cx="144016" cy="1922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374387" y="5256499"/>
            <a:ext cx="144016" cy="192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647082" y="5541004"/>
            <a:ext cx="144016" cy="192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90" y="5965547"/>
            <a:ext cx="176799" cy="225572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2491659" y="5733255"/>
            <a:ext cx="144016" cy="192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aposto contenuto 1"/>
          <p:cNvSpPr>
            <a:spLocks noGrp="1"/>
          </p:cNvSpPr>
          <p:nvPr>
            <p:ph idx="1"/>
          </p:nvPr>
        </p:nvSpPr>
        <p:spPr>
          <a:xfrm>
            <a:off x="5840254" y="1778103"/>
            <a:ext cx="3292927" cy="3369223"/>
          </a:xfrm>
        </p:spPr>
        <p:txBody>
          <a:bodyPr>
            <a:normAutofit fontScale="70000" lnSpcReduction="20000"/>
          </a:bodyPr>
          <a:lstStyle/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smtClean="0">
                <a:latin typeface="+mj-lt"/>
              </a:rPr>
              <a:t>La </a:t>
            </a:r>
            <a:r>
              <a:rPr lang="en-US" sz="2800" dirty="0" err="1" smtClean="0">
                <a:latin typeface="+mj-lt"/>
              </a:rPr>
              <a:t>migrazione</a:t>
            </a:r>
            <a:r>
              <a:rPr lang="en-US" sz="2800" dirty="0" smtClean="0">
                <a:latin typeface="+mj-lt"/>
              </a:rPr>
              <a:t> è  un </a:t>
            </a:r>
            <a:r>
              <a:rPr lang="en-US" sz="2800" dirty="0" err="1" smtClean="0">
                <a:latin typeface="+mj-lt"/>
              </a:rPr>
              <a:t>processo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chimico-fisico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che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dipende</a:t>
            </a:r>
            <a:r>
              <a:rPr lang="en-US" sz="2800" dirty="0" smtClean="0">
                <a:latin typeface="+mj-lt"/>
              </a:rPr>
              <a:t> da: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rabicParenR"/>
              <a:tabLst>
                <a:tab pos="266700" algn="l"/>
              </a:tabLst>
            </a:pPr>
            <a:r>
              <a:rPr lang="it-IT" sz="2800" dirty="0" smtClean="0"/>
              <a:t>Caratteristiche del migrante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rabicParenR"/>
              <a:tabLst>
                <a:tab pos="266700" algn="l"/>
              </a:tabLst>
            </a:pPr>
            <a:r>
              <a:rPr lang="it-IT" sz="2800" dirty="0" smtClean="0"/>
              <a:t>Caratteristiche del materiale imballaggio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rabicParenR"/>
              <a:tabLst>
                <a:tab pos="266700" algn="l"/>
              </a:tabLst>
            </a:pPr>
            <a:r>
              <a:rPr lang="it-IT" sz="2800" dirty="0" smtClean="0"/>
              <a:t>Caratteristiche dell’alimento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rabicParenR"/>
              <a:tabLst>
                <a:tab pos="266700" algn="l"/>
              </a:tabLst>
            </a:pPr>
            <a:r>
              <a:rPr lang="it-IT" sz="2800" dirty="0" smtClean="0"/>
              <a:t>Condizioni d’uso dell’imballaggio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rabicParenR"/>
              <a:tabLst>
                <a:tab pos="266700" algn="l"/>
              </a:tabLst>
            </a:pPr>
            <a:endParaRPr lang="en-US" sz="2800" dirty="0">
              <a:latin typeface="+mj-lt"/>
            </a:endParaRP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28" name="Titolo 2"/>
          <p:cNvSpPr txBox="1">
            <a:spLocks/>
          </p:cNvSpPr>
          <p:nvPr/>
        </p:nvSpPr>
        <p:spPr>
          <a:xfrm>
            <a:off x="6444208" y="152400"/>
            <a:ext cx="2495128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Il processo di migrazione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4360" y="2420888"/>
            <a:ext cx="8435280" cy="2697088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smtClean="0">
                <a:latin typeface="+mj-lt"/>
              </a:rPr>
              <a:t>Procedure </a:t>
            </a:r>
            <a:r>
              <a:rPr lang="en-US" sz="2800" dirty="0" err="1" smtClean="0">
                <a:latin typeface="+mj-lt"/>
              </a:rPr>
              <a:t>ufficiali</a:t>
            </a:r>
            <a:r>
              <a:rPr lang="en-US" sz="2800" dirty="0" smtClean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volte alla </a:t>
            </a:r>
            <a:r>
              <a:rPr lang="it-IT" sz="2800" dirty="0">
                <a:latin typeface="+mj-lt"/>
              </a:rPr>
              <a:t>misura di contaminanti </a:t>
            </a:r>
            <a:r>
              <a:rPr lang="it-IT" sz="2800" dirty="0" smtClean="0">
                <a:latin typeface="+mj-lt"/>
              </a:rPr>
              <a:t>in </a:t>
            </a:r>
            <a:r>
              <a:rPr lang="it-IT" sz="2800" dirty="0">
                <a:latin typeface="+mj-lt"/>
              </a:rPr>
              <a:t>gas </a:t>
            </a:r>
            <a:r>
              <a:rPr lang="it-IT" sz="2800" dirty="0" smtClean="0">
                <a:latin typeface="+mj-lt"/>
              </a:rPr>
              <a:t>alimentari contenuti in bombole </a:t>
            </a:r>
            <a:r>
              <a:rPr lang="it-IT" sz="2800" dirty="0">
                <a:latin typeface="+mj-lt"/>
              </a:rPr>
              <a:t>in </a:t>
            </a:r>
            <a:r>
              <a:rPr lang="it-IT" sz="2800" dirty="0" smtClean="0">
                <a:latin typeface="+mj-lt"/>
              </a:rPr>
              <a:t>acciaio al carbonio </a:t>
            </a:r>
            <a:r>
              <a:rPr lang="it-IT" sz="2800" dirty="0">
                <a:latin typeface="+mj-lt"/>
              </a:rPr>
              <a:t>(imballaggio</a:t>
            </a:r>
            <a:r>
              <a:rPr lang="it-IT" sz="2800" dirty="0" smtClean="0">
                <a:latin typeface="+mj-lt"/>
              </a:rPr>
              <a:t>), che siano basate su </a:t>
            </a:r>
            <a:r>
              <a:rPr lang="it-IT" sz="2800" dirty="0">
                <a:latin typeface="+mj-lt"/>
              </a:rPr>
              <a:t>un corretto approccio metodologico in fase di prelievo ed </a:t>
            </a:r>
            <a:r>
              <a:rPr lang="it-IT" sz="2800" dirty="0" smtClean="0">
                <a:latin typeface="+mj-lt"/>
              </a:rPr>
              <a:t>analisi, </a:t>
            </a:r>
            <a:r>
              <a:rPr lang="it-IT" sz="2800" dirty="0">
                <a:latin typeface="+mj-lt"/>
              </a:rPr>
              <a:t>non sono </a:t>
            </a:r>
            <a:r>
              <a:rPr lang="it-IT" sz="2800" dirty="0" smtClean="0">
                <a:latin typeface="+mj-lt"/>
              </a:rPr>
              <a:t>attualmente codificate</a:t>
            </a:r>
            <a:r>
              <a:rPr lang="en-US" sz="2800" dirty="0" smtClean="0">
                <a:latin typeface="+mj-lt"/>
              </a:rPr>
              <a:t>. 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endParaRPr lang="en-US" sz="2800" dirty="0" smtClean="0">
              <a:latin typeface="+mj-lt"/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6444208" y="152400"/>
            <a:ext cx="2495128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Considerazioni generali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04056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err="1" smtClean="0">
                <a:latin typeface="+mj-lt"/>
              </a:rPr>
              <a:t>Assogastecnici</a:t>
            </a:r>
            <a:r>
              <a:rPr lang="en-US" sz="2800" dirty="0" smtClean="0">
                <a:latin typeface="+mj-lt"/>
              </a:rPr>
              <a:t> ha </a:t>
            </a:r>
            <a:r>
              <a:rPr lang="en-US" sz="2800" dirty="0" err="1" smtClean="0">
                <a:latin typeface="+mj-lt"/>
              </a:rPr>
              <a:t>promosso</a:t>
            </a:r>
            <a:r>
              <a:rPr lang="en-US" sz="2800" dirty="0" smtClean="0">
                <a:latin typeface="+mj-lt"/>
              </a:rPr>
              <a:t> e </a:t>
            </a:r>
            <a:r>
              <a:rPr lang="en-US" sz="2800" dirty="0" err="1" smtClean="0">
                <a:latin typeface="+mj-lt"/>
              </a:rPr>
              <a:t>supportato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uno</a:t>
            </a:r>
            <a:r>
              <a:rPr lang="en-US" sz="2800" dirty="0" smtClean="0">
                <a:latin typeface="+mj-lt"/>
              </a:rPr>
              <a:t> studio di </a:t>
            </a:r>
            <a:r>
              <a:rPr lang="en-US" sz="2800" dirty="0" err="1" smtClean="0">
                <a:latin typeface="+mj-lt"/>
              </a:rPr>
              <a:t>carattere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scientifico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dedicato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colmare</a:t>
            </a:r>
            <a:r>
              <a:rPr lang="en-US" sz="2800" dirty="0" smtClean="0">
                <a:latin typeface="+mj-lt"/>
              </a:rPr>
              <a:t> tale lacuna.</a:t>
            </a: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endParaRPr lang="en-US" sz="2800" dirty="0" smtClean="0"/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r>
              <a:rPr lang="en-US" sz="2800" dirty="0" smtClean="0"/>
              <a:t>I </a:t>
            </a:r>
            <a:r>
              <a:rPr lang="en-US" sz="2800" dirty="0" err="1" smtClean="0"/>
              <a:t>dati</a:t>
            </a:r>
            <a:r>
              <a:rPr lang="en-US" sz="2800" dirty="0" smtClean="0"/>
              <a:t> </a:t>
            </a:r>
            <a:r>
              <a:rPr lang="en-US" sz="2800" dirty="0" err="1" smtClean="0"/>
              <a:t>empirici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unici</a:t>
            </a:r>
            <a:r>
              <a:rPr lang="en-US" sz="2800" dirty="0" smtClean="0"/>
              <a:t> a </a:t>
            </a:r>
            <a:r>
              <a:rPr lang="en-US" sz="2800" dirty="0" err="1" smtClean="0"/>
              <a:t>poter</a:t>
            </a:r>
            <a:r>
              <a:rPr lang="en-US" sz="2800" dirty="0" smtClean="0"/>
              <a:t> </a:t>
            </a:r>
            <a:r>
              <a:rPr lang="en-US" sz="2800" dirty="0" err="1" smtClean="0"/>
              <a:t>fornire</a:t>
            </a:r>
            <a:r>
              <a:rPr lang="en-US" sz="2800" dirty="0" smtClean="0"/>
              <a:t>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strumento</a:t>
            </a:r>
            <a:r>
              <a:rPr lang="en-US" sz="2800" dirty="0" smtClean="0"/>
              <a:t> </a:t>
            </a:r>
            <a:r>
              <a:rPr lang="en-US" sz="2800" dirty="0" err="1" smtClean="0"/>
              <a:t>idoneo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valutazione</a:t>
            </a:r>
            <a:r>
              <a:rPr lang="en-US" sz="2800" dirty="0" smtClean="0"/>
              <a:t> di procedure </a:t>
            </a:r>
            <a:r>
              <a:rPr lang="en-US" sz="2800" dirty="0" err="1" smtClean="0"/>
              <a:t>analitiche</a:t>
            </a:r>
            <a:r>
              <a:rPr lang="en-US" sz="2800" dirty="0" smtClean="0"/>
              <a:t>, </a:t>
            </a:r>
            <a:r>
              <a:rPr lang="en-US" sz="2800" dirty="0" err="1" smtClean="0"/>
              <a:t>oltre</a:t>
            </a:r>
            <a:r>
              <a:rPr lang="en-US" sz="2800" dirty="0" smtClean="0"/>
              <a:t> a </a:t>
            </a:r>
            <a:r>
              <a:rPr lang="en-US" sz="2800" dirty="0" err="1" smtClean="0"/>
              <a:t>fornire</a:t>
            </a:r>
            <a:r>
              <a:rPr lang="en-US" sz="2800" dirty="0" smtClean="0"/>
              <a:t> </a:t>
            </a:r>
            <a:r>
              <a:rPr lang="en-US" sz="2800" dirty="0" err="1" smtClean="0"/>
              <a:t>indicazioni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interventi</a:t>
            </a:r>
            <a:r>
              <a:rPr lang="en-US" sz="2800" dirty="0" smtClean="0"/>
              <a:t> per la </a:t>
            </a:r>
            <a:r>
              <a:rPr lang="en-US" sz="2800" dirty="0" err="1" smtClean="0"/>
              <a:t>mitigazione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dell’eventuale</a:t>
            </a:r>
            <a:r>
              <a:rPr lang="en-US" sz="2800" dirty="0" smtClean="0"/>
              <a:t> </a:t>
            </a:r>
            <a:r>
              <a:rPr lang="en-US" sz="2800" dirty="0" err="1" smtClean="0"/>
              <a:t>contaminazione</a:t>
            </a:r>
            <a:r>
              <a:rPr lang="en-US" sz="2800" dirty="0" smtClean="0"/>
              <a:t> del </a:t>
            </a:r>
            <a:r>
              <a:rPr lang="en-US" sz="2800" dirty="0" err="1" smtClean="0"/>
              <a:t>prodotto</a:t>
            </a:r>
            <a:r>
              <a:rPr lang="en-US" sz="2800" dirty="0" smtClean="0"/>
              <a:t> </a:t>
            </a:r>
            <a:r>
              <a:rPr lang="en-US" sz="2800" dirty="0" err="1" smtClean="0"/>
              <a:t>alimentare</a:t>
            </a:r>
            <a:r>
              <a:rPr lang="en-US" sz="2800" dirty="0" smtClean="0"/>
              <a:t> in </a:t>
            </a:r>
            <a:r>
              <a:rPr lang="en-US" sz="2800" dirty="0" err="1" smtClean="0"/>
              <a:t>oggetto</a:t>
            </a:r>
            <a:r>
              <a:rPr lang="en-US" sz="2800" dirty="0" smtClean="0"/>
              <a:t>.</a:t>
            </a:r>
            <a:endParaRPr lang="it-IT" dirty="0">
              <a:latin typeface="+mj-lt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6444208" y="332656"/>
            <a:ext cx="3287216" cy="3600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Considerazioni generali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3456384"/>
          </a:xfrm>
        </p:spPr>
        <p:txBody>
          <a:bodyPr>
            <a:normAutofit lnSpcReduction="10000"/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266700" algn="l"/>
              </a:tabLst>
            </a:pPr>
            <a:endParaRPr lang="en-US" sz="2800" dirty="0" smtClean="0"/>
          </a:p>
          <a:p>
            <a:pPr marL="514350" indent="-51435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lphaLcParenBoth"/>
              <a:tabLst>
                <a:tab pos="266700" algn="l"/>
              </a:tabLst>
            </a:pPr>
            <a:r>
              <a:rPr lang="it-IT" sz="2800" dirty="0" smtClean="0"/>
              <a:t>Definire un protocollo </a:t>
            </a:r>
            <a:r>
              <a:rPr lang="it-IT" sz="2800" dirty="0"/>
              <a:t>di prelievo e </a:t>
            </a:r>
            <a:r>
              <a:rPr lang="it-IT" sz="2800" dirty="0" smtClean="0"/>
              <a:t>misura in </a:t>
            </a:r>
            <a:r>
              <a:rPr lang="it-IT" sz="2800" dirty="0"/>
              <a:t>gas alimentari </a:t>
            </a:r>
            <a:r>
              <a:rPr lang="it-IT" sz="2800" dirty="0" smtClean="0"/>
              <a:t> </a:t>
            </a:r>
            <a:r>
              <a:rPr lang="en-US" sz="2800" dirty="0"/>
              <a:t>(CO2, N2 e</a:t>
            </a:r>
            <a:r>
              <a:rPr lang="en-US" sz="2800" dirty="0" smtClean="0"/>
              <a:t> </a:t>
            </a:r>
            <a:r>
              <a:rPr lang="en-US" sz="2800" dirty="0"/>
              <a:t>O2) </a:t>
            </a:r>
            <a:r>
              <a:rPr lang="it-IT" sz="2800" dirty="0" smtClean="0"/>
              <a:t>di </a:t>
            </a:r>
            <a:r>
              <a:rPr lang="it-IT" sz="2800" dirty="0"/>
              <a:t>contaminanti </a:t>
            </a:r>
            <a:r>
              <a:rPr lang="it-IT" sz="2800" dirty="0" smtClean="0"/>
              <a:t>la cui presenza è causata da migrazione </a:t>
            </a:r>
            <a:r>
              <a:rPr lang="it-IT" sz="2800" dirty="0"/>
              <a:t>da bombole in </a:t>
            </a:r>
            <a:r>
              <a:rPr lang="it-IT" sz="2800" dirty="0" smtClean="0"/>
              <a:t>acciaio (al carbonio).</a:t>
            </a:r>
          </a:p>
          <a:p>
            <a:pPr marL="514350" indent="-51435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lphaLcParenBoth"/>
              <a:tabLst>
                <a:tab pos="266700" algn="l"/>
              </a:tabLst>
            </a:pPr>
            <a:endParaRPr lang="it-IT" sz="2800" dirty="0"/>
          </a:p>
          <a:p>
            <a:pPr marL="514350" indent="-51435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AutoNum type="alphaLcParenBoth"/>
              <a:tabLst>
                <a:tab pos="266700" algn="l"/>
              </a:tabLst>
            </a:pPr>
            <a:r>
              <a:rPr lang="it-IT" sz="2800" dirty="0" smtClean="0"/>
              <a:t>Valutare l’effettivo impatto dei processi di migrazione sulla qualità del gas alimentare.</a:t>
            </a:r>
            <a:endParaRPr lang="en-US" sz="2800" dirty="0">
              <a:latin typeface="+mj-lt"/>
            </a:endParaRP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6828384" y="332656"/>
            <a:ext cx="2315616" cy="4320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Principali obbiettivi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240360"/>
          </a:xfrm>
        </p:spPr>
        <p:txBody>
          <a:bodyPr/>
          <a:lstStyle/>
          <a:p>
            <a:r>
              <a:rPr lang="it-IT" dirty="0" smtClean="0"/>
              <a:t>Messa a punto di tecnica di prelievo</a:t>
            </a:r>
          </a:p>
          <a:p>
            <a:r>
              <a:rPr lang="it-IT" dirty="0" smtClean="0"/>
              <a:t>Analisi chimiche</a:t>
            </a:r>
          </a:p>
          <a:p>
            <a:r>
              <a:rPr lang="it-IT" dirty="0" err="1" smtClean="0"/>
              <a:t>Processamento</a:t>
            </a:r>
            <a:r>
              <a:rPr lang="it-IT" dirty="0" smtClean="0"/>
              <a:t> del dato analitico</a:t>
            </a:r>
          </a:p>
          <a:p>
            <a:r>
              <a:rPr lang="it-IT" dirty="0" smtClean="0"/>
              <a:t>Validazione metodo</a:t>
            </a:r>
          </a:p>
          <a:p>
            <a:r>
              <a:rPr lang="it-IT" dirty="0" smtClean="0"/>
              <a:t>Valutazione efficacia test</a:t>
            </a:r>
          </a:p>
          <a:p>
            <a:r>
              <a:rPr lang="it-IT" dirty="0" smtClean="0"/>
              <a:t>Valutazione qualità del prodotto </a:t>
            </a:r>
          </a:p>
          <a:p>
            <a:endParaRPr lang="it-IT" dirty="0"/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6828384" y="332656"/>
            <a:ext cx="2315616" cy="4320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7030A0"/>
                </a:solidFill>
              </a:rPr>
              <a:t>Fasi operative</a:t>
            </a: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546848" cy="4628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Protocollo analitico e di campionamento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457200" y="1524000"/>
            <a:ext cx="5122912" cy="26970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500" dirty="0" smtClean="0"/>
              <a:t>Strategia di prelievo :</a:t>
            </a:r>
          </a:p>
          <a:p>
            <a:pPr marL="0" indent="0">
              <a:buNone/>
            </a:pPr>
            <a:r>
              <a:rPr lang="it-IT" sz="3500" dirty="0" smtClean="0"/>
              <a:t> </a:t>
            </a:r>
          </a:p>
          <a:p>
            <a:r>
              <a:rPr lang="it-IT" dirty="0" smtClean="0"/>
              <a:t>5 impianti carico bombole</a:t>
            </a:r>
          </a:p>
          <a:p>
            <a:r>
              <a:rPr lang="it-IT" dirty="0" smtClean="0"/>
              <a:t>3 produttori bombole</a:t>
            </a:r>
          </a:p>
          <a:p>
            <a:r>
              <a:rPr lang="it-IT" dirty="0" smtClean="0"/>
              <a:t>3 gas alimentari (CO2-N2-O2)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…36 bombole (UNI EN 1964-1)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Picture 104" descr="F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815" y="3501008"/>
            <a:ext cx="3988185" cy="335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illing-liqu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17" y="4661520"/>
            <a:ext cx="3889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3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817</TotalTime>
  <Words>1057</Words>
  <Application>Microsoft Office PowerPoint</Application>
  <PresentationFormat>Presentazione su schermo (4:3)</PresentationFormat>
  <Paragraphs>162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Carta</vt:lpstr>
      <vt:lpstr>Foglio di lavoro</vt:lpstr>
      <vt:lpstr>Graph</vt:lpstr>
      <vt:lpstr>Procedura d’analisi di contaminanti metallici dovuti a migrazione da bombole in acciaio in gas per uso alimentare</vt:lpstr>
      <vt:lpstr>Cosa sono i gas alimentari?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Protocollo analitico e di campionamento</vt:lpstr>
      <vt:lpstr>Protocollo analitico e di campionamento</vt:lpstr>
      <vt:lpstr>Protocollo analitico e di campionamento</vt:lpstr>
      <vt:lpstr>Protocollo analitico e di campionamento</vt:lpstr>
      <vt:lpstr>Risultati analitici e processamento</vt:lpstr>
      <vt:lpstr>Risultati analitici e processamento</vt:lpstr>
      <vt:lpstr>Risultati analitici e processamento</vt:lpstr>
      <vt:lpstr>Risultati analitici e processamento</vt:lpstr>
      <vt:lpstr>Comparazioni parametri composizionali</vt:lpstr>
      <vt:lpstr>Comparazioni parametri composizionali</vt:lpstr>
      <vt:lpstr>Comparazioni parametri composizionali</vt:lpstr>
      <vt:lpstr>Considerazioni finali</vt:lpstr>
      <vt:lpstr>Considerazioni finali</vt:lpstr>
      <vt:lpstr>Considerazioni finali</vt:lpstr>
      <vt:lpstr>Considerazioni finali</vt:lpstr>
      <vt:lpstr>Considerazioni finali</vt:lpstr>
      <vt:lpstr>Produzione scientifica e documentazione registrata</vt:lpstr>
      <vt:lpstr>Serbatoi…</vt:lpstr>
      <vt:lpstr>Risultati…con simile approccio</vt:lpstr>
      <vt:lpstr>Linea di distribuzione</vt:lpstr>
      <vt:lpstr>Risultati…con simile approccio</vt:lpstr>
      <vt:lpstr>Impianto fatto in casa</vt:lpstr>
      <vt:lpstr>Nuove frontiere…</vt:lpstr>
      <vt:lpstr>Nuove frontiere…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Contaminant migration from carbon steel cylinders to food gases: a laboratory test</dc:title>
  <dc:creator>Franco</dc:creator>
  <cp:lastModifiedBy>Franco</cp:lastModifiedBy>
  <cp:revision>57</cp:revision>
  <dcterms:created xsi:type="dcterms:W3CDTF">2014-06-13T06:52:10Z</dcterms:created>
  <dcterms:modified xsi:type="dcterms:W3CDTF">2019-08-26T09:15:11Z</dcterms:modified>
</cp:coreProperties>
</file>