
<file path=[Content_Types].xml><?xml version="1.0" encoding="utf-8"?>
<Types xmlns="http://schemas.openxmlformats.org/package/2006/content-types">
  <Override PartName="/ppt/slideMasters/slideMaster1.xml" ContentType="application/vnd.openxmlformats-officedocument.presentationml.slideMaster+xml"/>
  <Override PartName="/ppt/slides/slide41.xml" ContentType="application/vnd.openxmlformats-officedocument.presentationml.slide+xml"/>
  <Override PartName="/ppt/slideLayouts/slideLayout4.xml" ContentType="application/vnd.openxmlformats-officedocument.presentationml.slideLayout+xml"/>
  <Override PartName="/ppt/slides/slide117.xml" ContentType="application/vnd.openxmlformats-officedocument.presentationml.slide+xml"/>
  <Override PartName="/ppt/slides/slide50.xml" ContentType="application/vnd.openxmlformats-officedocument.presentationml.slide+xml"/>
  <Override PartName="/ppt/slides/slide18.xml" ContentType="application/vnd.openxmlformats-officedocument.presentationml.slide+xml"/>
  <Override PartName="/ppt/slides/slide127.xml" ContentType="application/vnd.openxmlformats-officedocument.presentationml.slide+xml"/>
  <Override PartName="/ppt/slides/slide60.xml" ContentType="application/vnd.openxmlformats-officedocument.presentationml.slide+xml"/>
  <Override PartName="/ppt/slides/slide28.xml" ContentType="application/vnd.openxmlformats-officedocument.presentationml.slide+xml"/>
  <Override PartName="/ppt/slides/slide136.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slides/slide85.xml" ContentType="application/vnd.openxmlformats-officedocument.presentationml.slide+xml"/>
  <Override PartName="/ppt/embeddings/oleObject1.bin" ContentType="application/vnd.openxmlformats-officedocument.oleObject"/>
  <Override PartName="/ppt/slides/slide95.xml" ContentType="application/vnd.openxmlformats-officedocument.presentationml.slide+xml"/>
  <Override PartName="/ppt/slides/slide103.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12.xml" ContentType="application/vnd.openxmlformats-officedocument.presentationml.slide+xml"/>
  <Override PartName="/ppt/slides/slide13.xml" ContentType="application/vnd.openxmlformats-officedocument.presentationml.slide+xml"/>
  <Override PartName="/ppt/slides/slide122.xml" ContentType="application/vnd.openxmlformats-officedocument.presentationml.slide+xml"/>
  <Override PartName="/ppt/slides/slide23.xml" ContentType="application/vnd.openxmlformats-officedocument.presentationml.slide+xml"/>
  <Override PartName="/ppt/slides/slide1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108.xml" ContentType="application/vnd.openxmlformats-officedocument.presentationml.slide+xml"/>
  <Override PartName="/ppt/slides/slide141.xml" ContentType="application/vnd.openxmlformats-officedocument.presentationml.slide+xml"/>
  <Override PartName="/ppt/slides/slide42.xml" ContentType="application/vnd.openxmlformats-officedocument.presentationml.slide+xml"/>
  <Override PartName="/ppt/slideLayouts/slideLayout5.xml" ContentType="application/vnd.openxmlformats-officedocument.presentationml.slideLayout+xml"/>
  <Override PartName="/ppt/slides/slide118.xml" ContentType="application/vnd.openxmlformats-officedocument.presentationml.slide+xml"/>
  <Override PartName="/ppt/slides/slide51.xml" ContentType="application/vnd.openxmlformats-officedocument.presentationml.slide+xml"/>
  <Override PartName="/ppt/slides/slide19.xml" ContentType="application/vnd.openxmlformats-officedocument.presentationml.slide+xml"/>
  <Override PartName="/ppt/slides/slide128.xml" ContentType="application/vnd.openxmlformats-officedocument.presentationml.slide+xml"/>
  <Override PartName="/ppt/slides/slide61.xml" ContentType="application/vnd.openxmlformats-officedocument.presentationml.slide+xml"/>
  <Override PartName="/ppt/slides/slide29.xml" ContentType="application/vnd.openxmlformats-officedocument.presentationml.slide+xml"/>
  <Override PartName="/ppt/slideLayouts/slideLayout10.xml" ContentType="application/vnd.openxmlformats-officedocument.presentationml.slideLayout+xml"/>
  <Override PartName="/ppt/slides/slide137.xml" ContentType="application/vnd.openxmlformats-officedocument.presentationml.slide+xml"/>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Default Extension="emf" ContentType="image/x-emf"/>
  <Override PartName="/ppt/slides/slide86.xml" ContentType="application/vnd.openxmlformats-officedocument.presentationml.slide+xml"/>
  <Override PartName="/ppt/embeddings/oleObject2.bin" ContentType="application/vnd.openxmlformats-officedocument.oleObject"/>
  <Override PartName="/ppt/notesSlides/notesSlide8.xml" ContentType="application/vnd.openxmlformats-officedocument.presentationml.notesSlide+xml"/>
  <Override PartName="/ppt/slides/slide113.xml" ContentType="application/vnd.openxmlformats-officedocument.presentationml.slide+xml"/>
  <Override PartName="/ppt/slides/slide14.xml" ContentType="application/vnd.openxmlformats-officedocument.presentationml.slide+xml"/>
  <Override PartName="/ppt/slides/slide123.xml" ContentType="application/vnd.openxmlformats-officedocument.presentationml.slide+xml"/>
  <Override PartName="/ppt/slides/slide24.xml" ContentType="application/vnd.openxmlformats-officedocument.presentationml.slide+xml"/>
  <Default Extension="bin" ContentType="application/vnd.openxmlformats-officedocument.presentationml.printerSettings"/>
  <Override PartName="/ppt/slides/slide132.xml" ContentType="application/vnd.openxmlformats-officedocument.presentationml.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s/slide109.xml" ContentType="application/vnd.openxmlformats-officedocument.presentationml.slide+xml"/>
  <Override PartName="/ppt/slides/slide142.xml" ContentType="application/vnd.openxmlformats-officedocument.presentationml.slide+xml"/>
  <Override PartName="/ppt/slides/slide43.xml" ContentType="application/vnd.openxmlformats-officedocument.presentationml.slide+xml"/>
  <Override PartName="/ppt/tableStyles.xml" ContentType="application/vnd.openxmlformats-officedocument.presentationml.tableStyles+xml"/>
  <Override PartName="/ppt/slideLayouts/slideLayout6.xml" ContentType="application/vnd.openxmlformats-officedocument.presentationml.slideLayout+xml"/>
  <Override PartName="/ppt/slides/slide119.xml" ContentType="application/vnd.openxmlformats-officedocument.presentationml.slide+xml"/>
  <Override PartName="/ppt/slides/slide52.xml" ContentType="application/vnd.openxmlformats-officedocument.presentationml.slide+xml"/>
  <Override PartName="/ppt/slideLayouts/slideLayout11.xml" ContentType="application/vnd.openxmlformats-officedocument.presentationml.slideLayout+xml"/>
  <Override PartName="/ppt/slides/slide62.xml" ContentType="application/vnd.openxmlformats-officedocument.presentationml.slide+xml"/>
  <Override PartName="/ppt/slides/slide138.xml" ContentType="application/vnd.openxmlformats-officedocument.presentationml.slide+xml"/>
  <Override PartName="/docProps/app.xml" ContentType="application/vnd.openxmlformats-officedocument.extended-properties+xml"/>
  <Override PartName="/ppt/slides/slide39.xml" ContentType="application/vnd.openxmlformats-officedocument.presentationml.slide+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embeddings/oleObject3.bin" ContentType="application/vnd.openxmlformats-officedocument.oleObject"/>
  <Override PartName="/ppt/slides/slide96.xml" ContentType="application/vnd.openxmlformats-officedocument.presentationml.slide+xml"/>
  <Override PartName="/ppt/slideLayouts/slideLayout1.xml" ContentType="application/vnd.openxmlformats-officedocument.presentationml.slideLayout+xml"/>
  <Override PartName="/ppt/slides/slide104.xml" ContentType="application/vnd.openxmlformats-officedocument.presentationml.slide+xml"/>
  <Override PartName="/ppt/notesSlides/notesSlide9.xml" ContentType="application/vnd.openxmlformats-officedocument.presentationml.notesSlide+xml"/>
  <Override PartName="/ppt/slides/slide114.xml" ContentType="application/vnd.openxmlformats-officedocument.presentationml.slide+xml"/>
  <Override PartName="/ppt/slides/slide15.xml" ContentType="application/vnd.openxmlformats-officedocument.presentationml.slide+xml"/>
  <Override PartName="/ppt/slides/slide124.xml" ContentType="application/vnd.openxmlformats-officedocument.presentationml.slide+xml"/>
  <Override PartName="/ppt/slides/slide25.xml" ContentType="application/vnd.openxmlformats-officedocument.presentationml.slide+xml"/>
  <Override PartName="/ppt/slides/slide133.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s/slide143.xml" ContentType="application/vnd.openxmlformats-officedocument.presentationml.slide+xml"/>
  <Override PartName="/ppt/slideLayouts/slideLayout7.xml" ContentType="application/vnd.openxmlformats-officedocument.presentationml.slideLayout+xml"/>
  <Override PartName="/ppt/slides/slide44.xml" ContentType="application/vnd.openxmlformats-officedocument.presentationml.slide+xml"/>
  <Override PartName="/ppt/slides/slide53.xml" ContentType="application/vnd.openxmlformats-officedocument.presentationml.slide+xml"/>
  <Override PartName="/ppt/slides/slide129.xml" ContentType="application/vnd.openxmlformats-officedocument.presentationml.slide+xml"/>
  <Override PartName="/ppt/slideLayouts/slideLayout12.xml" ContentType="application/vnd.openxmlformats-officedocument.presentationml.slideLayout+xml"/>
  <Override PartName="/ppt/slides/slide63.xml" ContentType="application/vnd.openxmlformats-officedocument.presentationml.slide+xml"/>
  <Override PartName="/ppt/slides/slide139.xml" ContentType="application/vnd.openxmlformats-officedocument.presentationml.slide+xml"/>
  <Override PartName="/ppt/slides/slide72.xml" ContentType="application/vnd.openxmlformats-officedocument.presentationml.slide+xml"/>
  <Override PartName="/ppt/slides/slide82.xml" ContentType="application/vnd.openxmlformats-officedocument.presentationml.slide+xml"/>
  <Override PartName="/ppt/slides/slide92.xml" ContentType="application/vnd.openxmlformats-officedocument.presentationml.slide+xml"/>
  <Override PartName="/ppt/slides/slide59.xml" ContentType="application/vnd.openxmlformats-officedocument.presentationml.slide+xml"/>
  <Override PartName="/ppt/slides/slide100.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embeddings/oleObject4.bin" ContentType="application/vnd.openxmlformats-officedocument.oleObject"/>
  <Override PartName="/ppt/slides/slide20.xml" ContentType="application/vnd.openxmlformats-officedocument.presentationml.slide+xml"/>
  <Override PartName="/ppt/slides/slide9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slides/slide105.xml" ContentType="application/vnd.openxmlformats-officedocument.presentationml.slide+xml"/>
  <Override PartName="/ppt/slides/slide115.xml" ContentType="application/vnd.openxmlformats-officedocument.presentationml.slide+xml"/>
  <Override PartName="/ppt/slides/slide16.xml" ContentType="application/vnd.openxmlformats-officedocument.presentationml.slide+xml"/>
  <Override PartName="/ppt/viewProps.xml" ContentType="application/vnd.openxmlformats-officedocument.presentationml.viewProps+xml"/>
  <Override PartName="/ppt/slides/slide125.xml" ContentType="application/vnd.openxmlformats-officedocument.presentationml.slide+xml"/>
  <Default Extension="rels" ContentType="application/vnd.openxmlformats-package.relationships+xml"/>
  <Override PartName="/ppt/slides/slide26.xml" ContentType="application/vnd.openxmlformats-officedocument.presentationml.slide+xml"/>
  <Default Extension="pict" ContentType="image/pict"/>
  <Override PartName="/ppt/slides/slide134.xml" ContentType="application/vnd.openxmlformats-officedocument.presentationml.slide+xml"/>
  <Override PartName="/ppt/slides/slide35.xml" ContentType="application/vnd.openxmlformats-officedocument.presentationml.slide+xml"/>
  <Override PartName="/ppt/slides/slide7.xml" ContentType="application/vnd.openxmlformats-officedocument.presentationml.slide+xml"/>
  <Default Extension="wmf" ContentType="image/x-wmf"/>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slides/slide73.xml" ContentType="application/vnd.openxmlformats-officedocument.presentationml.slide+xml"/>
  <Override PartName="/ppt/presentation.xml" ContentType="application/vnd.openxmlformats-officedocument.presentationml.presentation.main+xml"/>
  <Override PartName="/ppt/slides/slide83.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slides/slide110.xml" ContentType="application/vnd.openxmlformats-officedocument.presentationml.slide+xml"/>
  <Override PartName="/ppt/slides/slide11.xml" ContentType="application/vnd.openxmlformats-officedocument.presentationml.slide+xml"/>
  <Override PartName="/ppt/notesSlides/notesSlide10.xml" ContentType="application/vnd.openxmlformats-officedocument.presentationml.notesSlide+xml"/>
  <Override PartName="/ppt/slides/slide120.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embeddings/oleObject5.bin" ContentType="application/vnd.openxmlformats-officedocument.oleObject"/>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s/slide106.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slides/slide116.xml" ContentType="application/vnd.openxmlformats-officedocument.presentationml.slide+xml"/>
  <Override PartName="/ppt/slides/slide17.xml" ContentType="application/vnd.openxmlformats-officedocument.presentationml.slide+xml"/>
  <Override PartName="/ppt/slides/slide126.xml" ContentType="application/vnd.openxmlformats-officedocument.presentationml.slide+xml"/>
  <Override PartName="/ppt/slides/slide27.xml" ContentType="application/vnd.openxmlformats-officedocument.presentationml.slide+xml"/>
  <Override PartName="/ppt/slides/slide135.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Default Extension="pdf" ContentType="application/pdf"/>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slides/slide94.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111.xml" ContentType="application/vnd.openxmlformats-officedocument.presentationml.slide+xml"/>
  <Override PartName="/ppt/slides/slide12.xml" ContentType="application/vnd.openxmlformats-officedocument.presentationml.slide+xml"/>
  <Override PartName="/ppt/slides/slide121.xml" ContentType="application/vnd.openxmlformats-officedocument.presentationml.slide+xml"/>
  <Override PartName="/ppt/slides/slide22.xml" ContentType="application/vnd.openxmlformats-officedocument.presentationml.slide+xml"/>
  <Override PartName="/ppt/slides/slide130.xml" ContentType="application/vnd.openxmlformats-officedocument.presentationml.slide+xml"/>
  <Override PartName="/ppt/slides/slide99.xml" ContentType="application/vnd.openxmlformats-officedocument.presentationml.slide+xml"/>
  <Override PartName="/ppt/slides/slide31.xml" ContentType="application/vnd.openxmlformats-officedocument.presentationml.slide+xml"/>
  <Override PartName="/ppt/slides/slide3.xml" ContentType="application/vnd.openxmlformats-officedocument.presentationml.slide+xml"/>
  <Override PartName="/ppt/slides/slide107.xml" ContentType="application/vnd.openxmlformats-officedocument.presentationml.slide+xml"/>
  <Override PartName="/ppt/slides/slide1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45"/>
  </p:notesMasterIdLst>
  <p:sldIdLst>
    <p:sldId id="257" r:id="rId2"/>
    <p:sldId id="330" r:id="rId3"/>
    <p:sldId id="333" r:id="rId4"/>
    <p:sldId id="256" r:id="rId5"/>
    <p:sldId id="258" r:id="rId6"/>
    <p:sldId id="259" r:id="rId7"/>
    <p:sldId id="260" r:id="rId8"/>
    <p:sldId id="264" r:id="rId9"/>
    <p:sldId id="267" r:id="rId10"/>
    <p:sldId id="268" r:id="rId11"/>
    <p:sldId id="336" r:id="rId12"/>
    <p:sldId id="462" r:id="rId13"/>
    <p:sldId id="326" r:id="rId14"/>
    <p:sldId id="262" r:id="rId15"/>
    <p:sldId id="327" r:id="rId16"/>
    <p:sldId id="265" r:id="rId17"/>
    <p:sldId id="266" r:id="rId18"/>
    <p:sldId id="263" r:id="rId19"/>
    <p:sldId id="261" r:id="rId20"/>
    <p:sldId id="335" r:id="rId21"/>
    <p:sldId id="347" r:id="rId22"/>
    <p:sldId id="348" r:id="rId23"/>
    <p:sldId id="325" r:id="rId24"/>
    <p:sldId id="324" r:id="rId25"/>
    <p:sldId id="328" r:id="rId26"/>
    <p:sldId id="329" r:id="rId27"/>
    <p:sldId id="318" r:id="rId28"/>
    <p:sldId id="319" r:id="rId29"/>
    <p:sldId id="340" r:id="rId30"/>
    <p:sldId id="341" r:id="rId31"/>
    <p:sldId id="345" r:id="rId32"/>
    <p:sldId id="346" r:id="rId33"/>
    <p:sldId id="349" r:id="rId34"/>
    <p:sldId id="270" r:id="rId35"/>
    <p:sldId id="269" r:id="rId36"/>
    <p:sldId id="271" r:id="rId37"/>
    <p:sldId id="272" r:id="rId38"/>
    <p:sldId id="273" r:id="rId39"/>
    <p:sldId id="274" r:id="rId40"/>
    <p:sldId id="275" r:id="rId41"/>
    <p:sldId id="277" r:id="rId42"/>
    <p:sldId id="276" r:id="rId43"/>
    <p:sldId id="278" r:id="rId44"/>
    <p:sldId id="280" r:id="rId45"/>
    <p:sldId id="281" r:id="rId46"/>
    <p:sldId id="279" r:id="rId47"/>
    <p:sldId id="282" r:id="rId48"/>
    <p:sldId id="283" r:id="rId49"/>
    <p:sldId id="350" r:id="rId50"/>
    <p:sldId id="284" r:id="rId51"/>
    <p:sldId id="351" r:id="rId52"/>
    <p:sldId id="352" r:id="rId53"/>
    <p:sldId id="353" r:id="rId54"/>
    <p:sldId id="354" r:id="rId55"/>
    <p:sldId id="355" r:id="rId56"/>
    <p:sldId id="416" r:id="rId57"/>
    <p:sldId id="463" r:id="rId58"/>
    <p:sldId id="443" r:id="rId59"/>
    <p:sldId id="444" r:id="rId60"/>
    <p:sldId id="445" r:id="rId61"/>
    <p:sldId id="448" r:id="rId62"/>
    <p:sldId id="447" r:id="rId63"/>
    <p:sldId id="417" r:id="rId64"/>
    <p:sldId id="439" r:id="rId65"/>
    <p:sldId id="440" r:id="rId66"/>
    <p:sldId id="441" r:id="rId67"/>
    <p:sldId id="442" r:id="rId68"/>
    <p:sldId id="438" r:id="rId69"/>
    <p:sldId id="419" r:id="rId70"/>
    <p:sldId id="418" r:id="rId71"/>
    <p:sldId id="420" r:id="rId72"/>
    <p:sldId id="421" r:id="rId73"/>
    <p:sldId id="422" r:id="rId74"/>
    <p:sldId id="423" r:id="rId75"/>
    <p:sldId id="424" r:id="rId76"/>
    <p:sldId id="430" r:id="rId77"/>
    <p:sldId id="449" r:id="rId78"/>
    <p:sldId id="450" r:id="rId79"/>
    <p:sldId id="285" r:id="rId80"/>
    <p:sldId id="464" r:id="rId81"/>
    <p:sldId id="356" r:id="rId82"/>
    <p:sldId id="357" r:id="rId83"/>
    <p:sldId id="358" r:id="rId84"/>
    <p:sldId id="359" r:id="rId85"/>
    <p:sldId id="360" r:id="rId86"/>
    <p:sldId id="361" r:id="rId87"/>
    <p:sldId id="362" r:id="rId88"/>
    <p:sldId id="290" r:id="rId89"/>
    <p:sldId id="457" r:id="rId90"/>
    <p:sldId id="291" r:id="rId91"/>
    <p:sldId id="432" r:id="rId92"/>
    <p:sldId id="431" r:id="rId93"/>
    <p:sldId id="433" r:id="rId94"/>
    <p:sldId id="434" r:id="rId95"/>
    <p:sldId id="436" r:id="rId96"/>
    <p:sldId id="365" r:id="rId97"/>
    <p:sldId id="366" r:id="rId98"/>
    <p:sldId id="375" r:id="rId99"/>
    <p:sldId id="376" r:id="rId100"/>
    <p:sldId id="451" r:id="rId101"/>
    <p:sldId id="299" r:id="rId102"/>
    <p:sldId id="300" r:id="rId103"/>
    <p:sldId id="381" r:id="rId104"/>
    <p:sldId id="382" r:id="rId105"/>
    <p:sldId id="303" r:id="rId106"/>
    <p:sldId id="383" r:id="rId107"/>
    <p:sldId id="304" r:id="rId108"/>
    <p:sldId id="465" r:id="rId109"/>
    <p:sldId id="384" r:id="rId110"/>
    <p:sldId id="395" r:id="rId111"/>
    <p:sldId id="396" r:id="rId112"/>
    <p:sldId id="390" r:id="rId113"/>
    <p:sldId id="397" r:id="rId114"/>
    <p:sldId id="398" r:id="rId115"/>
    <p:sldId id="309" r:id="rId116"/>
    <p:sldId id="310" r:id="rId117"/>
    <p:sldId id="394" r:id="rId118"/>
    <p:sldId id="385" r:id="rId119"/>
    <p:sldId id="305" r:id="rId120"/>
    <p:sldId id="308" r:id="rId121"/>
    <p:sldId id="312" r:id="rId122"/>
    <p:sldId id="466" r:id="rId123"/>
    <p:sldId id="313" r:id="rId124"/>
    <p:sldId id="400" r:id="rId125"/>
    <p:sldId id="401" r:id="rId126"/>
    <p:sldId id="402" r:id="rId127"/>
    <p:sldId id="467" r:id="rId128"/>
    <p:sldId id="314" r:id="rId129"/>
    <p:sldId id="315" r:id="rId130"/>
    <p:sldId id="452" r:id="rId131"/>
    <p:sldId id="453" r:id="rId132"/>
    <p:sldId id="454" r:id="rId133"/>
    <p:sldId id="455" r:id="rId134"/>
    <p:sldId id="456" r:id="rId135"/>
    <p:sldId id="468" r:id="rId136"/>
    <p:sldId id="316" r:id="rId137"/>
    <p:sldId id="411" r:id="rId138"/>
    <p:sldId id="469" r:id="rId139"/>
    <p:sldId id="412" r:id="rId140"/>
    <p:sldId id="459" r:id="rId141"/>
    <p:sldId id="461" r:id="rId142"/>
    <p:sldId id="460" r:id="rId143"/>
    <p:sldId id="437" r:id="rId144"/>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8000FF"/>
    <a:srgbClr val="FF6666"/>
    <a:srgbClr val="FF66FF"/>
    <a:srgbClr val="00FF80"/>
    <a:srgbClr val="FF6FCF"/>
    <a:srgbClr val="00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49" autoAdjust="0"/>
    <p:restoredTop sz="94728" autoAdjust="0"/>
  </p:normalViewPr>
  <p:slideViewPr>
    <p:cSldViewPr snapToGrid="0" snapToObjects="1">
      <p:cViewPr>
        <p:scale>
          <a:sx n="90" d="100"/>
          <a:sy n="90" d="100"/>
        </p:scale>
        <p:origin x="-1304"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15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notesMaster" Target="notesMasters/notesMaster1.xml"/><Relationship Id="rId146" Type="http://schemas.openxmlformats.org/officeDocument/2006/relationships/printerSettings" Target="printerSettings/printerSettings1.bin"/><Relationship Id="rId147" Type="http://schemas.openxmlformats.org/officeDocument/2006/relationships/presProps" Target="presProps.xml"/><Relationship Id="rId148" Type="http://schemas.openxmlformats.org/officeDocument/2006/relationships/viewProps" Target="viewProps.xml"/><Relationship Id="rId14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F67395-A254-EE4E-B227-D2EF7BC815BE}" type="datetimeFigureOut">
              <a:rPr lang="it-IT" smtClean="0"/>
              <a:pPr/>
              <a:t>22-05-2018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C72110-7B53-E34F-977C-50DB050CA485}"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pPr eaLnBrk="1" hangingPunct="1"/>
            <a:endParaRPr lang="it-IT">
              <a:ea typeface="ＭＳ Ｐゴシック" charset="-128"/>
            </a:endParaRPr>
          </a:p>
        </p:txBody>
      </p:sp>
      <p:sp>
        <p:nvSpPr>
          <p:cNvPr id="91140" name="Slide Number Placeholder 3"/>
          <p:cNvSpPr>
            <a:spLocks noGrp="1"/>
          </p:cNvSpPr>
          <p:nvPr>
            <p:ph type="sldNum" sz="quarter" idx="5"/>
          </p:nvPr>
        </p:nvSpPr>
        <p:spPr>
          <a:noFill/>
        </p:spPr>
        <p:txBody>
          <a:bodyPr/>
          <a:lstStyle/>
          <a:p>
            <a:fld id="{14B9B8E3-55B8-7B4A-A8D7-DCDCBC7BA28D}" type="slidenum">
              <a:rPr lang="en-US"/>
              <a:pPr/>
              <a:t>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E31173-61B7-844E-966F-E828535E9D0D}" type="slidenum">
              <a:rPr lang="en-US"/>
              <a:pPr/>
              <a:t>137</a:t>
            </a:fld>
            <a:endParaRPr 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055A5C-E3B3-CD44-ADCC-338D4F430C8C}" type="slidenum">
              <a:rPr lang="en-US"/>
              <a:pPr/>
              <a:t>139</a:t>
            </a:fld>
            <a:endParaRPr 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Metals in Aqueous Systems</a:t>
            </a:r>
          </a:p>
        </p:txBody>
      </p:sp>
      <p:sp>
        <p:nvSpPr>
          <p:cNvPr id="5" name="Rectangle 3"/>
          <p:cNvSpPr>
            <a:spLocks noGrp="1" noChangeArrowheads="1"/>
          </p:cNvSpPr>
          <p:nvPr>
            <p:ph type="dt" idx="1"/>
          </p:nvPr>
        </p:nvSpPr>
        <p:spPr>
          <a:ln/>
        </p:spPr>
        <p:txBody>
          <a:bodyPr/>
          <a:lstStyle/>
          <a:p>
            <a:r>
              <a:rPr lang="en-US"/>
              <a:t>CHEM3431</a:t>
            </a:r>
          </a:p>
        </p:txBody>
      </p:sp>
      <p:sp>
        <p:nvSpPr>
          <p:cNvPr id="6" name="Rectangle 6"/>
          <p:cNvSpPr>
            <a:spLocks noGrp="1" noChangeArrowheads="1"/>
          </p:cNvSpPr>
          <p:nvPr>
            <p:ph type="ftr" sz="quarter" idx="4"/>
          </p:nvPr>
        </p:nvSpPr>
        <p:spPr>
          <a:ln/>
        </p:spPr>
        <p:txBody>
          <a:bodyPr/>
          <a:lstStyle/>
          <a:p>
            <a:r>
              <a:rPr lang="en-US"/>
              <a:t>Water Chemistry</a:t>
            </a:r>
          </a:p>
        </p:txBody>
      </p:sp>
      <p:sp>
        <p:nvSpPr>
          <p:cNvPr id="7" name="Rectangle 7"/>
          <p:cNvSpPr>
            <a:spLocks noGrp="1" noChangeArrowheads="1"/>
          </p:cNvSpPr>
          <p:nvPr>
            <p:ph type="sldNum" sz="quarter" idx="5"/>
          </p:nvPr>
        </p:nvSpPr>
        <p:spPr>
          <a:ln/>
        </p:spPr>
        <p:txBody>
          <a:bodyPr/>
          <a:lstStyle/>
          <a:p>
            <a:fld id="{E476247E-38C1-F947-B634-9F0170982DD5}" type="slidenum">
              <a:rPr lang="en-US"/>
              <a:pPr/>
              <a:t>21</a:t>
            </a:fld>
            <a:endParaRPr lang="en-US"/>
          </a:p>
        </p:txBody>
      </p:sp>
      <p:sp>
        <p:nvSpPr>
          <p:cNvPr id="36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867" name="Rectangle 3"/>
          <p:cNvSpPr>
            <a:spLocks noGrp="1" noChangeArrowheads="1"/>
          </p:cNvSpPr>
          <p:nvPr>
            <p:ph type="body" idx="1"/>
          </p:nvPr>
        </p:nvSpPr>
        <p:spPr bwMode="auto">
          <a:xfrm>
            <a:off x="914193" y="4343049"/>
            <a:ext cx="5029615" cy="4114877"/>
          </a:xfrm>
          <a:prstGeom prst="rect">
            <a:avLst/>
          </a:prstGeom>
          <a:solidFill>
            <a:srgbClr val="FFFFFF"/>
          </a:solidFill>
          <a:ln>
            <a:solidFill>
              <a:srgbClr val="000000"/>
            </a:solidFill>
            <a:miter lim="800000"/>
            <a:headEnd/>
            <a:tailEnd/>
          </a:ln>
        </p:spPr>
        <p:txBody>
          <a:bodyPr lIns="91429" tIns="45715" rIns="91429" bIns="45715">
            <a:prstTxWarp prst="textNoShape">
              <a:avLst/>
            </a:prstTxWarp>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Metals in Aqueous Systems</a:t>
            </a:r>
          </a:p>
        </p:txBody>
      </p:sp>
      <p:sp>
        <p:nvSpPr>
          <p:cNvPr id="5" name="Rectangle 3"/>
          <p:cNvSpPr>
            <a:spLocks noGrp="1" noChangeArrowheads="1"/>
          </p:cNvSpPr>
          <p:nvPr>
            <p:ph type="dt" idx="1"/>
          </p:nvPr>
        </p:nvSpPr>
        <p:spPr>
          <a:ln/>
        </p:spPr>
        <p:txBody>
          <a:bodyPr/>
          <a:lstStyle/>
          <a:p>
            <a:r>
              <a:rPr lang="en-US"/>
              <a:t>CHEM3431</a:t>
            </a:r>
          </a:p>
        </p:txBody>
      </p:sp>
      <p:sp>
        <p:nvSpPr>
          <p:cNvPr id="6" name="Rectangle 6"/>
          <p:cNvSpPr>
            <a:spLocks noGrp="1" noChangeArrowheads="1"/>
          </p:cNvSpPr>
          <p:nvPr>
            <p:ph type="ftr" sz="quarter" idx="4"/>
          </p:nvPr>
        </p:nvSpPr>
        <p:spPr>
          <a:ln/>
        </p:spPr>
        <p:txBody>
          <a:bodyPr/>
          <a:lstStyle/>
          <a:p>
            <a:r>
              <a:rPr lang="en-US"/>
              <a:t>Water Chemistry</a:t>
            </a:r>
          </a:p>
        </p:txBody>
      </p:sp>
      <p:sp>
        <p:nvSpPr>
          <p:cNvPr id="7" name="Rectangle 7"/>
          <p:cNvSpPr>
            <a:spLocks noGrp="1" noChangeArrowheads="1"/>
          </p:cNvSpPr>
          <p:nvPr>
            <p:ph type="sldNum" sz="quarter" idx="5"/>
          </p:nvPr>
        </p:nvSpPr>
        <p:spPr>
          <a:ln/>
        </p:spPr>
        <p:txBody>
          <a:bodyPr/>
          <a:lstStyle/>
          <a:p>
            <a:fld id="{1BCAF955-EDD2-7842-B851-76E05E1A5B2E}" type="slidenum">
              <a:rPr lang="en-US"/>
              <a:pPr/>
              <a:t>22</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pPr marL="224531" indent="-224531"/>
            <a:endParaRPr lang="it-IT" sz="14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it-IT"/>
              <a:t>Corso di Chimica di Specie Contaminanti AA 2004-2005</a:t>
            </a:r>
          </a:p>
        </p:txBody>
      </p:sp>
      <p:sp>
        <p:nvSpPr>
          <p:cNvPr id="5" name="Rectangle 6"/>
          <p:cNvSpPr>
            <a:spLocks noGrp="1" noChangeArrowheads="1"/>
          </p:cNvSpPr>
          <p:nvPr>
            <p:ph type="ftr" sz="quarter" idx="4"/>
          </p:nvPr>
        </p:nvSpPr>
        <p:spPr>
          <a:ln/>
        </p:spPr>
        <p:txBody>
          <a:bodyPr/>
          <a:lstStyle/>
          <a:p>
            <a:r>
              <a:rPr lang="it-IT"/>
              <a:t>Salvatore Martire, Canio Capra</a:t>
            </a:r>
          </a:p>
        </p:txBody>
      </p:sp>
      <p:sp>
        <p:nvSpPr>
          <p:cNvPr id="6" name="Rectangle 7"/>
          <p:cNvSpPr>
            <a:spLocks noGrp="1" noChangeArrowheads="1"/>
          </p:cNvSpPr>
          <p:nvPr>
            <p:ph type="sldNum" sz="quarter" idx="5"/>
          </p:nvPr>
        </p:nvSpPr>
        <p:spPr>
          <a:ln/>
        </p:spPr>
        <p:txBody>
          <a:bodyPr/>
          <a:lstStyle/>
          <a:p>
            <a:fld id="{0917A93E-3600-ED40-9008-2CC28080D3C1}" type="slidenum">
              <a:rPr lang="it-IT"/>
              <a:pPr/>
              <a:t>31</a:t>
            </a:fld>
            <a:endParaRPr lang="it-IT"/>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9D3FF35-2229-9040-9975-0E3C03A85C8E}" type="slidenum">
              <a:rPr lang="it-IT"/>
              <a:pPr/>
              <a:t>32</a:t>
            </a:fld>
            <a:endParaRPr lang="it-IT"/>
          </a:p>
        </p:txBody>
      </p:sp>
      <p:sp>
        <p:nvSpPr>
          <p:cNvPr id="32770" name="Segnaposto immagine diapositiva 1"/>
          <p:cNvSpPr>
            <a:spLocks noGrp="1" noRot="1" noChangeAspect="1" noTextEdit="1"/>
          </p:cNvSpPr>
          <p:nvPr>
            <p:ph type="sldImg"/>
          </p:nvPr>
        </p:nvSpPr>
        <p:spPr>
          <a:xfrm>
            <a:off x="1141413" y="685800"/>
            <a:ext cx="4573587" cy="3429000"/>
          </a:xfrm>
          <a:ln/>
        </p:spPr>
      </p:sp>
      <p:sp>
        <p:nvSpPr>
          <p:cNvPr id="32771" name="Segnaposto note 2"/>
          <p:cNvSpPr>
            <a:spLocks noGrp="1"/>
          </p:cNvSpPr>
          <p:nvPr>
            <p:ph type="body" idx="1"/>
          </p:nvPr>
        </p:nvSpPr>
        <p:spPr/>
        <p:txBody>
          <a:bodyPr/>
          <a:lstStyle/>
          <a:p>
            <a:pPr>
              <a:spcBef>
                <a:spcPct val="0"/>
              </a:spcBef>
            </a:pPr>
            <a:endParaRPr lang="it-IT"/>
          </a:p>
        </p:txBody>
      </p:sp>
      <p:sp>
        <p:nvSpPr>
          <p:cNvPr id="32772" name="Segnaposto numero diapositiva 3"/>
          <p:cNvSpPr txBox="1">
            <a:spLocks noGrp="1"/>
          </p:cNvSpPr>
          <p:nvPr/>
        </p:nvSpPr>
        <p:spPr bwMode="auto">
          <a:xfrm>
            <a:off x="3884465" y="8685695"/>
            <a:ext cx="2971909" cy="456832"/>
          </a:xfrm>
          <a:prstGeom prst="rect">
            <a:avLst/>
          </a:prstGeom>
          <a:noFill/>
          <a:ln w="9525">
            <a:noFill/>
            <a:miter lim="800000"/>
            <a:headEnd/>
            <a:tailEnd/>
          </a:ln>
        </p:spPr>
        <p:txBody>
          <a:bodyPr anchor="b">
            <a:prstTxWarp prst="textNoShape">
              <a:avLst/>
            </a:prstTxWarp>
          </a:bodyPr>
          <a:lstStyle/>
          <a:p>
            <a:pPr algn="r"/>
            <a:fld id="{EE88783D-7EB7-B54E-8BD6-7314B6EE6E6F}" type="slidenum">
              <a:rPr lang="it-IT" sz="1200">
                <a:latin typeface="Calibri" charset="0"/>
              </a:rPr>
              <a:pPr algn="r"/>
              <a:t>32</a:t>
            </a:fld>
            <a:endParaRPr lang="it-IT"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BCDE4B-B5CE-D14E-927D-9513B1ACD49D}" type="slidenum">
              <a:rPr lang="en-US"/>
              <a:pPr/>
              <a:t>110</a:t>
            </a:fld>
            <a:endParaRPr lang="en-US"/>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A5C9B6-E5F5-494D-8FA4-F40B70BE2533}" type="slidenum">
              <a:rPr lang="en-US"/>
              <a:pPr/>
              <a:t>113</a:t>
            </a:fld>
            <a:endParaRPr 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49EA3F-B223-C943-998D-939367887592}" type="slidenum">
              <a:rPr lang="en-US"/>
              <a:pPr/>
              <a:t>114</a:t>
            </a:fld>
            <a:endParaRPr lang="en-US"/>
          </a:p>
        </p:txBody>
      </p:sp>
      <p:sp>
        <p:nvSpPr>
          <p:cNvPr id="631810" name="Rectangle 2"/>
          <p:cNvSpPr>
            <a:spLocks noGrp="1" noRot="1" noChangeAspect="1" noChangeArrowheads="1" noTextEdit="1"/>
          </p:cNvSpPr>
          <p:nvPr>
            <p:ph type="sldImg"/>
          </p:nvPr>
        </p:nvSpPr>
        <p:spPr>
          <a:xfrm>
            <a:off x="842963" y="685800"/>
            <a:ext cx="4957762" cy="3717925"/>
          </a:xfrm>
          <a:ln/>
        </p:spPr>
      </p:sp>
      <p:sp>
        <p:nvSpPr>
          <p:cNvPr id="631811" name="Rectangle 3"/>
          <p:cNvSpPr>
            <a:spLocks noGrp="1" noChangeArrowheads="1"/>
          </p:cNvSpPr>
          <p:nvPr>
            <p:ph type="body" idx="1"/>
          </p:nvPr>
        </p:nvSpPr>
        <p:spPr>
          <a:xfrm>
            <a:off x="966421" y="4638536"/>
            <a:ext cx="5029635" cy="4112094"/>
          </a:xfrm>
        </p:spPr>
        <p:txBody>
          <a:bodyPr/>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5C72110-7B53-E34F-977C-50DB050CA485}" type="slidenum">
              <a:rPr lang="it-IT" smtClean="0"/>
              <a:pPr/>
              <a:t>119</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1384FA42-FCB8-5149-85E8-1297BC7ED040}" type="datetimeFigureOut">
              <a:rPr lang="it-IT" smtClean="0"/>
              <a:pPr/>
              <a:t>22-05-2018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C5D386B-E5BF-6E4D-948C-CA16482F18AB}"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384FA42-FCB8-5149-85E8-1297BC7ED040}" type="datetimeFigureOut">
              <a:rPr lang="it-IT" smtClean="0"/>
              <a:pPr/>
              <a:t>22-05-2018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C5D386B-E5BF-6E4D-948C-CA16482F18AB}"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384FA42-FCB8-5149-85E8-1297BC7ED040}" type="datetimeFigureOut">
              <a:rPr lang="it-IT" smtClean="0"/>
              <a:pPr/>
              <a:t>22-05-2018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C5D386B-E5BF-6E4D-948C-CA16482F18AB}"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Title and Content">
    <p:spTree>
      <p:nvGrpSpPr>
        <p:cNvPr id="1" name=""/>
        <p:cNvGrpSpPr/>
        <p:nvPr/>
      </p:nvGrpSpPr>
      <p:grpSpPr>
        <a:xfrm>
          <a:off x="0" y="0"/>
          <a:ext cx="0" cy="0"/>
          <a:chOff x="0" y="0"/>
          <a:chExt cx="0" cy="0"/>
        </a:xfrm>
      </p:grpSpPr>
      <p:grpSp>
        <p:nvGrpSpPr>
          <p:cNvPr id="4" name="Group 10"/>
          <p:cNvGrpSpPr>
            <a:grpSpLocks/>
          </p:cNvGrpSpPr>
          <p:nvPr/>
        </p:nvGrpSpPr>
        <p:grpSpPr bwMode="auto">
          <a:xfrm>
            <a:off x="0" y="1584325"/>
            <a:ext cx="9144000" cy="44450"/>
            <a:chOff x="0" y="1613647"/>
            <a:chExt cx="9144000" cy="45291"/>
          </a:xfrm>
        </p:grpSpPr>
        <p:cxnSp>
          <p:nvCxnSpPr>
            <p:cNvPr id="5" name="Straight Connector 7"/>
            <p:cNvCxnSpPr/>
            <p:nvPr/>
          </p:nvCxnSpPr>
          <p:spPr>
            <a:xfrm>
              <a:off x="0" y="1657321"/>
              <a:ext cx="9144000" cy="1617"/>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8"/>
            <p:cNvCxnSpPr/>
            <p:nvPr/>
          </p:nvCxnSpPr>
          <p:spPr>
            <a:xfrm>
              <a:off x="0" y="1613647"/>
              <a:ext cx="9144000" cy="16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3"/>
          <p:cNvSpPr>
            <a:spLocks noGrp="1"/>
          </p:cNvSpPr>
          <p:nvPr>
            <p:ph type="dt" sz="half" idx="10"/>
          </p:nvPr>
        </p:nvSpPr>
        <p:spPr/>
        <p:txBody>
          <a:bodyPr/>
          <a:lstStyle>
            <a:lvl1pPr>
              <a:defRPr/>
            </a:lvl1pPr>
          </a:lstStyle>
          <a:p>
            <a:pPr>
              <a:defRPr/>
            </a:pPr>
            <a:fld id="{1B4E96A5-57BA-804D-8FDB-F99E9911249C}" type="datetime1">
              <a:rPr lang="en-US"/>
              <a:pPr>
                <a:defRPr/>
              </a:pPr>
              <a:t>22-05-2018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EFF479E-2F73-D74A-B04D-62EF75FF9654}" type="slidenum">
              <a:rPr lang="en-US"/>
              <a:pPr>
                <a:defRPr/>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stile</a:t>
            </a:r>
            <a:endParaRPr lang="it-IT"/>
          </a:p>
        </p:txBody>
      </p:sp>
      <p:sp>
        <p:nvSpPr>
          <p:cNvPr id="3" name="Segnaposto tabella 2"/>
          <p:cNvSpPr>
            <a:spLocks noGrp="1"/>
          </p:cNvSpPr>
          <p:nvPr>
            <p:ph type="tbl" idx="1"/>
          </p:nvPr>
        </p:nvSpPr>
        <p:spPr>
          <a:xfrm>
            <a:off x="685800" y="1981200"/>
            <a:ext cx="7772400" cy="4114800"/>
          </a:xfrm>
        </p:spPr>
        <p:txBody>
          <a:bodyPr/>
          <a:lstStyle/>
          <a:p>
            <a:pPr lvl="0"/>
            <a:endParaRPr lang="it-IT" noProof="0" smtClean="0"/>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81DDFE8-3627-3C4D-A50D-8A677E8B0B16}" type="slidenum">
              <a:rPr lang="en-US"/>
              <a:pPr>
                <a:defRPr/>
              </a:pPr>
              <a:t>‹n.›</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Segnaposto data 2"/>
          <p:cNvSpPr>
            <a:spLocks noGrp="1"/>
          </p:cNvSpPr>
          <p:nvPr>
            <p:ph type="dt" sz="half" idx="10"/>
          </p:nvPr>
        </p:nvSpPr>
        <p:spPr>
          <a:xfrm>
            <a:off x="457200" y="6245225"/>
            <a:ext cx="2133600" cy="476250"/>
          </a:xfrm>
        </p:spPr>
        <p:txBody>
          <a:bodyPr/>
          <a:lstStyle>
            <a:lvl1pPr>
              <a:defRPr/>
            </a:lvl1pPr>
          </a:lstStyle>
          <a:p>
            <a:endParaRPr lang="it-IT"/>
          </a:p>
        </p:txBody>
      </p:sp>
      <p:sp>
        <p:nvSpPr>
          <p:cNvPr id="4" name="Segnaposto piè di pagina 3"/>
          <p:cNvSpPr>
            <a:spLocks noGrp="1"/>
          </p:cNvSpPr>
          <p:nvPr>
            <p:ph type="ftr" sz="quarter" idx="11"/>
          </p:nvPr>
        </p:nvSpPr>
        <p:spPr>
          <a:xfrm>
            <a:off x="3124200" y="6245225"/>
            <a:ext cx="2895600" cy="476250"/>
          </a:xfrm>
        </p:spPr>
        <p:txBody>
          <a:bodyPr/>
          <a:lstStyle>
            <a:lvl1pPr>
              <a:defRPr/>
            </a:lvl1pPr>
          </a:lstStyle>
          <a:p>
            <a:r>
              <a:rPr lang="it-IT"/>
              <a:t>Salvatore Martire - Canio Capra</a:t>
            </a:r>
          </a:p>
        </p:txBody>
      </p:sp>
      <p:sp>
        <p:nvSpPr>
          <p:cNvPr id="5" name="Segnaposto numero diapositiva 4"/>
          <p:cNvSpPr>
            <a:spLocks noGrp="1"/>
          </p:cNvSpPr>
          <p:nvPr>
            <p:ph type="sldNum" sz="quarter" idx="12"/>
          </p:nvPr>
        </p:nvSpPr>
        <p:spPr>
          <a:xfrm>
            <a:off x="6553200" y="6245225"/>
            <a:ext cx="2133600" cy="476250"/>
          </a:xfrm>
        </p:spPr>
        <p:txBody>
          <a:bodyPr/>
          <a:lstStyle>
            <a:lvl1pPr>
              <a:defRPr smtClean="0"/>
            </a:lvl1pPr>
          </a:lstStyle>
          <a:p>
            <a:fld id="{69788879-7850-5240-B27E-B097523C8F61}" type="slidenum">
              <a:rPr lang="it-IT"/>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384FA42-FCB8-5149-85E8-1297BC7ED040}" type="datetimeFigureOut">
              <a:rPr lang="it-IT" smtClean="0"/>
              <a:pPr/>
              <a:t>22-05-2018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C5D386B-E5BF-6E4D-948C-CA16482F18AB}"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1384FA42-FCB8-5149-85E8-1297BC7ED040}" type="datetimeFigureOut">
              <a:rPr lang="it-IT" smtClean="0"/>
              <a:pPr/>
              <a:t>22-05-2018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C5D386B-E5BF-6E4D-948C-CA16482F18AB}"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384FA42-FCB8-5149-85E8-1297BC7ED040}" type="datetimeFigureOut">
              <a:rPr lang="it-IT" smtClean="0"/>
              <a:pPr/>
              <a:t>22-05-2018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C5D386B-E5BF-6E4D-948C-CA16482F18AB}"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384FA42-FCB8-5149-85E8-1297BC7ED040}" type="datetimeFigureOut">
              <a:rPr lang="it-IT" smtClean="0"/>
              <a:pPr/>
              <a:t>22-05-2018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C5D386B-E5BF-6E4D-948C-CA16482F18AB}"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1384FA42-FCB8-5149-85E8-1297BC7ED040}" type="datetimeFigureOut">
              <a:rPr lang="it-IT" smtClean="0"/>
              <a:pPr/>
              <a:t>22-05-2018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C5D386B-E5BF-6E4D-948C-CA16482F18AB}"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384FA42-FCB8-5149-85E8-1297BC7ED040}" type="datetimeFigureOut">
              <a:rPr lang="it-IT" smtClean="0"/>
              <a:pPr/>
              <a:t>22-05-2018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C5D386B-E5BF-6E4D-948C-CA16482F18AB}"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1384FA42-FCB8-5149-85E8-1297BC7ED040}" type="datetimeFigureOut">
              <a:rPr lang="it-IT" smtClean="0"/>
              <a:pPr/>
              <a:t>22-05-2018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C5D386B-E5BF-6E4D-948C-CA16482F18AB}"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1384FA42-FCB8-5149-85E8-1297BC7ED040}" type="datetimeFigureOut">
              <a:rPr lang="it-IT" smtClean="0"/>
              <a:pPr/>
              <a:t>22-05-2018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C5D386B-E5BF-6E4D-948C-CA16482F18AB}"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4FA42-FCB8-5149-85E8-1297BC7ED040}" type="datetimeFigureOut">
              <a:rPr lang="it-IT" smtClean="0"/>
              <a:pPr/>
              <a:t>22-05-2018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D386B-E5BF-6E4D-948C-CA16482F18AB}"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0.pict"/><Relationship Id="rId3" Type="http://schemas.openxmlformats.org/officeDocument/2006/relationships/image" Target="../media/image111.png"/></Relationships>
</file>

<file path=ppt/slides/_rels/slide101.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jpeg"/><Relationship Id="rId5" Type="http://schemas.openxmlformats.org/officeDocument/2006/relationships/image" Target="../media/image115.png"/><Relationship Id="rId1" Type="http://schemas.openxmlformats.org/officeDocument/2006/relationships/slideLayout" Target="../slideLayouts/slideLayout6.xml"/><Relationship Id="rId2" Type="http://schemas.openxmlformats.org/officeDocument/2006/relationships/image" Target="../media/image112.pict"/></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6.png"/></Relationships>
</file>

<file path=ppt/slides/_rels/slide103.xml.rels><?xml version="1.0" encoding="UTF-8" standalone="yes"?>
<Relationships xmlns="http://schemas.openxmlformats.org/package/2006/relationships"><Relationship Id="rId1" Type="http://schemas.openxmlformats.org/officeDocument/2006/relationships/vmlDrawing" Target="../drawings/vmlDrawing3.vml"/><Relationship Id="rId2" Type="http://schemas.openxmlformats.org/officeDocument/2006/relationships/slideLayout" Target="../slideLayouts/slideLayout13.xml"/><Relationship Id="rId3" Type="http://schemas.openxmlformats.org/officeDocument/2006/relationships/oleObject" Target="../embeddings/oleObject3.bin"/></Relationships>
</file>

<file path=ppt/slides/_rels/slide104.xml.rels><?xml version="1.0" encoding="UTF-8" standalone="yes"?>
<Relationships xmlns="http://schemas.openxmlformats.org/package/2006/relationships"><Relationship Id="rId1" Type="http://schemas.openxmlformats.org/officeDocument/2006/relationships/vmlDrawing" Target="../drawings/vmlDrawing4.vml"/><Relationship Id="rId2" Type="http://schemas.openxmlformats.org/officeDocument/2006/relationships/slideLayout" Target="../slideLayouts/slideLayout13.xml"/><Relationship Id="rId3" Type="http://schemas.openxmlformats.org/officeDocument/2006/relationships/oleObject" Target="../embeddings/oleObject4.bin"/></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9.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 Id="rId3" Type="http://schemas.openxmlformats.org/officeDocument/2006/relationships/image" Target="../media/image12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df"/><Relationship Id="rId3" Type="http://schemas.openxmlformats.org/officeDocument/2006/relationships/image" Target="../media/image19.png"/></Relationships>
</file>

<file path=ppt/slides/_rels/slide110.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w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pict"/><Relationship Id="rId3" Type="http://schemas.openxmlformats.org/officeDocument/2006/relationships/image" Target="../media/image13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3.pict"/><Relationship Id="rId3" Type="http://schemas.openxmlformats.org/officeDocument/2006/relationships/image" Target="../media/image134.png"/></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36.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s>
</file>

<file path=ppt/slides/_rels/slide119.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20.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jpeg"/><Relationship Id="rId5" Type="http://schemas.openxmlformats.org/officeDocument/2006/relationships/image" Target="../media/image143.jpeg"/><Relationship Id="rId1" Type="http://schemas.openxmlformats.org/officeDocument/2006/relationships/slideLayout" Target="../slideLayouts/slideLayout6.xml"/><Relationship Id="rId2" Type="http://schemas.openxmlformats.org/officeDocument/2006/relationships/image" Target="../media/image140.pict"/></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4.pdf"/><Relationship Id="rId3" Type="http://schemas.openxmlformats.org/officeDocument/2006/relationships/image" Target="../media/image145.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7.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8.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1.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2.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5.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6.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7.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8.png"/><Relationship Id="rId3" Type="http://schemas.openxmlformats.org/officeDocument/2006/relationships/image" Target="../media/image159.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0.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1.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62.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3.png"/><Relationship Id="rId3" Type="http://schemas.openxmlformats.org/officeDocument/2006/relationships/image" Target="../media/image164.png"/></Relationships>
</file>

<file path=ppt/slides/_rels/slide139.xml.rels><?xml version="1.0" encoding="UTF-8" standalone="yes"?>
<Relationships xmlns="http://schemas.openxmlformats.org/package/2006/relationships"><Relationship Id="rId3" Type="http://schemas.openxmlformats.org/officeDocument/2006/relationships/image" Target="../media/image165.wmf"/><Relationship Id="rId4" Type="http://schemas.openxmlformats.org/officeDocument/2006/relationships/image" Target="../media/image166.png"/><Relationship Id="rId5" Type="http://schemas.openxmlformats.org/officeDocument/2006/relationships/image" Target="../media/image167.png"/><Relationship Id="rId6" Type="http://schemas.openxmlformats.org/officeDocument/2006/relationships/image" Target="../media/image168.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0.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png"/></Relationships>
</file>

<file path=ppt/slides/_rels/slide143.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image" Target="../media/image174.png"/><Relationship Id="rId1" Type="http://schemas.openxmlformats.org/officeDocument/2006/relationships/slideLayout" Target="../slideLayouts/slideLayout2.xml"/><Relationship Id="rId2" Type="http://schemas.openxmlformats.org/officeDocument/2006/relationships/image" Target="../media/image17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34.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1.png"/><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 Id="rId3" Type="http://schemas.openxmlformats.org/officeDocument/2006/relationships/image" Target="../media/image7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 Id="rId3" Type="http://schemas.openxmlformats.org/officeDocument/2006/relationships/image" Target="../media/image8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ict"/><Relationship Id="rId3" Type="http://schemas.openxmlformats.org/officeDocument/2006/relationships/image" Target="../media/image8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oleObject" Target="../embeddings/oleObject2.bin"/><Relationship Id="rId7" Type="http://schemas.openxmlformats.org/officeDocument/2006/relationships/image" Target="../media/image90.png"/><Relationship Id="rId8" Type="http://schemas.openxmlformats.org/officeDocument/2006/relationships/image" Target="../media/image91.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ict"/><Relationship Id="rId3" Type="http://schemas.openxmlformats.org/officeDocument/2006/relationships/image" Target="../media/image9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 Id="rId3" Type="http://schemas.openxmlformats.org/officeDocument/2006/relationships/image" Target="../media/image9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6.jpeg"/><Relationship Id="rId3" Type="http://schemas.openxmlformats.org/officeDocument/2006/relationships/image" Target="../media/image9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png"/></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ict"/><Relationship Id="rId5" Type="http://schemas.openxmlformats.org/officeDocument/2006/relationships/image" Target="../media/image102.png"/><Relationship Id="rId1" Type="http://schemas.openxmlformats.org/officeDocument/2006/relationships/slideLayout" Target="../slideLayouts/slideLayout7.xml"/><Relationship Id="rId2" Type="http://schemas.openxmlformats.org/officeDocument/2006/relationships/image" Target="../media/image99.pict"/></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 Id="rId3" Type="http://schemas.openxmlformats.org/officeDocument/2006/relationships/image" Target="../media/image10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533399" y="474129"/>
            <a:ext cx="8128000" cy="5689600"/>
          </a:xfrm>
          <a:prstGeom prst="rect">
            <a:avLst/>
          </a:prstGeom>
        </p:spPr>
      </p:pic>
      <p:sp>
        <p:nvSpPr>
          <p:cNvPr id="5" name="CasellaDiTesto 4"/>
          <p:cNvSpPr txBox="1"/>
          <p:nvPr/>
        </p:nvSpPr>
        <p:spPr>
          <a:xfrm>
            <a:off x="-152402" y="254000"/>
            <a:ext cx="9398000" cy="1077218"/>
          </a:xfrm>
          <a:prstGeom prst="rect">
            <a:avLst/>
          </a:prstGeom>
          <a:noFill/>
        </p:spPr>
        <p:txBody>
          <a:bodyPr wrap="square" rtlCol="0">
            <a:spAutoFit/>
          </a:bodyPr>
          <a:lstStyle/>
          <a:p>
            <a:pPr algn="ctr"/>
            <a:r>
              <a:rPr lang="it-IT" sz="3200" dirty="0" smtClean="0">
                <a:solidFill>
                  <a:srgbClr val="FF0000"/>
                </a:solidFill>
                <a:latin typeface="Chalkboard"/>
                <a:cs typeface="Chalkboard"/>
              </a:rPr>
              <a:t>Gli elementi in traccia nelle acque, regolamentazione legislativa e metodi di analisi</a:t>
            </a:r>
            <a:endParaRPr lang="it-IT" sz="3200" dirty="0">
              <a:solidFill>
                <a:srgbClr val="FF0000"/>
              </a:solidFill>
              <a:latin typeface="Chalkboard"/>
              <a:cs typeface="Chalkboard"/>
            </a:endParaRPr>
          </a:p>
        </p:txBody>
      </p:sp>
      <p:sp>
        <p:nvSpPr>
          <p:cNvPr id="6" name="Rectangle 15"/>
          <p:cNvSpPr>
            <a:spLocks noChangeArrowheads="1"/>
          </p:cNvSpPr>
          <p:nvPr/>
        </p:nvSpPr>
        <p:spPr bwMode="auto">
          <a:xfrm>
            <a:off x="0" y="4731710"/>
            <a:ext cx="9474200" cy="2310956"/>
          </a:xfrm>
          <a:prstGeom prst="rect">
            <a:avLst/>
          </a:prstGeom>
          <a:noFill/>
          <a:ln w="9525">
            <a:noFill/>
            <a:miter lim="800000"/>
            <a:headEnd/>
            <a:tailEnd/>
          </a:ln>
          <a:effectLst/>
        </p:spPr>
        <p:txBody>
          <a:bodyPr wrap="square" lIns="459806" tIns="229903" rIns="459806" bIns="229903" anchor="ctr">
            <a:prstTxWarp prst="textNoShape">
              <a:avLst/>
            </a:prstTxWarp>
            <a:spAutoFit/>
          </a:bodyPr>
          <a:lstStyle/>
          <a:p>
            <a:pPr algn="ctr" defTabSz="4597400"/>
            <a:r>
              <a:rPr lang="en-US" sz="2400" dirty="0" err="1" smtClean="0">
                <a:latin typeface="Chalkboard"/>
                <a:cs typeface="Chalkboard"/>
              </a:rPr>
              <a:t>Gli</a:t>
            </a:r>
            <a:r>
              <a:rPr lang="en-US" sz="2400" dirty="0" smtClean="0">
                <a:latin typeface="Chalkboard"/>
                <a:cs typeface="Chalkboard"/>
              </a:rPr>
              <a:t> </a:t>
            </a:r>
            <a:r>
              <a:rPr lang="en-US" sz="2400" dirty="0" err="1" smtClean="0">
                <a:latin typeface="Chalkboard"/>
                <a:cs typeface="Chalkboard"/>
              </a:rPr>
              <a:t>elementi</a:t>
            </a:r>
            <a:r>
              <a:rPr lang="en-US" sz="2400" dirty="0" smtClean="0">
                <a:latin typeface="Chalkboard"/>
                <a:cs typeface="Chalkboard"/>
              </a:rPr>
              <a:t> in </a:t>
            </a:r>
            <a:r>
              <a:rPr lang="en-US" sz="2400" dirty="0" err="1" smtClean="0">
                <a:latin typeface="Chalkboard"/>
                <a:cs typeface="Chalkboard"/>
              </a:rPr>
              <a:t>traccia</a:t>
            </a:r>
            <a:r>
              <a:rPr lang="en-US" sz="2400" dirty="0" smtClean="0">
                <a:latin typeface="Chalkboard"/>
                <a:cs typeface="Chalkboard"/>
              </a:rPr>
              <a:t> </a:t>
            </a:r>
            <a:r>
              <a:rPr lang="en-US" sz="2400" dirty="0" err="1" smtClean="0">
                <a:latin typeface="Chalkboard"/>
                <a:cs typeface="Chalkboard"/>
              </a:rPr>
              <a:t>nelle</a:t>
            </a:r>
            <a:r>
              <a:rPr lang="en-US" sz="2400" dirty="0" smtClean="0">
                <a:latin typeface="Chalkboard"/>
                <a:cs typeface="Chalkboard"/>
              </a:rPr>
              <a:t> </a:t>
            </a:r>
            <a:r>
              <a:rPr lang="en-US" sz="2400" dirty="0" err="1" smtClean="0">
                <a:latin typeface="Chalkboard"/>
                <a:cs typeface="Chalkboard"/>
              </a:rPr>
              <a:t>acque</a:t>
            </a:r>
            <a:r>
              <a:rPr lang="en-US" sz="2400" dirty="0" smtClean="0">
                <a:latin typeface="Chalkboard"/>
                <a:cs typeface="Chalkboard"/>
              </a:rPr>
              <a:t> </a:t>
            </a:r>
            <a:r>
              <a:rPr lang="en-US" sz="2400" dirty="0" err="1" smtClean="0">
                <a:latin typeface="Chalkboard"/>
                <a:cs typeface="Chalkboard"/>
              </a:rPr>
              <a:t>si</a:t>
            </a:r>
            <a:r>
              <a:rPr lang="en-US" sz="2400" dirty="0" smtClean="0">
                <a:latin typeface="Chalkboard"/>
                <a:cs typeface="Chalkboard"/>
              </a:rPr>
              <a:t> </a:t>
            </a:r>
            <a:r>
              <a:rPr lang="en-US" sz="2400" dirty="0" err="1" smtClean="0">
                <a:latin typeface="Chalkboard"/>
                <a:cs typeface="Chalkboard"/>
              </a:rPr>
              <a:t>riferiscono</a:t>
            </a:r>
            <a:r>
              <a:rPr lang="en-US" sz="2400" dirty="0" smtClean="0">
                <a:latin typeface="Chalkboard"/>
                <a:cs typeface="Chalkboard"/>
              </a:rPr>
              <a:t> in </a:t>
            </a:r>
            <a:r>
              <a:rPr lang="en-US" sz="2400" dirty="0" err="1" smtClean="0">
                <a:latin typeface="Chalkboard"/>
                <a:cs typeface="Chalkboard"/>
              </a:rPr>
              <a:t>genere</a:t>
            </a:r>
            <a:r>
              <a:rPr lang="en-US" sz="2400" dirty="0" smtClean="0">
                <a:latin typeface="Chalkboard"/>
                <a:cs typeface="Chalkboard"/>
              </a:rPr>
              <a:t> a </a:t>
            </a:r>
            <a:r>
              <a:rPr lang="en-US" sz="2400" dirty="0" err="1" smtClean="0">
                <a:latin typeface="Chalkboard"/>
                <a:cs typeface="Chalkboard"/>
              </a:rPr>
              <a:t>quelle</a:t>
            </a:r>
            <a:r>
              <a:rPr lang="en-US" sz="2400" dirty="0" smtClean="0">
                <a:latin typeface="Chalkboard"/>
                <a:cs typeface="Chalkboard"/>
              </a:rPr>
              <a:t> specie con </a:t>
            </a:r>
            <a:r>
              <a:rPr lang="en-US" sz="2400" dirty="0" err="1" smtClean="0">
                <a:latin typeface="Chalkboard"/>
                <a:cs typeface="Chalkboard"/>
              </a:rPr>
              <a:t>concentrazioni</a:t>
            </a:r>
            <a:r>
              <a:rPr lang="en-US" sz="2400" dirty="0" smtClean="0">
                <a:latin typeface="Chalkboard"/>
                <a:cs typeface="Chalkboard"/>
              </a:rPr>
              <a:t> &lt; 1 mg/L. In </a:t>
            </a:r>
            <a:r>
              <a:rPr lang="en-US" sz="2400" dirty="0" err="1" smtClean="0">
                <a:latin typeface="Chalkboard"/>
                <a:cs typeface="Chalkboard"/>
              </a:rPr>
              <a:t>pratica</a:t>
            </a:r>
            <a:r>
              <a:rPr lang="en-US" sz="2400" dirty="0" smtClean="0">
                <a:latin typeface="Chalkboard"/>
                <a:cs typeface="Chalkboard"/>
              </a:rPr>
              <a:t>, quasi </a:t>
            </a:r>
            <a:r>
              <a:rPr lang="en-US" sz="2400" dirty="0" err="1" smtClean="0">
                <a:latin typeface="Chalkboard"/>
                <a:cs typeface="Chalkboard"/>
              </a:rPr>
              <a:t>tutti</a:t>
            </a:r>
            <a:r>
              <a:rPr lang="en-US" sz="2400" dirty="0" smtClean="0">
                <a:latin typeface="Chalkboard"/>
                <a:cs typeface="Chalkboard"/>
              </a:rPr>
              <a:t> </a:t>
            </a:r>
            <a:r>
              <a:rPr lang="en-US" sz="2400" dirty="0" err="1" smtClean="0">
                <a:latin typeface="Chalkboard"/>
                <a:cs typeface="Chalkboard"/>
              </a:rPr>
              <a:t>gli</a:t>
            </a:r>
            <a:r>
              <a:rPr lang="en-US" sz="2400" dirty="0" smtClean="0">
                <a:latin typeface="Chalkboard"/>
                <a:cs typeface="Chalkboard"/>
              </a:rPr>
              <a:t> </a:t>
            </a:r>
            <a:r>
              <a:rPr lang="en-US" sz="2400" dirty="0" err="1" smtClean="0">
                <a:latin typeface="Chalkboard"/>
                <a:cs typeface="Chalkboard"/>
              </a:rPr>
              <a:t>elementi</a:t>
            </a:r>
            <a:r>
              <a:rPr lang="en-US" sz="2400" dirty="0" smtClean="0">
                <a:latin typeface="Chalkboard"/>
                <a:cs typeface="Chalkboard"/>
              </a:rPr>
              <a:t> </a:t>
            </a:r>
            <a:r>
              <a:rPr lang="en-US" sz="2400" dirty="0" err="1" smtClean="0">
                <a:latin typeface="Chalkboard"/>
                <a:cs typeface="Chalkboard"/>
              </a:rPr>
              <a:t>della</a:t>
            </a:r>
            <a:r>
              <a:rPr lang="en-US" sz="2400" dirty="0" smtClean="0">
                <a:latin typeface="Chalkboard"/>
                <a:cs typeface="Chalkboard"/>
              </a:rPr>
              <a:t> </a:t>
            </a:r>
            <a:r>
              <a:rPr lang="en-US" sz="2400" dirty="0" err="1" smtClean="0">
                <a:latin typeface="Chalkboard"/>
                <a:cs typeface="Chalkboard"/>
              </a:rPr>
              <a:t>tavola</a:t>
            </a:r>
            <a:r>
              <a:rPr lang="en-US" sz="2400" dirty="0" smtClean="0">
                <a:latin typeface="Chalkboard"/>
                <a:cs typeface="Chalkboard"/>
              </a:rPr>
              <a:t> </a:t>
            </a:r>
            <a:r>
              <a:rPr lang="en-US" sz="2400" dirty="0" err="1" smtClean="0">
                <a:latin typeface="Chalkboard"/>
                <a:cs typeface="Chalkboard"/>
              </a:rPr>
              <a:t>periodica</a:t>
            </a:r>
            <a:r>
              <a:rPr lang="en-US" sz="2400" dirty="0" smtClean="0">
                <a:latin typeface="Chalkboard"/>
                <a:cs typeface="Chalkboard"/>
              </a:rPr>
              <a:t>. </a:t>
            </a:r>
            <a:r>
              <a:rPr lang="en-US" sz="2400" dirty="0" err="1" smtClean="0">
                <a:latin typeface="Chalkboard"/>
                <a:cs typeface="Chalkboard"/>
              </a:rPr>
              <a:t>Tuttavia</a:t>
            </a:r>
            <a:r>
              <a:rPr lang="en-US" sz="2400" dirty="0" smtClean="0">
                <a:latin typeface="Chalkboard"/>
                <a:cs typeface="Chalkboard"/>
              </a:rPr>
              <a:t>, </a:t>
            </a:r>
            <a:r>
              <a:rPr lang="en-US" sz="2400" dirty="0" err="1" smtClean="0">
                <a:latin typeface="Chalkboard"/>
                <a:cs typeface="Chalkboard"/>
              </a:rPr>
              <a:t>generalmente</a:t>
            </a:r>
            <a:r>
              <a:rPr lang="en-US" sz="2400" dirty="0" smtClean="0">
                <a:latin typeface="Chalkboard"/>
                <a:cs typeface="Chalkboard"/>
              </a:rPr>
              <a:t> </a:t>
            </a:r>
            <a:r>
              <a:rPr lang="en-US" sz="2400" dirty="0" err="1" smtClean="0">
                <a:latin typeface="Chalkboard"/>
                <a:cs typeface="Chalkboard"/>
              </a:rPr>
              <a:t>di</a:t>
            </a:r>
            <a:r>
              <a:rPr lang="en-US" sz="2400" dirty="0" smtClean="0">
                <a:latin typeface="Chalkboard"/>
                <a:cs typeface="Chalkboard"/>
              </a:rPr>
              <a:t> </a:t>
            </a:r>
            <a:r>
              <a:rPr lang="en-US" sz="2400" dirty="0" err="1" smtClean="0">
                <a:latin typeface="Chalkboard"/>
                <a:cs typeface="Chalkboard"/>
              </a:rPr>
              <a:t>rilievo</a:t>
            </a:r>
            <a:r>
              <a:rPr lang="en-US" sz="2400" dirty="0" smtClean="0">
                <a:latin typeface="Chalkboard"/>
                <a:cs typeface="Chalkboard"/>
              </a:rPr>
              <a:t> </a:t>
            </a:r>
            <a:r>
              <a:rPr lang="en-US" sz="2400" dirty="0" err="1" smtClean="0">
                <a:latin typeface="Chalkboard"/>
                <a:cs typeface="Chalkboard"/>
              </a:rPr>
              <a:t>sono</a:t>
            </a:r>
            <a:r>
              <a:rPr lang="en-US" sz="2400" dirty="0" smtClean="0">
                <a:latin typeface="Chalkboard"/>
                <a:cs typeface="Chalkboard"/>
              </a:rPr>
              <a:t> </a:t>
            </a:r>
            <a:r>
              <a:rPr lang="en-US" sz="2400" dirty="0" err="1" smtClean="0">
                <a:latin typeface="Chalkboard"/>
                <a:cs typeface="Chalkboard"/>
              </a:rPr>
              <a:t>quei</a:t>
            </a:r>
            <a:r>
              <a:rPr lang="en-US" sz="2400" dirty="0" smtClean="0">
                <a:latin typeface="Chalkboard"/>
                <a:cs typeface="Chalkboard"/>
              </a:rPr>
              <a:t> </a:t>
            </a:r>
            <a:r>
              <a:rPr lang="en-US" sz="2400" dirty="0" err="1" smtClean="0">
                <a:latin typeface="Chalkboard"/>
                <a:cs typeface="Chalkboard"/>
              </a:rPr>
              <a:t>metalli</a:t>
            </a:r>
            <a:r>
              <a:rPr lang="en-US" sz="2400" dirty="0" smtClean="0">
                <a:latin typeface="Chalkboard"/>
                <a:cs typeface="Chalkboard"/>
              </a:rPr>
              <a:t> </a:t>
            </a:r>
            <a:r>
              <a:rPr lang="en-US" sz="2400" dirty="0" err="1" smtClean="0">
                <a:latin typeface="Chalkboard"/>
                <a:cs typeface="Chalkboard"/>
              </a:rPr>
              <a:t>e</a:t>
            </a:r>
            <a:r>
              <a:rPr lang="en-US" sz="2400" dirty="0" smtClean="0">
                <a:latin typeface="Chalkboard"/>
                <a:cs typeface="Chalkboard"/>
              </a:rPr>
              <a:t> </a:t>
            </a:r>
            <a:r>
              <a:rPr lang="en-US" sz="2400" dirty="0" err="1" smtClean="0">
                <a:latin typeface="Chalkboard"/>
                <a:cs typeface="Chalkboard"/>
              </a:rPr>
              <a:t>metalloidi</a:t>
            </a:r>
            <a:r>
              <a:rPr lang="en-US" sz="2400" dirty="0" smtClean="0">
                <a:latin typeface="Chalkboard"/>
                <a:cs typeface="Chalkboard"/>
              </a:rPr>
              <a:t> </a:t>
            </a:r>
            <a:r>
              <a:rPr lang="en-US" sz="2400" dirty="0" err="1" smtClean="0">
                <a:latin typeface="Chalkboard"/>
                <a:cs typeface="Chalkboard"/>
              </a:rPr>
              <a:t>di</a:t>
            </a:r>
            <a:r>
              <a:rPr lang="en-US" sz="2400" dirty="0" smtClean="0">
                <a:latin typeface="Chalkboard"/>
                <a:cs typeface="Chalkboard"/>
              </a:rPr>
              <a:t> </a:t>
            </a:r>
            <a:r>
              <a:rPr lang="en-US" sz="2400" dirty="0" err="1" smtClean="0">
                <a:latin typeface="Chalkboard"/>
                <a:cs typeface="Chalkboard"/>
              </a:rPr>
              <a:t>preoccupazione</a:t>
            </a:r>
            <a:r>
              <a:rPr lang="en-US" sz="2400" dirty="0" smtClean="0">
                <a:latin typeface="Chalkboard"/>
                <a:cs typeface="Chalkboard"/>
              </a:rPr>
              <a:t> </a:t>
            </a:r>
            <a:r>
              <a:rPr lang="en-US" sz="2400" dirty="0" err="1" smtClean="0">
                <a:latin typeface="Chalkboard"/>
                <a:cs typeface="Chalkboard"/>
              </a:rPr>
              <a:t>ambientale</a:t>
            </a:r>
            <a:r>
              <a:rPr lang="en-US" sz="2400" dirty="0" smtClean="0">
                <a:latin typeface="Chalkboard"/>
                <a:cs typeface="Chalkboard"/>
              </a:rPr>
              <a:t> </a:t>
            </a:r>
            <a:r>
              <a:rPr lang="en-US" sz="2400" dirty="0" err="1" smtClean="0">
                <a:latin typeface="Chalkboard"/>
                <a:cs typeface="Chalkboard"/>
              </a:rPr>
              <a:t>e/o</a:t>
            </a:r>
            <a:r>
              <a:rPr lang="en-US" sz="2400" dirty="0" smtClean="0">
                <a:latin typeface="Chalkboard"/>
                <a:cs typeface="Chalkboard"/>
              </a:rPr>
              <a:t> </a:t>
            </a:r>
            <a:r>
              <a:rPr lang="en-US" sz="2400" dirty="0" err="1" smtClean="0">
                <a:latin typeface="Chalkboard"/>
                <a:cs typeface="Chalkboard"/>
              </a:rPr>
              <a:t>economica</a:t>
            </a:r>
            <a:r>
              <a:rPr lang="en-US" sz="2400" dirty="0" smtClean="0">
                <a:latin typeface="Chalkboard"/>
                <a:cs typeface="Chalkboard"/>
              </a:rPr>
              <a:t>.</a:t>
            </a:r>
            <a:endParaRPr lang="en-US" sz="2400" dirty="0">
              <a:latin typeface="Chalkboard"/>
              <a:cs typeface="Chalkboar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18116" name="Text Box 4"/>
          <p:cNvSpPr txBox="1">
            <a:spLocks noChangeArrowheads="1"/>
          </p:cNvSpPr>
          <p:nvPr/>
        </p:nvSpPr>
        <p:spPr bwMode="auto">
          <a:xfrm>
            <a:off x="252413" y="620713"/>
            <a:ext cx="8640762" cy="1200329"/>
          </a:xfrm>
          <a:prstGeom prst="rect">
            <a:avLst/>
          </a:prstGeom>
          <a:noFill/>
          <a:ln w="9525">
            <a:noFill/>
            <a:miter lim="800000"/>
            <a:headEnd/>
            <a:tailEnd/>
          </a:ln>
          <a:effectLst/>
        </p:spPr>
        <p:txBody>
          <a:bodyPr>
            <a:prstTxWarp prst="textNoShape">
              <a:avLst/>
            </a:prstTxWarp>
            <a:spAutoFit/>
          </a:bodyPr>
          <a:lstStyle/>
          <a:p>
            <a:pPr algn="ctr"/>
            <a:r>
              <a:rPr lang="it-IT" sz="3600" b="1" dirty="0" smtClean="0">
                <a:solidFill>
                  <a:srgbClr val="FFFFFF"/>
                </a:solidFill>
                <a:latin typeface="Chalkboard"/>
                <a:cs typeface="Chalkboard"/>
              </a:rPr>
              <a:t>Processi di escrezione degli elementi in traccia</a:t>
            </a:r>
            <a:endParaRPr lang="en-GB" sz="3600" b="1" dirty="0">
              <a:solidFill>
                <a:srgbClr val="FFFFFF"/>
              </a:solidFill>
              <a:latin typeface="Chalkboard"/>
              <a:cs typeface="Chalkboard"/>
            </a:endParaRPr>
          </a:p>
        </p:txBody>
      </p:sp>
      <p:sp>
        <p:nvSpPr>
          <p:cNvPr id="218117" name="Text Box 5"/>
          <p:cNvSpPr txBox="1">
            <a:spLocks noChangeArrowheads="1"/>
          </p:cNvSpPr>
          <p:nvPr/>
        </p:nvSpPr>
        <p:spPr bwMode="auto">
          <a:xfrm>
            <a:off x="1979613" y="2717800"/>
            <a:ext cx="5598951" cy="2663293"/>
          </a:xfrm>
          <a:prstGeom prst="rect">
            <a:avLst/>
          </a:prstGeom>
          <a:noFill/>
          <a:ln w="9525">
            <a:noFill/>
            <a:miter lim="800000"/>
            <a:headEnd/>
            <a:tailEnd/>
          </a:ln>
          <a:effectLst/>
        </p:spPr>
        <p:txBody>
          <a:bodyPr wrap="none">
            <a:prstTxWarp prst="textNoShape">
              <a:avLst/>
            </a:prstTxWarp>
            <a:spAutoFit/>
          </a:bodyPr>
          <a:lstStyle/>
          <a:p>
            <a:pPr>
              <a:lnSpc>
                <a:spcPct val="120000"/>
              </a:lnSpc>
            </a:pPr>
            <a:r>
              <a:rPr lang="en-US" sz="2800" dirty="0">
                <a:solidFill>
                  <a:srgbClr val="FF6FCF"/>
                </a:solidFill>
                <a:latin typeface="Chalkboard"/>
                <a:cs typeface="Chalkboard"/>
              </a:rPr>
              <a:t>Bile – </a:t>
            </a:r>
            <a:r>
              <a:rPr lang="en-US" sz="2800" b="1" dirty="0">
                <a:solidFill>
                  <a:srgbClr val="FF6FCF"/>
                </a:solidFill>
                <a:latin typeface="Chalkboard"/>
                <a:cs typeface="Chalkboard"/>
              </a:rPr>
              <a:t>Cu</a:t>
            </a:r>
            <a:r>
              <a:rPr lang="en-US" sz="2800" dirty="0">
                <a:solidFill>
                  <a:srgbClr val="FF6FCF"/>
                </a:solidFill>
                <a:latin typeface="Chalkboard"/>
                <a:cs typeface="Chalkboard"/>
              </a:rPr>
              <a:t>, </a:t>
            </a:r>
            <a:r>
              <a:rPr lang="en-US" sz="2800" b="1" dirty="0" err="1">
                <a:solidFill>
                  <a:srgbClr val="FF6FCF"/>
                </a:solidFill>
                <a:latin typeface="Chalkboard"/>
                <a:cs typeface="Chalkboard"/>
              </a:rPr>
              <a:t>Mn</a:t>
            </a:r>
            <a:r>
              <a:rPr lang="en-US" sz="2800" dirty="0">
                <a:solidFill>
                  <a:srgbClr val="FF6FCF"/>
                </a:solidFill>
                <a:latin typeface="Chalkboard"/>
                <a:cs typeface="Chalkboard"/>
              </a:rPr>
              <a:t>, Cr, Zn, </a:t>
            </a:r>
          </a:p>
          <a:p>
            <a:pPr>
              <a:lnSpc>
                <a:spcPct val="120000"/>
              </a:lnSpc>
            </a:pPr>
            <a:r>
              <a:rPr lang="en-US" sz="2800" dirty="0" err="1" smtClean="0">
                <a:solidFill>
                  <a:srgbClr val="FF6FCF"/>
                </a:solidFill>
                <a:latin typeface="Chalkboard"/>
                <a:cs typeface="Chalkboard"/>
              </a:rPr>
              <a:t>Urina</a:t>
            </a:r>
            <a:r>
              <a:rPr lang="en-US" sz="2800" dirty="0" smtClean="0">
                <a:solidFill>
                  <a:srgbClr val="FF6FCF"/>
                </a:solidFill>
                <a:latin typeface="Chalkboard"/>
                <a:cs typeface="Chalkboard"/>
              </a:rPr>
              <a:t> </a:t>
            </a:r>
            <a:r>
              <a:rPr lang="en-US" sz="2800" dirty="0">
                <a:solidFill>
                  <a:srgbClr val="FF6FCF"/>
                </a:solidFill>
                <a:latin typeface="Chalkboard"/>
                <a:cs typeface="Chalkboard"/>
              </a:rPr>
              <a:t>– </a:t>
            </a:r>
            <a:r>
              <a:rPr lang="en-US" sz="2800" b="1" dirty="0">
                <a:solidFill>
                  <a:srgbClr val="FF6FCF"/>
                </a:solidFill>
                <a:latin typeface="Chalkboard"/>
                <a:cs typeface="Chalkboard"/>
              </a:rPr>
              <a:t>Co</a:t>
            </a:r>
            <a:r>
              <a:rPr lang="en-US" sz="2800" dirty="0">
                <a:solidFill>
                  <a:srgbClr val="FF6FCF"/>
                </a:solidFill>
                <a:latin typeface="Chalkboard"/>
                <a:cs typeface="Chalkboard"/>
              </a:rPr>
              <a:t>, </a:t>
            </a:r>
            <a:r>
              <a:rPr lang="en-US" sz="2800" b="1" dirty="0">
                <a:solidFill>
                  <a:srgbClr val="FF6FCF"/>
                </a:solidFill>
                <a:latin typeface="Chalkboard"/>
                <a:cs typeface="Chalkboard"/>
              </a:rPr>
              <a:t>Cr</a:t>
            </a:r>
            <a:r>
              <a:rPr lang="en-US" sz="2800" dirty="0">
                <a:solidFill>
                  <a:srgbClr val="FF6FCF"/>
                </a:solidFill>
                <a:latin typeface="Chalkboard"/>
                <a:cs typeface="Chalkboard"/>
              </a:rPr>
              <a:t>, Mo, Zn</a:t>
            </a:r>
            <a:endParaRPr lang="en-US" sz="2800" dirty="0" smtClean="0">
              <a:solidFill>
                <a:srgbClr val="FF6FCF"/>
              </a:solidFill>
              <a:latin typeface="Chalkboard"/>
              <a:cs typeface="Chalkboard"/>
            </a:endParaRPr>
          </a:p>
          <a:p>
            <a:pPr>
              <a:lnSpc>
                <a:spcPct val="120000"/>
              </a:lnSpc>
            </a:pPr>
            <a:r>
              <a:rPr lang="en-US" sz="2800" dirty="0" err="1" smtClean="0">
                <a:solidFill>
                  <a:srgbClr val="FF6FCF"/>
                </a:solidFill>
                <a:latin typeface="Chalkboard"/>
                <a:cs typeface="Chalkboard"/>
              </a:rPr>
              <a:t>Succo</a:t>
            </a:r>
            <a:r>
              <a:rPr lang="en-US" sz="2800" dirty="0" smtClean="0">
                <a:solidFill>
                  <a:srgbClr val="FF6FCF"/>
                </a:solidFill>
                <a:latin typeface="Chalkboard"/>
                <a:cs typeface="Chalkboard"/>
              </a:rPr>
              <a:t> </a:t>
            </a:r>
            <a:r>
              <a:rPr lang="en-US" sz="2800" dirty="0" err="1" smtClean="0">
                <a:solidFill>
                  <a:srgbClr val="FF6FCF"/>
                </a:solidFill>
                <a:latin typeface="Chalkboard"/>
                <a:cs typeface="Chalkboard"/>
              </a:rPr>
              <a:t>pancreatico</a:t>
            </a:r>
            <a:r>
              <a:rPr lang="en-US" sz="2800" dirty="0" smtClean="0">
                <a:solidFill>
                  <a:srgbClr val="FF6FCF"/>
                </a:solidFill>
                <a:latin typeface="Chalkboard"/>
                <a:cs typeface="Chalkboard"/>
              </a:rPr>
              <a:t> – </a:t>
            </a:r>
            <a:r>
              <a:rPr lang="en-US" sz="2800" b="1" dirty="0">
                <a:solidFill>
                  <a:srgbClr val="FF6FCF"/>
                </a:solidFill>
                <a:latin typeface="Chalkboard"/>
                <a:cs typeface="Chalkboard"/>
              </a:rPr>
              <a:t>Zn</a:t>
            </a:r>
            <a:endParaRPr lang="en-US" sz="2800" b="1" dirty="0" smtClean="0">
              <a:solidFill>
                <a:srgbClr val="FF6FCF"/>
              </a:solidFill>
              <a:latin typeface="Chalkboard"/>
              <a:cs typeface="Chalkboard"/>
            </a:endParaRPr>
          </a:p>
          <a:p>
            <a:pPr>
              <a:lnSpc>
                <a:spcPct val="120000"/>
              </a:lnSpc>
            </a:pPr>
            <a:r>
              <a:rPr lang="en-US" sz="2800" dirty="0" err="1" smtClean="0">
                <a:solidFill>
                  <a:srgbClr val="FF6FCF"/>
                </a:solidFill>
                <a:latin typeface="Chalkboard"/>
                <a:cs typeface="Chalkboard"/>
              </a:rPr>
              <a:t>Sudore</a:t>
            </a:r>
            <a:r>
              <a:rPr lang="en-US" sz="2800" dirty="0" smtClean="0">
                <a:solidFill>
                  <a:srgbClr val="FF6FCF"/>
                </a:solidFill>
                <a:latin typeface="Chalkboard"/>
                <a:cs typeface="Chalkboard"/>
              </a:rPr>
              <a:t> –</a:t>
            </a:r>
            <a:r>
              <a:rPr lang="en-US" sz="2800" b="1" dirty="0" smtClean="0">
                <a:solidFill>
                  <a:srgbClr val="FF6FCF"/>
                </a:solidFill>
                <a:latin typeface="Chalkboard"/>
                <a:cs typeface="Chalkboard"/>
              </a:rPr>
              <a:t> </a:t>
            </a:r>
            <a:r>
              <a:rPr lang="en-US" sz="2800" b="1" dirty="0">
                <a:solidFill>
                  <a:srgbClr val="FF6FCF"/>
                </a:solidFill>
                <a:latin typeface="Chalkboard"/>
                <a:cs typeface="Chalkboard"/>
              </a:rPr>
              <a:t>Zn</a:t>
            </a:r>
            <a:endParaRPr lang="en-US" sz="2800" b="1" dirty="0" smtClean="0">
              <a:solidFill>
                <a:srgbClr val="FF6FCF"/>
              </a:solidFill>
              <a:latin typeface="Chalkboard"/>
              <a:cs typeface="Chalkboard"/>
            </a:endParaRPr>
          </a:p>
          <a:p>
            <a:pPr>
              <a:lnSpc>
                <a:spcPct val="120000"/>
              </a:lnSpc>
            </a:pPr>
            <a:r>
              <a:rPr lang="en-US" sz="2800" dirty="0" smtClean="0">
                <a:solidFill>
                  <a:srgbClr val="FF6FCF"/>
                </a:solidFill>
                <a:latin typeface="Chalkboard"/>
                <a:cs typeface="Chalkboard"/>
              </a:rPr>
              <a:t>Cellule </a:t>
            </a:r>
            <a:r>
              <a:rPr lang="en-US" sz="2800" dirty="0" err="1" smtClean="0">
                <a:solidFill>
                  <a:srgbClr val="FF6FCF"/>
                </a:solidFill>
                <a:latin typeface="Chalkboard"/>
                <a:cs typeface="Chalkboard"/>
              </a:rPr>
              <a:t>morte</a:t>
            </a:r>
            <a:r>
              <a:rPr lang="en-US" sz="2800" dirty="0" smtClean="0">
                <a:solidFill>
                  <a:srgbClr val="FF6FCF"/>
                </a:solidFill>
                <a:latin typeface="Chalkboard"/>
                <a:cs typeface="Chalkboard"/>
              </a:rPr>
              <a:t> </a:t>
            </a:r>
            <a:r>
              <a:rPr lang="en-US" sz="2800" dirty="0" err="1" smtClean="0">
                <a:solidFill>
                  <a:srgbClr val="FF6FCF"/>
                </a:solidFill>
                <a:latin typeface="Chalkboard"/>
                <a:cs typeface="Chalkboard"/>
              </a:rPr>
              <a:t>della</a:t>
            </a:r>
            <a:r>
              <a:rPr lang="en-US" sz="2800" dirty="0" smtClean="0">
                <a:solidFill>
                  <a:srgbClr val="FF6FCF"/>
                </a:solidFill>
                <a:latin typeface="Chalkboard"/>
                <a:cs typeface="Chalkboard"/>
              </a:rPr>
              <a:t> </a:t>
            </a:r>
            <a:r>
              <a:rPr lang="en-US" sz="2800" dirty="0" err="1" smtClean="0">
                <a:solidFill>
                  <a:srgbClr val="FF6FCF"/>
                </a:solidFill>
                <a:latin typeface="Chalkboard"/>
                <a:cs typeface="Chalkboard"/>
              </a:rPr>
              <a:t>pelle</a:t>
            </a:r>
            <a:r>
              <a:rPr lang="en-US" sz="2800" dirty="0" smtClean="0">
                <a:solidFill>
                  <a:srgbClr val="FF6FCF"/>
                </a:solidFill>
                <a:latin typeface="Chalkboard"/>
                <a:cs typeface="Chalkboard"/>
              </a:rPr>
              <a:t> – </a:t>
            </a:r>
            <a:r>
              <a:rPr lang="en-US" sz="2800" dirty="0">
                <a:solidFill>
                  <a:srgbClr val="FF6FCF"/>
                </a:solidFill>
                <a:latin typeface="Chalkboard"/>
                <a:cs typeface="Chalkboard"/>
              </a:rPr>
              <a:t>Fe, Zn </a:t>
            </a:r>
          </a:p>
        </p:txBody>
      </p:sp>
      <p:sp>
        <p:nvSpPr>
          <p:cNvPr id="5" name="Figura a mano libera 4"/>
          <p:cNvSpPr/>
          <p:nvPr/>
        </p:nvSpPr>
        <p:spPr>
          <a:xfrm>
            <a:off x="3510844" y="2726267"/>
            <a:ext cx="3962400" cy="2709333"/>
          </a:xfrm>
          <a:custGeom>
            <a:avLst/>
            <a:gdLst>
              <a:gd name="connsiteX0" fmla="*/ 1490133 w 3962400"/>
              <a:gd name="connsiteY0" fmla="*/ 33866 h 2709333"/>
              <a:gd name="connsiteX1" fmla="*/ 1507067 w 3962400"/>
              <a:gd name="connsiteY1" fmla="*/ 541866 h 2709333"/>
              <a:gd name="connsiteX2" fmla="*/ 1710267 w 3962400"/>
              <a:gd name="connsiteY2" fmla="*/ 829733 h 2709333"/>
              <a:gd name="connsiteX3" fmla="*/ 1761067 w 3962400"/>
              <a:gd name="connsiteY3" fmla="*/ 1270000 h 2709333"/>
              <a:gd name="connsiteX4" fmla="*/ 1794933 w 3962400"/>
              <a:gd name="connsiteY4" fmla="*/ 1642533 h 2709333"/>
              <a:gd name="connsiteX5" fmla="*/ 389467 w 3962400"/>
              <a:gd name="connsiteY5" fmla="*/ 1642533 h 2709333"/>
              <a:gd name="connsiteX6" fmla="*/ 0 w 3962400"/>
              <a:gd name="connsiteY6" fmla="*/ 1693333 h 2709333"/>
              <a:gd name="connsiteX7" fmla="*/ 33867 w 3962400"/>
              <a:gd name="connsiteY7" fmla="*/ 2082800 h 2709333"/>
              <a:gd name="connsiteX8" fmla="*/ 3048000 w 3962400"/>
              <a:gd name="connsiteY8" fmla="*/ 2032000 h 2709333"/>
              <a:gd name="connsiteX9" fmla="*/ 3369733 w 3962400"/>
              <a:gd name="connsiteY9" fmla="*/ 2048933 h 2709333"/>
              <a:gd name="connsiteX10" fmla="*/ 3386667 w 3962400"/>
              <a:gd name="connsiteY10" fmla="*/ 2709333 h 2709333"/>
              <a:gd name="connsiteX11" fmla="*/ 3962400 w 3962400"/>
              <a:gd name="connsiteY11" fmla="*/ 2675466 h 2709333"/>
              <a:gd name="connsiteX12" fmla="*/ 3945467 w 3962400"/>
              <a:gd name="connsiteY12" fmla="*/ 1964266 h 2709333"/>
              <a:gd name="connsiteX13" fmla="*/ 2404533 w 3962400"/>
              <a:gd name="connsiteY13" fmla="*/ 1574800 h 2709333"/>
              <a:gd name="connsiteX14" fmla="*/ 2133600 w 3962400"/>
              <a:gd name="connsiteY14" fmla="*/ 0 h 2709333"/>
              <a:gd name="connsiteX15" fmla="*/ 1490133 w 3962400"/>
              <a:gd name="connsiteY15" fmla="*/ 33866 h 270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2400" h="2709333">
                <a:moveTo>
                  <a:pt x="1490133" y="33866"/>
                </a:moveTo>
                <a:lnTo>
                  <a:pt x="1507067" y="541866"/>
                </a:lnTo>
                <a:lnTo>
                  <a:pt x="1710267" y="829733"/>
                </a:lnTo>
                <a:lnTo>
                  <a:pt x="1761067" y="1270000"/>
                </a:lnTo>
                <a:lnTo>
                  <a:pt x="1794933" y="1642533"/>
                </a:lnTo>
                <a:lnTo>
                  <a:pt x="389467" y="1642533"/>
                </a:lnTo>
                <a:lnTo>
                  <a:pt x="0" y="1693333"/>
                </a:lnTo>
                <a:lnTo>
                  <a:pt x="33867" y="2082800"/>
                </a:lnTo>
                <a:lnTo>
                  <a:pt x="3048000" y="2032000"/>
                </a:lnTo>
                <a:lnTo>
                  <a:pt x="3369733" y="2048933"/>
                </a:lnTo>
                <a:lnTo>
                  <a:pt x="3386667" y="2709333"/>
                </a:lnTo>
                <a:lnTo>
                  <a:pt x="3962400" y="2675466"/>
                </a:lnTo>
                <a:lnTo>
                  <a:pt x="3945467" y="1964266"/>
                </a:lnTo>
                <a:lnTo>
                  <a:pt x="2404533" y="1574800"/>
                </a:lnTo>
                <a:lnTo>
                  <a:pt x="2133600" y="0"/>
                </a:lnTo>
                <a:lnTo>
                  <a:pt x="1490133" y="33866"/>
                </a:lnTo>
                <a:close/>
              </a:path>
            </a:pathLst>
          </a:custGeom>
          <a:solidFill>
            <a:schemeClr val="bg1">
              <a:alpha val="3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7650" name="Picture 7"/>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215900" y="152400"/>
            <a:ext cx="8712200" cy="5829300"/>
          </a:xfrm>
          <a:prstGeom prst="rect">
            <a:avLst/>
          </a:prstGeom>
          <a:noFill/>
          <a:ln w="9525">
            <a:noFill/>
            <a:miter lim="800000"/>
            <a:headEnd/>
            <a:tailEnd/>
          </a:ln>
        </p:spPr>
      </p:pic>
      <p:sp>
        <p:nvSpPr>
          <p:cNvPr id="27651" name="Text Box 8"/>
          <p:cNvSpPr txBox="1">
            <a:spLocks noChangeArrowheads="1"/>
          </p:cNvSpPr>
          <p:nvPr/>
        </p:nvSpPr>
        <p:spPr bwMode="auto">
          <a:xfrm>
            <a:off x="23813" y="6202090"/>
            <a:ext cx="8872860" cy="384721"/>
          </a:xfrm>
          <a:prstGeom prst="rect">
            <a:avLst/>
          </a:prstGeom>
          <a:noFill/>
          <a:ln w="9525">
            <a:noFill/>
            <a:miter lim="800000"/>
            <a:headEnd/>
            <a:tailEnd/>
          </a:ln>
        </p:spPr>
        <p:txBody>
          <a:bodyPr wrap="none" anchor="ctr">
            <a:prstTxWarp prst="textNoShape">
              <a:avLst/>
            </a:prstTxWarp>
            <a:spAutoFit/>
          </a:bodyPr>
          <a:lstStyle/>
          <a:p>
            <a:pPr>
              <a:spcBef>
                <a:spcPct val="50000"/>
              </a:spcBef>
            </a:pPr>
            <a:r>
              <a:rPr lang="en-US" sz="1900" dirty="0" err="1">
                <a:solidFill>
                  <a:srgbClr val="FFFF00"/>
                </a:solidFill>
                <a:latin typeface="Chalkboard"/>
                <a:cs typeface="Chalkboard"/>
              </a:rPr>
              <a:t>Spettrometria</a:t>
            </a:r>
            <a:r>
              <a:rPr lang="en-US" sz="1900" dirty="0">
                <a:solidFill>
                  <a:srgbClr val="FFFF00"/>
                </a:solidFill>
                <a:latin typeface="Chalkboard"/>
                <a:cs typeface="Chalkboard"/>
              </a:rPr>
              <a:t> (</a:t>
            </a:r>
            <a:r>
              <a:rPr lang="en-US" sz="1900" dirty="0" err="1">
                <a:solidFill>
                  <a:srgbClr val="FFFF00"/>
                </a:solidFill>
                <a:latin typeface="Chalkboard"/>
                <a:cs typeface="Chalkboard"/>
              </a:rPr>
              <a:t>ottica</a:t>
            </a:r>
            <a:r>
              <a:rPr lang="en-US" sz="1900" dirty="0">
                <a:solidFill>
                  <a:srgbClr val="FFFF00"/>
                </a:solidFill>
                <a:latin typeface="Chalkboard"/>
                <a:cs typeface="Chalkboard"/>
              </a:rPr>
              <a:t>) </a:t>
            </a:r>
            <a:r>
              <a:rPr lang="en-US" sz="1900" dirty="0" err="1">
                <a:solidFill>
                  <a:srgbClr val="FFFF00"/>
                </a:solidFill>
                <a:latin typeface="Chalkboard"/>
                <a:cs typeface="Chalkboard"/>
              </a:rPr>
              <a:t>di</a:t>
            </a:r>
            <a:r>
              <a:rPr lang="en-US" sz="1900" dirty="0">
                <a:solidFill>
                  <a:srgbClr val="FFFF00"/>
                </a:solidFill>
                <a:latin typeface="Chalkboard"/>
                <a:cs typeface="Chalkboard"/>
              </a:rPr>
              <a:t> </a:t>
            </a:r>
            <a:r>
              <a:rPr lang="en-US" sz="1900" dirty="0" err="1">
                <a:solidFill>
                  <a:srgbClr val="FFFF00"/>
                </a:solidFill>
                <a:latin typeface="Chalkboard"/>
                <a:cs typeface="Chalkboard"/>
              </a:rPr>
              <a:t>emissione</a:t>
            </a:r>
            <a:r>
              <a:rPr lang="en-US" sz="1900" dirty="0">
                <a:solidFill>
                  <a:srgbClr val="FFFF00"/>
                </a:solidFill>
                <a:latin typeface="Chalkboard"/>
                <a:cs typeface="Chalkboard"/>
              </a:rPr>
              <a:t> </a:t>
            </a:r>
            <a:r>
              <a:rPr lang="en-US" sz="1900" dirty="0" err="1">
                <a:solidFill>
                  <a:srgbClr val="FFFF00"/>
                </a:solidFill>
                <a:latin typeface="Chalkboard"/>
                <a:cs typeface="Chalkboard"/>
              </a:rPr>
              <a:t>atomica</a:t>
            </a:r>
            <a:r>
              <a:rPr lang="en-US" sz="1900" dirty="0">
                <a:solidFill>
                  <a:srgbClr val="FFFF00"/>
                </a:solidFill>
                <a:latin typeface="Chalkboard"/>
                <a:cs typeface="Chalkboard"/>
              </a:rPr>
              <a:t> con plasma ad </a:t>
            </a:r>
            <a:r>
              <a:rPr lang="en-US" sz="1900" dirty="0" err="1">
                <a:solidFill>
                  <a:srgbClr val="FFFF00"/>
                </a:solidFill>
                <a:latin typeface="Chalkboard"/>
                <a:cs typeface="Chalkboard"/>
              </a:rPr>
              <a:t>induzione</a:t>
            </a:r>
            <a:r>
              <a:rPr lang="en-US" sz="1900" dirty="0">
                <a:solidFill>
                  <a:srgbClr val="FFFF00"/>
                </a:solidFill>
                <a:latin typeface="Chalkboard"/>
                <a:cs typeface="Chalkboard"/>
              </a:rPr>
              <a:t> </a:t>
            </a:r>
            <a:r>
              <a:rPr lang="en-US" sz="1900" dirty="0" err="1">
                <a:solidFill>
                  <a:srgbClr val="FFFF00"/>
                </a:solidFill>
                <a:latin typeface="Chalkboard"/>
                <a:cs typeface="Chalkboard"/>
              </a:rPr>
              <a:t>accoppiato</a:t>
            </a:r>
            <a:endParaRPr lang="en-US" sz="1900" dirty="0">
              <a:solidFill>
                <a:srgbClr val="FFFF00"/>
              </a:solidFill>
              <a:latin typeface="Chalkboard"/>
              <a:cs typeface="Chalkboard"/>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5602" name="Picture 6"/>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82550" y="-1588"/>
            <a:ext cx="7169150" cy="6099175"/>
          </a:xfrm>
          <a:prstGeom prst="rect">
            <a:avLst/>
          </a:prstGeom>
          <a:noFill/>
          <a:ln w="9525">
            <a:noFill/>
            <a:miter lim="800000"/>
            <a:headEnd/>
            <a:tailEnd/>
          </a:ln>
        </p:spPr>
      </p:pic>
      <p:sp>
        <p:nvSpPr>
          <p:cNvPr id="25603" name="Rettangolo 2"/>
          <p:cNvSpPr>
            <a:spLocks noChangeArrowheads="1"/>
          </p:cNvSpPr>
          <p:nvPr/>
        </p:nvSpPr>
        <p:spPr bwMode="auto">
          <a:xfrm>
            <a:off x="7239000" y="1828800"/>
            <a:ext cx="76200" cy="152400"/>
          </a:xfrm>
          <a:prstGeom prst="rect">
            <a:avLst/>
          </a:prstGeom>
          <a:solidFill>
            <a:srgbClr val="FFFDE4"/>
          </a:solidFill>
          <a:ln w="9525">
            <a:solidFill>
              <a:schemeClr val="tx1"/>
            </a:solidFill>
            <a:round/>
            <a:headEnd/>
            <a:tailEnd/>
          </a:ln>
        </p:spPr>
        <p:txBody>
          <a:bodyPr wrap="none" anchor="ctr">
            <a:prstTxWarp prst="textNoShape">
              <a:avLst/>
            </a:prstTxWarp>
          </a:bodyPr>
          <a:lstStyle/>
          <a:p>
            <a:endParaRPr lang="it-IT"/>
          </a:p>
        </p:txBody>
      </p:sp>
      <p:sp>
        <p:nvSpPr>
          <p:cNvPr id="25604" name="Rettangolo 3"/>
          <p:cNvSpPr>
            <a:spLocks noChangeArrowheads="1"/>
          </p:cNvSpPr>
          <p:nvPr/>
        </p:nvSpPr>
        <p:spPr bwMode="auto">
          <a:xfrm>
            <a:off x="7086600" y="2133600"/>
            <a:ext cx="76200" cy="152400"/>
          </a:xfrm>
          <a:prstGeom prst="rect">
            <a:avLst/>
          </a:prstGeom>
          <a:solidFill>
            <a:srgbClr val="FFFDE4"/>
          </a:solidFill>
          <a:ln w="9525">
            <a:solidFill>
              <a:schemeClr val="tx1"/>
            </a:solidFill>
            <a:round/>
            <a:headEnd/>
            <a:tailEnd/>
          </a:ln>
        </p:spPr>
        <p:txBody>
          <a:bodyPr wrap="none" anchor="ctr">
            <a:prstTxWarp prst="textNoShape">
              <a:avLst/>
            </a:prstTxWarp>
          </a:bodyPr>
          <a:lstStyle/>
          <a:p>
            <a:endParaRPr lang="it-IT"/>
          </a:p>
        </p:txBody>
      </p:sp>
      <p:sp>
        <p:nvSpPr>
          <p:cNvPr id="25605" name="Rettangolo 4"/>
          <p:cNvSpPr>
            <a:spLocks noChangeArrowheads="1"/>
          </p:cNvSpPr>
          <p:nvPr/>
        </p:nvSpPr>
        <p:spPr bwMode="auto">
          <a:xfrm>
            <a:off x="7086600" y="2362200"/>
            <a:ext cx="76200" cy="152400"/>
          </a:xfrm>
          <a:prstGeom prst="rect">
            <a:avLst/>
          </a:prstGeom>
          <a:solidFill>
            <a:srgbClr val="FFFDE4"/>
          </a:solidFill>
          <a:ln w="9525">
            <a:solidFill>
              <a:schemeClr val="tx1"/>
            </a:solidFill>
            <a:round/>
            <a:headEnd/>
            <a:tailEnd/>
          </a:ln>
        </p:spPr>
        <p:txBody>
          <a:bodyPr wrap="none" anchor="ctr">
            <a:prstTxWarp prst="textNoShape">
              <a:avLst/>
            </a:prstTxWarp>
          </a:bodyPr>
          <a:lstStyle/>
          <a:p>
            <a:endParaRPr lang="it-IT"/>
          </a:p>
        </p:txBody>
      </p:sp>
      <p:sp>
        <p:nvSpPr>
          <p:cNvPr id="25606" name="Rettangolo 5"/>
          <p:cNvSpPr>
            <a:spLocks noChangeArrowheads="1"/>
          </p:cNvSpPr>
          <p:nvPr/>
        </p:nvSpPr>
        <p:spPr bwMode="auto">
          <a:xfrm>
            <a:off x="7010400" y="2590800"/>
            <a:ext cx="76200" cy="152400"/>
          </a:xfrm>
          <a:prstGeom prst="rect">
            <a:avLst/>
          </a:prstGeom>
          <a:solidFill>
            <a:srgbClr val="FFFDE4"/>
          </a:solidFill>
          <a:ln w="9525">
            <a:solidFill>
              <a:schemeClr val="tx1"/>
            </a:solidFill>
            <a:round/>
            <a:headEnd/>
            <a:tailEnd/>
          </a:ln>
        </p:spPr>
        <p:txBody>
          <a:bodyPr wrap="none" anchor="ctr">
            <a:prstTxWarp prst="textNoShape">
              <a:avLst/>
            </a:prstTxWarp>
          </a:bodyPr>
          <a:lstStyle/>
          <a:p>
            <a:endParaRPr lang="it-IT"/>
          </a:p>
        </p:txBody>
      </p:sp>
      <p:sp>
        <p:nvSpPr>
          <p:cNvPr id="25607" name="Rettangolo 6"/>
          <p:cNvSpPr>
            <a:spLocks noChangeArrowheads="1"/>
          </p:cNvSpPr>
          <p:nvPr/>
        </p:nvSpPr>
        <p:spPr bwMode="auto">
          <a:xfrm>
            <a:off x="6705600" y="1828800"/>
            <a:ext cx="762000" cy="228600"/>
          </a:xfrm>
          <a:prstGeom prst="rect">
            <a:avLst/>
          </a:prstGeom>
          <a:solidFill>
            <a:srgbClr val="FFFDE4"/>
          </a:solidFill>
          <a:ln w="9525">
            <a:solidFill>
              <a:schemeClr val="tx1"/>
            </a:solidFill>
            <a:round/>
            <a:headEnd/>
            <a:tailEnd/>
          </a:ln>
        </p:spPr>
        <p:txBody>
          <a:bodyPr wrap="none" anchor="ctr">
            <a:prstTxWarp prst="textNoShape">
              <a:avLst/>
            </a:prstTxWarp>
          </a:bodyPr>
          <a:lstStyle/>
          <a:p>
            <a:r>
              <a:rPr lang="it-IT" sz="1100" b="1">
                <a:solidFill>
                  <a:srgbClr val="FF0000"/>
                </a:solidFill>
              </a:rPr>
              <a:t>6000 K</a:t>
            </a:r>
          </a:p>
        </p:txBody>
      </p:sp>
      <p:sp>
        <p:nvSpPr>
          <p:cNvPr id="25608" name="Rettangolo 7"/>
          <p:cNvSpPr>
            <a:spLocks noChangeArrowheads="1"/>
          </p:cNvSpPr>
          <p:nvPr/>
        </p:nvSpPr>
        <p:spPr bwMode="auto">
          <a:xfrm>
            <a:off x="6629400" y="2133600"/>
            <a:ext cx="762000" cy="228600"/>
          </a:xfrm>
          <a:prstGeom prst="rect">
            <a:avLst/>
          </a:prstGeom>
          <a:solidFill>
            <a:srgbClr val="FFFDE4"/>
          </a:solidFill>
          <a:ln w="9525">
            <a:solidFill>
              <a:schemeClr val="tx1"/>
            </a:solidFill>
            <a:round/>
            <a:headEnd/>
            <a:tailEnd/>
          </a:ln>
        </p:spPr>
        <p:txBody>
          <a:bodyPr wrap="none" anchor="ctr">
            <a:prstTxWarp prst="textNoShape">
              <a:avLst/>
            </a:prstTxWarp>
          </a:bodyPr>
          <a:lstStyle/>
          <a:p>
            <a:r>
              <a:rPr lang="it-IT" sz="1100" b="1">
                <a:solidFill>
                  <a:srgbClr val="FF0000"/>
                </a:solidFill>
              </a:rPr>
              <a:t>7000 K</a:t>
            </a:r>
          </a:p>
        </p:txBody>
      </p:sp>
      <p:sp>
        <p:nvSpPr>
          <p:cNvPr id="25609" name="Rettangolo 8"/>
          <p:cNvSpPr>
            <a:spLocks noChangeArrowheads="1"/>
          </p:cNvSpPr>
          <p:nvPr/>
        </p:nvSpPr>
        <p:spPr bwMode="auto">
          <a:xfrm>
            <a:off x="6553200" y="2362200"/>
            <a:ext cx="762000" cy="228600"/>
          </a:xfrm>
          <a:prstGeom prst="rect">
            <a:avLst/>
          </a:prstGeom>
          <a:solidFill>
            <a:srgbClr val="FFFDE4"/>
          </a:solidFill>
          <a:ln w="9525">
            <a:solidFill>
              <a:schemeClr val="tx1"/>
            </a:solidFill>
            <a:round/>
            <a:headEnd/>
            <a:tailEnd/>
          </a:ln>
        </p:spPr>
        <p:txBody>
          <a:bodyPr wrap="none" anchor="ctr">
            <a:prstTxWarp prst="textNoShape">
              <a:avLst/>
            </a:prstTxWarp>
          </a:bodyPr>
          <a:lstStyle/>
          <a:p>
            <a:r>
              <a:rPr lang="it-IT" sz="1100" b="1">
                <a:solidFill>
                  <a:srgbClr val="FF0000"/>
                </a:solidFill>
              </a:rPr>
              <a:t>8000 K</a:t>
            </a:r>
          </a:p>
        </p:txBody>
      </p:sp>
      <p:sp>
        <p:nvSpPr>
          <p:cNvPr id="25610" name="Rettangolo 9"/>
          <p:cNvSpPr>
            <a:spLocks noChangeArrowheads="1"/>
          </p:cNvSpPr>
          <p:nvPr/>
        </p:nvSpPr>
        <p:spPr bwMode="auto">
          <a:xfrm>
            <a:off x="6477000" y="2590800"/>
            <a:ext cx="762000" cy="228600"/>
          </a:xfrm>
          <a:prstGeom prst="rect">
            <a:avLst/>
          </a:prstGeom>
          <a:solidFill>
            <a:srgbClr val="FFFDE4"/>
          </a:solidFill>
          <a:ln w="9525">
            <a:solidFill>
              <a:schemeClr val="tx1"/>
            </a:solidFill>
            <a:round/>
            <a:headEnd/>
            <a:tailEnd/>
          </a:ln>
        </p:spPr>
        <p:txBody>
          <a:bodyPr wrap="none" anchor="ctr">
            <a:prstTxWarp prst="textNoShape">
              <a:avLst/>
            </a:prstTxWarp>
          </a:bodyPr>
          <a:lstStyle/>
          <a:p>
            <a:r>
              <a:rPr lang="it-IT" sz="1100" b="1">
                <a:solidFill>
                  <a:srgbClr val="FF0000"/>
                </a:solidFill>
              </a:rPr>
              <a:t>9000 K</a:t>
            </a:r>
          </a:p>
        </p:txBody>
      </p:sp>
      <p:sp>
        <p:nvSpPr>
          <p:cNvPr id="25611" name="Rettangolo 10"/>
          <p:cNvSpPr>
            <a:spLocks noChangeArrowheads="1"/>
          </p:cNvSpPr>
          <p:nvPr/>
        </p:nvSpPr>
        <p:spPr bwMode="auto">
          <a:xfrm>
            <a:off x="6400800" y="2819400"/>
            <a:ext cx="914400" cy="228600"/>
          </a:xfrm>
          <a:prstGeom prst="rect">
            <a:avLst/>
          </a:prstGeom>
          <a:solidFill>
            <a:srgbClr val="FFFDE4"/>
          </a:solidFill>
          <a:ln w="9525">
            <a:solidFill>
              <a:schemeClr val="tx1"/>
            </a:solidFill>
            <a:round/>
            <a:headEnd/>
            <a:tailEnd/>
          </a:ln>
        </p:spPr>
        <p:txBody>
          <a:bodyPr wrap="none" anchor="ctr">
            <a:prstTxWarp prst="textNoShape">
              <a:avLst/>
            </a:prstTxWarp>
          </a:bodyPr>
          <a:lstStyle/>
          <a:p>
            <a:r>
              <a:rPr lang="it-IT" sz="1100" b="1">
                <a:solidFill>
                  <a:srgbClr val="FF0000"/>
                </a:solidFill>
              </a:rPr>
              <a:t>10.000 K</a:t>
            </a:r>
          </a:p>
        </p:txBody>
      </p:sp>
      <p:pic>
        <p:nvPicPr>
          <p:cNvPr id="12" name="Picture 12"/>
          <p:cNvPicPr>
            <a:picLocks noChangeAspect="1" noChangeArrowheads="1"/>
          </p:cNvPicPr>
          <p:nvPr/>
        </p:nvPicPr>
        <p:blipFill>
          <a:blip r:embed="rId4"/>
          <a:srcRect/>
          <a:stretch>
            <a:fillRect/>
          </a:stretch>
        </p:blipFill>
        <p:spPr bwMode="auto">
          <a:xfrm>
            <a:off x="6472324" y="818443"/>
            <a:ext cx="2671675" cy="4274679"/>
          </a:xfrm>
          <a:prstGeom prst="rect">
            <a:avLst/>
          </a:prstGeom>
          <a:noFill/>
          <a:ln w="9525">
            <a:noFill/>
            <a:miter lim="800000"/>
            <a:headEnd/>
            <a:tailEnd/>
          </a:ln>
        </p:spPr>
      </p:pic>
      <p:pic>
        <p:nvPicPr>
          <p:cNvPr id="13" name="Picture 3"/>
          <p:cNvPicPr>
            <a:picLocks noChangeAspect="1" noChangeArrowheads="1"/>
          </p:cNvPicPr>
          <p:nvPr/>
        </p:nvPicPr>
        <p:blipFill>
          <a:blip r:embed="rId5"/>
          <a:srcRect/>
          <a:stretch>
            <a:fillRect/>
          </a:stretch>
        </p:blipFill>
        <p:spPr bwMode="auto">
          <a:xfrm>
            <a:off x="4688717" y="4867344"/>
            <a:ext cx="1712083" cy="1764878"/>
          </a:xfrm>
          <a:prstGeom prst="rect">
            <a:avLst/>
          </a:prstGeom>
          <a:solidFill>
            <a:schemeClr val="accent6">
              <a:lumMod val="75000"/>
            </a:schemeClr>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2"/>
                                        </p:tgtEl>
                                      </p:cBhvr>
                                    </p:animEffect>
                                    <p:set>
                                      <p:cBhvr>
                                        <p:cTn id="12" dur="1" fill="hold">
                                          <p:stCondLst>
                                            <p:cond delay="19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6626" name="Picture 5"/>
          <p:cNvPicPr>
            <a:picLocks noChangeAspect="1" noChangeArrowheads="1"/>
          </p:cNvPicPr>
          <p:nvPr/>
        </p:nvPicPr>
        <p:blipFill>
          <a:blip r:embed="rId2"/>
          <a:srcRect/>
          <a:stretch>
            <a:fillRect/>
          </a:stretch>
        </p:blipFill>
        <p:spPr bwMode="auto">
          <a:xfrm>
            <a:off x="252413" y="174625"/>
            <a:ext cx="8636000" cy="6502400"/>
          </a:xfrm>
          <a:prstGeom prst="rect">
            <a:avLst/>
          </a:prstGeom>
          <a:noFill/>
          <a:ln w="9525">
            <a:noFill/>
            <a:miter lim="800000"/>
            <a:headEnd/>
            <a:tailEnd/>
          </a:ln>
        </p:spPr>
      </p:pic>
      <p:sp>
        <p:nvSpPr>
          <p:cNvPr id="26627" name="Rectangle 6"/>
          <p:cNvSpPr>
            <a:spLocks noChangeArrowheads="1"/>
          </p:cNvSpPr>
          <p:nvPr/>
        </p:nvSpPr>
        <p:spPr bwMode="auto">
          <a:xfrm>
            <a:off x="838200" y="4038600"/>
            <a:ext cx="7620000" cy="21336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it-IT"/>
          </a:p>
        </p:txBody>
      </p:sp>
      <p:sp>
        <p:nvSpPr>
          <p:cNvPr id="26628" name="Text Box 7"/>
          <p:cNvSpPr txBox="1">
            <a:spLocks noChangeArrowheads="1"/>
          </p:cNvSpPr>
          <p:nvPr/>
        </p:nvSpPr>
        <p:spPr bwMode="auto">
          <a:xfrm>
            <a:off x="1226609" y="4537780"/>
            <a:ext cx="6986058" cy="1200328"/>
          </a:xfrm>
          <a:prstGeom prst="rect">
            <a:avLst/>
          </a:prstGeom>
          <a:noFill/>
          <a:ln w="9525">
            <a:noFill/>
            <a:miter lim="800000"/>
            <a:headEnd/>
            <a:tailEnd/>
          </a:ln>
        </p:spPr>
        <p:txBody>
          <a:bodyPr wrap="square" anchor="ctr">
            <a:prstTxWarp prst="textNoShape">
              <a:avLst/>
            </a:prstTxWarp>
            <a:spAutoFit/>
          </a:bodyPr>
          <a:lstStyle/>
          <a:p>
            <a:pPr algn="ctr">
              <a:spcBef>
                <a:spcPct val="50000"/>
              </a:spcBef>
            </a:pPr>
            <a:r>
              <a:rPr lang="en-US" sz="2400" b="1" dirty="0" err="1">
                <a:solidFill>
                  <a:schemeClr val="bg1"/>
                </a:solidFill>
                <a:latin typeface="Chalkboard"/>
                <a:cs typeface="Chalkboard"/>
              </a:rPr>
              <a:t>Nella</a:t>
            </a:r>
            <a:r>
              <a:rPr lang="en-US" sz="2400" b="1" dirty="0">
                <a:solidFill>
                  <a:schemeClr val="bg1"/>
                </a:solidFill>
                <a:latin typeface="Chalkboard"/>
                <a:cs typeface="Chalkboard"/>
              </a:rPr>
              <a:t> </a:t>
            </a:r>
            <a:r>
              <a:rPr lang="en-US" sz="2400" b="1" dirty="0" err="1">
                <a:solidFill>
                  <a:schemeClr val="bg1"/>
                </a:solidFill>
                <a:latin typeface="Chalkboard"/>
                <a:cs typeface="Chalkboard"/>
              </a:rPr>
              <a:t>torcia</a:t>
            </a:r>
            <a:r>
              <a:rPr lang="en-US" sz="2400" b="1" dirty="0">
                <a:solidFill>
                  <a:schemeClr val="bg1"/>
                </a:solidFill>
                <a:latin typeface="Chalkboard"/>
                <a:cs typeface="Chalkboard"/>
              </a:rPr>
              <a:t> </a:t>
            </a:r>
            <a:r>
              <a:rPr lang="en-US" sz="2400" b="1" dirty="0" err="1">
                <a:solidFill>
                  <a:schemeClr val="bg1"/>
                </a:solidFill>
                <a:latin typeface="Chalkboard"/>
                <a:cs typeface="Chalkboard"/>
              </a:rPr>
              <a:t>avremo</a:t>
            </a:r>
            <a:r>
              <a:rPr lang="en-US" sz="2400" b="1" dirty="0">
                <a:solidFill>
                  <a:schemeClr val="bg1"/>
                </a:solidFill>
                <a:latin typeface="Chalkboard"/>
                <a:cs typeface="Chalkboard"/>
              </a:rPr>
              <a:t> </a:t>
            </a:r>
            <a:r>
              <a:rPr lang="en-US" sz="2400" b="1" dirty="0" err="1">
                <a:solidFill>
                  <a:schemeClr val="bg1"/>
                </a:solidFill>
                <a:latin typeface="Chalkboard"/>
                <a:cs typeface="Chalkboard"/>
              </a:rPr>
              <a:t>ioni</a:t>
            </a:r>
            <a:r>
              <a:rPr lang="en-US" sz="2400" b="1" dirty="0">
                <a:solidFill>
                  <a:schemeClr val="bg1"/>
                </a:solidFill>
                <a:latin typeface="Chalkboard"/>
                <a:cs typeface="Chalkboard"/>
              </a:rPr>
              <a:t> </a:t>
            </a:r>
            <a:r>
              <a:rPr lang="en-US" sz="2400" b="1" dirty="0" err="1">
                <a:solidFill>
                  <a:schemeClr val="bg1"/>
                </a:solidFill>
                <a:latin typeface="Chalkboard"/>
                <a:cs typeface="Chalkboard"/>
              </a:rPr>
              <a:t>ed</a:t>
            </a:r>
            <a:r>
              <a:rPr lang="en-US" sz="2400" b="1" dirty="0">
                <a:solidFill>
                  <a:schemeClr val="bg1"/>
                </a:solidFill>
                <a:latin typeface="Chalkboard"/>
                <a:cs typeface="Chalkboard"/>
              </a:rPr>
              <a:t> </a:t>
            </a:r>
            <a:r>
              <a:rPr lang="en-US" sz="2400" b="1" dirty="0" err="1">
                <a:solidFill>
                  <a:schemeClr val="bg1"/>
                </a:solidFill>
                <a:latin typeface="Chalkboard"/>
                <a:cs typeface="Chalkboard"/>
              </a:rPr>
              <a:t>atomi</a:t>
            </a:r>
            <a:r>
              <a:rPr lang="en-US" sz="2400" b="1" dirty="0">
                <a:solidFill>
                  <a:schemeClr val="bg1"/>
                </a:solidFill>
                <a:latin typeface="Chalkboard"/>
                <a:cs typeface="Chalkboard"/>
              </a:rPr>
              <a:t>. </a:t>
            </a:r>
            <a:r>
              <a:rPr lang="en-US" sz="2400" b="1" dirty="0" err="1">
                <a:solidFill>
                  <a:schemeClr val="bg1"/>
                </a:solidFill>
                <a:latin typeface="Chalkboard"/>
                <a:cs typeface="Chalkboard"/>
              </a:rPr>
              <a:t>Sono</a:t>
            </a:r>
            <a:r>
              <a:rPr lang="en-US" sz="2400" b="1" dirty="0">
                <a:solidFill>
                  <a:schemeClr val="bg1"/>
                </a:solidFill>
                <a:latin typeface="Chalkboard"/>
                <a:cs typeface="Chalkboard"/>
              </a:rPr>
              <a:t> </a:t>
            </a:r>
            <a:r>
              <a:rPr lang="en-US" sz="2400" b="1" dirty="0" err="1">
                <a:solidFill>
                  <a:schemeClr val="bg1"/>
                </a:solidFill>
                <a:latin typeface="Chalkboard"/>
                <a:cs typeface="Chalkboard"/>
              </a:rPr>
              <a:t>quest’ultimi</a:t>
            </a:r>
            <a:r>
              <a:rPr lang="en-US" sz="2400" b="1" dirty="0">
                <a:solidFill>
                  <a:schemeClr val="bg1"/>
                </a:solidFill>
                <a:latin typeface="Chalkboard"/>
                <a:cs typeface="Chalkboard"/>
              </a:rPr>
              <a:t> </a:t>
            </a:r>
            <a:r>
              <a:rPr lang="en-US" sz="2400" b="1" dirty="0" err="1">
                <a:solidFill>
                  <a:schemeClr val="bg1"/>
                </a:solidFill>
                <a:latin typeface="Chalkboard"/>
                <a:cs typeface="Chalkboard"/>
              </a:rPr>
              <a:t>che</a:t>
            </a:r>
            <a:r>
              <a:rPr lang="en-US" sz="2400" b="1" dirty="0">
                <a:solidFill>
                  <a:schemeClr val="bg1"/>
                </a:solidFill>
                <a:latin typeface="Chalkboard"/>
                <a:cs typeface="Chalkboard"/>
              </a:rPr>
              <a:t> </a:t>
            </a:r>
            <a:r>
              <a:rPr lang="en-US" sz="2400" b="1" dirty="0" err="1">
                <a:solidFill>
                  <a:schemeClr val="bg1"/>
                </a:solidFill>
                <a:latin typeface="Chalkboard"/>
                <a:cs typeface="Chalkboard"/>
              </a:rPr>
              <a:t>essendo</a:t>
            </a:r>
            <a:r>
              <a:rPr lang="en-US" sz="2400" b="1" dirty="0">
                <a:solidFill>
                  <a:schemeClr val="bg1"/>
                </a:solidFill>
                <a:latin typeface="Chalkboard"/>
                <a:cs typeface="Chalkboard"/>
              </a:rPr>
              <a:t> </a:t>
            </a:r>
            <a:r>
              <a:rPr lang="en-US" sz="2400" b="1" dirty="0" err="1">
                <a:solidFill>
                  <a:schemeClr val="bg1"/>
                </a:solidFill>
                <a:latin typeface="Chalkboard"/>
                <a:cs typeface="Chalkboard"/>
              </a:rPr>
              <a:t>eccitati</a:t>
            </a:r>
            <a:r>
              <a:rPr lang="en-US" sz="2400" b="1" dirty="0">
                <a:solidFill>
                  <a:schemeClr val="bg1"/>
                </a:solidFill>
                <a:latin typeface="Chalkboard"/>
                <a:cs typeface="Chalkboard"/>
              </a:rPr>
              <a:t> </a:t>
            </a:r>
            <a:r>
              <a:rPr lang="en-US" sz="2400" b="1" dirty="0" err="1">
                <a:solidFill>
                  <a:schemeClr val="bg1"/>
                </a:solidFill>
                <a:latin typeface="Chalkboard"/>
                <a:cs typeface="Chalkboard"/>
              </a:rPr>
              <a:t>emetteranno</a:t>
            </a:r>
            <a:r>
              <a:rPr lang="en-US" sz="2400" b="1" dirty="0">
                <a:solidFill>
                  <a:schemeClr val="bg1"/>
                </a:solidFill>
                <a:latin typeface="Chalkboard"/>
                <a:cs typeface="Chalkboard"/>
              </a:rPr>
              <a:t> un </a:t>
            </a:r>
            <a:r>
              <a:rPr lang="en-US" sz="2400" b="1" dirty="0" err="1">
                <a:solidFill>
                  <a:schemeClr val="bg1"/>
                </a:solidFill>
                <a:latin typeface="Chalkboard"/>
                <a:cs typeface="Chalkboard"/>
              </a:rPr>
              <a:t>fotone</a:t>
            </a:r>
            <a:r>
              <a:rPr lang="en-US" sz="2400" b="1" dirty="0">
                <a:solidFill>
                  <a:schemeClr val="bg1"/>
                </a:solidFill>
                <a:latin typeface="Chalkboard"/>
                <a:cs typeface="Chalkboard"/>
              </a:rPr>
              <a:t> ad </a:t>
            </a:r>
            <a:r>
              <a:rPr lang="en-US" sz="2400" b="1" dirty="0" err="1">
                <a:solidFill>
                  <a:schemeClr val="bg1"/>
                </a:solidFill>
                <a:latin typeface="Chalkboard"/>
                <a:cs typeface="Chalkboard"/>
              </a:rPr>
              <a:t>una</a:t>
            </a:r>
            <a:r>
              <a:rPr lang="en-US" sz="2400" b="1" dirty="0">
                <a:solidFill>
                  <a:schemeClr val="bg1"/>
                </a:solidFill>
                <a:latin typeface="Chalkboard"/>
                <a:cs typeface="Chalkboard"/>
              </a:rPr>
              <a:t> </a:t>
            </a:r>
            <a:r>
              <a:rPr lang="en-US" sz="2400" b="1" dirty="0" err="1">
                <a:solidFill>
                  <a:schemeClr val="bg1"/>
                </a:solidFill>
                <a:latin typeface="Chalkboard"/>
                <a:cs typeface="Chalkboard"/>
              </a:rPr>
              <a:t>determinata</a:t>
            </a:r>
            <a:r>
              <a:rPr lang="en-US" sz="2400" b="1" dirty="0">
                <a:solidFill>
                  <a:schemeClr val="bg1"/>
                </a:solidFill>
                <a:latin typeface="Chalkboard"/>
                <a:cs typeface="Chalkboard"/>
              </a:rPr>
              <a:t> </a:t>
            </a:r>
            <a:r>
              <a:rPr lang="en-US" sz="2400" b="1" dirty="0" err="1">
                <a:solidFill>
                  <a:schemeClr val="bg1"/>
                </a:solidFill>
                <a:latin typeface="Chalkboard"/>
                <a:cs typeface="Chalkboard"/>
              </a:rPr>
              <a:t>lunghezza</a:t>
            </a:r>
            <a:r>
              <a:rPr lang="en-US" sz="2400" b="1" dirty="0">
                <a:solidFill>
                  <a:schemeClr val="bg1"/>
                </a:solidFill>
                <a:latin typeface="Chalkboard"/>
                <a:cs typeface="Chalkboard"/>
              </a:rPr>
              <a:t> </a:t>
            </a:r>
            <a:r>
              <a:rPr lang="en-US" sz="2400" b="1" dirty="0" err="1">
                <a:solidFill>
                  <a:schemeClr val="bg1"/>
                </a:solidFill>
                <a:latin typeface="Chalkboard"/>
                <a:cs typeface="Chalkboard"/>
              </a:rPr>
              <a:t>d’onda</a:t>
            </a:r>
            <a:endParaRPr lang="en-US" sz="2400" b="1" dirty="0">
              <a:solidFill>
                <a:schemeClr val="bg1"/>
              </a:solidFill>
              <a:latin typeface="Chalkboard"/>
              <a:cs typeface="Chalkboard"/>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graphicFrame>
        <p:nvGraphicFramePr>
          <p:cNvPr id="126978" name="Object 2"/>
          <p:cNvGraphicFramePr>
            <a:graphicFrameLocks noChangeAspect="1"/>
          </p:cNvGraphicFramePr>
          <p:nvPr/>
        </p:nvGraphicFramePr>
        <p:xfrm>
          <a:off x="841375" y="681038"/>
          <a:ext cx="6799263" cy="5543550"/>
        </p:xfrm>
        <a:graphic>
          <a:graphicData uri="http://schemas.openxmlformats.org/presentationml/2006/ole">
            <p:oleObj spid="_x0000_s126978" name="Slide" r:id="rId3" imgW="4572000" imgH="3429000" progId="">
              <p:embed/>
            </p:oleObj>
          </a:graphicData>
        </a:graphic>
      </p:graphicFrame>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graphicFrame>
        <p:nvGraphicFramePr>
          <p:cNvPr id="128002" name="Object 2"/>
          <p:cNvGraphicFramePr>
            <a:graphicFrameLocks noChangeAspect="1"/>
          </p:cNvGraphicFramePr>
          <p:nvPr/>
        </p:nvGraphicFramePr>
        <p:xfrm>
          <a:off x="1050925" y="440267"/>
          <a:ext cx="7009342" cy="5713776"/>
        </p:xfrm>
        <a:graphic>
          <a:graphicData uri="http://schemas.openxmlformats.org/presentationml/2006/ole">
            <p:oleObj spid="_x0000_s128002" name="Slide" r:id="rId3" imgW="4572000" imgH="3429000" progId="">
              <p:embed/>
            </p:oleObj>
          </a:graphicData>
        </a:graphic>
      </p:graphicFrame>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9698" name="Rectangle 6"/>
          <p:cNvSpPr>
            <a:spLocks noChangeArrowheads="1"/>
          </p:cNvSpPr>
          <p:nvPr/>
        </p:nvSpPr>
        <p:spPr bwMode="auto">
          <a:xfrm>
            <a:off x="152400" y="346075"/>
            <a:ext cx="8686800" cy="4530725"/>
          </a:xfrm>
          <a:prstGeom prst="rect">
            <a:avLst/>
          </a:prstGeom>
          <a:noFill/>
          <a:ln w="9525">
            <a:noFill/>
            <a:miter lim="800000"/>
            <a:headEnd/>
            <a:tailEnd/>
          </a:ln>
        </p:spPr>
        <p:txBody>
          <a:bodyPr>
            <a:prstTxWarp prst="textNoShape">
              <a:avLst/>
            </a:prstTxWarp>
          </a:bodyPr>
          <a:lstStyle/>
          <a:p>
            <a:pPr marL="342900" indent="-342900" algn="l">
              <a:lnSpc>
                <a:spcPct val="90000"/>
              </a:lnSpc>
              <a:spcBef>
                <a:spcPct val="20000"/>
              </a:spcBef>
              <a:buClr>
                <a:schemeClr val="accent2"/>
              </a:buClr>
              <a:buSzPct val="80000"/>
              <a:buFont typeface="Wingdings" charset="2"/>
              <a:buChar char="l"/>
            </a:pPr>
            <a:r>
              <a:rPr lang="en-US" sz="2800" b="1" dirty="0" err="1">
                <a:solidFill>
                  <a:srgbClr val="CCFFCC"/>
                </a:solidFill>
                <a:latin typeface="Chalkboard"/>
                <a:cs typeface="Chalkboard"/>
              </a:rPr>
              <a:t>Vantaggi</a:t>
            </a:r>
            <a:endParaRPr lang="en-US" sz="2800" b="1" dirty="0">
              <a:solidFill>
                <a:srgbClr val="CCFFCC"/>
              </a:solidFill>
              <a:latin typeface="Chalkboard"/>
              <a:cs typeface="Chalkboard"/>
            </a:endParaRPr>
          </a:p>
          <a:p>
            <a:pPr marL="742950" lvl="1" indent="-285750" algn="l">
              <a:lnSpc>
                <a:spcPct val="90000"/>
              </a:lnSpc>
              <a:spcBef>
                <a:spcPct val="20000"/>
              </a:spcBef>
              <a:buClr>
                <a:schemeClr val="tx1"/>
              </a:buClr>
              <a:buSzPct val="90000"/>
              <a:buFontTx/>
              <a:buChar char="–"/>
            </a:pPr>
            <a:r>
              <a:rPr lang="en-US" sz="2400" b="1" dirty="0">
                <a:solidFill>
                  <a:srgbClr val="CCFFCC"/>
                </a:solidFill>
                <a:latin typeface="Chalkboard"/>
                <a:ea typeface="ＭＳ Ｐゴシック" charset="-128"/>
                <a:cs typeface="Chalkboard"/>
              </a:rPr>
              <a:t>ICP </a:t>
            </a:r>
            <a:r>
              <a:rPr lang="en-US" sz="2400" b="1" dirty="0" err="1">
                <a:solidFill>
                  <a:srgbClr val="CCFFCC"/>
                </a:solidFill>
                <a:latin typeface="Chalkboard"/>
                <a:ea typeface="ＭＳ Ｐゴシック" charset="-128"/>
                <a:cs typeface="Chalkboard"/>
              </a:rPr>
              <a:t>può</a:t>
            </a:r>
            <a:r>
              <a:rPr lang="en-US" sz="2400" b="1" dirty="0">
                <a:solidFill>
                  <a:srgbClr val="CCFFCC"/>
                </a:solidFill>
                <a:latin typeface="Chalkboard"/>
                <a:ea typeface="ＭＳ Ｐゴシック" charset="-128"/>
                <a:cs typeface="Chalkboard"/>
              </a:rPr>
              <a:t> </a:t>
            </a:r>
            <a:r>
              <a:rPr lang="en-US" sz="2400" b="1" dirty="0" err="1">
                <a:solidFill>
                  <a:srgbClr val="CCFFCC"/>
                </a:solidFill>
                <a:latin typeface="Chalkboard"/>
                <a:ea typeface="ＭＳ Ｐゴシック" charset="-128"/>
                <a:cs typeface="Chalkboard"/>
              </a:rPr>
              <a:t>identificare</a:t>
            </a:r>
            <a:r>
              <a:rPr lang="en-US" sz="2400" b="1" dirty="0">
                <a:solidFill>
                  <a:srgbClr val="CCFFCC"/>
                </a:solidFill>
                <a:latin typeface="Chalkboard"/>
                <a:ea typeface="ＭＳ Ｐゴシック" charset="-128"/>
                <a:cs typeface="Chalkboard"/>
              </a:rPr>
              <a:t> </a:t>
            </a:r>
            <a:r>
              <a:rPr lang="en-US" sz="2400" b="1" dirty="0" err="1">
                <a:solidFill>
                  <a:srgbClr val="CCFFCC"/>
                </a:solidFill>
                <a:latin typeface="Chalkboard"/>
                <a:ea typeface="ＭＳ Ｐゴシック" charset="-128"/>
                <a:cs typeface="Chalkboard"/>
              </a:rPr>
              <a:t>e</a:t>
            </a:r>
            <a:r>
              <a:rPr lang="en-US" sz="2400" b="1" dirty="0">
                <a:solidFill>
                  <a:srgbClr val="CCFFCC"/>
                </a:solidFill>
                <a:latin typeface="Chalkboard"/>
                <a:ea typeface="ＭＳ Ｐゴシック" charset="-128"/>
                <a:cs typeface="Chalkboard"/>
              </a:rPr>
              <a:t> </a:t>
            </a:r>
            <a:r>
              <a:rPr lang="en-US" sz="2400" b="1" dirty="0" err="1">
                <a:solidFill>
                  <a:srgbClr val="CCFFCC"/>
                </a:solidFill>
                <a:latin typeface="Chalkboard"/>
                <a:ea typeface="ＭＳ Ｐゴシック" charset="-128"/>
                <a:cs typeface="Chalkboard"/>
              </a:rPr>
              <a:t>quantificare</a:t>
            </a:r>
            <a:r>
              <a:rPr lang="en-US" sz="2400" b="1" dirty="0">
                <a:solidFill>
                  <a:srgbClr val="CCFFCC"/>
                </a:solidFill>
                <a:latin typeface="Chalkboard"/>
                <a:ea typeface="ＭＳ Ｐゴシック" charset="-128"/>
                <a:cs typeface="Chalkboard"/>
              </a:rPr>
              <a:t> </a:t>
            </a:r>
            <a:r>
              <a:rPr lang="en-US" sz="2400" b="1" dirty="0" err="1">
                <a:solidFill>
                  <a:srgbClr val="CCFFCC"/>
                </a:solidFill>
                <a:latin typeface="Chalkboard"/>
                <a:ea typeface="ＭＳ Ｐゴシック" charset="-128"/>
                <a:cs typeface="Chalkboard"/>
              </a:rPr>
              <a:t>tutti</a:t>
            </a:r>
            <a:r>
              <a:rPr lang="en-US" sz="2400" b="1" dirty="0">
                <a:solidFill>
                  <a:srgbClr val="CCFFCC"/>
                </a:solidFill>
                <a:latin typeface="Chalkboard"/>
                <a:ea typeface="ＭＳ Ｐゴシック" charset="-128"/>
                <a:cs typeface="Chalkboard"/>
              </a:rPr>
              <a:t>  </a:t>
            </a:r>
            <a:r>
              <a:rPr lang="en-US" sz="2400" b="1" dirty="0" err="1">
                <a:solidFill>
                  <a:srgbClr val="CCFFCC"/>
                </a:solidFill>
                <a:latin typeface="Chalkboard"/>
                <a:ea typeface="ＭＳ Ｐゴシック" charset="-128"/>
                <a:cs typeface="Chalkboard"/>
              </a:rPr>
              <a:t>gli</a:t>
            </a:r>
            <a:r>
              <a:rPr lang="en-US" sz="2400" b="1" dirty="0">
                <a:solidFill>
                  <a:srgbClr val="CCFFCC"/>
                </a:solidFill>
                <a:latin typeface="Chalkboard"/>
                <a:ea typeface="ＭＳ Ｐゴシック" charset="-128"/>
                <a:cs typeface="Chalkboard"/>
              </a:rPr>
              <a:t> </a:t>
            </a:r>
            <a:r>
              <a:rPr lang="en-US" sz="2400" b="1" dirty="0" err="1">
                <a:solidFill>
                  <a:srgbClr val="CCFFCC"/>
                </a:solidFill>
                <a:latin typeface="Chalkboard"/>
                <a:ea typeface="ＭＳ Ｐゴシック" charset="-128"/>
                <a:cs typeface="Chalkboard"/>
              </a:rPr>
              <a:t>elementi</a:t>
            </a:r>
            <a:r>
              <a:rPr lang="en-US" sz="2400" b="1" dirty="0">
                <a:solidFill>
                  <a:srgbClr val="CCFFCC"/>
                </a:solidFill>
                <a:latin typeface="Chalkboard"/>
                <a:ea typeface="ＭＳ Ｐゴシック" charset="-128"/>
                <a:cs typeface="Chalkboard"/>
              </a:rPr>
              <a:t> (</a:t>
            </a:r>
            <a:r>
              <a:rPr lang="en-US" sz="2400" b="1" dirty="0" err="1">
                <a:solidFill>
                  <a:srgbClr val="CCFFCC"/>
                </a:solidFill>
                <a:latin typeface="Chalkboard"/>
                <a:ea typeface="ＭＳ Ｐゴシック" charset="-128"/>
                <a:cs typeface="Chalkboard"/>
              </a:rPr>
              <a:t>eccetto</a:t>
            </a:r>
            <a:r>
              <a:rPr lang="en-US" sz="2400" b="1" dirty="0">
                <a:solidFill>
                  <a:srgbClr val="CCFFCC"/>
                </a:solidFill>
                <a:latin typeface="Chalkboard"/>
                <a:ea typeface="ＭＳ Ｐゴシック" charset="-128"/>
                <a:cs typeface="Chalkboard"/>
              </a:rPr>
              <a:t> </a:t>
            </a:r>
            <a:r>
              <a:rPr lang="en-US" sz="2400" b="1" dirty="0" err="1">
                <a:solidFill>
                  <a:srgbClr val="CCFFCC"/>
                </a:solidFill>
                <a:latin typeface="Chalkboard"/>
                <a:ea typeface="ＭＳ Ｐゴシック" charset="-128"/>
                <a:cs typeface="Chalkboard"/>
              </a:rPr>
              <a:t>Ar</a:t>
            </a:r>
            <a:r>
              <a:rPr lang="en-US" sz="2400" b="1" dirty="0">
                <a:solidFill>
                  <a:srgbClr val="CCFFCC"/>
                </a:solidFill>
                <a:latin typeface="Chalkboard"/>
                <a:ea typeface="ＭＳ Ｐゴシック" charset="-128"/>
                <a:cs typeface="Chalkboard"/>
              </a:rPr>
              <a:t>). </a:t>
            </a:r>
          </a:p>
          <a:p>
            <a:pPr marL="742950" lvl="1" indent="-285750" algn="l">
              <a:lnSpc>
                <a:spcPct val="90000"/>
              </a:lnSpc>
              <a:spcBef>
                <a:spcPct val="20000"/>
              </a:spcBef>
              <a:buClr>
                <a:schemeClr val="tx1"/>
              </a:buClr>
              <a:buSzPct val="90000"/>
              <a:buFontTx/>
              <a:buChar char="–"/>
            </a:pPr>
            <a:r>
              <a:rPr lang="en-US" sz="2400" b="1" dirty="0">
                <a:solidFill>
                  <a:srgbClr val="CCFFCC"/>
                </a:solidFill>
                <a:latin typeface="Chalkboard"/>
                <a:ea typeface="ＭＳ Ｐゴシック" charset="-128"/>
                <a:cs typeface="Chalkboard"/>
              </a:rPr>
              <a:t>E’ </a:t>
            </a:r>
            <a:r>
              <a:rPr lang="en-US" sz="2400" b="1" dirty="0" err="1">
                <a:solidFill>
                  <a:srgbClr val="CCFFCC"/>
                </a:solidFill>
                <a:latin typeface="Chalkboard"/>
                <a:ea typeface="ＭＳ Ｐゴシック" charset="-128"/>
                <a:cs typeface="Chalkboard"/>
              </a:rPr>
              <a:t>ideale</a:t>
            </a:r>
            <a:r>
              <a:rPr lang="en-US" sz="2400" b="1" dirty="0">
                <a:solidFill>
                  <a:srgbClr val="CCFFCC"/>
                </a:solidFill>
                <a:latin typeface="Chalkboard"/>
                <a:ea typeface="ＭＳ Ｐゴシック" charset="-128"/>
                <a:cs typeface="Chalkboard"/>
              </a:rPr>
              <a:t> per un </a:t>
            </a:r>
            <a:r>
              <a:rPr lang="en-US" sz="2400" b="1" dirty="0" err="1">
                <a:solidFill>
                  <a:srgbClr val="CCFFCC"/>
                </a:solidFill>
                <a:latin typeface="Chalkboard"/>
                <a:ea typeface="ＭＳ Ｐゴシック" charset="-128"/>
                <a:cs typeface="Chalkboard"/>
              </a:rPr>
              <a:t>ampio</a:t>
            </a:r>
            <a:r>
              <a:rPr lang="en-US" sz="2400" b="1" dirty="0">
                <a:solidFill>
                  <a:srgbClr val="CCFFCC"/>
                </a:solidFill>
                <a:latin typeface="Chalkboard"/>
                <a:ea typeface="ＭＳ Ｐゴシック" charset="-128"/>
                <a:cs typeface="Chalkboard"/>
              </a:rPr>
              <a:t> range </a:t>
            </a:r>
            <a:r>
              <a:rPr lang="en-US" sz="2400" b="1" dirty="0" err="1">
                <a:solidFill>
                  <a:srgbClr val="CCFFCC"/>
                </a:solidFill>
                <a:latin typeface="Chalkboard"/>
                <a:ea typeface="ＭＳ Ｐゴシック" charset="-128"/>
                <a:cs typeface="Chalkboard"/>
              </a:rPr>
              <a:t>di</a:t>
            </a:r>
            <a:r>
              <a:rPr lang="en-US" sz="2400" b="1" dirty="0">
                <a:solidFill>
                  <a:srgbClr val="CCFFCC"/>
                </a:solidFill>
                <a:latin typeface="Chalkboard"/>
                <a:ea typeface="ＭＳ Ｐゴシック" charset="-128"/>
                <a:cs typeface="Chalkboard"/>
              </a:rPr>
              <a:t> </a:t>
            </a:r>
            <a:r>
              <a:rPr lang="en-US" sz="2400" b="1" dirty="0" err="1">
                <a:solidFill>
                  <a:srgbClr val="CCFFCC"/>
                </a:solidFill>
                <a:latin typeface="Chalkboard"/>
                <a:ea typeface="ＭＳ Ｐゴシック" charset="-128"/>
                <a:cs typeface="Chalkboard"/>
              </a:rPr>
              <a:t>concentrazioni</a:t>
            </a:r>
            <a:r>
              <a:rPr lang="en-US" sz="2400" b="1" dirty="0">
                <a:solidFill>
                  <a:srgbClr val="CCFFCC"/>
                </a:solidFill>
                <a:latin typeface="Chalkboard"/>
                <a:ea typeface="ＭＳ Ｐゴシック" charset="-128"/>
                <a:cs typeface="Chalkboard"/>
              </a:rPr>
              <a:t> (</a:t>
            </a:r>
            <a:r>
              <a:rPr lang="en-US" sz="2400" b="1" dirty="0" err="1">
                <a:solidFill>
                  <a:srgbClr val="CCFFCC"/>
                </a:solidFill>
                <a:latin typeface="Chalkboard"/>
                <a:ea typeface="ＭＳ Ｐゴシック" charset="-128"/>
                <a:cs typeface="Chalkboard"/>
              </a:rPr>
              <a:t>dalle</a:t>
            </a:r>
            <a:r>
              <a:rPr lang="en-US" sz="2400" b="1" dirty="0">
                <a:solidFill>
                  <a:srgbClr val="CCFFCC"/>
                </a:solidFill>
                <a:latin typeface="Chalkboard"/>
                <a:ea typeface="ＭＳ Ｐゴシック" charset="-128"/>
                <a:cs typeface="Chalkboard"/>
              </a:rPr>
              <a:t> ultra-</a:t>
            </a:r>
            <a:r>
              <a:rPr lang="en-US" sz="2400" b="1" dirty="0" err="1">
                <a:solidFill>
                  <a:srgbClr val="CCFFCC"/>
                </a:solidFill>
                <a:latin typeface="Chalkboard"/>
                <a:ea typeface="ＭＳ Ｐゴシック" charset="-128"/>
                <a:cs typeface="Chalkboard"/>
              </a:rPr>
              <a:t>tracce</a:t>
            </a:r>
            <a:r>
              <a:rPr lang="en-US" sz="2400" b="1" dirty="0">
                <a:solidFill>
                  <a:srgbClr val="CCFFCC"/>
                </a:solidFill>
                <a:latin typeface="Chalkboard"/>
                <a:ea typeface="ＭＳ Ｐゴシック" charset="-128"/>
                <a:cs typeface="Chalkboard"/>
              </a:rPr>
              <a:t> a %)</a:t>
            </a:r>
          </a:p>
          <a:p>
            <a:pPr marL="742950" lvl="1" indent="-285750" algn="l">
              <a:lnSpc>
                <a:spcPct val="90000"/>
              </a:lnSpc>
              <a:spcBef>
                <a:spcPct val="20000"/>
              </a:spcBef>
              <a:buClr>
                <a:schemeClr val="tx1"/>
              </a:buClr>
              <a:buSzPct val="90000"/>
              <a:buFontTx/>
              <a:buChar char="–"/>
            </a:pPr>
            <a:r>
              <a:rPr lang="en-US" sz="2400" b="1" dirty="0">
                <a:solidFill>
                  <a:srgbClr val="CCFFCC"/>
                </a:solidFill>
                <a:latin typeface="Chalkboard"/>
                <a:ea typeface="ＭＳ Ｐゴシック" charset="-128"/>
                <a:cs typeface="Chalkboard"/>
              </a:rPr>
              <a:t>I </a:t>
            </a:r>
            <a:r>
              <a:rPr lang="en-US" sz="2400" b="1" dirty="0" err="1">
                <a:solidFill>
                  <a:srgbClr val="CCFFCC"/>
                </a:solidFill>
                <a:latin typeface="Chalkboard"/>
                <a:ea typeface="ＭＳ Ｐゴシック" charset="-128"/>
                <a:cs typeface="Chalkboard"/>
              </a:rPr>
              <a:t>limiti</a:t>
            </a:r>
            <a:r>
              <a:rPr lang="en-US" sz="2400" b="1" dirty="0">
                <a:solidFill>
                  <a:srgbClr val="CCFFCC"/>
                </a:solidFill>
                <a:latin typeface="Chalkboard"/>
                <a:ea typeface="ＭＳ Ｐゴシック" charset="-128"/>
                <a:cs typeface="Chalkboard"/>
              </a:rPr>
              <a:t> </a:t>
            </a:r>
            <a:r>
              <a:rPr lang="en-US" sz="2400" b="1" dirty="0" err="1">
                <a:solidFill>
                  <a:srgbClr val="CCFFCC"/>
                </a:solidFill>
                <a:latin typeface="Chalkboard"/>
                <a:ea typeface="ＭＳ Ｐゴシック" charset="-128"/>
                <a:cs typeface="Chalkboard"/>
              </a:rPr>
              <a:t>di</a:t>
            </a:r>
            <a:r>
              <a:rPr lang="en-US" sz="2400" b="1" dirty="0">
                <a:solidFill>
                  <a:srgbClr val="CCFFCC"/>
                </a:solidFill>
                <a:latin typeface="Chalkboard"/>
                <a:ea typeface="ＭＳ Ｐゴシック" charset="-128"/>
                <a:cs typeface="Chalkboard"/>
              </a:rPr>
              <a:t> </a:t>
            </a:r>
            <a:r>
              <a:rPr lang="en-US" sz="2400" b="1" dirty="0" err="1">
                <a:solidFill>
                  <a:srgbClr val="CCFFCC"/>
                </a:solidFill>
                <a:latin typeface="Chalkboard"/>
                <a:ea typeface="ＭＳ Ｐゴシック" charset="-128"/>
                <a:cs typeface="Chalkboard"/>
              </a:rPr>
              <a:t>sensibilità</a:t>
            </a:r>
            <a:r>
              <a:rPr lang="en-US" sz="2400" b="1" dirty="0">
                <a:solidFill>
                  <a:srgbClr val="CCFFCC"/>
                </a:solidFill>
                <a:latin typeface="Chalkboard"/>
                <a:ea typeface="ＭＳ Ｐゴシック" charset="-128"/>
                <a:cs typeface="Chalkboard"/>
              </a:rPr>
              <a:t> </a:t>
            </a:r>
            <a:r>
              <a:rPr lang="en-US" sz="2400" b="1" dirty="0" err="1">
                <a:solidFill>
                  <a:srgbClr val="CCFFCC"/>
                </a:solidFill>
                <a:latin typeface="Chalkboard"/>
                <a:ea typeface="ＭＳ Ｐゴシック" charset="-128"/>
                <a:cs typeface="Chalkboard"/>
              </a:rPr>
              <a:t>sono</a:t>
            </a:r>
            <a:r>
              <a:rPr lang="en-US" sz="2400" b="1" dirty="0">
                <a:solidFill>
                  <a:srgbClr val="CCFFCC"/>
                </a:solidFill>
                <a:latin typeface="Chalkboard"/>
                <a:ea typeface="ＭＳ Ｐゴシック" charset="-128"/>
                <a:cs typeface="Chalkboard"/>
              </a:rPr>
              <a:t> </a:t>
            </a:r>
            <a:r>
              <a:rPr lang="en-US" sz="2400" b="1" dirty="0" err="1">
                <a:solidFill>
                  <a:srgbClr val="CCFFCC"/>
                </a:solidFill>
                <a:latin typeface="Chalkboard"/>
                <a:ea typeface="ＭＳ Ｐゴシック" charset="-128"/>
                <a:cs typeface="Chalkboard"/>
              </a:rPr>
              <a:t>generalmente</a:t>
            </a:r>
            <a:r>
              <a:rPr lang="en-US" sz="2400" b="1" dirty="0">
                <a:solidFill>
                  <a:srgbClr val="CCFFCC"/>
                </a:solidFill>
                <a:latin typeface="Chalkboard"/>
                <a:ea typeface="ＭＳ Ｐゴシック" charset="-128"/>
                <a:cs typeface="Chalkboard"/>
              </a:rPr>
              <a:t> </a:t>
            </a:r>
            <a:r>
              <a:rPr lang="en-US" sz="2400" b="1" dirty="0" err="1">
                <a:solidFill>
                  <a:srgbClr val="CCFFCC"/>
                </a:solidFill>
                <a:latin typeface="Chalkboard"/>
                <a:ea typeface="ＭＳ Ｐゴシック" charset="-128"/>
                <a:cs typeface="Chalkboard"/>
              </a:rPr>
              <a:t>bassi</a:t>
            </a:r>
            <a:r>
              <a:rPr lang="en-US" sz="2400" b="1" dirty="0">
                <a:solidFill>
                  <a:srgbClr val="CCFFCC"/>
                </a:solidFill>
                <a:latin typeface="Chalkboard"/>
                <a:ea typeface="ＭＳ Ｐゴシック" charset="-128"/>
                <a:cs typeface="Chalkboard"/>
              </a:rPr>
              <a:t> per la </a:t>
            </a:r>
            <a:r>
              <a:rPr lang="en-US" sz="2400" b="1" dirty="0" err="1">
                <a:solidFill>
                  <a:srgbClr val="CCFFCC"/>
                </a:solidFill>
                <a:latin typeface="Chalkboard"/>
                <a:ea typeface="ＭＳ Ｐゴシック" charset="-128"/>
                <a:cs typeface="Chalkboard"/>
              </a:rPr>
              <a:t>maggior</a:t>
            </a:r>
            <a:r>
              <a:rPr lang="en-US" sz="2400" b="1" dirty="0">
                <a:solidFill>
                  <a:srgbClr val="CCFFCC"/>
                </a:solidFill>
                <a:latin typeface="Chalkboard"/>
                <a:ea typeface="ＭＳ Ｐゴシック" charset="-128"/>
                <a:cs typeface="Chalkboard"/>
              </a:rPr>
              <a:t> parte </a:t>
            </a:r>
            <a:r>
              <a:rPr lang="en-US" sz="2400" b="1" dirty="0" err="1">
                <a:solidFill>
                  <a:srgbClr val="CCFFCC"/>
                </a:solidFill>
                <a:latin typeface="Chalkboard"/>
                <a:ea typeface="ＭＳ Ｐゴシック" charset="-128"/>
                <a:cs typeface="Chalkboard"/>
              </a:rPr>
              <a:t>degli</a:t>
            </a:r>
            <a:r>
              <a:rPr lang="en-US" sz="2400" b="1" dirty="0">
                <a:solidFill>
                  <a:srgbClr val="CCFFCC"/>
                </a:solidFill>
                <a:latin typeface="Chalkboard"/>
                <a:ea typeface="ＭＳ Ｐゴシック" charset="-128"/>
                <a:cs typeface="Chalkboard"/>
              </a:rPr>
              <a:t> </a:t>
            </a:r>
            <a:r>
              <a:rPr lang="en-US" sz="2400" b="1" dirty="0" err="1">
                <a:solidFill>
                  <a:srgbClr val="CCFFCC"/>
                </a:solidFill>
                <a:latin typeface="Chalkboard"/>
                <a:ea typeface="ＭＳ Ｐゴシック" charset="-128"/>
                <a:cs typeface="Chalkboard"/>
              </a:rPr>
              <a:t>elementi</a:t>
            </a:r>
            <a:r>
              <a:rPr lang="en-US" sz="2400" b="1" dirty="0">
                <a:solidFill>
                  <a:srgbClr val="CCFFCC"/>
                </a:solidFill>
                <a:latin typeface="Chalkboard"/>
                <a:ea typeface="ＭＳ Ｐゴシック" charset="-128"/>
                <a:cs typeface="Chalkboard"/>
              </a:rPr>
              <a:t> (</a:t>
            </a:r>
            <a:r>
              <a:rPr lang="en-US" sz="2400" b="1" dirty="0" err="1">
                <a:solidFill>
                  <a:srgbClr val="CCFFCC"/>
                </a:solidFill>
                <a:latin typeface="Chalkboard"/>
                <a:ea typeface="ＭＳ Ｐゴシック" charset="-128"/>
                <a:cs typeface="Chalkboard"/>
              </a:rPr>
              <a:t>ppm-ppt</a:t>
            </a:r>
            <a:r>
              <a:rPr lang="en-US" sz="2400" b="1" dirty="0">
                <a:solidFill>
                  <a:srgbClr val="CCFFCC"/>
                </a:solidFill>
                <a:latin typeface="Chalkboard"/>
                <a:ea typeface="ＭＳ Ｐゴシック" charset="-128"/>
                <a:cs typeface="Chalkboard"/>
              </a:rPr>
              <a:t>);</a:t>
            </a:r>
          </a:p>
          <a:p>
            <a:pPr marL="742950" lvl="1" indent="-285750" algn="l">
              <a:lnSpc>
                <a:spcPct val="90000"/>
              </a:lnSpc>
              <a:spcBef>
                <a:spcPct val="20000"/>
              </a:spcBef>
              <a:buClr>
                <a:schemeClr val="tx1"/>
              </a:buClr>
              <a:buSzPct val="90000"/>
              <a:buFontTx/>
              <a:buChar char="–"/>
            </a:pPr>
            <a:r>
              <a:rPr lang="en-US" sz="2400" b="1" dirty="0">
                <a:solidFill>
                  <a:srgbClr val="CCFFCC"/>
                </a:solidFill>
                <a:latin typeface="Chalkboard"/>
                <a:ea typeface="ＭＳ Ｐゴシック" charset="-128"/>
                <a:cs typeface="Chalkboard"/>
              </a:rPr>
              <a:t>Le </a:t>
            </a:r>
            <a:r>
              <a:rPr lang="en-US" sz="2400" b="1" dirty="0" err="1">
                <a:solidFill>
                  <a:srgbClr val="CCFFCC"/>
                </a:solidFill>
                <a:latin typeface="Chalkboard"/>
                <a:ea typeface="ＭＳ Ｐゴシック" charset="-128"/>
                <a:cs typeface="Chalkboard"/>
              </a:rPr>
              <a:t>analisi</a:t>
            </a:r>
            <a:r>
              <a:rPr lang="en-US" sz="2400" b="1" dirty="0">
                <a:solidFill>
                  <a:srgbClr val="CCFFCC"/>
                </a:solidFill>
                <a:latin typeface="Chalkboard"/>
                <a:ea typeface="ＭＳ Ｐゴシック" charset="-128"/>
                <a:cs typeface="Chalkboard"/>
              </a:rPr>
              <a:t> </a:t>
            </a:r>
            <a:r>
              <a:rPr lang="en-US" sz="2400" b="1" dirty="0" err="1">
                <a:solidFill>
                  <a:srgbClr val="CCFFCC"/>
                </a:solidFill>
                <a:latin typeface="Chalkboard"/>
                <a:ea typeface="ＭＳ Ｐゴシック" charset="-128"/>
                <a:cs typeface="Chalkboard"/>
              </a:rPr>
              <a:t>possono</a:t>
            </a:r>
            <a:r>
              <a:rPr lang="en-US" sz="2400" b="1" dirty="0">
                <a:solidFill>
                  <a:srgbClr val="CCFFCC"/>
                </a:solidFill>
                <a:latin typeface="Chalkboard"/>
                <a:ea typeface="ＭＳ Ｐゴシック" charset="-128"/>
                <a:cs typeface="Chalkboard"/>
              </a:rPr>
              <a:t> </a:t>
            </a:r>
            <a:r>
              <a:rPr lang="en-US" sz="2400" b="1" dirty="0" err="1">
                <a:solidFill>
                  <a:srgbClr val="CCFFCC"/>
                </a:solidFill>
                <a:latin typeface="Chalkboard"/>
                <a:ea typeface="ＭＳ Ｐゴシック" charset="-128"/>
                <a:cs typeface="Chalkboard"/>
              </a:rPr>
              <a:t>essere</a:t>
            </a:r>
            <a:r>
              <a:rPr lang="en-US" sz="2400" b="1" dirty="0">
                <a:solidFill>
                  <a:srgbClr val="CCFFCC"/>
                </a:solidFill>
                <a:latin typeface="Chalkboard"/>
                <a:ea typeface="ＭＳ Ｐゴシック" charset="-128"/>
                <a:cs typeface="Chalkboard"/>
              </a:rPr>
              <a:t> </a:t>
            </a:r>
            <a:r>
              <a:rPr lang="en-US" sz="2400" b="1" dirty="0" err="1">
                <a:solidFill>
                  <a:srgbClr val="CCFFCC"/>
                </a:solidFill>
                <a:latin typeface="Chalkboard"/>
                <a:ea typeface="ＭＳ Ｐゴシック" charset="-128"/>
                <a:cs typeface="Chalkboard"/>
              </a:rPr>
              <a:t>effettuate</a:t>
            </a:r>
            <a:r>
              <a:rPr lang="en-US" sz="2400" b="1" dirty="0">
                <a:solidFill>
                  <a:srgbClr val="CCFFCC"/>
                </a:solidFill>
                <a:latin typeface="Chalkboard"/>
                <a:ea typeface="ＭＳ Ｐゴシック" charset="-128"/>
                <a:cs typeface="Chalkboard"/>
              </a:rPr>
              <a:t> </a:t>
            </a:r>
            <a:r>
              <a:rPr lang="en-US" sz="2400" b="1" dirty="0" err="1">
                <a:solidFill>
                  <a:srgbClr val="CCFFCC"/>
                </a:solidFill>
                <a:latin typeface="Chalkboard"/>
                <a:ea typeface="ＭＳ Ｐゴシック" charset="-128"/>
                <a:cs typeface="Chalkboard"/>
              </a:rPr>
              <a:t>rapidamente</a:t>
            </a:r>
            <a:r>
              <a:rPr lang="en-US" sz="2400" b="1" dirty="0" smtClean="0">
                <a:solidFill>
                  <a:srgbClr val="CCFFCC"/>
                </a:solidFill>
                <a:latin typeface="Chalkboard"/>
                <a:ea typeface="ＭＳ Ｐゴシック" charset="-128"/>
                <a:cs typeface="Chalkboard"/>
              </a:rPr>
              <a:t>.</a:t>
            </a:r>
          </a:p>
          <a:p>
            <a:pPr marL="742950" lvl="1" indent="-285750" algn="l">
              <a:lnSpc>
                <a:spcPct val="90000"/>
              </a:lnSpc>
              <a:spcBef>
                <a:spcPct val="20000"/>
              </a:spcBef>
              <a:buClr>
                <a:schemeClr val="tx1"/>
              </a:buClr>
              <a:buSzPct val="90000"/>
              <a:buFontTx/>
              <a:buChar char="–"/>
            </a:pPr>
            <a:endParaRPr lang="en-US" sz="2400" b="1" dirty="0" smtClean="0">
              <a:solidFill>
                <a:srgbClr val="CCFFCC"/>
              </a:solidFill>
              <a:latin typeface="Chalkboard"/>
              <a:ea typeface="ＭＳ Ｐゴシック" charset="-128"/>
              <a:cs typeface="Chalkboard"/>
            </a:endParaRPr>
          </a:p>
          <a:p>
            <a:pPr marL="342900" indent="-342900" algn="l">
              <a:lnSpc>
                <a:spcPct val="90000"/>
              </a:lnSpc>
              <a:spcBef>
                <a:spcPct val="20000"/>
              </a:spcBef>
              <a:buClr>
                <a:schemeClr val="accent2"/>
              </a:buClr>
              <a:buSzPct val="80000"/>
              <a:buFont typeface="Wingdings" charset="2"/>
              <a:buChar char="l"/>
            </a:pPr>
            <a:r>
              <a:rPr lang="en-US" sz="2800" b="1" dirty="0" err="1">
                <a:solidFill>
                  <a:schemeClr val="bg1"/>
                </a:solidFill>
                <a:latin typeface="Chalkboard"/>
                <a:cs typeface="Chalkboard"/>
              </a:rPr>
              <a:t>Svantaggi</a:t>
            </a:r>
            <a:endParaRPr lang="en-US" sz="2800" b="1" dirty="0">
              <a:solidFill>
                <a:schemeClr val="bg1"/>
              </a:solidFill>
              <a:latin typeface="Chalkboard"/>
              <a:cs typeface="Chalkboard"/>
            </a:endParaRPr>
          </a:p>
          <a:p>
            <a:pPr marL="742950" lvl="1" indent="-285750" algn="l">
              <a:lnSpc>
                <a:spcPct val="90000"/>
              </a:lnSpc>
              <a:spcBef>
                <a:spcPct val="20000"/>
              </a:spcBef>
              <a:buClr>
                <a:schemeClr val="tx1"/>
              </a:buClr>
              <a:buSzPct val="90000"/>
              <a:buFontTx/>
              <a:buChar char="–"/>
            </a:pPr>
            <a:r>
              <a:rPr lang="en-US" sz="2400" b="1" dirty="0" err="1">
                <a:solidFill>
                  <a:schemeClr val="bg1"/>
                </a:solidFill>
                <a:latin typeface="Chalkboard"/>
                <a:ea typeface="ＭＳ Ｐゴシック" charset="-128"/>
                <a:cs typeface="Chalkboard"/>
              </a:rPr>
              <a:t>Interferenze</a:t>
            </a:r>
            <a:r>
              <a:rPr lang="en-US" sz="2400" b="1" dirty="0">
                <a:solidFill>
                  <a:schemeClr val="bg1"/>
                </a:solidFill>
                <a:latin typeface="Chalkboard"/>
                <a:ea typeface="ＭＳ Ｐゴシック" charset="-128"/>
                <a:cs typeface="Chalkboard"/>
              </a:rPr>
              <a:t> </a:t>
            </a:r>
            <a:r>
              <a:rPr lang="en-US" sz="2400" b="1" dirty="0" err="1">
                <a:solidFill>
                  <a:schemeClr val="bg1"/>
                </a:solidFill>
                <a:latin typeface="Chalkboard"/>
                <a:ea typeface="ＭＳ Ｐゴシック" charset="-128"/>
                <a:cs typeface="Chalkboard"/>
              </a:rPr>
              <a:t>che</a:t>
            </a:r>
            <a:r>
              <a:rPr lang="en-US" sz="2400" b="1" dirty="0">
                <a:solidFill>
                  <a:schemeClr val="bg1"/>
                </a:solidFill>
                <a:latin typeface="Chalkboard"/>
                <a:ea typeface="ＭＳ Ｐゴシック" charset="-128"/>
                <a:cs typeface="Chalkboard"/>
              </a:rPr>
              <a:t> </a:t>
            </a:r>
            <a:r>
              <a:rPr lang="en-US" sz="2400" b="1" dirty="0" err="1">
                <a:solidFill>
                  <a:schemeClr val="bg1"/>
                </a:solidFill>
                <a:latin typeface="Chalkboard"/>
                <a:ea typeface="ＭＳ Ｐゴシック" charset="-128"/>
                <a:cs typeface="Chalkboard"/>
              </a:rPr>
              <a:t>necessitano</a:t>
            </a:r>
            <a:r>
              <a:rPr lang="en-US" sz="2400" b="1" dirty="0">
                <a:solidFill>
                  <a:schemeClr val="bg1"/>
                </a:solidFill>
                <a:latin typeface="Chalkboard"/>
                <a:ea typeface="ＭＳ Ｐゴシック" charset="-128"/>
                <a:cs typeface="Chalkboard"/>
              </a:rPr>
              <a:t> </a:t>
            </a:r>
            <a:r>
              <a:rPr lang="en-US" sz="2400" b="1" dirty="0" err="1">
                <a:solidFill>
                  <a:schemeClr val="bg1"/>
                </a:solidFill>
                <a:latin typeface="Chalkboard"/>
                <a:ea typeface="ＭＳ Ｐゴシック" charset="-128"/>
                <a:cs typeface="Chalkboard"/>
              </a:rPr>
              <a:t>di</a:t>
            </a:r>
            <a:r>
              <a:rPr lang="en-US" sz="2400" b="1" dirty="0">
                <a:solidFill>
                  <a:schemeClr val="bg1"/>
                </a:solidFill>
                <a:latin typeface="Chalkboard"/>
                <a:ea typeface="ＭＳ Ｐゴシック" charset="-128"/>
                <a:cs typeface="Chalkboard"/>
              </a:rPr>
              <a:t> </a:t>
            </a:r>
            <a:r>
              <a:rPr lang="en-US" sz="2400" b="1" dirty="0" err="1">
                <a:solidFill>
                  <a:schemeClr val="bg1"/>
                </a:solidFill>
                <a:latin typeface="Chalkboard"/>
                <a:ea typeface="ＭＳ Ｐゴシック" charset="-128"/>
                <a:cs typeface="Chalkboard"/>
              </a:rPr>
              <a:t>essere</a:t>
            </a:r>
            <a:r>
              <a:rPr lang="en-US" sz="2400" b="1" dirty="0">
                <a:solidFill>
                  <a:schemeClr val="bg1"/>
                </a:solidFill>
                <a:latin typeface="Chalkboard"/>
                <a:ea typeface="ＭＳ Ｐゴシック" charset="-128"/>
                <a:cs typeface="Chalkboard"/>
              </a:rPr>
              <a:t> </a:t>
            </a:r>
            <a:r>
              <a:rPr lang="en-US" sz="2400" b="1" dirty="0" err="1">
                <a:solidFill>
                  <a:schemeClr val="bg1"/>
                </a:solidFill>
                <a:latin typeface="Chalkboard"/>
                <a:ea typeface="ＭＳ Ｐゴシック" charset="-128"/>
                <a:cs typeface="Chalkboard"/>
              </a:rPr>
              <a:t>rimosse</a:t>
            </a:r>
            <a:r>
              <a:rPr lang="en-US" sz="2400" b="1" dirty="0">
                <a:solidFill>
                  <a:schemeClr val="bg1"/>
                </a:solidFill>
                <a:latin typeface="Chalkboard"/>
                <a:ea typeface="ＭＳ Ｐゴシック" charset="-128"/>
                <a:cs typeface="Chalkboard"/>
              </a:rPr>
              <a:t> per </a:t>
            </a:r>
            <a:r>
              <a:rPr lang="en-US" sz="2400" b="1" dirty="0" err="1">
                <a:solidFill>
                  <a:schemeClr val="bg1"/>
                </a:solidFill>
                <a:latin typeface="Chalkboard"/>
                <a:ea typeface="ＭＳ Ｐゴシック" charset="-128"/>
                <a:cs typeface="Chalkboard"/>
              </a:rPr>
              <a:t>quegli</a:t>
            </a:r>
            <a:r>
              <a:rPr lang="en-US" sz="2400" b="1" dirty="0">
                <a:solidFill>
                  <a:schemeClr val="bg1"/>
                </a:solidFill>
                <a:latin typeface="Chalkboard"/>
                <a:ea typeface="ＭＳ Ｐゴシック" charset="-128"/>
                <a:cs typeface="Chalkboard"/>
              </a:rPr>
              <a:t> </a:t>
            </a:r>
            <a:r>
              <a:rPr lang="en-US" sz="2400" b="1" dirty="0" err="1">
                <a:solidFill>
                  <a:schemeClr val="bg1"/>
                </a:solidFill>
                <a:latin typeface="Chalkboard"/>
                <a:ea typeface="ＭＳ Ｐゴシック" charset="-128"/>
                <a:cs typeface="Chalkboard"/>
              </a:rPr>
              <a:t>elementi</a:t>
            </a:r>
            <a:r>
              <a:rPr lang="en-US" sz="2400" b="1" dirty="0">
                <a:solidFill>
                  <a:schemeClr val="bg1"/>
                </a:solidFill>
                <a:latin typeface="Chalkboard"/>
                <a:ea typeface="ＭＳ Ｐゴシック" charset="-128"/>
                <a:cs typeface="Chalkboard"/>
              </a:rPr>
              <a:t> </a:t>
            </a:r>
            <a:r>
              <a:rPr lang="en-US" sz="2400" b="1" dirty="0" err="1">
                <a:solidFill>
                  <a:schemeClr val="bg1"/>
                </a:solidFill>
                <a:latin typeface="Chalkboard"/>
                <a:ea typeface="ＭＳ Ｐゴシック" charset="-128"/>
                <a:cs typeface="Chalkboard"/>
              </a:rPr>
              <a:t>che</a:t>
            </a:r>
            <a:r>
              <a:rPr lang="en-US" sz="2400" b="1" dirty="0">
                <a:solidFill>
                  <a:schemeClr val="bg1"/>
                </a:solidFill>
                <a:latin typeface="Chalkboard"/>
                <a:ea typeface="ＭＳ Ｐゴシック" charset="-128"/>
                <a:cs typeface="Chalkboard"/>
              </a:rPr>
              <a:t> </a:t>
            </a:r>
            <a:r>
              <a:rPr lang="en-US" sz="2400" b="1" dirty="0" err="1">
                <a:solidFill>
                  <a:schemeClr val="bg1"/>
                </a:solidFill>
                <a:latin typeface="Chalkboard"/>
                <a:ea typeface="ＭＳ Ｐゴシック" charset="-128"/>
                <a:cs typeface="Chalkboard"/>
              </a:rPr>
              <a:t>hanno</a:t>
            </a:r>
            <a:r>
              <a:rPr lang="en-US" sz="2400" b="1" dirty="0">
                <a:solidFill>
                  <a:schemeClr val="bg1"/>
                </a:solidFill>
                <a:latin typeface="Chalkboard"/>
                <a:ea typeface="ＭＳ Ｐゴシック" charset="-128"/>
                <a:cs typeface="Chalkboard"/>
              </a:rPr>
              <a:t> </a:t>
            </a:r>
            <a:r>
              <a:rPr lang="en-US" sz="2400" b="1" dirty="0" err="1">
                <a:solidFill>
                  <a:schemeClr val="bg1"/>
                </a:solidFill>
                <a:latin typeface="Chalkboard"/>
                <a:ea typeface="ＭＳ Ｐゴシック" charset="-128"/>
                <a:cs typeface="Chalkboard"/>
              </a:rPr>
              <a:t>basse</a:t>
            </a:r>
            <a:r>
              <a:rPr lang="en-US" sz="2400" b="1" dirty="0">
                <a:solidFill>
                  <a:schemeClr val="bg1"/>
                </a:solidFill>
                <a:latin typeface="Chalkboard"/>
                <a:ea typeface="ＭＳ Ｐゴシック" charset="-128"/>
                <a:cs typeface="Chalkboard"/>
              </a:rPr>
              <a:t> </a:t>
            </a:r>
            <a:r>
              <a:rPr lang="en-US" sz="2400" b="1" dirty="0" err="1">
                <a:solidFill>
                  <a:schemeClr val="bg1"/>
                </a:solidFill>
                <a:latin typeface="Chalkboard"/>
                <a:ea typeface="ＭＳ Ｐゴシック" charset="-128"/>
                <a:cs typeface="Chalkboard"/>
              </a:rPr>
              <a:t>concentrazioni</a:t>
            </a:r>
            <a:r>
              <a:rPr lang="en-US" sz="2400" b="1" dirty="0">
                <a:solidFill>
                  <a:schemeClr val="bg1"/>
                </a:solidFill>
                <a:latin typeface="Chalkboard"/>
                <a:ea typeface="ＭＳ Ｐゴシック" charset="-128"/>
                <a:cs typeface="Chalkboard"/>
              </a:rPr>
              <a:t>. </a:t>
            </a:r>
          </a:p>
          <a:p>
            <a:pPr marL="742950" lvl="1" indent="-285750" algn="l">
              <a:lnSpc>
                <a:spcPct val="90000"/>
              </a:lnSpc>
              <a:spcBef>
                <a:spcPct val="20000"/>
              </a:spcBef>
              <a:buClr>
                <a:schemeClr val="tx1"/>
              </a:buClr>
              <a:buSzPct val="90000"/>
              <a:buFontTx/>
              <a:buChar char="–"/>
            </a:pPr>
            <a:r>
              <a:rPr lang="en-US" sz="2400" b="1" dirty="0" err="1">
                <a:solidFill>
                  <a:schemeClr val="bg1"/>
                </a:solidFill>
                <a:latin typeface="Chalkboard"/>
                <a:ea typeface="ＭＳ Ｐゴシック" charset="-128"/>
                <a:cs typeface="Chalkboard"/>
              </a:rPr>
              <a:t>Difficoltà</a:t>
            </a:r>
            <a:r>
              <a:rPr lang="en-US" sz="2400" b="1" dirty="0">
                <a:solidFill>
                  <a:schemeClr val="bg1"/>
                </a:solidFill>
                <a:latin typeface="Chalkboard"/>
                <a:ea typeface="ＭＳ Ｐゴシック" charset="-128"/>
                <a:cs typeface="Chalkboard"/>
              </a:rPr>
              <a:t> per </a:t>
            </a:r>
            <a:r>
              <a:rPr lang="en-US" sz="2400" b="1" dirty="0" err="1">
                <a:solidFill>
                  <a:schemeClr val="bg1"/>
                </a:solidFill>
                <a:latin typeface="Chalkboard"/>
                <a:ea typeface="ＭＳ Ｐゴシック" charset="-128"/>
                <a:cs typeface="Chalkboard"/>
              </a:rPr>
              <a:t>misurare</a:t>
            </a:r>
            <a:r>
              <a:rPr lang="en-US" sz="2400" b="1" dirty="0">
                <a:solidFill>
                  <a:schemeClr val="bg1"/>
                </a:solidFill>
                <a:latin typeface="Chalkboard"/>
                <a:ea typeface="ＭＳ Ｐゴシック" charset="-128"/>
                <a:cs typeface="Chalkboard"/>
              </a:rPr>
              <a:t> </a:t>
            </a:r>
            <a:r>
              <a:rPr lang="en-US" sz="2400" b="1" dirty="0" err="1">
                <a:solidFill>
                  <a:schemeClr val="bg1"/>
                </a:solidFill>
                <a:latin typeface="Chalkboard"/>
                <a:ea typeface="ＭＳ Ｐゴシック" charset="-128"/>
                <a:cs typeface="Chalkboard"/>
              </a:rPr>
              <a:t>gli</a:t>
            </a:r>
            <a:r>
              <a:rPr lang="en-US" sz="2400" b="1" dirty="0">
                <a:solidFill>
                  <a:schemeClr val="bg1"/>
                </a:solidFill>
                <a:latin typeface="Chalkboard"/>
                <a:ea typeface="ＭＳ Ｐゴシック" charset="-128"/>
                <a:cs typeface="Chalkboard"/>
              </a:rPr>
              <a:t> </a:t>
            </a:r>
            <a:r>
              <a:rPr lang="en-US" sz="2400" b="1" dirty="0" err="1">
                <a:solidFill>
                  <a:schemeClr val="bg1"/>
                </a:solidFill>
                <a:latin typeface="Chalkboard"/>
                <a:ea typeface="ＭＳ Ｐゴシック" charset="-128"/>
                <a:cs typeface="Chalkboard"/>
              </a:rPr>
              <a:t>alogeni</a:t>
            </a:r>
            <a:r>
              <a:rPr lang="en-US" sz="2400" b="1" dirty="0">
                <a:solidFill>
                  <a:schemeClr val="bg1"/>
                </a:solidFill>
                <a:latin typeface="Chalkboard"/>
                <a:ea typeface="ＭＳ Ｐゴシック" charset="-128"/>
                <a:cs typeface="Chalkboard"/>
              </a:rPr>
              <a:t> – </a:t>
            </a:r>
            <a:r>
              <a:rPr lang="en-US" sz="2400" b="1" dirty="0" err="1">
                <a:solidFill>
                  <a:schemeClr val="bg1"/>
                </a:solidFill>
                <a:latin typeface="Chalkboard"/>
                <a:ea typeface="ＭＳ Ｐゴシック" charset="-128"/>
                <a:cs typeface="Chalkboard"/>
              </a:rPr>
              <a:t>ottiche</a:t>
            </a:r>
            <a:r>
              <a:rPr lang="en-US" sz="2400" b="1" dirty="0">
                <a:solidFill>
                  <a:schemeClr val="bg1"/>
                </a:solidFill>
                <a:latin typeface="Chalkboard"/>
                <a:ea typeface="ＭＳ Ｐゴシック" charset="-128"/>
                <a:cs typeface="Chalkboard"/>
              </a:rPr>
              <a:t> </a:t>
            </a:r>
            <a:r>
              <a:rPr lang="en-US" sz="2400" b="1" dirty="0" err="1">
                <a:solidFill>
                  <a:schemeClr val="bg1"/>
                </a:solidFill>
                <a:latin typeface="Chalkboard"/>
                <a:ea typeface="ＭＳ Ｐゴシック" charset="-128"/>
                <a:cs typeface="Chalkboard"/>
              </a:rPr>
              <a:t>speciali</a:t>
            </a:r>
            <a:r>
              <a:rPr lang="en-US" sz="2400" b="1" dirty="0">
                <a:solidFill>
                  <a:schemeClr val="bg1"/>
                </a:solidFill>
                <a:latin typeface="Chalkboard"/>
                <a:ea typeface="ＭＳ Ｐゴシック" charset="-128"/>
                <a:cs typeface="Chalkboard"/>
              </a:rPr>
              <a:t> </a:t>
            </a:r>
            <a:r>
              <a:rPr lang="en-US" sz="2400" b="1" dirty="0" err="1">
                <a:solidFill>
                  <a:schemeClr val="bg1"/>
                </a:solidFill>
                <a:latin typeface="Chalkboard"/>
                <a:ea typeface="ＭＳ Ｐゴシック" charset="-128"/>
                <a:cs typeface="Chalkboard"/>
              </a:rPr>
              <a:t>sono</a:t>
            </a:r>
            <a:r>
              <a:rPr lang="en-US" sz="2400" b="1" dirty="0">
                <a:solidFill>
                  <a:schemeClr val="bg1"/>
                </a:solidFill>
                <a:latin typeface="Chalkboard"/>
                <a:ea typeface="ＭＳ Ｐゴシック" charset="-128"/>
                <a:cs typeface="Chalkboard"/>
              </a:rPr>
              <a:t> </a:t>
            </a:r>
            <a:r>
              <a:rPr lang="en-US" sz="2400" b="1" dirty="0" err="1">
                <a:solidFill>
                  <a:schemeClr val="bg1"/>
                </a:solidFill>
                <a:latin typeface="Chalkboard"/>
                <a:ea typeface="ＭＳ Ｐゴシック" charset="-128"/>
                <a:cs typeface="Chalkboard"/>
              </a:rPr>
              <a:t>necessarie</a:t>
            </a:r>
            <a:r>
              <a:rPr lang="en-US" sz="2400" b="1" dirty="0">
                <a:solidFill>
                  <a:schemeClr val="bg1"/>
                </a:solidFill>
                <a:latin typeface="Chalkboard"/>
                <a:ea typeface="ＭＳ Ｐゴシック" charset="-128"/>
                <a:cs typeface="Chalkboard"/>
              </a:rPr>
              <a:t> per la </a:t>
            </a:r>
            <a:r>
              <a:rPr lang="en-US" sz="2400" b="1" dirty="0" err="1">
                <a:solidFill>
                  <a:schemeClr val="bg1"/>
                </a:solidFill>
                <a:latin typeface="Chalkboard"/>
                <a:ea typeface="ＭＳ Ｐゴシック" charset="-128"/>
                <a:cs typeface="Chalkboard"/>
              </a:rPr>
              <a:t>trasmissione</a:t>
            </a:r>
            <a:r>
              <a:rPr lang="en-US" sz="2400" b="1" dirty="0">
                <a:solidFill>
                  <a:schemeClr val="bg1"/>
                </a:solidFill>
                <a:latin typeface="Chalkboard"/>
                <a:ea typeface="ＭＳ Ｐゴシック" charset="-128"/>
                <a:cs typeface="Chalkboard"/>
              </a:rPr>
              <a:t> </a:t>
            </a:r>
            <a:r>
              <a:rPr lang="en-US" sz="2400" b="1" dirty="0" err="1">
                <a:solidFill>
                  <a:schemeClr val="bg1"/>
                </a:solidFill>
                <a:latin typeface="Chalkboard"/>
                <a:ea typeface="ＭＳ Ｐゴシック" charset="-128"/>
                <a:cs typeface="Chalkboard"/>
              </a:rPr>
              <a:t>di</a:t>
            </a:r>
            <a:r>
              <a:rPr lang="en-US" sz="2400" b="1" dirty="0">
                <a:solidFill>
                  <a:schemeClr val="bg1"/>
                </a:solidFill>
                <a:latin typeface="Chalkboard"/>
                <a:ea typeface="ＭＳ Ｐゴシック" charset="-128"/>
                <a:cs typeface="Chalkboard"/>
              </a:rPr>
              <a:t> </a:t>
            </a:r>
            <a:r>
              <a:rPr lang="en-US" sz="2400" b="1" dirty="0" err="1">
                <a:solidFill>
                  <a:schemeClr val="bg1"/>
                </a:solidFill>
                <a:latin typeface="Chalkboard"/>
                <a:ea typeface="ＭＳ Ｐゴシック" charset="-128"/>
                <a:cs typeface="Chalkboard"/>
              </a:rPr>
              <a:t>lunghezze</a:t>
            </a:r>
            <a:r>
              <a:rPr lang="en-US" sz="2400" b="1" dirty="0">
                <a:solidFill>
                  <a:schemeClr val="bg1"/>
                </a:solidFill>
                <a:latin typeface="Chalkboard"/>
                <a:ea typeface="ＭＳ Ｐゴシック" charset="-128"/>
                <a:cs typeface="Chalkboard"/>
              </a:rPr>
              <a:t> </a:t>
            </a:r>
            <a:r>
              <a:rPr lang="en-US" sz="2400" b="1" dirty="0" err="1">
                <a:solidFill>
                  <a:schemeClr val="bg1"/>
                </a:solidFill>
                <a:latin typeface="Chalkboard"/>
                <a:ea typeface="ＭＳ Ｐゴシック" charset="-128"/>
                <a:cs typeface="Chalkboard"/>
              </a:rPr>
              <a:t>d’onda</a:t>
            </a:r>
            <a:r>
              <a:rPr lang="en-US" sz="2400" b="1" dirty="0">
                <a:solidFill>
                  <a:schemeClr val="bg1"/>
                </a:solidFill>
                <a:latin typeface="Chalkboard"/>
                <a:ea typeface="ＭＳ Ｐゴシック" charset="-128"/>
                <a:cs typeface="Chalkboard"/>
              </a:rPr>
              <a:t> molto </a:t>
            </a:r>
            <a:r>
              <a:rPr lang="en-US" sz="2400" b="1" dirty="0" err="1">
                <a:solidFill>
                  <a:schemeClr val="bg1"/>
                </a:solidFill>
                <a:latin typeface="Chalkboard"/>
                <a:ea typeface="ＭＳ Ｐゴシック" charset="-128"/>
                <a:cs typeface="Chalkboard"/>
              </a:rPr>
              <a:t>corte</a:t>
            </a:r>
            <a:endParaRPr lang="en-US" sz="2400" b="1" dirty="0">
              <a:solidFill>
                <a:schemeClr val="bg1"/>
              </a:solidFill>
              <a:latin typeface="Chalkboard"/>
              <a:ea typeface="ＭＳ Ｐゴシック" charset="-128"/>
              <a:cs typeface="Chalkboard"/>
            </a:endParaRPr>
          </a:p>
        </p:txBody>
      </p:sp>
      <p:grpSp>
        <p:nvGrpSpPr>
          <p:cNvPr id="6" name="Gruppo 5"/>
          <p:cNvGrpSpPr/>
          <p:nvPr/>
        </p:nvGrpSpPr>
        <p:grpSpPr>
          <a:xfrm>
            <a:off x="69850" y="1363133"/>
            <a:ext cx="9032914" cy="3513667"/>
            <a:chOff x="69850" y="1363133"/>
            <a:chExt cx="9032914" cy="3513667"/>
          </a:xfrm>
        </p:grpSpPr>
        <p:pic>
          <p:nvPicPr>
            <p:cNvPr id="3" name="Picture 2" descr="atomic0011"/>
            <p:cNvPicPr>
              <a:picLocks noChangeAspect="1" noChangeArrowheads="1"/>
            </p:cNvPicPr>
            <p:nvPr/>
          </p:nvPicPr>
          <p:blipFill>
            <a:blip r:embed="rId2"/>
            <a:srcRect/>
            <a:stretch>
              <a:fillRect/>
            </a:stretch>
          </p:blipFill>
          <p:spPr bwMode="auto">
            <a:xfrm>
              <a:off x="69850" y="1363133"/>
              <a:ext cx="9032914" cy="3513667"/>
            </a:xfrm>
            <a:prstGeom prst="rect">
              <a:avLst/>
            </a:prstGeom>
            <a:noFill/>
          </p:spPr>
        </p:pic>
        <p:cxnSp>
          <p:nvCxnSpPr>
            <p:cNvPr id="5" name="Connettore 1 4"/>
            <p:cNvCxnSpPr/>
            <p:nvPr/>
          </p:nvCxnSpPr>
          <p:spPr>
            <a:xfrm flipV="1">
              <a:off x="152400" y="2946400"/>
              <a:ext cx="8686800" cy="16933"/>
            </a:xfrm>
            <a:prstGeom prst="line">
              <a:avLst/>
            </a:prstGeom>
            <a:ln w="762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33347" y="694266"/>
            <a:ext cx="9059854" cy="5596467"/>
          </a:xfrm>
          <a:prstGeom prst="rect">
            <a:avLst/>
          </a:prstGeom>
        </p:spPr>
      </p:pic>
      <p:sp>
        <p:nvSpPr>
          <p:cNvPr id="4" name="CasellaDiTesto 3"/>
          <p:cNvSpPr txBox="1"/>
          <p:nvPr/>
        </p:nvSpPr>
        <p:spPr>
          <a:xfrm>
            <a:off x="2197100" y="977037"/>
            <a:ext cx="1485900" cy="369332"/>
          </a:xfrm>
          <a:prstGeom prst="rect">
            <a:avLst/>
          </a:prstGeom>
          <a:noFill/>
        </p:spPr>
        <p:txBody>
          <a:bodyPr wrap="square" rtlCol="0">
            <a:spAutoFit/>
          </a:bodyPr>
          <a:lstStyle/>
          <a:p>
            <a:r>
              <a:rPr lang="it-IT" dirty="0" smtClean="0"/>
              <a:t>&lt;0.1 </a:t>
            </a:r>
            <a:r>
              <a:rPr lang="it-IT" dirty="0" err="1" smtClean="0"/>
              <a:t>ppb</a:t>
            </a:r>
            <a:endParaRPr lang="it-IT" dirty="0"/>
          </a:p>
        </p:txBody>
      </p:sp>
      <p:sp>
        <p:nvSpPr>
          <p:cNvPr id="5" name="Rettangolo 4"/>
          <p:cNvSpPr/>
          <p:nvPr/>
        </p:nvSpPr>
        <p:spPr>
          <a:xfrm>
            <a:off x="1524000" y="1066800"/>
            <a:ext cx="546100" cy="241300"/>
          </a:xfrm>
          <a:prstGeom prst="rect">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Rettangolo 5"/>
          <p:cNvSpPr/>
          <p:nvPr/>
        </p:nvSpPr>
        <p:spPr>
          <a:xfrm>
            <a:off x="1524000" y="1460500"/>
            <a:ext cx="546100" cy="241300"/>
          </a:xfrm>
          <a:prstGeom prst="rect">
            <a:avLst/>
          </a:prstGeom>
          <a:solidFill>
            <a:srgbClr val="FF666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ttangolo 6"/>
          <p:cNvSpPr/>
          <p:nvPr/>
        </p:nvSpPr>
        <p:spPr>
          <a:xfrm>
            <a:off x="1524000" y="1854200"/>
            <a:ext cx="546100" cy="241300"/>
          </a:xfrm>
          <a:prstGeom prst="rect">
            <a:avLst/>
          </a:prstGeom>
          <a:solidFill>
            <a:schemeClr val="accent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Rettangolo 7"/>
          <p:cNvSpPr/>
          <p:nvPr/>
        </p:nvSpPr>
        <p:spPr>
          <a:xfrm>
            <a:off x="1524000" y="2247900"/>
            <a:ext cx="546100" cy="241300"/>
          </a:xfrm>
          <a:prstGeom prst="rect">
            <a:avLst/>
          </a:prstGeom>
          <a:solidFill>
            <a:srgbClr val="8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Rettangolo 8"/>
          <p:cNvSpPr/>
          <p:nvPr/>
        </p:nvSpPr>
        <p:spPr>
          <a:xfrm>
            <a:off x="2247900" y="1384300"/>
            <a:ext cx="1397000" cy="369332"/>
          </a:xfrm>
          <a:prstGeom prst="rect">
            <a:avLst/>
          </a:prstGeom>
        </p:spPr>
        <p:txBody>
          <a:bodyPr wrap="square">
            <a:spAutoFit/>
          </a:bodyPr>
          <a:lstStyle/>
          <a:p>
            <a:r>
              <a:rPr lang="it-IT" dirty="0" smtClean="0"/>
              <a:t>0.1-1.0 </a:t>
            </a:r>
            <a:r>
              <a:rPr lang="it-IT" dirty="0" err="1" smtClean="0"/>
              <a:t>ppb</a:t>
            </a:r>
            <a:endParaRPr lang="it-IT" dirty="0" smtClean="0"/>
          </a:p>
        </p:txBody>
      </p:sp>
      <p:sp>
        <p:nvSpPr>
          <p:cNvPr id="10" name="Rettangolo 9"/>
          <p:cNvSpPr/>
          <p:nvPr/>
        </p:nvSpPr>
        <p:spPr>
          <a:xfrm>
            <a:off x="2197100" y="1772334"/>
            <a:ext cx="1155700" cy="369332"/>
          </a:xfrm>
          <a:prstGeom prst="rect">
            <a:avLst/>
          </a:prstGeom>
        </p:spPr>
        <p:txBody>
          <a:bodyPr wrap="square">
            <a:spAutoFit/>
          </a:bodyPr>
          <a:lstStyle/>
          <a:p>
            <a:r>
              <a:rPr lang="it-IT" dirty="0" smtClean="0"/>
              <a:t>1-10 </a:t>
            </a:r>
            <a:r>
              <a:rPr lang="it-IT" dirty="0" err="1" smtClean="0"/>
              <a:t>ppb</a:t>
            </a:r>
            <a:endParaRPr lang="it-IT" dirty="0"/>
          </a:p>
        </p:txBody>
      </p:sp>
      <p:sp>
        <p:nvSpPr>
          <p:cNvPr id="11" name="Rettangolo 10"/>
          <p:cNvSpPr/>
          <p:nvPr/>
        </p:nvSpPr>
        <p:spPr>
          <a:xfrm>
            <a:off x="2286000" y="2141666"/>
            <a:ext cx="1066800" cy="369332"/>
          </a:xfrm>
          <a:prstGeom prst="rect">
            <a:avLst/>
          </a:prstGeom>
        </p:spPr>
        <p:txBody>
          <a:bodyPr wrap="square">
            <a:spAutoFit/>
          </a:bodyPr>
          <a:lstStyle/>
          <a:p>
            <a:r>
              <a:rPr lang="it-IT" dirty="0" smtClean="0"/>
              <a:t>&lt;10 </a:t>
            </a:r>
            <a:r>
              <a:rPr lang="it-IT" dirty="0" err="1" smtClean="0"/>
              <a:t>ppb</a:t>
            </a:r>
            <a:endParaRPr lang="it-IT" dirty="0"/>
          </a:p>
        </p:txBody>
      </p:sp>
      <p:sp>
        <p:nvSpPr>
          <p:cNvPr id="12" name="Rettangolo 11"/>
          <p:cNvSpPr/>
          <p:nvPr/>
        </p:nvSpPr>
        <p:spPr>
          <a:xfrm>
            <a:off x="5489222" y="3640667"/>
            <a:ext cx="973667" cy="423333"/>
          </a:xfrm>
          <a:prstGeom prst="rect">
            <a:avLst/>
          </a:prstGeom>
          <a:noFill/>
          <a:ln w="762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204788" y="46166"/>
            <a:ext cx="7285464" cy="677108"/>
          </a:xfrm>
          <a:prstGeom prst="rect">
            <a:avLst/>
          </a:prstGeom>
          <a:noFill/>
          <a:ln w="9525">
            <a:noFill/>
            <a:miter lim="800000"/>
            <a:headEnd/>
            <a:tailEnd/>
          </a:ln>
        </p:spPr>
        <p:txBody>
          <a:bodyPr wrap="none" anchor="ctr">
            <a:prstTxWarp prst="textNoShape">
              <a:avLst/>
            </a:prstTxWarp>
            <a:spAutoFit/>
          </a:bodyPr>
          <a:lstStyle/>
          <a:p>
            <a:pPr>
              <a:spcBef>
                <a:spcPct val="50000"/>
              </a:spcBef>
            </a:pPr>
            <a:r>
              <a:rPr lang="en-US" sz="3800" b="1" dirty="0">
                <a:solidFill>
                  <a:srgbClr val="FFFFFF"/>
                </a:solidFill>
                <a:latin typeface="Chalkboard"/>
                <a:cs typeface="Chalkboard"/>
              </a:rPr>
              <a:t>IL SALTO DI QUALITA’</a:t>
            </a:r>
            <a:r>
              <a:rPr lang="en-US" sz="3800" b="1" dirty="0" smtClean="0">
                <a:solidFill>
                  <a:srgbClr val="FFFFFF"/>
                </a:solidFill>
                <a:latin typeface="Chalkboard"/>
                <a:cs typeface="Chalkboard"/>
              </a:rPr>
              <a:t>: ICP-MS</a:t>
            </a:r>
            <a:endParaRPr lang="en-US" sz="3800" b="1" dirty="0">
              <a:solidFill>
                <a:srgbClr val="FFFFFF"/>
              </a:solidFill>
              <a:latin typeface="Chalkboard"/>
              <a:cs typeface="Chalkboard"/>
            </a:endParaRPr>
          </a:p>
        </p:txBody>
      </p:sp>
      <p:pic>
        <p:nvPicPr>
          <p:cNvPr id="3" name="Immagine 2"/>
          <p:cNvPicPr>
            <a:picLocks noChangeAspect="1"/>
          </p:cNvPicPr>
          <p:nvPr/>
        </p:nvPicPr>
        <p:blipFill>
          <a:blip r:embed="rId2"/>
          <a:stretch>
            <a:fillRect/>
          </a:stretch>
        </p:blipFill>
        <p:spPr>
          <a:xfrm>
            <a:off x="4695065" y="723273"/>
            <a:ext cx="3510413" cy="2520045"/>
          </a:xfrm>
          <a:prstGeom prst="rect">
            <a:avLst/>
          </a:prstGeom>
        </p:spPr>
      </p:pic>
      <p:pic>
        <p:nvPicPr>
          <p:cNvPr id="4" name="Immagine 3"/>
          <p:cNvPicPr>
            <a:picLocks noChangeAspect="1"/>
          </p:cNvPicPr>
          <p:nvPr/>
        </p:nvPicPr>
        <p:blipFill>
          <a:blip r:embed="rId3"/>
          <a:stretch>
            <a:fillRect/>
          </a:stretch>
        </p:blipFill>
        <p:spPr>
          <a:xfrm>
            <a:off x="1028779" y="723275"/>
            <a:ext cx="2662688" cy="2520044"/>
          </a:xfrm>
          <a:prstGeom prst="rect">
            <a:avLst/>
          </a:prstGeom>
        </p:spPr>
      </p:pic>
      <p:sp>
        <p:nvSpPr>
          <p:cNvPr id="5" name="Rettangolo 4"/>
          <p:cNvSpPr/>
          <p:nvPr/>
        </p:nvSpPr>
        <p:spPr>
          <a:xfrm>
            <a:off x="761999" y="3877487"/>
            <a:ext cx="7196667" cy="2031325"/>
          </a:xfrm>
          <a:prstGeom prst="rect">
            <a:avLst/>
          </a:prstGeom>
        </p:spPr>
        <p:txBody>
          <a:bodyPr wrap="square">
            <a:spAutoFit/>
          </a:bodyPr>
          <a:lstStyle/>
          <a:p>
            <a:endParaRPr lang="it-IT" dirty="0" smtClean="0">
              <a:solidFill>
                <a:srgbClr val="FFFF00"/>
              </a:solidFill>
              <a:latin typeface="Chalkboard"/>
              <a:cs typeface="Chalkboard"/>
            </a:endParaRPr>
          </a:p>
          <a:p>
            <a:r>
              <a:rPr lang="it-IT" dirty="0" err="1" smtClean="0">
                <a:solidFill>
                  <a:srgbClr val="FFFF00"/>
                </a:solidFill>
                <a:latin typeface="Chalkboard"/>
                <a:cs typeface="Chalkboard"/>
              </a:rPr>
              <a:t>Robust</a:t>
            </a:r>
            <a:r>
              <a:rPr lang="it-IT" dirty="0" smtClean="0">
                <a:solidFill>
                  <a:srgbClr val="FFFF00"/>
                </a:solidFill>
                <a:latin typeface="Chalkboard"/>
                <a:cs typeface="Chalkboard"/>
              </a:rPr>
              <a:t> and cheap 									Delicate and </a:t>
            </a:r>
            <a:r>
              <a:rPr lang="it-IT" dirty="0" err="1" smtClean="0">
                <a:solidFill>
                  <a:srgbClr val="FFFF00"/>
                </a:solidFill>
                <a:latin typeface="Chalkboard"/>
                <a:cs typeface="Chalkboard"/>
              </a:rPr>
              <a:t>expensive</a:t>
            </a:r>
            <a:r>
              <a:rPr lang="it-IT" dirty="0" smtClean="0">
                <a:solidFill>
                  <a:srgbClr val="FFFF00"/>
                </a:solidFill>
                <a:latin typeface="Chalkboard"/>
                <a:cs typeface="Chalkboard"/>
              </a:rPr>
              <a:t> </a:t>
            </a:r>
          </a:p>
          <a:p>
            <a:r>
              <a:rPr lang="it-IT" dirty="0" err="1" smtClean="0">
                <a:solidFill>
                  <a:srgbClr val="FFFF00"/>
                </a:solidFill>
                <a:latin typeface="Chalkboard"/>
                <a:cs typeface="Chalkboard"/>
              </a:rPr>
              <a:t>Dependable</a:t>
            </a:r>
            <a:r>
              <a:rPr lang="it-IT" dirty="0" smtClean="0">
                <a:solidFill>
                  <a:srgbClr val="FFFF00"/>
                </a:solidFill>
                <a:latin typeface="Chalkboard"/>
                <a:cs typeface="Chalkboard"/>
              </a:rPr>
              <a:t>  											</a:t>
            </a:r>
            <a:r>
              <a:rPr lang="it-IT" dirty="0" err="1" smtClean="0">
                <a:solidFill>
                  <a:srgbClr val="FFFF00"/>
                </a:solidFill>
                <a:latin typeface="Chalkboard"/>
                <a:cs typeface="Chalkboard"/>
              </a:rPr>
              <a:t>Finicky</a:t>
            </a:r>
            <a:r>
              <a:rPr lang="it-IT" dirty="0" smtClean="0">
                <a:solidFill>
                  <a:srgbClr val="FFFF00"/>
                </a:solidFill>
                <a:latin typeface="Chalkboard"/>
                <a:cs typeface="Chalkboard"/>
              </a:rPr>
              <a:t> </a:t>
            </a:r>
          </a:p>
          <a:p>
            <a:r>
              <a:rPr lang="it-IT" dirty="0" err="1" smtClean="0">
                <a:solidFill>
                  <a:srgbClr val="FFFF00"/>
                </a:solidFill>
                <a:latin typeface="Chalkboard"/>
                <a:cs typeface="Chalkboard"/>
              </a:rPr>
              <a:t>Student</a:t>
            </a:r>
            <a:r>
              <a:rPr lang="it-IT" dirty="0" smtClean="0">
                <a:solidFill>
                  <a:srgbClr val="FFFF00"/>
                </a:solidFill>
                <a:latin typeface="Chalkboard"/>
                <a:cs typeface="Chalkboard"/>
              </a:rPr>
              <a:t> </a:t>
            </a:r>
            <a:r>
              <a:rPr lang="it-IT" dirty="0" err="1" smtClean="0">
                <a:solidFill>
                  <a:srgbClr val="FFFF00"/>
                </a:solidFill>
                <a:latin typeface="Chalkboard"/>
                <a:cs typeface="Chalkboard"/>
              </a:rPr>
              <a:t>Proof</a:t>
            </a:r>
            <a:r>
              <a:rPr lang="it-IT" dirty="0" smtClean="0">
                <a:solidFill>
                  <a:srgbClr val="FFFF00"/>
                </a:solidFill>
                <a:latin typeface="Chalkboard"/>
                <a:cs typeface="Chalkboard"/>
              </a:rPr>
              <a:t> (</a:t>
            </a:r>
            <a:r>
              <a:rPr lang="it-IT" dirty="0" err="1" smtClean="0">
                <a:solidFill>
                  <a:srgbClr val="FFFF00"/>
                </a:solidFill>
                <a:latin typeface="Chalkboard"/>
                <a:cs typeface="Chalkboard"/>
              </a:rPr>
              <a:t>sort</a:t>
            </a:r>
            <a:r>
              <a:rPr lang="it-IT" dirty="0" smtClean="0">
                <a:solidFill>
                  <a:srgbClr val="FFFF00"/>
                </a:solidFill>
                <a:latin typeface="Chalkboard"/>
                <a:cs typeface="Chalkboard"/>
              </a:rPr>
              <a:t> </a:t>
            </a:r>
            <a:r>
              <a:rPr lang="it-IT" dirty="0" err="1" smtClean="0">
                <a:solidFill>
                  <a:srgbClr val="FFFF00"/>
                </a:solidFill>
                <a:latin typeface="Chalkboard"/>
                <a:cs typeface="Chalkboard"/>
              </a:rPr>
              <a:t>of</a:t>
            </a:r>
            <a:r>
              <a:rPr lang="it-IT" dirty="0" smtClean="0">
                <a:solidFill>
                  <a:srgbClr val="FFFF00"/>
                </a:solidFill>
                <a:latin typeface="Chalkboard"/>
                <a:cs typeface="Chalkboard"/>
              </a:rPr>
              <a:t>) 						</a:t>
            </a:r>
            <a:r>
              <a:rPr lang="it-IT" dirty="0" err="1" smtClean="0">
                <a:solidFill>
                  <a:srgbClr val="FFFF00"/>
                </a:solidFill>
                <a:latin typeface="Chalkboard"/>
                <a:cs typeface="Chalkboard"/>
              </a:rPr>
              <a:t>Student</a:t>
            </a:r>
            <a:r>
              <a:rPr lang="it-IT" dirty="0" smtClean="0">
                <a:solidFill>
                  <a:srgbClr val="FFFF00"/>
                </a:solidFill>
                <a:latin typeface="Chalkboard"/>
                <a:cs typeface="Chalkboard"/>
              </a:rPr>
              <a:t> </a:t>
            </a:r>
            <a:r>
              <a:rPr lang="it-IT" dirty="0" err="1" smtClean="0">
                <a:solidFill>
                  <a:srgbClr val="FFFF00"/>
                </a:solidFill>
                <a:latin typeface="Chalkboard"/>
                <a:cs typeface="Chalkboard"/>
              </a:rPr>
              <a:t>phobic</a:t>
            </a:r>
            <a:r>
              <a:rPr lang="it-IT" dirty="0" smtClean="0">
                <a:solidFill>
                  <a:srgbClr val="FFFF00"/>
                </a:solidFill>
                <a:latin typeface="Chalkboard"/>
                <a:cs typeface="Chalkboard"/>
              </a:rPr>
              <a:t> </a:t>
            </a:r>
          </a:p>
          <a:p>
            <a:r>
              <a:rPr lang="it-IT" dirty="0" err="1" smtClean="0">
                <a:solidFill>
                  <a:srgbClr val="FFFF00"/>
                </a:solidFill>
                <a:latin typeface="Chalkboard"/>
                <a:cs typeface="Chalkboard"/>
              </a:rPr>
              <a:t>Good</a:t>
            </a:r>
            <a:r>
              <a:rPr lang="it-IT" dirty="0" smtClean="0">
                <a:solidFill>
                  <a:srgbClr val="FFFF00"/>
                </a:solidFill>
                <a:latin typeface="Chalkboard"/>
                <a:cs typeface="Chalkboard"/>
              </a:rPr>
              <a:t> </a:t>
            </a:r>
            <a:r>
              <a:rPr lang="it-IT" dirty="0" err="1" smtClean="0">
                <a:solidFill>
                  <a:srgbClr val="FFFF00"/>
                </a:solidFill>
                <a:latin typeface="Chalkboard"/>
                <a:cs typeface="Chalkboard"/>
              </a:rPr>
              <a:t>for</a:t>
            </a:r>
            <a:r>
              <a:rPr lang="it-IT" dirty="0" smtClean="0">
                <a:solidFill>
                  <a:srgbClr val="FFFF00"/>
                </a:solidFill>
                <a:latin typeface="Chalkboard"/>
                <a:cs typeface="Chalkboard"/>
              </a:rPr>
              <a:t> routine </a:t>
            </a:r>
            <a:r>
              <a:rPr lang="it-IT" dirty="0" err="1" smtClean="0">
                <a:solidFill>
                  <a:srgbClr val="FFFF00"/>
                </a:solidFill>
                <a:latin typeface="Chalkboard"/>
                <a:cs typeface="Chalkboard"/>
              </a:rPr>
              <a:t>analyses</a:t>
            </a:r>
            <a:r>
              <a:rPr lang="it-IT" dirty="0" smtClean="0">
                <a:solidFill>
                  <a:srgbClr val="FFFF00"/>
                </a:solidFill>
                <a:latin typeface="Chalkboard"/>
                <a:cs typeface="Chalkboard"/>
              </a:rPr>
              <a:t>         		</a:t>
            </a:r>
            <a:r>
              <a:rPr lang="it-IT" dirty="0" err="1" smtClean="0">
                <a:solidFill>
                  <a:srgbClr val="FFFF00"/>
                </a:solidFill>
                <a:latin typeface="Chalkboard"/>
                <a:cs typeface="Chalkboard"/>
              </a:rPr>
              <a:t>Capable</a:t>
            </a:r>
            <a:r>
              <a:rPr lang="it-IT" dirty="0" smtClean="0">
                <a:solidFill>
                  <a:srgbClr val="FFFF00"/>
                </a:solidFill>
                <a:latin typeface="Chalkboard"/>
                <a:cs typeface="Chalkboard"/>
              </a:rPr>
              <a:t> </a:t>
            </a:r>
            <a:r>
              <a:rPr lang="it-IT" dirty="0" err="1" smtClean="0">
                <a:solidFill>
                  <a:srgbClr val="FFFF00"/>
                </a:solidFill>
                <a:latin typeface="Chalkboard"/>
                <a:cs typeface="Chalkboard"/>
              </a:rPr>
              <a:t>of</a:t>
            </a:r>
            <a:r>
              <a:rPr lang="it-IT" dirty="0" smtClean="0">
                <a:solidFill>
                  <a:srgbClr val="FFFF00"/>
                </a:solidFill>
                <a:latin typeface="Chalkboard"/>
                <a:cs typeface="Chalkboard"/>
              </a:rPr>
              <a:t> </a:t>
            </a:r>
            <a:r>
              <a:rPr lang="it-IT" dirty="0" err="1" smtClean="0">
                <a:solidFill>
                  <a:srgbClr val="FFFF00"/>
                </a:solidFill>
                <a:latin typeface="Chalkboard"/>
                <a:cs typeface="Chalkboard"/>
              </a:rPr>
              <a:t>extraordinary</a:t>
            </a:r>
            <a:r>
              <a:rPr lang="it-IT" dirty="0" smtClean="0">
                <a:solidFill>
                  <a:srgbClr val="FFFF00"/>
                </a:solidFill>
                <a:latin typeface="Chalkboard"/>
                <a:cs typeface="Chalkboard"/>
              </a:rPr>
              <a:t> 																</a:t>
            </a:r>
            <a:r>
              <a:rPr lang="it-IT" dirty="0" err="1" smtClean="0">
                <a:solidFill>
                  <a:srgbClr val="FFFF00"/>
                </a:solidFill>
                <a:latin typeface="Chalkboard"/>
                <a:cs typeface="Chalkboard"/>
              </a:rPr>
              <a:t>performances</a:t>
            </a:r>
            <a:r>
              <a:rPr lang="it-IT" dirty="0" smtClean="0">
                <a:solidFill>
                  <a:srgbClr val="FFFF00"/>
                </a:solidFill>
                <a:latin typeface="Chalkboard"/>
                <a:cs typeface="Chalkboard"/>
              </a:rPr>
              <a:t> </a:t>
            </a:r>
          </a:p>
          <a:p>
            <a:endParaRPr lang="it-IT" dirty="0" smtClean="0">
              <a:solidFill>
                <a:srgbClr val="FFFF00"/>
              </a:solidFill>
              <a:latin typeface="Chalkboard"/>
              <a:cs typeface="Chalkboard"/>
            </a:endParaRPr>
          </a:p>
        </p:txBody>
      </p:sp>
      <p:sp>
        <p:nvSpPr>
          <p:cNvPr id="6" name="Rettangolo 5"/>
          <p:cNvSpPr/>
          <p:nvPr/>
        </p:nvSpPr>
        <p:spPr>
          <a:xfrm>
            <a:off x="4983624" y="3843621"/>
            <a:ext cx="992579" cy="369332"/>
          </a:xfrm>
          <a:prstGeom prst="rect">
            <a:avLst/>
          </a:prstGeom>
        </p:spPr>
        <p:txBody>
          <a:bodyPr wrap="none">
            <a:spAutoFit/>
          </a:bodyPr>
          <a:lstStyle/>
          <a:p>
            <a:r>
              <a:rPr lang="en-US" b="1" dirty="0" smtClean="0">
                <a:solidFill>
                  <a:srgbClr val="FFFFFF"/>
                </a:solidFill>
                <a:latin typeface="Chalkboard"/>
                <a:cs typeface="Chalkboard"/>
              </a:rPr>
              <a:t>ICP-MS</a:t>
            </a:r>
            <a:endParaRPr lang="it-IT" dirty="0"/>
          </a:p>
        </p:txBody>
      </p:sp>
      <p:sp>
        <p:nvSpPr>
          <p:cNvPr id="7" name="Rettangolo 6"/>
          <p:cNvSpPr/>
          <p:nvPr/>
        </p:nvSpPr>
        <p:spPr>
          <a:xfrm>
            <a:off x="863597" y="3877487"/>
            <a:ext cx="1069524" cy="369332"/>
          </a:xfrm>
          <a:prstGeom prst="rect">
            <a:avLst/>
          </a:prstGeom>
        </p:spPr>
        <p:txBody>
          <a:bodyPr wrap="none">
            <a:spAutoFit/>
          </a:bodyPr>
          <a:lstStyle/>
          <a:p>
            <a:r>
              <a:rPr lang="en-US" b="1" dirty="0" smtClean="0">
                <a:solidFill>
                  <a:srgbClr val="FFFFFF"/>
                </a:solidFill>
                <a:latin typeface="Chalkboard"/>
                <a:cs typeface="Chalkboard"/>
              </a:rPr>
              <a:t>ICP-AES</a:t>
            </a:r>
            <a:endParaRPr lang="it-IT"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grpSp>
        <p:nvGrpSpPr>
          <p:cNvPr id="4" name="Gruppo 3"/>
          <p:cNvGrpSpPr/>
          <p:nvPr/>
        </p:nvGrpSpPr>
        <p:grpSpPr>
          <a:xfrm>
            <a:off x="0" y="0"/>
            <a:ext cx="9144000" cy="6915589"/>
            <a:chOff x="0" y="-57589"/>
            <a:chExt cx="9144000" cy="6915589"/>
          </a:xfrm>
        </p:grpSpPr>
        <p:pic>
          <p:nvPicPr>
            <p:cNvPr id="5" name="Immagine 4"/>
            <p:cNvPicPr>
              <a:picLocks noChangeAspect="1"/>
            </p:cNvPicPr>
            <p:nvPr/>
          </p:nvPicPr>
          <p:blipFill>
            <a:blip r:embed="rId2"/>
            <a:stretch>
              <a:fillRect/>
            </a:stretch>
          </p:blipFill>
          <p:spPr>
            <a:xfrm>
              <a:off x="0" y="-57589"/>
              <a:ext cx="9144000" cy="6915589"/>
            </a:xfrm>
            <a:prstGeom prst="rect">
              <a:avLst/>
            </a:prstGeom>
          </p:spPr>
        </p:pic>
        <p:sp>
          <p:nvSpPr>
            <p:cNvPr id="6" name="Rettangolo 5"/>
            <p:cNvSpPr/>
            <p:nvPr/>
          </p:nvSpPr>
          <p:spPr>
            <a:xfrm>
              <a:off x="5025505" y="225778"/>
              <a:ext cx="1959347" cy="707886"/>
            </a:xfrm>
            <a:prstGeom prst="rect">
              <a:avLst/>
            </a:prstGeom>
          </p:spPr>
          <p:txBody>
            <a:bodyPr wrap="none">
              <a:spAutoFit/>
            </a:bodyPr>
            <a:lstStyle/>
            <a:p>
              <a:r>
                <a:rPr lang="en-GB" sz="4000" b="1" dirty="0" smtClean="0">
                  <a:solidFill>
                    <a:srgbClr val="000090"/>
                  </a:solidFill>
                  <a:latin typeface="Chalkboard"/>
                  <a:cs typeface="Chalkboard"/>
                </a:rPr>
                <a:t>ICP-MS</a:t>
              </a:r>
              <a:endParaRPr lang="it-IT" sz="4000" dirty="0">
                <a:solidFill>
                  <a:srgbClr val="00009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740834" y="395817"/>
            <a:ext cx="8102600" cy="60833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Picture 18"/>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491066" y="973667"/>
            <a:ext cx="8143875" cy="4495800"/>
          </a:xfrm>
          <a:prstGeom prst="rect">
            <a:avLst/>
          </a:prstGeom>
          <a:solidFill>
            <a:srgbClr val="00FFFF"/>
          </a:solid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44450"/>
            <a:ext cx="8229600" cy="1371600"/>
          </a:xfrm>
        </p:spPr>
        <p:txBody>
          <a:bodyPr>
            <a:normAutofit/>
          </a:bodyPr>
          <a:lstStyle/>
          <a:p>
            <a:r>
              <a:rPr lang="en-GB" sz="3600" b="1" dirty="0" err="1" smtClean="0">
                <a:solidFill>
                  <a:srgbClr val="FFFF00"/>
                </a:solidFill>
                <a:latin typeface="Chalkboard"/>
                <a:cs typeface="Chalkboard"/>
              </a:rPr>
              <a:t>Confronto</a:t>
            </a:r>
            <a:r>
              <a:rPr lang="en-GB" sz="3600" b="1" dirty="0" smtClean="0">
                <a:solidFill>
                  <a:srgbClr val="FFFF00"/>
                </a:solidFill>
                <a:latin typeface="Chalkboard"/>
                <a:cs typeface="Chalkboard"/>
              </a:rPr>
              <a:t>: </a:t>
            </a:r>
            <a:r>
              <a:rPr lang="en-GB" sz="3600" b="1" dirty="0" err="1" smtClean="0">
                <a:solidFill>
                  <a:srgbClr val="FFFF00"/>
                </a:solidFill>
                <a:latin typeface="Chalkboard"/>
                <a:cs typeface="Chalkboard"/>
              </a:rPr>
              <a:t>limiti</a:t>
            </a:r>
            <a:r>
              <a:rPr lang="en-GB" sz="3600" b="1" dirty="0" smtClean="0">
                <a:solidFill>
                  <a:srgbClr val="FFFF00"/>
                </a:solidFill>
                <a:latin typeface="Chalkboard"/>
                <a:cs typeface="Chalkboard"/>
              </a:rPr>
              <a:t> </a:t>
            </a:r>
            <a:r>
              <a:rPr lang="en-GB" sz="3600" b="1" dirty="0" err="1" smtClean="0">
                <a:solidFill>
                  <a:srgbClr val="FFFF00"/>
                </a:solidFill>
                <a:latin typeface="Chalkboard"/>
                <a:cs typeface="Chalkboard"/>
              </a:rPr>
              <a:t>di</a:t>
            </a:r>
            <a:r>
              <a:rPr lang="en-GB" sz="3600" b="1" dirty="0" smtClean="0">
                <a:solidFill>
                  <a:srgbClr val="FFFF00"/>
                </a:solidFill>
                <a:latin typeface="Chalkboard"/>
                <a:cs typeface="Chalkboard"/>
              </a:rPr>
              <a:t> </a:t>
            </a:r>
            <a:r>
              <a:rPr lang="en-GB" sz="3600" b="1" dirty="0" err="1" smtClean="0">
                <a:solidFill>
                  <a:srgbClr val="FFFF00"/>
                </a:solidFill>
                <a:latin typeface="Chalkboard"/>
                <a:cs typeface="Chalkboard"/>
              </a:rPr>
              <a:t>sensibilità</a:t>
            </a:r>
            <a:r>
              <a:rPr lang="en-GB" sz="3600" b="1" dirty="0" smtClean="0">
                <a:solidFill>
                  <a:srgbClr val="FFFF00"/>
                </a:solidFill>
                <a:latin typeface="Chalkboard"/>
                <a:cs typeface="Chalkboard"/>
              </a:rPr>
              <a:t> </a:t>
            </a:r>
            <a:r>
              <a:rPr lang="en-GB" sz="3600" b="1" dirty="0" err="1" smtClean="0">
                <a:solidFill>
                  <a:srgbClr val="FFFF00"/>
                </a:solidFill>
                <a:latin typeface="Chalkboard"/>
                <a:cs typeface="Chalkboard"/>
              </a:rPr>
              <a:t>e</a:t>
            </a:r>
            <a:r>
              <a:rPr lang="en-GB" sz="3600" b="1" dirty="0" smtClean="0">
                <a:solidFill>
                  <a:srgbClr val="FFFF00"/>
                </a:solidFill>
                <a:latin typeface="Chalkboard"/>
                <a:cs typeface="Chalkboard"/>
              </a:rPr>
              <a:t> </a:t>
            </a:r>
            <a:r>
              <a:rPr lang="en-GB" sz="3600" b="1" dirty="0" err="1" smtClean="0">
                <a:solidFill>
                  <a:srgbClr val="FFFF00"/>
                </a:solidFill>
                <a:latin typeface="Chalkboard"/>
                <a:cs typeface="Chalkboard"/>
              </a:rPr>
              <a:t>intervallo</a:t>
            </a:r>
            <a:r>
              <a:rPr lang="en-GB" sz="3600" b="1" dirty="0" smtClean="0">
                <a:solidFill>
                  <a:srgbClr val="FFFF00"/>
                </a:solidFill>
                <a:latin typeface="Chalkboard"/>
                <a:cs typeface="Chalkboard"/>
              </a:rPr>
              <a:t> </a:t>
            </a:r>
            <a:r>
              <a:rPr lang="en-GB" sz="3600" b="1" dirty="0" err="1" smtClean="0">
                <a:solidFill>
                  <a:srgbClr val="FFFF00"/>
                </a:solidFill>
                <a:latin typeface="Chalkboard"/>
                <a:cs typeface="Chalkboard"/>
              </a:rPr>
              <a:t>di</a:t>
            </a:r>
            <a:r>
              <a:rPr lang="en-GB" sz="3600" b="1" dirty="0" smtClean="0">
                <a:solidFill>
                  <a:srgbClr val="FFFF00"/>
                </a:solidFill>
                <a:latin typeface="Chalkboard"/>
                <a:cs typeface="Chalkboard"/>
              </a:rPr>
              <a:t> </a:t>
            </a:r>
            <a:r>
              <a:rPr lang="en-GB" sz="3600" b="1" dirty="0" err="1" smtClean="0">
                <a:solidFill>
                  <a:srgbClr val="FFFF00"/>
                </a:solidFill>
                <a:latin typeface="Chalkboard"/>
                <a:cs typeface="Chalkboard"/>
              </a:rPr>
              <a:t>lavoro</a:t>
            </a:r>
            <a:endParaRPr lang="en-GB" sz="3600" b="1" dirty="0">
              <a:solidFill>
                <a:srgbClr val="FFFF00"/>
              </a:solidFill>
              <a:latin typeface="Chalkboard"/>
              <a:cs typeface="Chalkboard"/>
            </a:endParaRPr>
          </a:p>
        </p:txBody>
      </p:sp>
      <p:pic>
        <p:nvPicPr>
          <p:cNvPr id="104452" name="Picture 4"/>
          <p:cNvPicPr>
            <a:picLocks noChangeAspect="1" noChangeArrowheads="1"/>
          </p:cNvPicPr>
          <p:nvPr/>
        </p:nvPicPr>
        <p:blipFill>
          <a:blip r:embed="rId3"/>
          <a:srcRect/>
          <a:stretch>
            <a:fillRect/>
          </a:stretch>
        </p:blipFill>
        <p:spPr bwMode="auto">
          <a:xfrm>
            <a:off x="0" y="1341438"/>
            <a:ext cx="4702626" cy="3586162"/>
          </a:xfrm>
          <a:prstGeom prst="rect">
            <a:avLst/>
          </a:prstGeom>
          <a:noFill/>
          <a:ln w="9525">
            <a:noFill/>
            <a:miter lim="800000"/>
            <a:headEnd/>
            <a:tailEnd/>
          </a:ln>
          <a:effectLst/>
        </p:spPr>
      </p:pic>
      <p:pic>
        <p:nvPicPr>
          <p:cNvPr id="104453" name="Picture 5"/>
          <p:cNvPicPr>
            <a:picLocks noChangeAspect="1" noChangeArrowheads="1"/>
          </p:cNvPicPr>
          <p:nvPr/>
        </p:nvPicPr>
        <p:blipFill>
          <a:blip r:embed="rId4"/>
          <a:srcRect/>
          <a:stretch>
            <a:fillRect/>
          </a:stretch>
        </p:blipFill>
        <p:spPr bwMode="auto">
          <a:xfrm>
            <a:off x="4702626" y="3504761"/>
            <a:ext cx="4485822" cy="335323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a:stretch>
            <a:fillRect/>
          </a:stretch>
        </p:blipFill>
        <p:spPr bwMode="auto">
          <a:xfrm>
            <a:off x="1373711" y="69080"/>
            <a:ext cx="6330950" cy="672118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54003" y="101598"/>
            <a:ext cx="8720667" cy="6547335"/>
          </a:xfrm>
          <a:prstGeom prst="rect">
            <a:avLst/>
          </a:prstGeom>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22884" name="Rectangle 4"/>
          <p:cNvSpPr>
            <a:spLocks noChangeArrowheads="1"/>
          </p:cNvSpPr>
          <p:nvPr/>
        </p:nvSpPr>
        <p:spPr bwMode="auto">
          <a:xfrm>
            <a:off x="133350" y="115888"/>
            <a:ext cx="8686800" cy="774700"/>
          </a:xfrm>
          <a:prstGeom prst="rect">
            <a:avLst/>
          </a:prstGeom>
          <a:noFill/>
          <a:ln w="9525">
            <a:noFill/>
            <a:miter lim="800000"/>
            <a:headEnd/>
            <a:tailEnd/>
          </a:ln>
          <a:effectLst/>
        </p:spPr>
        <p:txBody>
          <a:bodyPr anchor="ctr">
            <a:prstTxWarp prst="textNoShape">
              <a:avLst/>
            </a:prstTxWarp>
          </a:bodyPr>
          <a:lstStyle/>
          <a:p>
            <a:pPr algn="ctr" eaLnBrk="1" hangingPunct="1"/>
            <a:r>
              <a:rPr lang="en-GB" sz="3200" b="1" dirty="0">
                <a:solidFill>
                  <a:srgbClr val="FFFF00"/>
                </a:solidFill>
                <a:latin typeface="Chalkboard"/>
                <a:cs typeface="Chalkboard"/>
              </a:rPr>
              <a:t>Crucial steps in atomic </a:t>
            </a:r>
            <a:r>
              <a:rPr lang="en-GB" sz="3200" b="1" dirty="0" err="1">
                <a:solidFill>
                  <a:srgbClr val="FFFF00"/>
                </a:solidFill>
                <a:latin typeface="Chalkboard"/>
                <a:cs typeface="Chalkboard"/>
              </a:rPr>
              <a:t>spectroscopies</a:t>
            </a:r>
            <a:r>
              <a:rPr lang="en-GB" sz="3200" b="1" dirty="0">
                <a:solidFill>
                  <a:srgbClr val="FFFF00"/>
                </a:solidFill>
                <a:latin typeface="Chalkboard"/>
                <a:cs typeface="Chalkboard"/>
              </a:rPr>
              <a:t>  and -</a:t>
            </a:r>
            <a:r>
              <a:rPr lang="en-GB" sz="3200" b="1" dirty="0" err="1">
                <a:solidFill>
                  <a:srgbClr val="FFFF00"/>
                </a:solidFill>
                <a:latin typeface="Chalkboard"/>
                <a:cs typeface="Chalkboard"/>
              </a:rPr>
              <a:t>metries</a:t>
            </a:r>
            <a:r>
              <a:rPr lang="en-GB" sz="3200" b="1" dirty="0">
                <a:solidFill>
                  <a:srgbClr val="FFFF00"/>
                </a:solidFill>
                <a:latin typeface="Chalkboard"/>
                <a:cs typeface="Chalkboard"/>
              </a:rPr>
              <a:t> and other methods</a:t>
            </a:r>
          </a:p>
        </p:txBody>
      </p:sp>
      <p:sp>
        <p:nvSpPr>
          <p:cNvPr id="122886" name="AutoShape 6"/>
          <p:cNvSpPr>
            <a:spLocks noChangeArrowheads="1"/>
          </p:cNvSpPr>
          <p:nvPr/>
        </p:nvSpPr>
        <p:spPr bwMode="auto">
          <a:xfrm>
            <a:off x="250825" y="1987908"/>
            <a:ext cx="1524000" cy="646986"/>
          </a:xfrm>
          <a:prstGeom prst="flowChartAlternateProcess">
            <a:avLst/>
          </a:prstGeom>
          <a:solidFill>
            <a:srgbClr val="FFD833"/>
          </a:solidFill>
          <a:ln w="9525">
            <a:solidFill>
              <a:schemeClr val="tx1"/>
            </a:solidFill>
            <a:miter lim="800000"/>
            <a:headEnd/>
            <a:tailEnd/>
          </a:ln>
          <a:effectLst/>
        </p:spPr>
        <p:txBody>
          <a:bodyPr anchor="ctr">
            <a:prstTxWarp prst="textNoShape">
              <a:avLst/>
            </a:prstTxWarp>
            <a:spAutoFit/>
          </a:bodyPr>
          <a:lstStyle/>
          <a:p>
            <a:pPr algn="ctr" eaLnBrk="1" hangingPunct="1"/>
            <a:r>
              <a:rPr lang="en-US" sz="1600">
                <a:solidFill>
                  <a:srgbClr val="003366"/>
                </a:solidFill>
                <a:latin typeface="Chalkboard"/>
                <a:cs typeface="Chalkboard"/>
              </a:rPr>
              <a:t>Solid/liquid sample</a:t>
            </a:r>
          </a:p>
        </p:txBody>
      </p:sp>
      <p:sp>
        <p:nvSpPr>
          <p:cNvPr id="122887" name="AutoShape 7"/>
          <p:cNvSpPr>
            <a:spLocks noChangeArrowheads="1"/>
          </p:cNvSpPr>
          <p:nvPr/>
        </p:nvSpPr>
        <p:spPr bwMode="auto">
          <a:xfrm>
            <a:off x="2916238" y="2135228"/>
            <a:ext cx="1508125" cy="374571"/>
          </a:xfrm>
          <a:prstGeom prst="flowChartAlternateProcess">
            <a:avLst/>
          </a:prstGeom>
          <a:solidFill>
            <a:srgbClr val="FFD833"/>
          </a:solidFill>
          <a:ln w="9525">
            <a:solidFill>
              <a:schemeClr val="tx1"/>
            </a:solidFill>
            <a:miter lim="800000"/>
            <a:headEnd/>
            <a:tailEnd/>
          </a:ln>
          <a:effectLst/>
        </p:spPr>
        <p:txBody>
          <a:bodyPr anchor="ctr">
            <a:prstTxWarp prst="textNoShape">
              <a:avLst/>
            </a:prstTxWarp>
            <a:spAutoFit/>
          </a:bodyPr>
          <a:lstStyle/>
          <a:p>
            <a:pPr algn="ctr" eaLnBrk="1" hangingPunct="1"/>
            <a:r>
              <a:rPr lang="en-US" sz="1600">
                <a:solidFill>
                  <a:srgbClr val="003366"/>
                </a:solidFill>
                <a:latin typeface="Chalkboard"/>
                <a:cs typeface="Chalkboard"/>
              </a:rPr>
              <a:t>Solution</a:t>
            </a:r>
          </a:p>
        </p:txBody>
      </p:sp>
      <p:sp>
        <p:nvSpPr>
          <p:cNvPr id="122888" name="AutoShape 8"/>
          <p:cNvSpPr>
            <a:spLocks noChangeArrowheads="1"/>
          </p:cNvSpPr>
          <p:nvPr/>
        </p:nvSpPr>
        <p:spPr bwMode="auto">
          <a:xfrm>
            <a:off x="7121520" y="1999020"/>
            <a:ext cx="1527175" cy="646986"/>
          </a:xfrm>
          <a:prstGeom prst="flowChartAlternateProcess">
            <a:avLst/>
          </a:prstGeom>
          <a:solidFill>
            <a:srgbClr val="FFD833"/>
          </a:solidFill>
          <a:ln w="9525">
            <a:solidFill>
              <a:schemeClr val="tx1"/>
            </a:solidFill>
            <a:miter lim="800000"/>
            <a:headEnd/>
            <a:tailEnd/>
          </a:ln>
          <a:effectLst/>
        </p:spPr>
        <p:txBody>
          <a:bodyPr anchor="ctr">
            <a:prstTxWarp prst="textNoShape">
              <a:avLst/>
            </a:prstTxWarp>
            <a:spAutoFit/>
          </a:bodyPr>
          <a:lstStyle/>
          <a:p>
            <a:pPr algn="ctr" eaLnBrk="1" hangingPunct="1"/>
            <a:r>
              <a:rPr lang="en-US" sz="1600" dirty="0">
                <a:solidFill>
                  <a:srgbClr val="003366"/>
                </a:solidFill>
                <a:latin typeface="Chalkboard"/>
                <a:cs typeface="Chalkboard"/>
              </a:rPr>
              <a:t>Molecules in gas phase</a:t>
            </a:r>
          </a:p>
        </p:txBody>
      </p:sp>
      <p:sp>
        <p:nvSpPr>
          <p:cNvPr id="122889" name="Line 9"/>
          <p:cNvSpPr>
            <a:spLocks noChangeShapeType="1"/>
          </p:cNvSpPr>
          <p:nvPr/>
        </p:nvSpPr>
        <p:spPr bwMode="auto">
          <a:xfrm flipV="1">
            <a:off x="1908175" y="2282825"/>
            <a:ext cx="792163" cy="0"/>
          </a:xfrm>
          <a:prstGeom prst="line">
            <a:avLst/>
          </a:prstGeom>
          <a:noFill/>
          <a:ln w="9525">
            <a:solidFill>
              <a:srgbClr val="00FF80"/>
            </a:solidFill>
            <a:round/>
            <a:headEnd/>
            <a:tailEnd type="triangle" w="med" len="med"/>
          </a:ln>
          <a:effectLst/>
        </p:spPr>
        <p:txBody>
          <a:bodyPr>
            <a:prstTxWarp prst="textNoShape">
              <a:avLst/>
            </a:prstTxWarp>
          </a:bodyPr>
          <a:lstStyle/>
          <a:p>
            <a:endParaRPr lang="it-IT"/>
          </a:p>
        </p:txBody>
      </p:sp>
      <p:sp>
        <p:nvSpPr>
          <p:cNvPr id="122890" name="Text Box 10"/>
          <p:cNvSpPr txBox="1">
            <a:spLocks noChangeArrowheads="1"/>
          </p:cNvSpPr>
          <p:nvPr/>
        </p:nvSpPr>
        <p:spPr bwMode="auto">
          <a:xfrm>
            <a:off x="1715250" y="2420938"/>
            <a:ext cx="1358988" cy="646331"/>
          </a:xfrm>
          <a:prstGeom prst="rect">
            <a:avLst/>
          </a:prstGeom>
          <a:noFill/>
          <a:ln w="9525">
            <a:noFill/>
            <a:miter lim="800000"/>
            <a:headEnd/>
            <a:tailEnd/>
          </a:ln>
          <a:effectLst/>
        </p:spPr>
        <p:txBody>
          <a:bodyPr wrap="none">
            <a:prstTxWarp prst="textNoShape">
              <a:avLst/>
            </a:prstTxWarp>
            <a:spAutoFit/>
          </a:bodyPr>
          <a:lstStyle/>
          <a:p>
            <a:pPr algn="ctr" eaLnBrk="1" hangingPunct="1"/>
            <a:r>
              <a:rPr lang="en-GB" b="1" dirty="0">
                <a:solidFill>
                  <a:schemeClr val="bg1"/>
                </a:solidFill>
                <a:latin typeface="Chalkboard"/>
                <a:cs typeface="Chalkboard"/>
              </a:rPr>
              <a:t>Sample </a:t>
            </a:r>
          </a:p>
          <a:p>
            <a:pPr algn="ctr" eaLnBrk="1" hangingPunct="1"/>
            <a:r>
              <a:rPr lang="en-GB" b="1" dirty="0">
                <a:solidFill>
                  <a:schemeClr val="bg1"/>
                </a:solidFill>
                <a:latin typeface="Chalkboard"/>
                <a:cs typeface="Chalkboard"/>
              </a:rPr>
              <a:t>preparation</a:t>
            </a:r>
          </a:p>
        </p:txBody>
      </p:sp>
      <p:sp>
        <p:nvSpPr>
          <p:cNvPr id="122891" name="Text Box 11"/>
          <p:cNvSpPr txBox="1">
            <a:spLocks noChangeArrowheads="1"/>
          </p:cNvSpPr>
          <p:nvPr/>
        </p:nvSpPr>
        <p:spPr bwMode="auto">
          <a:xfrm>
            <a:off x="4845050" y="1922463"/>
            <a:ext cx="1436011" cy="369332"/>
          </a:xfrm>
          <a:prstGeom prst="rect">
            <a:avLst/>
          </a:prstGeom>
          <a:noFill/>
          <a:ln w="9525">
            <a:noFill/>
            <a:miter lim="800000"/>
            <a:headEnd/>
            <a:tailEnd/>
          </a:ln>
          <a:effectLst/>
        </p:spPr>
        <p:txBody>
          <a:bodyPr wrap="none">
            <a:prstTxWarp prst="textNoShape">
              <a:avLst/>
            </a:prstTxWarp>
            <a:spAutoFit/>
          </a:bodyPr>
          <a:lstStyle/>
          <a:p>
            <a:pPr eaLnBrk="1" hangingPunct="1"/>
            <a:r>
              <a:rPr lang="en-GB" b="1" dirty="0">
                <a:solidFill>
                  <a:schemeClr val="bg1"/>
                </a:solidFill>
                <a:latin typeface="Chalkboard"/>
                <a:cs typeface="Chalkboard"/>
              </a:rPr>
              <a:t>Nebulisation</a:t>
            </a:r>
          </a:p>
        </p:txBody>
      </p:sp>
      <p:sp>
        <p:nvSpPr>
          <p:cNvPr id="122892" name="Text Box 12"/>
          <p:cNvSpPr txBox="1">
            <a:spLocks noChangeArrowheads="1"/>
          </p:cNvSpPr>
          <p:nvPr/>
        </p:nvSpPr>
        <p:spPr bwMode="auto">
          <a:xfrm>
            <a:off x="6227763" y="3170238"/>
            <a:ext cx="1518364" cy="646331"/>
          </a:xfrm>
          <a:prstGeom prst="rect">
            <a:avLst/>
          </a:prstGeom>
          <a:noFill/>
          <a:ln w="9525">
            <a:noFill/>
            <a:miter lim="800000"/>
            <a:headEnd/>
            <a:tailEnd/>
          </a:ln>
          <a:effectLst/>
        </p:spPr>
        <p:txBody>
          <a:bodyPr wrap="none">
            <a:prstTxWarp prst="textNoShape">
              <a:avLst/>
            </a:prstTxWarp>
            <a:spAutoFit/>
          </a:bodyPr>
          <a:lstStyle/>
          <a:p>
            <a:pPr eaLnBrk="1" hangingPunct="1"/>
            <a:r>
              <a:rPr lang="en-GB" b="1">
                <a:solidFill>
                  <a:schemeClr val="bg1"/>
                </a:solidFill>
                <a:latin typeface="Chalkboard"/>
                <a:cs typeface="Chalkboard"/>
              </a:rPr>
              <a:t>Atomisation=</a:t>
            </a:r>
          </a:p>
          <a:p>
            <a:pPr eaLnBrk="1" hangingPunct="1"/>
            <a:r>
              <a:rPr lang="en-GB" b="1">
                <a:solidFill>
                  <a:schemeClr val="bg1"/>
                </a:solidFill>
                <a:latin typeface="Chalkboard"/>
                <a:cs typeface="Chalkboard"/>
              </a:rPr>
              <a:t>Dissociation</a:t>
            </a:r>
          </a:p>
        </p:txBody>
      </p:sp>
      <p:sp>
        <p:nvSpPr>
          <p:cNvPr id="122893" name="Text Box 13"/>
          <p:cNvSpPr txBox="1">
            <a:spLocks noChangeArrowheads="1"/>
          </p:cNvSpPr>
          <p:nvPr/>
        </p:nvSpPr>
        <p:spPr bwMode="auto">
          <a:xfrm>
            <a:off x="4819650" y="2643188"/>
            <a:ext cx="1448000" cy="369332"/>
          </a:xfrm>
          <a:prstGeom prst="rect">
            <a:avLst/>
          </a:prstGeom>
          <a:noFill/>
          <a:ln w="9525">
            <a:noFill/>
            <a:miter lim="800000"/>
            <a:headEnd/>
            <a:tailEnd/>
          </a:ln>
          <a:effectLst/>
        </p:spPr>
        <p:txBody>
          <a:bodyPr wrap="none">
            <a:prstTxWarp prst="textNoShape">
              <a:avLst/>
            </a:prstTxWarp>
            <a:spAutoFit/>
          </a:bodyPr>
          <a:lstStyle/>
          <a:p>
            <a:pPr eaLnBrk="1" hangingPunct="1"/>
            <a:r>
              <a:rPr lang="en-GB" b="1" dirty="0">
                <a:solidFill>
                  <a:schemeClr val="bg1"/>
                </a:solidFill>
                <a:latin typeface="Chalkboard"/>
                <a:cs typeface="Chalkboard"/>
              </a:rPr>
              <a:t>Vaporisation</a:t>
            </a:r>
          </a:p>
        </p:txBody>
      </p:sp>
      <p:sp>
        <p:nvSpPr>
          <p:cNvPr id="122894" name="Text Box 14"/>
          <p:cNvSpPr txBox="1">
            <a:spLocks noChangeArrowheads="1"/>
          </p:cNvSpPr>
          <p:nvPr/>
        </p:nvSpPr>
        <p:spPr bwMode="auto">
          <a:xfrm>
            <a:off x="4845050" y="2282825"/>
            <a:ext cx="1330412" cy="369332"/>
          </a:xfrm>
          <a:prstGeom prst="rect">
            <a:avLst/>
          </a:prstGeom>
          <a:noFill/>
          <a:ln w="9525">
            <a:noFill/>
            <a:miter lim="800000"/>
            <a:headEnd/>
            <a:tailEnd/>
          </a:ln>
          <a:effectLst/>
        </p:spPr>
        <p:txBody>
          <a:bodyPr wrap="none">
            <a:prstTxWarp prst="textNoShape">
              <a:avLst/>
            </a:prstTxWarp>
            <a:spAutoFit/>
          </a:bodyPr>
          <a:lstStyle/>
          <a:p>
            <a:pPr eaLnBrk="1" hangingPunct="1"/>
            <a:r>
              <a:rPr lang="en-GB" b="1" dirty="0" err="1">
                <a:solidFill>
                  <a:schemeClr val="bg1"/>
                </a:solidFill>
                <a:latin typeface="Chalkboard"/>
                <a:cs typeface="Chalkboard"/>
              </a:rPr>
              <a:t>Desolvation</a:t>
            </a:r>
            <a:endParaRPr lang="en-GB" b="1" dirty="0">
              <a:solidFill>
                <a:schemeClr val="bg1"/>
              </a:solidFill>
              <a:latin typeface="Chalkboard"/>
              <a:cs typeface="Chalkboard"/>
            </a:endParaRPr>
          </a:p>
        </p:txBody>
      </p:sp>
      <p:sp>
        <p:nvSpPr>
          <p:cNvPr id="122895" name="AutoShape 15"/>
          <p:cNvSpPr>
            <a:spLocks noChangeArrowheads="1"/>
          </p:cNvSpPr>
          <p:nvPr/>
        </p:nvSpPr>
        <p:spPr bwMode="auto">
          <a:xfrm>
            <a:off x="3841750" y="3505557"/>
            <a:ext cx="1527175" cy="646986"/>
          </a:xfrm>
          <a:prstGeom prst="flowChartAlternateProcess">
            <a:avLst/>
          </a:prstGeom>
          <a:solidFill>
            <a:srgbClr val="FFD833"/>
          </a:solidFill>
          <a:ln w="9525">
            <a:solidFill>
              <a:schemeClr val="tx1"/>
            </a:solidFill>
            <a:miter lim="800000"/>
            <a:headEnd/>
            <a:tailEnd/>
          </a:ln>
          <a:effectLst/>
        </p:spPr>
        <p:txBody>
          <a:bodyPr anchor="ctr">
            <a:prstTxWarp prst="textNoShape">
              <a:avLst/>
            </a:prstTxWarp>
            <a:spAutoFit/>
          </a:bodyPr>
          <a:lstStyle/>
          <a:p>
            <a:pPr algn="ctr" eaLnBrk="1" hangingPunct="1"/>
            <a:r>
              <a:rPr lang="en-US" sz="1600">
                <a:solidFill>
                  <a:srgbClr val="003366"/>
                </a:solidFill>
                <a:latin typeface="Chalkboard"/>
                <a:cs typeface="Chalkboard"/>
              </a:rPr>
              <a:t>Atoms in gas phase</a:t>
            </a:r>
          </a:p>
        </p:txBody>
      </p:sp>
      <p:sp>
        <p:nvSpPr>
          <p:cNvPr id="122896" name="AutoShape 16"/>
          <p:cNvSpPr>
            <a:spLocks noChangeArrowheads="1"/>
          </p:cNvSpPr>
          <p:nvPr/>
        </p:nvSpPr>
        <p:spPr bwMode="auto">
          <a:xfrm>
            <a:off x="900113" y="4721265"/>
            <a:ext cx="1508125" cy="374571"/>
          </a:xfrm>
          <a:prstGeom prst="flowChartAlternateProcess">
            <a:avLst/>
          </a:prstGeom>
          <a:solidFill>
            <a:srgbClr val="FFD833"/>
          </a:solidFill>
          <a:ln w="9525">
            <a:solidFill>
              <a:schemeClr val="tx1"/>
            </a:solidFill>
            <a:miter lim="800000"/>
            <a:headEnd/>
            <a:tailEnd/>
          </a:ln>
          <a:effectLst/>
        </p:spPr>
        <p:txBody>
          <a:bodyPr anchor="ctr">
            <a:prstTxWarp prst="textNoShape">
              <a:avLst/>
            </a:prstTxWarp>
            <a:spAutoFit/>
          </a:bodyPr>
          <a:lstStyle/>
          <a:p>
            <a:pPr algn="ctr" eaLnBrk="1" hangingPunct="1"/>
            <a:r>
              <a:rPr lang="en-US" sz="1600">
                <a:solidFill>
                  <a:srgbClr val="003366"/>
                </a:solidFill>
                <a:latin typeface="Chalkboard"/>
                <a:cs typeface="Chalkboard"/>
              </a:rPr>
              <a:t>Ions</a:t>
            </a:r>
          </a:p>
        </p:txBody>
      </p:sp>
      <p:sp>
        <p:nvSpPr>
          <p:cNvPr id="122897" name="AutoShape 17"/>
          <p:cNvSpPr>
            <a:spLocks noChangeArrowheads="1"/>
          </p:cNvSpPr>
          <p:nvPr/>
        </p:nvSpPr>
        <p:spPr bwMode="auto">
          <a:xfrm>
            <a:off x="6732588" y="4934308"/>
            <a:ext cx="1508125" cy="646986"/>
          </a:xfrm>
          <a:prstGeom prst="flowChartAlternateProcess">
            <a:avLst/>
          </a:prstGeom>
          <a:solidFill>
            <a:srgbClr val="FFD833"/>
          </a:solidFill>
          <a:ln w="9525">
            <a:solidFill>
              <a:schemeClr val="tx1"/>
            </a:solidFill>
            <a:miter lim="800000"/>
            <a:headEnd/>
            <a:tailEnd/>
          </a:ln>
          <a:effectLst/>
        </p:spPr>
        <p:txBody>
          <a:bodyPr anchor="ctr">
            <a:prstTxWarp prst="textNoShape">
              <a:avLst/>
            </a:prstTxWarp>
            <a:spAutoFit/>
          </a:bodyPr>
          <a:lstStyle/>
          <a:p>
            <a:pPr algn="ctr" eaLnBrk="1" hangingPunct="1"/>
            <a:r>
              <a:rPr lang="en-US" sz="1600">
                <a:solidFill>
                  <a:srgbClr val="003366"/>
                </a:solidFill>
                <a:latin typeface="Chalkboard"/>
                <a:cs typeface="Chalkboard"/>
              </a:rPr>
              <a:t>Excited Atoms</a:t>
            </a:r>
          </a:p>
        </p:txBody>
      </p:sp>
      <p:sp>
        <p:nvSpPr>
          <p:cNvPr id="122898" name="Line 18"/>
          <p:cNvSpPr>
            <a:spLocks noChangeShapeType="1"/>
          </p:cNvSpPr>
          <p:nvPr/>
        </p:nvSpPr>
        <p:spPr bwMode="auto">
          <a:xfrm>
            <a:off x="4500563" y="2349500"/>
            <a:ext cx="2303462" cy="0"/>
          </a:xfrm>
          <a:prstGeom prst="line">
            <a:avLst/>
          </a:prstGeom>
          <a:noFill/>
          <a:ln w="9525">
            <a:solidFill>
              <a:srgbClr val="00FF80"/>
            </a:solidFill>
            <a:round/>
            <a:headEnd/>
            <a:tailEnd type="triangle" w="med" len="med"/>
          </a:ln>
          <a:effectLst/>
        </p:spPr>
        <p:txBody>
          <a:bodyPr>
            <a:prstTxWarp prst="textNoShape">
              <a:avLst/>
            </a:prstTxWarp>
          </a:bodyPr>
          <a:lstStyle/>
          <a:p>
            <a:endParaRPr lang="it-IT"/>
          </a:p>
        </p:txBody>
      </p:sp>
      <p:sp>
        <p:nvSpPr>
          <p:cNvPr id="122899" name="Line 19"/>
          <p:cNvSpPr>
            <a:spLocks noChangeShapeType="1"/>
          </p:cNvSpPr>
          <p:nvPr/>
        </p:nvSpPr>
        <p:spPr bwMode="auto">
          <a:xfrm flipV="1">
            <a:off x="827088" y="1557338"/>
            <a:ext cx="0" cy="358775"/>
          </a:xfrm>
          <a:prstGeom prst="line">
            <a:avLst/>
          </a:prstGeom>
          <a:noFill/>
          <a:ln w="9525">
            <a:solidFill>
              <a:srgbClr val="00FF80"/>
            </a:solidFill>
            <a:round/>
            <a:headEnd/>
            <a:tailEnd/>
          </a:ln>
          <a:effectLst/>
        </p:spPr>
        <p:txBody>
          <a:bodyPr>
            <a:prstTxWarp prst="textNoShape">
              <a:avLst/>
            </a:prstTxWarp>
          </a:bodyPr>
          <a:lstStyle/>
          <a:p>
            <a:endParaRPr lang="it-IT"/>
          </a:p>
        </p:txBody>
      </p:sp>
      <p:sp>
        <p:nvSpPr>
          <p:cNvPr id="122900" name="Line 20"/>
          <p:cNvSpPr>
            <a:spLocks noChangeShapeType="1"/>
          </p:cNvSpPr>
          <p:nvPr/>
        </p:nvSpPr>
        <p:spPr bwMode="auto">
          <a:xfrm>
            <a:off x="827088" y="1557338"/>
            <a:ext cx="6697662" cy="0"/>
          </a:xfrm>
          <a:prstGeom prst="line">
            <a:avLst/>
          </a:prstGeom>
          <a:noFill/>
          <a:ln w="9525">
            <a:solidFill>
              <a:srgbClr val="00FF80"/>
            </a:solidFill>
            <a:round/>
            <a:headEnd/>
            <a:tailEnd/>
          </a:ln>
          <a:effectLst/>
        </p:spPr>
        <p:txBody>
          <a:bodyPr>
            <a:prstTxWarp prst="textNoShape">
              <a:avLst/>
            </a:prstTxWarp>
          </a:bodyPr>
          <a:lstStyle/>
          <a:p>
            <a:endParaRPr lang="it-IT"/>
          </a:p>
        </p:txBody>
      </p:sp>
      <p:sp>
        <p:nvSpPr>
          <p:cNvPr id="122901" name="Line 21"/>
          <p:cNvSpPr>
            <a:spLocks noChangeShapeType="1"/>
          </p:cNvSpPr>
          <p:nvPr/>
        </p:nvSpPr>
        <p:spPr bwMode="auto">
          <a:xfrm>
            <a:off x="7524750" y="1557338"/>
            <a:ext cx="0" cy="431800"/>
          </a:xfrm>
          <a:prstGeom prst="line">
            <a:avLst/>
          </a:prstGeom>
          <a:noFill/>
          <a:ln w="9525">
            <a:solidFill>
              <a:srgbClr val="00FF80"/>
            </a:solidFill>
            <a:round/>
            <a:headEnd/>
            <a:tailEnd type="triangle" w="med" len="med"/>
          </a:ln>
          <a:effectLst/>
        </p:spPr>
        <p:txBody>
          <a:bodyPr>
            <a:prstTxWarp prst="textNoShape">
              <a:avLst/>
            </a:prstTxWarp>
          </a:bodyPr>
          <a:lstStyle/>
          <a:p>
            <a:endParaRPr lang="it-IT"/>
          </a:p>
        </p:txBody>
      </p:sp>
      <p:sp>
        <p:nvSpPr>
          <p:cNvPr id="122902" name="Line 22"/>
          <p:cNvSpPr>
            <a:spLocks noChangeShapeType="1"/>
          </p:cNvSpPr>
          <p:nvPr/>
        </p:nvSpPr>
        <p:spPr bwMode="auto">
          <a:xfrm flipH="1">
            <a:off x="5508625" y="2649538"/>
            <a:ext cx="1514377" cy="1066800"/>
          </a:xfrm>
          <a:prstGeom prst="line">
            <a:avLst/>
          </a:prstGeom>
          <a:noFill/>
          <a:ln w="9525">
            <a:solidFill>
              <a:srgbClr val="00FF80"/>
            </a:solidFill>
            <a:round/>
            <a:headEnd/>
            <a:tailEnd type="triangle" w="med" len="med"/>
          </a:ln>
          <a:effectLst/>
        </p:spPr>
        <p:txBody>
          <a:bodyPr>
            <a:prstTxWarp prst="textNoShape">
              <a:avLst/>
            </a:prstTxWarp>
          </a:bodyPr>
          <a:lstStyle/>
          <a:p>
            <a:endParaRPr lang="it-IT"/>
          </a:p>
        </p:txBody>
      </p:sp>
      <p:sp>
        <p:nvSpPr>
          <p:cNvPr id="122903" name="Line 23"/>
          <p:cNvSpPr>
            <a:spLocks noChangeShapeType="1"/>
          </p:cNvSpPr>
          <p:nvPr/>
        </p:nvSpPr>
        <p:spPr bwMode="auto">
          <a:xfrm>
            <a:off x="1042988" y="2636838"/>
            <a:ext cx="0" cy="1223962"/>
          </a:xfrm>
          <a:prstGeom prst="line">
            <a:avLst/>
          </a:prstGeom>
          <a:noFill/>
          <a:ln w="9525">
            <a:solidFill>
              <a:srgbClr val="00FF80"/>
            </a:solidFill>
            <a:round/>
            <a:headEnd/>
            <a:tailEnd/>
          </a:ln>
          <a:effectLst/>
        </p:spPr>
        <p:txBody>
          <a:bodyPr>
            <a:prstTxWarp prst="textNoShape">
              <a:avLst/>
            </a:prstTxWarp>
          </a:bodyPr>
          <a:lstStyle/>
          <a:p>
            <a:endParaRPr lang="it-IT"/>
          </a:p>
        </p:txBody>
      </p:sp>
      <p:sp>
        <p:nvSpPr>
          <p:cNvPr id="122904" name="Line 24"/>
          <p:cNvSpPr>
            <a:spLocks noChangeShapeType="1"/>
          </p:cNvSpPr>
          <p:nvPr/>
        </p:nvSpPr>
        <p:spPr bwMode="auto">
          <a:xfrm>
            <a:off x="1042988" y="3860800"/>
            <a:ext cx="2808287" cy="0"/>
          </a:xfrm>
          <a:prstGeom prst="line">
            <a:avLst/>
          </a:prstGeom>
          <a:noFill/>
          <a:ln w="9525">
            <a:solidFill>
              <a:srgbClr val="00FF80"/>
            </a:solidFill>
            <a:round/>
            <a:headEnd/>
            <a:tailEnd type="triangle" w="med" len="med"/>
          </a:ln>
          <a:effectLst/>
        </p:spPr>
        <p:txBody>
          <a:bodyPr>
            <a:prstTxWarp prst="textNoShape">
              <a:avLst/>
            </a:prstTxWarp>
          </a:bodyPr>
          <a:lstStyle/>
          <a:p>
            <a:endParaRPr lang="it-IT"/>
          </a:p>
        </p:txBody>
      </p:sp>
      <p:sp>
        <p:nvSpPr>
          <p:cNvPr id="122905" name="Text Box 25"/>
          <p:cNvSpPr txBox="1">
            <a:spLocks noChangeArrowheads="1"/>
          </p:cNvSpPr>
          <p:nvPr/>
        </p:nvSpPr>
        <p:spPr bwMode="auto">
          <a:xfrm>
            <a:off x="2627313" y="1196975"/>
            <a:ext cx="2123666" cy="369332"/>
          </a:xfrm>
          <a:prstGeom prst="rect">
            <a:avLst/>
          </a:prstGeom>
          <a:noFill/>
          <a:ln w="9525">
            <a:noFill/>
            <a:miter lim="800000"/>
            <a:headEnd/>
            <a:tailEnd/>
          </a:ln>
          <a:effectLst/>
        </p:spPr>
        <p:txBody>
          <a:bodyPr wrap="none">
            <a:prstTxWarp prst="textNoShape">
              <a:avLst/>
            </a:prstTxWarp>
            <a:spAutoFit/>
          </a:bodyPr>
          <a:lstStyle/>
          <a:p>
            <a:pPr eaLnBrk="1" hangingPunct="1"/>
            <a:r>
              <a:rPr lang="en-GB" b="1" dirty="0">
                <a:solidFill>
                  <a:schemeClr val="bg1"/>
                </a:solidFill>
                <a:latin typeface="Chalkboard"/>
                <a:cs typeface="Chalkboard"/>
              </a:rPr>
              <a:t>Laser ablation etc.</a:t>
            </a:r>
          </a:p>
        </p:txBody>
      </p:sp>
      <p:sp>
        <p:nvSpPr>
          <p:cNvPr id="122906" name="Text Box 26"/>
          <p:cNvSpPr txBox="1">
            <a:spLocks noChangeArrowheads="1"/>
          </p:cNvSpPr>
          <p:nvPr/>
        </p:nvSpPr>
        <p:spPr bwMode="auto">
          <a:xfrm>
            <a:off x="1147763" y="3860800"/>
            <a:ext cx="1803559" cy="369332"/>
          </a:xfrm>
          <a:prstGeom prst="rect">
            <a:avLst/>
          </a:prstGeom>
          <a:noFill/>
          <a:ln w="9525">
            <a:noFill/>
            <a:miter lim="800000"/>
            <a:headEnd/>
            <a:tailEnd/>
          </a:ln>
          <a:effectLst/>
        </p:spPr>
        <p:txBody>
          <a:bodyPr wrap="none">
            <a:prstTxWarp prst="textNoShape">
              <a:avLst/>
            </a:prstTxWarp>
            <a:spAutoFit/>
          </a:bodyPr>
          <a:lstStyle/>
          <a:p>
            <a:pPr eaLnBrk="1" hangingPunct="1"/>
            <a:r>
              <a:rPr lang="en-GB" b="1">
                <a:solidFill>
                  <a:schemeClr val="bg1"/>
                </a:solidFill>
                <a:latin typeface="Chalkboard"/>
                <a:cs typeface="Chalkboard"/>
              </a:rPr>
              <a:t>Sputtering, etc.</a:t>
            </a:r>
          </a:p>
        </p:txBody>
      </p:sp>
      <p:sp>
        <p:nvSpPr>
          <p:cNvPr id="122907" name="Line 27"/>
          <p:cNvSpPr>
            <a:spLocks noChangeShapeType="1"/>
          </p:cNvSpPr>
          <p:nvPr/>
        </p:nvSpPr>
        <p:spPr bwMode="auto">
          <a:xfrm flipH="1">
            <a:off x="2484438" y="4076700"/>
            <a:ext cx="1357312" cy="792163"/>
          </a:xfrm>
          <a:prstGeom prst="line">
            <a:avLst/>
          </a:prstGeom>
          <a:noFill/>
          <a:ln w="9525">
            <a:solidFill>
              <a:srgbClr val="00FF80"/>
            </a:solidFill>
            <a:round/>
            <a:headEnd/>
            <a:tailEnd type="triangle" w="med" len="med"/>
          </a:ln>
          <a:effectLst/>
        </p:spPr>
        <p:txBody>
          <a:bodyPr>
            <a:prstTxWarp prst="textNoShape">
              <a:avLst/>
            </a:prstTxWarp>
          </a:bodyPr>
          <a:lstStyle/>
          <a:p>
            <a:endParaRPr lang="it-IT"/>
          </a:p>
        </p:txBody>
      </p:sp>
      <p:sp>
        <p:nvSpPr>
          <p:cNvPr id="122908" name="Line 28"/>
          <p:cNvSpPr>
            <a:spLocks noChangeShapeType="1"/>
          </p:cNvSpPr>
          <p:nvPr/>
        </p:nvSpPr>
        <p:spPr bwMode="auto">
          <a:xfrm>
            <a:off x="4834470" y="4286250"/>
            <a:ext cx="1728788" cy="871538"/>
          </a:xfrm>
          <a:prstGeom prst="line">
            <a:avLst/>
          </a:prstGeom>
          <a:noFill/>
          <a:ln w="9525">
            <a:solidFill>
              <a:srgbClr val="00FF80"/>
            </a:solidFill>
            <a:round/>
            <a:headEnd/>
            <a:tailEnd type="triangle" w="med" len="med"/>
          </a:ln>
          <a:effectLst/>
        </p:spPr>
        <p:txBody>
          <a:bodyPr>
            <a:prstTxWarp prst="textNoShape">
              <a:avLst/>
            </a:prstTxWarp>
          </a:bodyPr>
          <a:lstStyle/>
          <a:p>
            <a:endParaRPr lang="it-IT"/>
          </a:p>
        </p:txBody>
      </p:sp>
      <p:sp>
        <p:nvSpPr>
          <p:cNvPr id="122909" name="Text Box 29"/>
          <p:cNvSpPr txBox="1">
            <a:spLocks noChangeArrowheads="1"/>
          </p:cNvSpPr>
          <p:nvPr/>
        </p:nvSpPr>
        <p:spPr bwMode="auto">
          <a:xfrm>
            <a:off x="900113" y="5229225"/>
            <a:ext cx="2592387" cy="915988"/>
          </a:xfrm>
          <a:prstGeom prst="rect">
            <a:avLst/>
          </a:prstGeom>
          <a:noFill/>
          <a:ln w="9525">
            <a:noFill/>
            <a:miter lim="800000"/>
            <a:headEnd/>
            <a:tailEnd/>
          </a:ln>
          <a:effectLst/>
        </p:spPr>
        <p:txBody>
          <a:bodyPr>
            <a:prstTxWarp prst="textNoShape">
              <a:avLst/>
            </a:prstTxWarp>
            <a:spAutoFit/>
          </a:bodyPr>
          <a:lstStyle/>
          <a:p>
            <a:pPr eaLnBrk="1" hangingPunct="1">
              <a:buFont typeface="Wingdings" charset="2"/>
              <a:buChar char="è"/>
            </a:pPr>
            <a:r>
              <a:rPr lang="en-GB" b="1" dirty="0">
                <a:solidFill>
                  <a:schemeClr val="bg1"/>
                </a:solidFill>
                <a:latin typeface="Chalkboard"/>
                <a:cs typeface="Chalkboard"/>
                <a:sym typeface="Wingdings" charset="2"/>
              </a:rPr>
              <a:t>ICP-MS and other MS methods</a:t>
            </a:r>
          </a:p>
          <a:p>
            <a:pPr eaLnBrk="1" hangingPunct="1">
              <a:buFont typeface="Wingdings" charset="2"/>
              <a:buNone/>
            </a:pPr>
            <a:r>
              <a:rPr lang="en-GB" b="1" dirty="0">
                <a:solidFill>
                  <a:schemeClr val="bg1"/>
                </a:solidFill>
                <a:latin typeface="Chalkboard"/>
                <a:cs typeface="Chalkboard"/>
                <a:sym typeface="Wingdings" charset="2"/>
              </a:rPr>
              <a:t>(also: ICP-OES)</a:t>
            </a:r>
          </a:p>
        </p:txBody>
      </p:sp>
      <p:sp>
        <p:nvSpPr>
          <p:cNvPr id="122910" name="Text Box 30"/>
          <p:cNvSpPr txBox="1">
            <a:spLocks noChangeArrowheads="1"/>
          </p:cNvSpPr>
          <p:nvPr/>
        </p:nvSpPr>
        <p:spPr bwMode="auto">
          <a:xfrm>
            <a:off x="6948488" y="5661025"/>
            <a:ext cx="2444750" cy="641350"/>
          </a:xfrm>
          <a:prstGeom prst="rect">
            <a:avLst/>
          </a:prstGeom>
          <a:noFill/>
          <a:ln w="9525">
            <a:noFill/>
            <a:miter lim="800000"/>
            <a:headEnd/>
            <a:tailEnd/>
          </a:ln>
          <a:effectLst/>
        </p:spPr>
        <p:txBody>
          <a:bodyPr>
            <a:prstTxWarp prst="textNoShape">
              <a:avLst/>
            </a:prstTxWarp>
            <a:spAutoFit/>
          </a:bodyPr>
          <a:lstStyle/>
          <a:p>
            <a:pPr eaLnBrk="1" hangingPunct="1"/>
            <a:r>
              <a:rPr lang="en-GB" b="1">
                <a:solidFill>
                  <a:schemeClr val="bg1"/>
                </a:solidFill>
                <a:latin typeface="Chalkboard"/>
                <a:cs typeface="Chalkboard"/>
                <a:sym typeface="Wingdings" charset="2"/>
              </a:rPr>
              <a:t> AAS and AES, X-ray methods</a:t>
            </a:r>
          </a:p>
        </p:txBody>
      </p:sp>
      <p:sp>
        <p:nvSpPr>
          <p:cNvPr id="122911" name="Line 31"/>
          <p:cNvSpPr>
            <a:spLocks noChangeShapeType="1"/>
          </p:cNvSpPr>
          <p:nvPr/>
        </p:nvSpPr>
        <p:spPr bwMode="auto">
          <a:xfrm>
            <a:off x="611188" y="2636838"/>
            <a:ext cx="288925" cy="2016125"/>
          </a:xfrm>
          <a:prstGeom prst="line">
            <a:avLst/>
          </a:prstGeom>
          <a:noFill/>
          <a:ln w="9525">
            <a:solidFill>
              <a:srgbClr val="00FF80"/>
            </a:solidFill>
            <a:round/>
            <a:headEnd/>
            <a:tailEnd type="triangle" w="med" len="med"/>
          </a:ln>
          <a:effectLst/>
        </p:spPr>
        <p:txBody>
          <a:bodyPr>
            <a:prstTxWarp prst="textNoShape">
              <a:avLst/>
            </a:prstTxWarp>
          </a:bodyPr>
          <a:lstStyle/>
          <a:p>
            <a:endParaRPr lang="it-IT"/>
          </a:p>
        </p:txBody>
      </p:sp>
      <p:sp>
        <p:nvSpPr>
          <p:cNvPr id="122912" name="Text Box 32"/>
          <p:cNvSpPr txBox="1">
            <a:spLocks noChangeArrowheads="1"/>
          </p:cNvSpPr>
          <p:nvPr/>
        </p:nvSpPr>
        <p:spPr bwMode="auto">
          <a:xfrm>
            <a:off x="3059113" y="4437063"/>
            <a:ext cx="1189363" cy="369332"/>
          </a:xfrm>
          <a:prstGeom prst="rect">
            <a:avLst/>
          </a:prstGeom>
          <a:noFill/>
          <a:ln w="9525">
            <a:noFill/>
            <a:miter lim="800000"/>
            <a:headEnd/>
            <a:tailEnd/>
          </a:ln>
          <a:effectLst/>
        </p:spPr>
        <p:txBody>
          <a:bodyPr wrap="none">
            <a:prstTxWarp prst="textNoShape">
              <a:avLst/>
            </a:prstTxWarp>
            <a:spAutoFit/>
          </a:bodyPr>
          <a:lstStyle/>
          <a:p>
            <a:pPr eaLnBrk="1" hangingPunct="1"/>
            <a:r>
              <a:rPr lang="en-GB" b="1">
                <a:solidFill>
                  <a:schemeClr val="bg1"/>
                </a:solidFill>
                <a:latin typeface="Chalkboard"/>
                <a:cs typeface="Chalkboard"/>
                <a:sym typeface="Wingdings" charset="2"/>
              </a:rPr>
              <a:t>Ionisation</a:t>
            </a:r>
          </a:p>
        </p:txBody>
      </p:sp>
      <p:sp>
        <p:nvSpPr>
          <p:cNvPr id="122913" name="Text Box 33"/>
          <p:cNvSpPr txBox="1">
            <a:spLocks noChangeArrowheads="1"/>
          </p:cNvSpPr>
          <p:nvPr/>
        </p:nvSpPr>
        <p:spPr bwMode="auto">
          <a:xfrm>
            <a:off x="5843588" y="4286250"/>
            <a:ext cx="1179414" cy="369332"/>
          </a:xfrm>
          <a:prstGeom prst="rect">
            <a:avLst/>
          </a:prstGeom>
          <a:noFill/>
          <a:ln w="9525">
            <a:noFill/>
            <a:miter lim="800000"/>
            <a:headEnd/>
            <a:tailEnd/>
          </a:ln>
          <a:effectLst/>
        </p:spPr>
        <p:txBody>
          <a:bodyPr wrap="none">
            <a:prstTxWarp prst="textNoShape">
              <a:avLst/>
            </a:prstTxWarp>
            <a:spAutoFit/>
          </a:bodyPr>
          <a:lstStyle/>
          <a:p>
            <a:pPr eaLnBrk="1" hangingPunct="1"/>
            <a:r>
              <a:rPr lang="en-GB" b="1">
                <a:solidFill>
                  <a:schemeClr val="bg1"/>
                </a:solidFill>
                <a:latin typeface="Chalkboard"/>
                <a:cs typeface="Chalkboard"/>
                <a:sym typeface="Wingdings" charset="2"/>
              </a:rPr>
              <a:t>Excitation</a:t>
            </a:r>
          </a:p>
        </p:txBody>
      </p:sp>
      <p:sp>
        <p:nvSpPr>
          <p:cNvPr id="122914" name="Text Box 34"/>
          <p:cNvSpPr txBox="1">
            <a:spLocks noChangeArrowheads="1"/>
          </p:cNvSpPr>
          <p:nvPr/>
        </p:nvSpPr>
        <p:spPr bwMode="auto">
          <a:xfrm>
            <a:off x="3471863" y="2508250"/>
            <a:ext cx="774571" cy="369332"/>
          </a:xfrm>
          <a:prstGeom prst="rect">
            <a:avLst/>
          </a:prstGeom>
          <a:noFill/>
          <a:ln w="9525">
            <a:noFill/>
            <a:miter lim="800000"/>
            <a:headEnd/>
            <a:tailEnd/>
          </a:ln>
          <a:effectLst/>
        </p:spPr>
        <p:txBody>
          <a:bodyPr wrap="none">
            <a:prstTxWarp prst="textNoShape">
              <a:avLst/>
            </a:prstTxWarp>
            <a:spAutoFit/>
          </a:bodyPr>
          <a:lstStyle/>
          <a:p>
            <a:r>
              <a:rPr lang="en-GB">
                <a:solidFill>
                  <a:schemeClr val="bg1"/>
                </a:solidFill>
                <a:latin typeface="Chalkboard"/>
                <a:cs typeface="Chalkboard"/>
              </a:rPr>
              <a:t>M</a:t>
            </a:r>
            <a:r>
              <a:rPr lang="en-GB" baseline="30000">
                <a:solidFill>
                  <a:schemeClr val="bg1"/>
                </a:solidFill>
                <a:latin typeface="Chalkboard"/>
                <a:cs typeface="Chalkboard"/>
              </a:rPr>
              <a:t>+</a:t>
            </a:r>
            <a:r>
              <a:rPr lang="en-GB">
                <a:solidFill>
                  <a:schemeClr val="bg1"/>
                </a:solidFill>
                <a:latin typeface="Chalkboard"/>
                <a:cs typeface="Chalkboard"/>
              </a:rPr>
              <a:t> X</a:t>
            </a:r>
            <a:r>
              <a:rPr lang="en-GB" baseline="30000">
                <a:solidFill>
                  <a:schemeClr val="bg1"/>
                </a:solidFill>
                <a:latin typeface="Chalkboard"/>
                <a:cs typeface="Chalkboard"/>
              </a:rPr>
              <a:t>-</a:t>
            </a:r>
          </a:p>
        </p:txBody>
      </p:sp>
      <p:sp>
        <p:nvSpPr>
          <p:cNvPr id="122915" name="Text Box 35"/>
          <p:cNvSpPr txBox="1">
            <a:spLocks noChangeArrowheads="1"/>
          </p:cNvSpPr>
          <p:nvPr/>
        </p:nvSpPr>
        <p:spPr bwMode="auto">
          <a:xfrm>
            <a:off x="7596188" y="2636838"/>
            <a:ext cx="795337" cy="366712"/>
          </a:xfrm>
          <a:prstGeom prst="rect">
            <a:avLst/>
          </a:prstGeom>
          <a:noFill/>
          <a:ln w="9525">
            <a:noFill/>
            <a:miter lim="800000"/>
            <a:headEnd/>
            <a:tailEnd/>
          </a:ln>
          <a:effectLst/>
        </p:spPr>
        <p:txBody>
          <a:bodyPr wrap="none">
            <a:prstTxWarp prst="textNoShape">
              <a:avLst/>
            </a:prstTxWarp>
            <a:spAutoFit/>
          </a:bodyPr>
          <a:lstStyle/>
          <a:p>
            <a:r>
              <a:rPr lang="en-GB">
                <a:solidFill>
                  <a:schemeClr val="bg1"/>
                </a:solidFill>
                <a:latin typeface="Chalkboard"/>
                <a:cs typeface="Chalkboard"/>
              </a:rPr>
              <a:t>MX(g)</a:t>
            </a:r>
          </a:p>
        </p:txBody>
      </p:sp>
      <p:sp>
        <p:nvSpPr>
          <p:cNvPr id="122916" name="Text Box 36"/>
          <p:cNvSpPr txBox="1">
            <a:spLocks noChangeArrowheads="1"/>
          </p:cNvSpPr>
          <p:nvPr/>
        </p:nvSpPr>
        <p:spPr bwMode="auto">
          <a:xfrm>
            <a:off x="3886200" y="3133725"/>
            <a:ext cx="1549400" cy="366713"/>
          </a:xfrm>
          <a:prstGeom prst="rect">
            <a:avLst/>
          </a:prstGeom>
          <a:noFill/>
          <a:ln w="9525">
            <a:noFill/>
            <a:miter lim="800000"/>
            <a:headEnd/>
            <a:tailEnd/>
          </a:ln>
          <a:effectLst/>
        </p:spPr>
        <p:txBody>
          <a:bodyPr wrap="none">
            <a:prstTxWarp prst="textNoShape">
              <a:avLst/>
            </a:prstTxWarp>
            <a:spAutoFit/>
          </a:bodyPr>
          <a:lstStyle/>
          <a:p>
            <a:r>
              <a:rPr lang="en-GB">
                <a:solidFill>
                  <a:schemeClr val="bg1"/>
                </a:solidFill>
                <a:latin typeface="Chalkboard"/>
                <a:cs typeface="Chalkboard"/>
              </a:rPr>
              <a:t>M(g)  +  X(g)</a:t>
            </a:r>
          </a:p>
        </p:txBody>
      </p:sp>
      <p:sp>
        <p:nvSpPr>
          <p:cNvPr id="122917" name="Text Box 37"/>
          <p:cNvSpPr txBox="1">
            <a:spLocks noChangeArrowheads="1"/>
          </p:cNvSpPr>
          <p:nvPr/>
        </p:nvSpPr>
        <p:spPr bwMode="auto">
          <a:xfrm>
            <a:off x="1331913" y="4365625"/>
            <a:ext cx="471487" cy="366713"/>
          </a:xfrm>
          <a:prstGeom prst="rect">
            <a:avLst/>
          </a:prstGeom>
          <a:noFill/>
          <a:ln w="9525">
            <a:noFill/>
            <a:miter lim="800000"/>
            <a:headEnd/>
            <a:tailEnd/>
          </a:ln>
          <a:effectLst/>
        </p:spPr>
        <p:txBody>
          <a:bodyPr wrap="none">
            <a:prstTxWarp prst="textNoShape">
              <a:avLst/>
            </a:prstTxWarp>
            <a:spAutoFit/>
          </a:bodyPr>
          <a:lstStyle/>
          <a:p>
            <a:r>
              <a:rPr lang="en-GB">
                <a:solidFill>
                  <a:schemeClr val="bg1"/>
                </a:solidFill>
                <a:latin typeface="Chalkboard"/>
                <a:cs typeface="Chalkboard"/>
              </a:rPr>
              <a:t>M</a:t>
            </a:r>
            <a:r>
              <a:rPr lang="en-GB" baseline="30000">
                <a:solidFill>
                  <a:schemeClr val="bg1"/>
                </a:solidFill>
                <a:latin typeface="Chalkboard"/>
                <a:cs typeface="Chalkboard"/>
              </a:rPr>
              <a:t>+</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630786" name="Rectangle 2"/>
          <p:cNvSpPr>
            <a:spLocks noGrp="1" noChangeArrowheads="1"/>
          </p:cNvSpPr>
          <p:nvPr>
            <p:ph type="title"/>
          </p:nvPr>
        </p:nvSpPr>
        <p:spPr>
          <a:xfrm>
            <a:off x="2135188" y="403225"/>
            <a:ext cx="5354638" cy="539750"/>
          </a:xfrm>
        </p:spPr>
        <p:txBody>
          <a:bodyPr>
            <a:normAutofit fontScale="90000"/>
          </a:bodyPr>
          <a:lstStyle/>
          <a:p>
            <a:r>
              <a:rPr lang="en-US" dirty="0">
                <a:solidFill>
                  <a:srgbClr val="FFFF00"/>
                </a:solidFill>
                <a:latin typeface="Chalkboard"/>
                <a:cs typeface="Chalkboard"/>
              </a:rPr>
              <a:t>Extent of Ionization</a:t>
            </a:r>
          </a:p>
        </p:txBody>
      </p:sp>
      <p:grpSp>
        <p:nvGrpSpPr>
          <p:cNvPr id="2" name="Group 4"/>
          <p:cNvGrpSpPr>
            <a:grpSpLocks/>
          </p:cNvGrpSpPr>
          <p:nvPr/>
        </p:nvGrpSpPr>
        <p:grpSpPr bwMode="auto">
          <a:xfrm>
            <a:off x="76201" y="1371601"/>
            <a:ext cx="9067800" cy="4457701"/>
            <a:chOff x="48" y="864"/>
            <a:chExt cx="5712" cy="2808"/>
          </a:xfrm>
        </p:grpSpPr>
        <p:sp>
          <p:nvSpPr>
            <p:cNvPr id="630789" name="Rectangle 5"/>
            <p:cNvSpPr>
              <a:spLocks noChangeArrowheads="1"/>
            </p:cNvSpPr>
            <p:nvPr/>
          </p:nvSpPr>
          <p:spPr bwMode="auto">
            <a:xfrm>
              <a:off x="487" y="3311"/>
              <a:ext cx="1144" cy="203"/>
            </a:xfrm>
            <a:prstGeom prst="rect">
              <a:avLst/>
            </a:prstGeom>
            <a:noFill/>
            <a:ln w="12700">
              <a:noFill/>
              <a:miter lim="800000"/>
              <a:headEnd/>
              <a:tailEnd/>
            </a:ln>
            <a:effectLst/>
          </p:spPr>
          <p:txBody>
            <a:bodyPr wrap="none" anchor="ctr">
              <a:prstTxWarp prst="textNoShape">
                <a:avLst/>
              </a:prstTxWarp>
            </a:bodyPr>
            <a:lstStyle/>
            <a:p>
              <a:endParaRPr lang="it-IT"/>
            </a:p>
          </p:txBody>
        </p:sp>
        <p:sp>
          <p:nvSpPr>
            <p:cNvPr id="630790" name="Rectangle 6"/>
            <p:cNvSpPr>
              <a:spLocks noChangeArrowheads="1"/>
            </p:cNvSpPr>
            <p:nvPr/>
          </p:nvSpPr>
          <p:spPr bwMode="auto">
            <a:xfrm>
              <a:off x="2012" y="3311"/>
              <a:ext cx="1779" cy="203"/>
            </a:xfrm>
            <a:prstGeom prst="rect">
              <a:avLst/>
            </a:prstGeom>
            <a:noFill/>
            <a:ln w="12700">
              <a:noFill/>
              <a:miter lim="800000"/>
              <a:headEnd/>
              <a:tailEnd/>
            </a:ln>
            <a:effectLst/>
          </p:spPr>
          <p:txBody>
            <a:bodyPr wrap="none" anchor="ctr">
              <a:prstTxWarp prst="textNoShape">
                <a:avLst/>
              </a:prstTxWarp>
            </a:bodyPr>
            <a:lstStyle/>
            <a:p>
              <a:endParaRPr lang="it-IT"/>
            </a:p>
          </p:txBody>
        </p:sp>
        <p:sp>
          <p:nvSpPr>
            <p:cNvPr id="630791" name="Rectangle 7"/>
            <p:cNvSpPr>
              <a:spLocks noChangeArrowheads="1"/>
            </p:cNvSpPr>
            <p:nvPr/>
          </p:nvSpPr>
          <p:spPr bwMode="auto">
            <a:xfrm>
              <a:off x="471" y="3318"/>
              <a:ext cx="1191" cy="181"/>
            </a:xfrm>
            <a:prstGeom prst="rect">
              <a:avLst/>
            </a:prstGeom>
            <a:noFill/>
            <a:ln w="12700">
              <a:noFill/>
              <a:miter lim="800000"/>
              <a:headEnd/>
              <a:tailEnd/>
            </a:ln>
            <a:effectLst/>
          </p:spPr>
          <p:txBody>
            <a:bodyPr wrap="none" anchor="ctr">
              <a:prstTxWarp prst="textNoShape">
                <a:avLst/>
              </a:prstTxWarp>
            </a:bodyPr>
            <a:lstStyle/>
            <a:p>
              <a:endParaRPr lang="it-IT"/>
            </a:p>
          </p:txBody>
        </p:sp>
        <p:sp>
          <p:nvSpPr>
            <p:cNvPr id="630792" name="Rectangle 8"/>
            <p:cNvSpPr>
              <a:spLocks noChangeArrowheads="1"/>
            </p:cNvSpPr>
            <p:nvPr/>
          </p:nvSpPr>
          <p:spPr bwMode="auto">
            <a:xfrm>
              <a:off x="1996" y="3318"/>
              <a:ext cx="1811" cy="181"/>
            </a:xfrm>
            <a:prstGeom prst="rect">
              <a:avLst/>
            </a:prstGeom>
            <a:noFill/>
            <a:ln w="12700">
              <a:noFill/>
              <a:miter lim="800000"/>
              <a:headEnd/>
              <a:tailEnd/>
            </a:ln>
            <a:effectLst/>
          </p:spPr>
          <p:txBody>
            <a:bodyPr wrap="none" anchor="ctr">
              <a:prstTxWarp prst="textNoShape">
                <a:avLst/>
              </a:prstTxWarp>
            </a:bodyPr>
            <a:lstStyle/>
            <a:p>
              <a:endParaRPr lang="it-IT"/>
            </a:p>
          </p:txBody>
        </p:sp>
        <p:pic>
          <p:nvPicPr>
            <p:cNvPr id="630793" name="Picture 9"/>
            <p:cNvPicPr>
              <a:picLocks noChangeArrowheads="1"/>
            </p:cNvPicPr>
            <p:nvPr/>
          </p:nvPicPr>
          <p:blipFill>
            <a:blip r:embed="rId3"/>
            <a:srcRect t="19810" r="5075" b="612"/>
            <a:stretch>
              <a:fillRect/>
            </a:stretch>
          </p:blipFill>
          <p:spPr bwMode="auto">
            <a:xfrm>
              <a:off x="48" y="864"/>
              <a:ext cx="5712" cy="2699"/>
            </a:xfrm>
            <a:prstGeom prst="rect">
              <a:avLst/>
            </a:prstGeom>
            <a:noFill/>
            <a:ln w="12700">
              <a:noFill/>
              <a:miter lim="800000"/>
              <a:headEnd/>
              <a:tailEnd/>
            </a:ln>
            <a:effectLst/>
          </p:spPr>
        </p:pic>
        <p:sp>
          <p:nvSpPr>
            <p:cNvPr id="630794" name="Rectangle 10"/>
            <p:cNvSpPr>
              <a:spLocks noChangeArrowheads="1"/>
            </p:cNvSpPr>
            <p:nvPr/>
          </p:nvSpPr>
          <p:spPr bwMode="auto">
            <a:xfrm>
              <a:off x="487" y="3328"/>
              <a:ext cx="1144" cy="181"/>
            </a:xfrm>
            <a:prstGeom prst="rect">
              <a:avLst/>
            </a:prstGeom>
            <a:noFill/>
            <a:ln w="12700">
              <a:noFill/>
              <a:miter lim="800000"/>
              <a:headEnd/>
              <a:tailEnd/>
            </a:ln>
            <a:effectLst/>
          </p:spPr>
          <p:txBody>
            <a:bodyPr wrap="none" anchor="ctr">
              <a:prstTxWarp prst="textNoShape">
                <a:avLst/>
              </a:prstTxWarp>
            </a:bodyPr>
            <a:lstStyle/>
            <a:p>
              <a:endParaRPr lang="it-IT"/>
            </a:p>
          </p:txBody>
        </p:sp>
        <p:sp>
          <p:nvSpPr>
            <p:cNvPr id="630795" name="Rectangle 11"/>
            <p:cNvSpPr>
              <a:spLocks noChangeArrowheads="1"/>
            </p:cNvSpPr>
            <p:nvPr/>
          </p:nvSpPr>
          <p:spPr bwMode="auto">
            <a:xfrm>
              <a:off x="2012" y="3328"/>
              <a:ext cx="1779" cy="181"/>
            </a:xfrm>
            <a:prstGeom prst="rect">
              <a:avLst/>
            </a:prstGeom>
            <a:noFill/>
            <a:ln w="12700">
              <a:noFill/>
              <a:miter lim="800000"/>
              <a:headEnd/>
              <a:tailEnd/>
            </a:ln>
            <a:effectLst/>
          </p:spPr>
          <p:txBody>
            <a:bodyPr wrap="none" anchor="ctr">
              <a:prstTxWarp prst="textNoShape">
                <a:avLst/>
              </a:prstTxWarp>
            </a:bodyPr>
            <a:lstStyle/>
            <a:p>
              <a:endParaRPr lang="it-IT"/>
            </a:p>
          </p:txBody>
        </p:sp>
        <p:sp>
          <p:nvSpPr>
            <p:cNvPr id="630796" name="Rectangle 12"/>
            <p:cNvSpPr>
              <a:spLocks noChangeArrowheads="1"/>
            </p:cNvSpPr>
            <p:nvPr/>
          </p:nvSpPr>
          <p:spPr bwMode="auto">
            <a:xfrm>
              <a:off x="487" y="3318"/>
              <a:ext cx="1185" cy="181"/>
            </a:xfrm>
            <a:prstGeom prst="rect">
              <a:avLst/>
            </a:prstGeom>
            <a:noFill/>
            <a:ln w="12700">
              <a:noFill/>
              <a:miter lim="800000"/>
              <a:headEnd/>
              <a:tailEnd/>
            </a:ln>
            <a:effectLst/>
          </p:spPr>
          <p:txBody>
            <a:bodyPr wrap="none" anchor="ctr">
              <a:prstTxWarp prst="textNoShape">
                <a:avLst/>
              </a:prstTxWarp>
            </a:bodyPr>
            <a:lstStyle/>
            <a:p>
              <a:endParaRPr lang="it-IT"/>
            </a:p>
          </p:txBody>
        </p:sp>
        <p:sp>
          <p:nvSpPr>
            <p:cNvPr id="630797" name="Rectangle 13"/>
            <p:cNvSpPr>
              <a:spLocks noChangeArrowheads="1"/>
            </p:cNvSpPr>
            <p:nvPr/>
          </p:nvSpPr>
          <p:spPr bwMode="auto">
            <a:xfrm>
              <a:off x="2012" y="3318"/>
              <a:ext cx="1779" cy="181"/>
            </a:xfrm>
            <a:prstGeom prst="rect">
              <a:avLst/>
            </a:prstGeom>
            <a:noFill/>
            <a:ln w="12700">
              <a:noFill/>
              <a:miter lim="800000"/>
              <a:headEnd/>
              <a:tailEnd/>
            </a:ln>
            <a:effectLst/>
          </p:spPr>
          <p:txBody>
            <a:bodyPr wrap="none" anchor="ctr">
              <a:prstTxWarp prst="textNoShape">
                <a:avLst/>
              </a:prstTxWarp>
            </a:bodyPr>
            <a:lstStyle/>
            <a:p>
              <a:endParaRPr lang="it-IT"/>
            </a:p>
          </p:txBody>
        </p:sp>
        <p:sp>
          <p:nvSpPr>
            <p:cNvPr id="630798" name="Rectangle 14"/>
            <p:cNvSpPr>
              <a:spLocks noChangeArrowheads="1"/>
            </p:cNvSpPr>
            <p:nvPr/>
          </p:nvSpPr>
          <p:spPr bwMode="auto">
            <a:xfrm>
              <a:off x="1992" y="3313"/>
              <a:ext cx="1819" cy="185"/>
            </a:xfrm>
            <a:prstGeom prst="rect">
              <a:avLst/>
            </a:prstGeom>
            <a:noFill/>
            <a:ln w="12700">
              <a:noFill/>
              <a:miter lim="800000"/>
              <a:headEnd/>
              <a:tailEnd/>
            </a:ln>
            <a:effectLst/>
          </p:spPr>
          <p:txBody>
            <a:bodyPr wrap="none" anchor="ctr">
              <a:prstTxWarp prst="textNoShape">
                <a:avLst/>
              </a:prstTxWarp>
            </a:bodyPr>
            <a:lstStyle/>
            <a:p>
              <a:endParaRPr lang="it-IT"/>
            </a:p>
          </p:txBody>
        </p:sp>
        <p:pic>
          <p:nvPicPr>
            <p:cNvPr id="630799" name="Picture 15"/>
            <p:cNvPicPr>
              <a:picLocks noChangeArrowheads="1"/>
            </p:cNvPicPr>
            <p:nvPr/>
          </p:nvPicPr>
          <p:blipFill>
            <a:blip r:embed="rId3"/>
            <a:srcRect l="34590" t="87013" r="15906"/>
            <a:stretch>
              <a:fillRect/>
            </a:stretch>
          </p:blipFill>
          <p:spPr bwMode="auto">
            <a:xfrm>
              <a:off x="1366" y="2902"/>
              <a:ext cx="4210" cy="661"/>
            </a:xfrm>
            <a:prstGeom prst="rect">
              <a:avLst/>
            </a:prstGeom>
            <a:noFill/>
            <a:ln w="12700">
              <a:noFill/>
              <a:miter lim="800000"/>
              <a:headEnd/>
              <a:tailEnd/>
            </a:ln>
            <a:effectLst/>
          </p:spPr>
        </p:pic>
        <p:sp>
          <p:nvSpPr>
            <p:cNvPr id="630800" name="Rectangle 16"/>
            <p:cNvSpPr>
              <a:spLocks noChangeArrowheads="1"/>
            </p:cNvSpPr>
            <p:nvPr/>
          </p:nvSpPr>
          <p:spPr bwMode="auto">
            <a:xfrm>
              <a:off x="49" y="970"/>
              <a:ext cx="273" cy="246"/>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H</a:t>
              </a:r>
            </a:p>
            <a:p>
              <a:pPr eaLnBrk="0" hangingPunct="0">
                <a:lnSpc>
                  <a:spcPct val="40000"/>
                </a:lnSpc>
                <a:spcBef>
                  <a:spcPct val="50000"/>
                </a:spcBef>
              </a:pPr>
              <a:r>
                <a:rPr lang="en-US" sz="1400" b="1"/>
                <a:t>0.1</a:t>
              </a:r>
            </a:p>
          </p:txBody>
        </p:sp>
        <p:sp>
          <p:nvSpPr>
            <p:cNvPr id="630801" name="Rectangle 17"/>
            <p:cNvSpPr>
              <a:spLocks noChangeArrowheads="1"/>
            </p:cNvSpPr>
            <p:nvPr/>
          </p:nvSpPr>
          <p:spPr bwMode="auto">
            <a:xfrm>
              <a:off x="49" y="1308"/>
              <a:ext cx="402" cy="246"/>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Li</a:t>
              </a:r>
            </a:p>
            <a:p>
              <a:pPr eaLnBrk="0" hangingPunct="0">
                <a:lnSpc>
                  <a:spcPct val="40000"/>
                </a:lnSpc>
                <a:spcBef>
                  <a:spcPct val="50000"/>
                </a:spcBef>
              </a:pPr>
              <a:r>
                <a:rPr lang="en-US" sz="1400" b="1"/>
                <a:t>100</a:t>
              </a:r>
            </a:p>
          </p:txBody>
        </p:sp>
        <p:sp>
          <p:nvSpPr>
            <p:cNvPr id="630802" name="Rectangle 18"/>
            <p:cNvSpPr>
              <a:spLocks noChangeArrowheads="1"/>
            </p:cNvSpPr>
            <p:nvPr/>
          </p:nvSpPr>
          <p:spPr bwMode="auto">
            <a:xfrm>
              <a:off x="49" y="1646"/>
              <a:ext cx="402" cy="246"/>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Na</a:t>
              </a:r>
            </a:p>
            <a:p>
              <a:pPr eaLnBrk="0" hangingPunct="0">
                <a:lnSpc>
                  <a:spcPct val="40000"/>
                </a:lnSpc>
                <a:spcBef>
                  <a:spcPct val="50000"/>
                </a:spcBef>
              </a:pPr>
              <a:r>
                <a:rPr lang="en-US" sz="1400" b="1"/>
                <a:t>100</a:t>
              </a:r>
            </a:p>
          </p:txBody>
        </p:sp>
        <p:sp>
          <p:nvSpPr>
            <p:cNvPr id="630803" name="Rectangle 19"/>
            <p:cNvSpPr>
              <a:spLocks noChangeArrowheads="1"/>
            </p:cNvSpPr>
            <p:nvPr/>
          </p:nvSpPr>
          <p:spPr bwMode="auto">
            <a:xfrm>
              <a:off x="2170" y="2323"/>
              <a:ext cx="402"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Ru</a:t>
              </a:r>
            </a:p>
            <a:p>
              <a:pPr algn="ctr" eaLnBrk="0" hangingPunct="0">
                <a:lnSpc>
                  <a:spcPct val="40000"/>
                </a:lnSpc>
                <a:spcBef>
                  <a:spcPct val="50000"/>
                </a:spcBef>
              </a:pPr>
              <a:r>
                <a:rPr lang="en-US" sz="1400" b="1"/>
                <a:t>96</a:t>
              </a:r>
            </a:p>
          </p:txBody>
        </p:sp>
        <p:sp>
          <p:nvSpPr>
            <p:cNvPr id="630804" name="Rectangle 20"/>
            <p:cNvSpPr>
              <a:spLocks noChangeArrowheads="1"/>
            </p:cNvSpPr>
            <p:nvPr/>
          </p:nvSpPr>
          <p:spPr bwMode="auto">
            <a:xfrm>
              <a:off x="49" y="1979"/>
              <a:ext cx="402" cy="246"/>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K</a:t>
              </a:r>
            </a:p>
            <a:p>
              <a:pPr eaLnBrk="0" hangingPunct="0">
                <a:lnSpc>
                  <a:spcPct val="40000"/>
                </a:lnSpc>
                <a:spcBef>
                  <a:spcPct val="50000"/>
                </a:spcBef>
              </a:pPr>
              <a:r>
                <a:rPr lang="en-US" sz="1400" b="1"/>
                <a:t>100</a:t>
              </a:r>
            </a:p>
          </p:txBody>
        </p:sp>
        <p:sp>
          <p:nvSpPr>
            <p:cNvPr id="630805" name="Rectangle 21"/>
            <p:cNvSpPr>
              <a:spLocks noChangeArrowheads="1"/>
            </p:cNvSpPr>
            <p:nvPr/>
          </p:nvSpPr>
          <p:spPr bwMode="auto">
            <a:xfrm>
              <a:off x="49" y="2333"/>
              <a:ext cx="402" cy="246"/>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Rb</a:t>
              </a:r>
            </a:p>
            <a:p>
              <a:pPr eaLnBrk="0" hangingPunct="0">
                <a:lnSpc>
                  <a:spcPct val="40000"/>
                </a:lnSpc>
                <a:spcBef>
                  <a:spcPct val="50000"/>
                </a:spcBef>
              </a:pPr>
              <a:r>
                <a:rPr lang="en-US" sz="1400" b="1"/>
                <a:t>100</a:t>
              </a:r>
            </a:p>
          </p:txBody>
        </p:sp>
        <p:sp>
          <p:nvSpPr>
            <p:cNvPr id="630806" name="Rectangle 22"/>
            <p:cNvSpPr>
              <a:spLocks noChangeArrowheads="1"/>
            </p:cNvSpPr>
            <p:nvPr/>
          </p:nvSpPr>
          <p:spPr bwMode="auto">
            <a:xfrm>
              <a:off x="49" y="2658"/>
              <a:ext cx="402" cy="246"/>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Cs</a:t>
              </a:r>
            </a:p>
            <a:p>
              <a:pPr eaLnBrk="0" hangingPunct="0">
                <a:lnSpc>
                  <a:spcPct val="40000"/>
                </a:lnSpc>
                <a:spcBef>
                  <a:spcPct val="50000"/>
                </a:spcBef>
              </a:pPr>
              <a:r>
                <a:rPr lang="en-US" sz="1400" b="1"/>
                <a:t>100</a:t>
              </a:r>
            </a:p>
          </p:txBody>
        </p:sp>
        <p:sp>
          <p:nvSpPr>
            <p:cNvPr id="630807" name="Rectangle 23"/>
            <p:cNvSpPr>
              <a:spLocks noChangeArrowheads="1"/>
            </p:cNvSpPr>
            <p:nvPr/>
          </p:nvSpPr>
          <p:spPr bwMode="auto">
            <a:xfrm>
              <a:off x="49" y="2957"/>
              <a:ext cx="321" cy="125"/>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Fr</a:t>
              </a:r>
            </a:p>
          </p:txBody>
        </p:sp>
        <p:sp>
          <p:nvSpPr>
            <p:cNvPr id="630808" name="Rectangle 24"/>
            <p:cNvSpPr>
              <a:spLocks noChangeArrowheads="1"/>
            </p:cNvSpPr>
            <p:nvPr/>
          </p:nvSpPr>
          <p:spPr bwMode="auto">
            <a:xfrm>
              <a:off x="311" y="2323"/>
              <a:ext cx="402" cy="246"/>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Sr</a:t>
              </a:r>
            </a:p>
            <a:p>
              <a:pPr eaLnBrk="0" hangingPunct="0">
                <a:lnSpc>
                  <a:spcPct val="40000"/>
                </a:lnSpc>
                <a:spcBef>
                  <a:spcPct val="50000"/>
                </a:spcBef>
              </a:pPr>
              <a:r>
                <a:rPr lang="en-US" sz="1400" b="1"/>
                <a:t>96(4)</a:t>
              </a:r>
            </a:p>
          </p:txBody>
        </p:sp>
        <p:sp>
          <p:nvSpPr>
            <p:cNvPr id="630809" name="Rectangle 25"/>
            <p:cNvSpPr>
              <a:spLocks noChangeArrowheads="1"/>
            </p:cNvSpPr>
            <p:nvPr/>
          </p:nvSpPr>
          <p:spPr bwMode="auto">
            <a:xfrm>
              <a:off x="311" y="1972"/>
              <a:ext cx="402" cy="246"/>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Ca</a:t>
              </a:r>
            </a:p>
            <a:p>
              <a:pPr eaLnBrk="0" hangingPunct="0">
                <a:lnSpc>
                  <a:spcPct val="40000"/>
                </a:lnSpc>
                <a:spcBef>
                  <a:spcPct val="50000"/>
                </a:spcBef>
              </a:pPr>
              <a:r>
                <a:rPr lang="en-US" sz="1400" b="1"/>
                <a:t>99(1)</a:t>
              </a:r>
            </a:p>
          </p:txBody>
        </p:sp>
        <p:sp>
          <p:nvSpPr>
            <p:cNvPr id="630810" name="Rectangle 26"/>
            <p:cNvSpPr>
              <a:spLocks noChangeArrowheads="1"/>
            </p:cNvSpPr>
            <p:nvPr/>
          </p:nvSpPr>
          <p:spPr bwMode="auto">
            <a:xfrm>
              <a:off x="275" y="1656"/>
              <a:ext cx="403"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Mg</a:t>
              </a:r>
            </a:p>
            <a:p>
              <a:pPr algn="ctr" eaLnBrk="0" hangingPunct="0">
                <a:lnSpc>
                  <a:spcPct val="40000"/>
                </a:lnSpc>
                <a:spcBef>
                  <a:spcPct val="50000"/>
                </a:spcBef>
              </a:pPr>
              <a:r>
                <a:rPr lang="en-US" sz="1400" b="1"/>
                <a:t>98</a:t>
              </a:r>
            </a:p>
          </p:txBody>
        </p:sp>
        <p:sp>
          <p:nvSpPr>
            <p:cNvPr id="630811" name="Rectangle 27"/>
            <p:cNvSpPr>
              <a:spLocks noChangeArrowheads="1"/>
            </p:cNvSpPr>
            <p:nvPr/>
          </p:nvSpPr>
          <p:spPr bwMode="auto">
            <a:xfrm>
              <a:off x="299" y="1308"/>
              <a:ext cx="403"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Be</a:t>
              </a:r>
            </a:p>
            <a:p>
              <a:pPr algn="ctr" eaLnBrk="0" hangingPunct="0">
                <a:lnSpc>
                  <a:spcPct val="40000"/>
                </a:lnSpc>
                <a:spcBef>
                  <a:spcPct val="50000"/>
                </a:spcBef>
              </a:pPr>
              <a:r>
                <a:rPr lang="en-US" sz="1400" b="1"/>
                <a:t>75</a:t>
              </a:r>
            </a:p>
          </p:txBody>
        </p:sp>
        <p:sp>
          <p:nvSpPr>
            <p:cNvPr id="630812" name="Rectangle 28"/>
            <p:cNvSpPr>
              <a:spLocks noChangeArrowheads="1"/>
            </p:cNvSpPr>
            <p:nvPr/>
          </p:nvSpPr>
          <p:spPr bwMode="auto">
            <a:xfrm>
              <a:off x="3744" y="2640"/>
              <a:ext cx="384" cy="229"/>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Tl</a:t>
              </a:r>
            </a:p>
            <a:p>
              <a:pPr algn="ctr" eaLnBrk="0" hangingPunct="0">
                <a:lnSpc>
                  <a:spcPct val="40000"/>
                </a:lnSpc>
                <a:spcBef>
                  <a:spcPct val="50000"/>
                </a:spcBef>
              </a:pPr>
              <a:r>
                <a:rPr lang="en-US" sz="1200" b="1"/>
                <a:t>100</a:t>
              </a:r>
            </a:p>
          </p:txBody>
        </p:sp>
        <p:sp>
          <p:nvSpPr>
            <p:cNvPr id="630813" name="Rectangle 29"/>
            <p:cNvSpPr>
              <a:spLocks noChangeArrowheads="1"/>
            </p:cNvSpPr>
            <p:nvPr/>
          </p:nvSpPr>
          <p:spPr bwMode="auto">
            <a:xfrm>
              <a:off x="334" y="2967"/>
              <a:ext cx="379" cy="281"/>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Ra</a:t>
              </a:r>
            </a:p>
            <a:p>
              <a:pPr>
                <a:lnSpc>
                  <a:spcPct val="40000"/>
                </a:lnSpc>
                <a:spcBef>
                  <a:spcPct val="50000"/>
                </a:spcBef>
              </a:pPr>
              <a:endParaRPr lang="en-US" b="1"/>
            </a:p>
          </p:txBody>
        </p:sp>
        <p:sp>
          <p:nvSpPr>
            <p:cNvPr id="630814" name="Rectangle 30"/>
            <p:cNvSpPr>
              <a:spLocks noChangeArrowheads="1"/>
            </p:cNvSpPr>
            <p:nvPr/>
          </p:nvSpPr>
          <p:spPr bwMode="auto">
            <a:xfrm>
              <a:off x="311" y="2658"/>
              <a:ext cx="402" cy="246"/>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Ba</a:t>
              </a:r>
            </a:p>
            <a:p>
              <a:pPr eaLnBrk="0" hangingPunct="0">
                <a:lnSpc>
                  <a:spcPct val="40000"/>
                </a:lnSpc>
                <a:spcBef>
                  <a:spcPct val="50000"/>
                </a:spcBef>
              </a:pPr>
              <a:r>
                <a:rPr lang="en-US" sz="1400" b="1"/>
                <a:t>91(9)</a:t>
              </a:r>
            </a:p>
          </p:txBody>
        </p:sp>
        <p:sp>
          <p:nvSpPr>
            <p:cNvPr id="630815" name="Rectangle 31"/>
            <p:cNvSpPr>
              <a:spLocks noChangeArrowheads="1"/>
            </p:cNvSpPr>
            <p:nvPr/>
          </p:nvSpPr>
          <p:spPr bwMode="auto">
            <a:xfrm>
              <a:off x="670" y="2951"/>
              <a:ext cx="376" cy="281"/>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Ac</a:t>
              </a:r>
            </a:p>
            <a:p>
              <a:pPr>
                <a:lnSpc>
                  <a:spcPct val="40000"/>
                </a:lnSpc>
                <a:spcBef>
                  <a:spcPct val="50000"/>
                </a:spcBef>
              </a:pPr>
              <a:endParaRPr lang="en-US" b="1"/>
            </a:p>
          </p:txBody>
        </p:sp>
        <p:sp>
          <p:nvSpPr>
            <p:cNvPr id="630816" name="Rectangle 32"/>
            <p:cNvSpPr>
              <a:spLocks noChangeArrowheads="1"/>
            </p:cNvSpPr>
            <p:nvPr/>
          </p:nvSpPr>
          <p:spPr bwMode="auto">
            <a:xfrm>
              <a:off x="670" y="1972"/>
              <a:ext cx="399" cy="246"/>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Sc</a:t>
              </a:r>
            </a:p>
            <a:p>
              <a:pPr eaLnBrk="0" hangingPunct="0">
                <a:lnSpc>
                  <a:spcPct val="40000"/>
                </a:lnSpc>
                <a:spcBef>
                  <a:spcPct val="50000"/>
                </a:spcBef>
              </a:pPr>
              <a:r>
                <a:rPr lang="en-US" sz="1400" b="1"/>
                <a:t>100</a:t>
              </a:r>
            </a:p>
          </p:txBody>
        </p:sp>
        <p:sp>
          <p:nvSpPr>
            <p:cNvPr id="630817" name="Rectangle 33"/>
            <p:cNvSpPr>
              <a:spLocks noChangeArrowheads="1"/>
            </p:cNvSpPr>
            <p:nvPr/>
          </p:nvSpPr>
          <p:spPr bwMode="auto">
            <a:xfrm>
              <a:off x="692" y="2333"/>
              <a:ext cx="401" cy="246"/>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dirty="0"/>
                <a:t>Y</a:t>
              </a:r>
            </a:p>
            <a:p>
              <a:pPr eaLnBrk="0" hangingPunct="0">
                <a:lnSpc>
                  <a:spcPct val="40000"/>
                </a:lnSpc>
                <a:spcBef>
                  <a:spcPct val="50000"/>
                </a:spcBef>
              </a:pPr>
              <a:r>
                <a:rPr lang="en-US" sz="1400" b="1" dirty="0"/>
                <a:t>98</a:t>
              </a:r>
            </a:p>
          </p:txBody>
        </p:sp>
        <p:sp>
          <p:nvSpPr>
            <p:cNvPr id="630818" name="Rectangle 34"/>
            <p:cNvSpPr>
              <a:spLocks noChangeArrowheads="1"/>
            </p:cNvSpPr>
            <p:nvPr/>
          </p:nvSpPr>
          <p:spPr bwMode="auto">
            <a:xfrm>
              <a:off x="633" y="2658"/>
              <a:ext cx="484" cy="229"/>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La</a:t>
              </a:r>
            </a:p>
            <a:p>
              <a:pPr eaLnBrk="0" hangingPunct="0">
                <a:lnSpc>
                  <a:spcPct val="40000"/>
                </a:lnSpc>
                <a:spcBef>
                  <a:spcPct val="50000"/>
                </a:spcBef>
              </a:pPr>
              <a:r>
                <a:rPr lang="en-US" sz="1200" b="1"/>
                <a:t>90(10)</a:t>
              </a:r>
            </a:p>
          </p:txBody>
        </p:sp>
        <p:sp>
          <p:nvSpPr>
            <p:cNvPr id="630819" name="Rectangle 35"/>
            <p:cNvSpPr>
              <a:spLocks noChangeArrowheads="1"/>
            </p:cNvSpPr>
            <p:nvPr/>
          </p:nvSpPr>
          <p:spPr bwMode="auto">
            <a:xfrm>
              <a:off x="991" y="1972"/>
              <a:ext cx="403" cy="246"/>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Ti</a:t>
              </a:r>
            </a:p>
            <a:p>
              <a:pPr eaLnBrk="0" hangingPunct="0">
                <a:lnSpc>
                  <a:spcPct val="40000"/>
                </a:lnSpc>
                <a:spcBef>
                  <a:spcPct val="50000"/>
                </a:spcBef>
              </a:pPr>
              <a:r>
                <a:rPr lang="en-US" sz="1400" b="1"/>
                <a:t>99</a:t>
              </a:r>
            </a:p>
          </p:txBody>
        </p:sp>
        <p:sp>
          <p:nvSpPr>
            <p:cNvPr id="630820" name="Rectangle 36"/>
            <p:cNvSpPr>
              <a:spLocks noChangeArrowheads="1"/>
            </p:cNvSpPr>
            <p:nvPr/>
          </p:nvSpPr>
          <p:spPr bwMode="auto">
            <a:xfrm>
              <a:off x="979" y="2333"/>
              <a:ext cx="401" cy="246"/>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Zr</a:t>
              </a:r>
            </a:p>
            <a:p>
              <a:pPr eaLnBrk="0" hangingPunct="0">
                <a:lnSpc>
                  <a:spcPct val="40000"/>
                </a:lnSpc>
                <a:spcBef>
                  <a:spcPct val="50000"/>
                </a:spcBef>
              </a:pPr>
              <a:r>
                <a:rPr lang="en-US" sz="1400" b="1"/>
                <a:t>99</a:t>
              </a:r>
            </a:p>
          </p:txBody>
        </p:sp>
        <p:sp>
          <p:nvSpPr>
            <p:cNvPr id="630821" name="Rectangle 37"/>
            <p:cNvSpPr>
              <a:spLocks noChangeArrowheads="1"/>
            </p:cNvSpPr>
            <p:nvPr/>
          </p:nvSpPr>
          <p:spPr bwMode="auto">
            <a:xfrm>
              <a:off x="979" y="2649"/>
              <a:ext cx="401" cy="246"/>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Hf</a:t>
              </a:r>
            </a:p>
            <a:p>
              <a:pPr eaLnBrk="0" hangingPunct="0">
                <a:lnSpc>
                  <a:spcPct val="40000"/>
                </a:lnSpc>
                <a:spcBef>
                  <a:spcPct val="50000"/>
                </a:spcBef>
              </a:pPr>
              <a:r>
                <a:rPr lang="en-US" sz="1400" b="1"/>
                <a:t>98</a:t>
              </a:r>
            </a:p>
          </p:txBody>
        </p:sp>
        <p:sp>
          <p:nvSpPr>
            <p:cNvPr id="630822" name="Rectangle 38"/>
            <p:cNvSpPr>
              <a:spLocks noChangeArrowheads="1"/>
            </p:cNvSpPr>
            <p:nvPr/>
          </p:nvSpPr>
          <p:spPr bwMode="auto">
            <a:xfrm>
              <a:off x="1599" y="1963"/>
              <a:ext cx="401" cy="246"/>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Cr</a:t>
              </a:r>
            </a:p>
            <a:p>
              <a:pPr eaLnBrk="0" hangingPunct="0">
                <a:lnSpc>
                  <a:spcPct val="40000"/>
                </a:lnSpc>
                <a:spcBef>
                  <a:spcPct val="50000"/>
                </a:spcBef>
              </a:pPr>
              <a:r>
                <a:rPr lang="en-US" sz="1400" b="1"/>
                <a:t>98</a:t>
              </a:r>
            </a:p>
          </p:txBody>
        </p:sp>
        <p:sp>
          <p:nvSpPr>
            <p:cNvPr id="630823" name="Rectangle 39"/>
            <p:cNvSpPr>
              <a:spLocks noChangeArrowheads="1"/>
            </p:cNvSpPr>
            <p:nvPr/>
          </p:nvSpPr>
          <p:spPr bwMode="auto">
            <a:xfrm>
              <a:off x="1538" y="2323"/>
              <a:ext cx="402"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Mo</a:t>
              </a:r>
            </a:p>
            <a:p>
              <a:pPr algn="ctr" eaLnBrk="0" hangingPunct="0">
                <a:lnSpc>
                  <a:spcPct val="40000"/>
                </a:lnSpc>
                <a:spcBef>
                  <a:spcPct val="50000"/>
                </a:spcBef>
              </a:pPr>
              <a:r>
                <a:rPr lang="en-US" sz="1400" b="1"/>
                <a:t>98</a:t>
              </a:r>
            </a:p>
          </p:txBody>
        </p:sp>
        <p:sp>
          <p:nvSpPr>
            <p:cNvPr id="630824" name="Rectangle 40"/>
            <p:cNvSpPr>
              <a:spLocks noChangeArrowheads="1"/>
            </p:cNvSpPr>
            <p:nvPr/>
          </p:nvSpPr>
          <p:spPr bwMode="auto">
            <a:xfrm>
              <a:off x="1610" y="2649"/>
              <a:ext cx="403" cy="246"/>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W</a:t>
              </a:r>
            </a:p>
            <a:p>
              <a:pPr eaLnBrk="0" hangingPunct="0">
                <a:lnSpc>
                  <a:spcPct val="40000"/>
                </a:lnSpc>
                <a:spcBef>
                  <a:spcPct val="50000"/>
                </a:spcBef>
              </a:pPr>
              <a:r>
                <a:rPr lang="en-US" sz="1400" b="1"/>
                <a:t>94</a:t>
              </a:r>
            </a:p>
          </p:txBody>
        </p:sp>
        <p:sp>
          <p:nvSpPr>
            <p:cNvPr id="630825" name="Rectangle 41"/>
            <p:cNvSpPr>
              <a:spLocks noChangeArrowheads="1"/>
            </p:cNvSpPr>
            <p:nvPr/>
          </p:nvSpPr>
          <p:spPr bwMode="auto">
            <a:xfrm>
              <a:off x="1288" y="2649"/>
              <a:ext cx="402" cy="246"/>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Ta</a:t>
              </a:r>
            </a:p>
            <a:p>
              <a:pPr eaLnBrk="0" hangingPunct="0">
                <a:lnSpc>
                  <a:spcPct val="40000"/>
                </a:lnSpc>
                <a:spcBef>
                  <a:spcPct val="50000"/>
                </a:spcBef>
              </a:pPr>
              <a:r>
                <a:rPr lang="en-US" sz="1400" b="1"/>
                <a:t>95</a:t>
              </a:r>
            </a:p>
          </p:txBody>
        </p:sp>
        <p:sp>
          <p:nvSpPr>
            <p:cNvPr id="630826" name="Rectangle 42"/>
            <p:cNvSpPr>
              <a:spLocks noChangeArrowheads="1"/>
            </p:cNvSpPr>
            <p:nvPr/>
          </p:nvSpPr>
          <p:spPr bwMode="auto">
            <a:xfrm>
              <a:off x="1276" y="2333"/>
              <a:ext cx="403" cy="246"/>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Nb</a:t>
              </a:r>
            </a:p>
            <a:p>
              <a:pPr eaLnBrk="0" hangingPunct="0">
                <a:lnSpc>
                  <a:spcPct val="40000"/>
                </a:lnSpc>
                <a:spcBef>
                  <a:spcPct val="50000"/>
                </a:spcBef>
              </a:pPr>
              <a:r>
                <a:rPr lang="en-US" sz="1400" b="1"/>
                <a:t>98</a:t>
              </a:r>
            </a:p>
          </p:txBody>
        </p:sp>
        <p:sp>
          <p:nvSpPr>
            <p:cNvPr id="630827" name="Rectangle 43"/>
            <p:cNvSpPr>
              <a:spLocks noChangeArrowheads="1"/>
            </p:cNvSpPr>
            <p:nvPr/>
          </p:nvSpPr>
          <p:spPr bwMode="auto">
            <a:xfrm>
              <a:off x="1312" y="1972"/>
              <a:ext cx="402" cy="246"/>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V</a:t>
              </a:r>
            </a:p>
            <a:p>
              <a:pPr eaLnBrk="0" hangingPunct="0">
                <a:lnSpc>
                  <a:spcPct val="40000"/>
                </a:lnSpc>
                <a:spcBef>
                  <a:spcPct val="50000"/>
                </a:spcBef>
              </a:pPr>
              <a:r>
                <a:rPr lang="en-US" sz="1400" b="1"/>
                <a:t>99</a:t>
              </a:r>
            </a:p>
          </p:txBody>
        </p:sp>
        <p:sp>
          <p:nvSpPr>
            <p:cNvPr id="630828" name="Rectangle 44"/>
            <p:cNvSpPr>
              <a:spLocks noChangeArrowheads="1"/>
            </p:cNvSpPr>
            <p:nvPr/>
          </p:nvSpPr>
          <p:spPr bwMode="auto">
            <a:xfrm>
              <a:off x="1275" y="3361"/>
              <a:ext cx="384"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Th</a:t>
              </a:r>
            </a:p>
            <a:p>
              <a:pPr algn="ctr" eaLnBrk="0" hangingPunct="0">
                <a:lnSpc>
                  <a:spcPct val="40000"/>
                </a:lnSpc>
                <a:spcBef>
                  <a:spcPct val="50000"/>
                </a:spcBef>
              </a:pPr>
              <a:r>
                <a:rPr lang="en-US" sz="1400" b="1"/>
                <a:t>100</a:t>
              </a:r>
            </a:p>
          </p:txBody>
        </p:sp>
        <p:sp>
          <p:nvSpPr>
            <p:cNvPr id="630829" name="Rectangle 45"/>
            <p:cNvSpPr>
              <a:spLocks noChangeArrowheads="1"/>
            </p:cNvSpPr>
            <p:nvPr/>
          </p:nvSpPr>
          <p:spPr bwMode="auto">
            <a:xfrm>
              <a:off x="2170" y="1956"/>
              <a:ext cx="402"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Fe</a:t>
              </a:r>
            </a:p>
            <a:p>
              <a:pPr algn="ctr" eaLnBrk="0" hangingPunct="0">
                <a:lnSpc>
                  <a:spcPct val="40000"/>
                </a:lnSpc>
                <a:spcBef>
                  <a:spcPct val="50000"/>
                </a:spcBef>
              </a:pPr>
              <a:r>
                <a:rPr lang="en-US" sz="1400" b="1"/>
                <a:t>96</a:t>
              </a:r>
            </a:p>
          </p:txBody>
        </p:sp>
        <p:sp>
          <p:nvSpPr>
            <p:cNvPr id="630830" name="Rectangle 46"/>
            <p:cNvSpPr>
              <a:spLocks noChangeArrowheads="1"/>
            </p:cNvSpPr>
            <p:nvPr/>
          </p:nvSpPr>
          <p:spPr bwMode="auto">
            <a:xfrm>
              <a:off x="1859" y="2639"/>
              <a:ext cx="402"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Re</a:t>
              </a:r>
            </a:p>
            <a:p>
              <a:pPr algn="ctr" eaLnBrk="0" hangingPunct="0">
                <a:lnSpc>
                  <a:spcPct val="40000"/>
                </a:lnSpc>
                <a:spcBef>
                  <a:spcPct val="50000"/>
                </a:spcBef>
              </a:pPr>
              <a:r>
                <a:rPr lang="en-US" sz="1400" b="1"/>
                <a:t>93</a:t>
              </a:r>
            </a:p>
          </p:txBody>
        </p:sp>
        <p:sp>
          <p:nvSpPr>
            <p:cNvPr id="630831" name="Rectangle 47"/>
            <p:cNvSpPr>
              <a:spLocks noChangeArrowheads="1"/>
            </p:cNvSpPr>
            <p:nvPr/>
          </p:nvSpPr>
          <p:spPr bwMode="auto">
            <a:xfrm>
              <a:off x="1932" y="2323"/>
              <a:ext cx="403" cy="281"/>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Tc</a:t>
              </a:r>
            </a:p>
            <a:p>
              <a:pPr>
                <a:lnSpc>
                  <a:spcPct val="40000"/>
                </a:lnSpc>
                <a:spcBef>
                  <a:spcPct val="50000"/>
                </a:spcBef>
              </a:pPr>
              <a:endParaRPr lang="en-US" b="1"/>
            </a:p>
          </p:txBody>
        </p:sp>
        <p:sp>
          <p:nvSpPr>
            <p:cNvPr id="630832" name="Rectangle 48"/>
            <p:cNvSpPr>
              <a:spLocks noChangeArrowheads="1"/>
            </p:cNvSpPr>
            <p:nvPr/>
          </p:nvSpPr>
          <p:spPr bwMode="auto">
            <a:xfrm>
              <a:off x="1859" y="1963"/>
              <a:ext cx="402"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Mn</a:t>
              </a:r>
            </a:p>
            <a:p>
              <a:pPr algn="ctr" eaLnBrk="0" hangingPunct="0">
                <a:lnSpc>
                  <a:spcPct val="40000"/>
                </a:lnSpc>
                <a:spcBef>
                  <a:spcPct val="50000"/>
                </a:spcBef>
              </a:pPr>
              <a:r>
                <a:rPr lang="en-US" sz="1400" b="1"/>
                <a:t>95</a:t>
              </a:r>
            </a:p>
          </p:txBody>
        </p:sp>
        <p:sp>
          <p:nvSpPr>
            <p:cNvPr id="630833" name="Rectangle 49"/>
            <p:cNvSpPr>
              <a:spLocks noChangeArrowheads="1"/>
            </p:cNvSpPr>
            <p:nvPr/>
          </p:nvSpPr>
          <p:spPr bwMode="auto">
            <a:xfrm>
              <a:off x="2801" y="1951"/>
              <a:ext cx="403"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Ni</a:t>
              </a:r>
            </a:p>
            <a:p>
              <a:pPr algn="ctr" eaLnBrk="0" hangingPunct="0">
                <a:lnSpc>
                  <a:spcPct val="40000"/>
                </a:lnSpc>
                <a:spcBef>
                  <a:spcPct val="50000"/>
                </a:spcBef>
              </a:pPr>
              <a:r>
                <a:rPr lang="en-US" sz="1400" b="1"/>
                <a:t>91</a:t>
              </a:r>
            </a:p>
          </p:txBody>
        </p:sp>
        <p:sp>
          <p:nvSpPr>
            <p:cNvPr id="630834" name="Rectangle 50"/>
            <p:cNvSpPr>
              <a:spLocks noChangeArrowheads="1"/>
            </p:cNvSpPr>
            <p:nvPr/>
          </p:nvSpPr>
          <p:spPr bwMode="auto">
            <a:xfrm>
              <a:off x="3100" y="2639"/>
              <a:ext cx="401"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Au</a:t>
              </a:r>
            </a:p>
            <a:p>
              <a:pPr algn="ctr" eaLnBrk="0" hangingPunct="0">
                <a:lnSpc>
                  <a:spcPct val="40000"/>
                </a:lnSpc>
                <a:spcBef>
                  <a:spcPct val="50000"/>
                </a:spcBef>
              </a:pPr>
              <a:r>
                <a:rPr lang="en-US" sz="1400" b="1"/>
                <a:t>51</a:t>
              </a:r>
            </a:p>
          </p:txBody>
        </p:sp>
        <p:sp>
          <p:nvSpPr>
            <p:cNvPr id="630835" name="Rectangle 51"/>
            <p:cNvSpPr>
              <a:spLocks noChangeArrowheads="1"/>
            </p:cNvSpPr>
            <p:nvPr/>
          </p:nvSpPr>
          <p:spPr bwMode="auto">
            <a:xfrm>
              <a:off x="2575" y="2634"/>
              <a:ext cx="402" cy="281"/>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Ir</a:t>
              </a:r>
            </a:p>
            <a:p>
              <a:pPr hangingPunct="0">
                <a:lnSpc>
                  <a:spcPct val="40000"/>
                </a:lnSpc>
                <a:spcBef>
                  <a:spcPct val="50000"/>
                </a:spcBef>
              </a:pPr>
              <a:endParaRPr lang="en-US" b="1"/>
            </a:p>
          </p:txBody>
        </p:sp>
        <p:sp>
          <p:nvSpPr>
            <p:cNvPr id="630836" name="Rectangle 52"/>
            <p:cNvSpPr>
              <a:spLocks noChangeArrowheads="1"/>
            </p:cNvSpPr>
            <p:nvPr/>
          </p:nvSpPr>
          <p:spPr bwMode="auto">
            <a:xfrm>
              <a:off x="2491" y="1951"/>
              <a:ext cx="404"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Co</a:t>
              </a:r>
            </a:p>
            <a:p>
              <a:pPr algn="ctr" eaLnBrk="0" hangingPunct="0">
                <a:lnSpc>
                  <a:spcPct val="40000"/>
                </a:lnSpc>
                <a:spcBef>
                  <a:spcPct val="50000"/>
                </a:spcBef>
              </a:pPr>
              <a:r>
                <a:rPr lang="en-US" sz="1400" b="1"/>
                <a:t>93</a:t>
              </a:r>
            </a:p>
          </p:txBody>
        </p:sp>
        <p:sp>
          <p:nvSpPr>
            <p:cNvPr id="630837" name="Rectangle 53"/>
            <p:cNvSpPr>
              <a:spLocks noChangeArrowheads="1"/>
            </p:cNvSpPr>
            <p:nvPr/>
          </p:nvSpPr>
          <p:spPr bwMode="auto">
            <a:xfrm>
              <a:off x="2491" y="2323"/>
              <a:ext cx="404"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Rh</a:t>
              </a:r>
            </a:p>
            <a:p>
              <a:pPr algn="ctr" eaLnBrk="0" hangingPunct="0">
                <a:lnSpc>
                  <a:spcPct val="40000"/>
                </a:lnSpc>
                <a:spcBef>
                  <a:spcPct val="50000"/>
                </a:spcBef>
              </a:pPr>
              <a:r>
                <a:rPr lang="en-US" sz="1400" b="1"/>
                <a:t>94</a:t>
              </a:r>
            </a:p>
          </p:txBody>
        </p:sp>
        <p:sp>
          <p:nvSpPr>
            <p:cNvPr id="630838" name="Rectangle 54"/>
            <p:cNvSpPr>
              <a:spLocks noChangeArrowheads="1"/>
            </p:cNvSpPr>
            <p:nvPr/>
          </p:nvSpPr>
          <p:spPr bwMode="auto">
            <a:xfrm>
              <a:off x="2194" y="2634"/>
              <a:ext cx="402"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Os</a:t>
              </a:r>
            </a:p>
            <a:p>
              <a:pPr algn="ctr" eaLnBrk="0" hangingPunct="0">
                <a:lnSpc>
                  <a:spcPct val="40000"/>
                </a:lnSpc>
                <a:spcBef>
                  <a:spcPct val="50000"/>
                </a:spcBef>
              </a:pPr>
              <a:r>
                <a:rPr lang="en-US" sz="1400" b="1"/>
                <a:t>78</a:t>
              </a:r>
            </a:p>
          </p:txBody>
        </p:sp>
        <p:sp>
          <p:nvSpPr>
            <p:cNvPr id="630839" name="Rectangle 55"/>
            <p:cNvSpPr>
              <a:spLocks noChangeArrowheads="1"/>
            </p:cNvSpPr>
            <p:nvPr/>
          </p:nvSpPr>
          <p:spPr bwMode="auto">
            <a:xfrm>
              <a:off x="3124" y="2323"/>
              <a:ext cx="401"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Ag</a:t>
              </a:r>
            </a:p>
            <a:p>
              <a:pPr algn="ctr" eaLnBrk="0" hangingPunct="0">
                <a:lnSpc>
                  <a:spcPct val="40000"/>
                </a:lnSpc>
                <a:spcBef>
                  <a:spcPct val="50000"/>
                </a:spcBef>
              </a:pPr>
              <a:r>
                <a:rPr lang="en-US" sz="1400" b="1"/>
                <a:t>93</a:t>
              </a:r>
            </a:p>
          </p:txBody>
        </p:sp>
        <p:sp>
          <p:nvSpPr>
            <p:cNvPr id="630840" name="Rectangle 56"/>
            <p:cNvSpPr>
              <a:spLocks noChangeArrowheads="1"/>
            </p:cNvSpPr>
            <p:nvPr/>
          </p:nvSpPr>
          <p:spPr bwMode="auto">
            <a:xfrm>
              <a:off x="3113" y="1951"/>
              <a:ext cx="400"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Cu</a:t>
              </a:r>
            </a:p>
            <a:p>
              <a:pPr algn="ctr" eaLnBrk="0" hangingPunct="0">
                <a:lnSpc>
                  <a:spcPct val="40000"/>
                </a:lnSpc>
                <a:spcBef>
                  <a:spcPct val="50000"/>
                </a:spcBef>
              </a:pPr>
              <a:r>
                <a:rPr lang="en-US" sz="1400" b="1"/>
                <a:t>90</a:t>
              </a:r>
            </a:p>
          </p:txBody>
        </p:sp>
        <p:sp>
          <p:nvSpPr>
            <p:cNvPr id="630841" name="Rectangle 57"/>
            <p:cNvSpPr>
              <a:spLocks noChangeArrowheads="1"/>
            </p:cNvSpPr>
            <p:nvPr/>
          </p:nvSpPr>
          <p:spPr bwMode="auto">
            <a:xfrm>
              <a:off x="2801" y="2323"/>
              <a:ext cx="403"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Pd</a:t>
              </a:r>
            </a:p>
            <a:p>
              <a:pPr algn="ctr" eaLnBrk="0" hangingPunct="0">
                <a:lnSpc>
                  <a:spcPct val="40000"/>
                </a:lnSpc>
                <a:spcBef>
                  <a:spcPct val="50000"/>
                </a:spcBef>
              </a:pPr>
              <a:r>
                <a:rPr lang="en-US" sz="1400" b="1"/>
                <a:t>93</a:t>
              </a:r>
            </a:p>
          </p:txBody>
        </p:sp>
        <p:sp>
          <p:nvSpPr>
            <p:cNvPr id="630842" name="Rectangle 58"/>
            <p:cNvSpPr>
              <a:spLocks noChangeArrowheads="1"/>
            </p:cNvSpPr>
            <p:nvPr/>
          </p:nvSpPr>
          <p:spPr bwMode="auto">
            <a:xfrm>
              <a:off x="2873" y="2639"/>
              <a:ext cx="403" cy="246"/>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Pt</a:t>
              </a:r>
            </a:p>
            <a:p>
              <a:pPr eaLnBrk="0" hangingPunct="0">
                <a:lnSpc>
                  <a:spcPct val="40000"/>
                </a:lnSpc>
                <a:spcBef>
                  <a:spcPct val="50000"/>
                </a:spcBef>
              </a:pPr>
              <a:r>
                <a:rPr lang="en-US" sz="1400" b="1"/>
                <a:t>62</a:t>
              </a:r>
            </a:p>
          </p:txBody>
        </p:sp>
        <p:sp>
          <p:nvSpPr>
            <p:cNvPr id="630843" name="Rectangle 59"/>
            <p:cNvSpPr>
              <a:spLocks noChangeArrowheads="1"/>
            </p:cNvSpPr>
            <p:nvPr/>
          </p:nvSpPr>
          <p:spPr bwMode="auto">
            <a:xfrm>
              <a:off x="1923" y="3000"/>
              <a:ext cx="317"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Nd</a:t>
              </a:r>
            </a:p>
            <a:p>
              <a:pPr algn="ctr" eaLnBrk="0" hangingPunct="0">
                <a:lnSpc>
                  <a:spcPct val="40000"/>
                </a:lnSpc>
                <a:spcBef>
                  <a:spcPct val="50000"/>
                </a:spcBef>
              </a:pPr>
              <a:r>
                <a:rPr lang="en-US" sz="1400" b="1"/>
                <a:t>99</a:t>
              </a:r>
            </a:p>
          </p:txBody>
        </p:sp>
        <p:sp>
          <p:nvSpPr>
            <p:cNvPr id="630844" name="Rectangle 60"/>
            <p:cNvSpPr>
              <a:spLocks noChangeArrowheads="1"/>
            </p:cNvSpPr>
            <p:nvPr/>
          </p:nvSpPr>
          <p:spPr bwMode="auto">
            <a:xfrm>
              <a:off x="5357" y="1639"/>
              <a:ext cx="402"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dirty="0" err="1"/>
                <a:t>Ar</a:t>
              </a:r>
              <a:endParaRPr lang="en-US" b="1" dirty="0"/>
            </a:p>
            <a:p>
              <a:pPr algn="ctr" eaLnBrk="0" hangingPunct="0">
                <a:lnSpc>
                  <a:spcPct val="40000"/>
                </a:lnSpc>
                <a:spcBef>
                  <a:spcPct val="50000"/>
                </a:spcBef>
              </a:pPr>
              <a:r>
                <a:rPr lang="en-US" sz="1400" b="1" dirty="0"/>
                <a:t>0.04</a:t>
              </a:r>
            </a:p>
          </p:txBody>
        </p:sp>
        <p:sp>
          <p:nvSpPr>
            <p:cNvPr id="630845" name="Rectangle 61"/>
            <p:cNvSpPr>
              <a:spLocks noChangeArrowheads="1"/>
            </p:cNvSpPr>
            <p:nvPr/>
          </p:nvSpPr>
          <p:spPr bwMode="auto">
            <a:xfrm>
              <a:off x="3742" y="1303"/>
              <a:ext cx="403"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B</a:t>
              </a:r>
            </a:p>
            <a:p>
              <a:pPr algn="ctr" eaLnBrk="0" hangingPunct="0">
                <a:lnSpc>
                  <a:spcPct val="40000"/>
                </a:lnSpc>
                <a:spcBef>
                  <a:spcPct val="50000"/>
                </a:spcBef>
              </a:pPr>
              <a:r>
                <a:rPr lang="en-US" sz="1400" b="1"/>
                <a:t>58</a:t>
              </a:r>
            </a:p>
          </p:txBody>
        </p:sp>
        <p:sp>
          <p:nvSpPr>
            <p:cNvPr id="630846" name="Rectangle 62"/>
            <p:cNvSpPr>
              <a:spLocks noChangeArrowheads="1"/>
            </p:cNvSpPr>
            <p:nvPr/>
          </p:nvSpPr>
          <p:spPr bwMode="auto">
            <a:xfrm>
              <a:off x="3435" y="2639"/>
              <a:ext cx="400"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Hg</a:t>
              </a:r>
            </a:p>
            <a:p>
              <a:pPr algn="ctr" eaLnBrk="0" hangingPunct="0">
                <a:lnSpc>
                  <a:spcPct val="40000"/>
                </a:lnSpc>
                <a:spcBef>
                  <a:spcPct val="50000"/>
                </a:spcBef>
              </a:pPr>
              <a:r>
                <a:rPr lang="en-US" sz="1400" b="1"/>
                <a:t>38</a:t>
              </a:r>
            </a:p>
          </p:txBody>
        </p:sp>
        <p:sp>
          <p:nvSpPr>
            <p:cNvPr id="630847" name="Rectangle 63"/>
            <p:cNvSpPr>
              <a:spLocks noChangeArrowheads="1"/>
            </p:cNvSpPr>
            <p:nvPr/>
          </p:nvSpPr>
          <p:spPr bwMode="auto">
            <a:xfrm>
              <a:off x="3432" y="1975"/>
              <a:ext cx="366"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Zn</a:t>
              </a:r>
            </a:p>
            <a:p>
              <a:pPr algn="ctr" eaLnBrk="0" hangingPunct="0">
                <a:lnSpc>
                  <a:spcPct val="40000"/>
                </a:lnSpc>
                <a:spcBef>
                  <a:spcPct val="50000"/>
                </a:spcBef>
              </a:pPr>
              <a:r>
                <a:rPr lang="en-US" sz="1400" b="1"/>
                <a:t>75</a:t>
              </a:r>
            </a:p>
          </p:txBody>
        </p:sp>
        <p:sp>
          <p:nvSpPr>
            <p:cNvPr id="630848" name="Rectangle 64"/>
            <p:cNvSpPr>
              <a:spLocks noChangeArrowheads="1"/>
            </p:cNvSpPr>
            <p:nvPr/>
          </p:nvSpPr>
          <p:spPr bwMode="auto">
            <a:xfrm>
              <a:off x="3421" y="2319"/>
              <a:ext cx="403"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Cd</a:t>
              </a:r>
            </a:p>
            <a:p>
              <a:pPr algn="ctr" eaLnBrk="0" hangingPunct="0">
                <a:lnSpc>
                  <a:spcPct val="40000"/>
                </a:lnSpc>
                <a:spcBef>
                  <a:spcPct val="50000"/>
                </a:spcBef>
              </a:pPr>
              <a:r>
                <a:rPr lang="en-US" sz="1400" b="1"/>
                <a:t>85</a:t>
              </a:r>
            </a:p>
          </p:txBody>
        </p:sp>
        <p:sp>
          <p:nvSpPr>
            <p:cNvPr id="630849" name="Rectangle 65"/>
            <p:cNvSpPr>
              <a:spLocks noChangeArrowheads="1"/>
            </p:cNvSpPr>
            <p:nvPr/>
          </p:nvSpPr>
          <p:spPr bwMode="auto">
            <a:xfrm>
              <a:off x="4039" y="1303"/>
              <a:ext cx="404"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C</a:t>
              </a:r>
            </a:p>
            <a:p>
              <a:pPr algn="ctr" eaLnBrk="0" hangingPunct="0">
                <a:lnSpc>
                  <a:spcPct val="40000"/>
                </a:lnSpc>
                <a:spcBef>
                  <a:spcPct val="50000"/>
                </a:spcBef>
              </a:pPr>
              <a:r>
                <a:rPr lang="en-US" sz="1400" b="1"/>
                <a:t>5</a:t>
              </a:r>
            </a:p>
          </p:txBody>
        </p:sp>
        <p:sp>
          <p:nvSpPr>
            <p:cNvPr id="630850" name="Rectangle 66"/>
            <p:cNvSpPr>
              <a:spLocks noChangeArrowheads="1"/>
            </p:cNvSpPr>
            <p:nvPr/>
          </p:nvSpPr>
          <p:spPr bwMode="auto">
            <a:xfrm>
              <a:off x="4027" y="1656"/>
              <a:ext cx="405"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Si</a:t>
              </a:r>
            </a:p>
            <a:p>
              <a:pPr algn="ctr" eaLnBrk="0" hangingPunct="0">
                <a:lnSpc>
                  <a:spcPct val="40000"/>
                </a:lnSpc>
                <a:spcBef>
                  <a:spcPct val="50000"/>
                </a:spcBef>
              </a:pPr>
              <a:r>
                <a:rPr lang="en-US" sz="1400" b="1"/>
                <a:t>85</a:t>
              </a:r>
            </a:p>
          </p:txBody>
        </p:sp>
        <p:sp>
          <p:nvSpPr>
            <p:cNvPr id="630851" name="Rectangle 67"/>
            <p:cNvSpPr>
              <a:spLocks noChangeArrowheads="1"/>
            </p:cNvSpPr>
            <p:nvPr/>
          </p:nvSpPr>
          <p:spPr bwMode="auto">
            <a:xfrm>
              <a:off x="3731" y="2323"/>
              <a:ext cx="403"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In</a:t>
              </a:r>
            </a:p>
            <a:p>
              <a:pPr algn="ctr" eaLnBrk="0" hangingPunct="0">
                <a:lnSpc>
                  <a:spcPct val="40000"/>
                </a:lnSpc>
                <a:spcBef>
                  <a:spcPct val="50000"/>
                </a:spcBef>
              </a:pPr>
              <a:r>
                <a:rPr lang="en-US" sz="1400" b="1"/>
                <a:t>99</a:t>
              </a:r>
            </a:p>
          </p:txBody>
        </p:sp>
        <p:sp>
          <p:nvSpPr>
            <p:cNvPr id="630852" name="Rectangle 68"/>
            <p:cNvSpPr>
              <a:spLocks noChangeArrowheads="1"/>
            </p:cNvSpPr>
            <p:nvPr/>
          </p:nvSpPr>
          <p:spPr bwMode="auto">
            <a:xfrm>
              <a:off x="3731" y="1956"/>
              <a:ext cx="403"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Ga</a:t>
              </a:r>
            </a:p>
            <a:p>
              <a:pPr algn="ctr" eaLnBrk="0" hangingPunct="0">
                <a:lnSpc>
                  <a:spcPct val="40000"/>
                </a:lnSpc>
                <a:spcBef>
                  <a:spcPct val="50000"/>
                </a:spcBef>
              </a:pPr>
              <a:r>
                <a:rPr lang="en-US" sz="1400" b="1"/>
                <a:t>98</a:t>
              </a:r>
            </a:p>
          </p:txBody>
        </p:sp>
        <p:sp>
          <p:nvSpPr>
            <p:cNvPr id="630853" name="Rectangle 69"/>
            <p:cNvSpPr>
              <a:spLocks noChangeArrowheads="1"/>
            </p:cNvSpPr>
            <p:nvPr/>
          </p:nvSpPr>
          <p:spPr bwMode="auto">
            <a:xfrm>
              <a:off x="3707" y="1656"/>
              <a:ext cx="403"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Al</a:t>
              </a:r>
            </a:p>
            <a:p>
              <a:pPr algn="ctr" eaLnBrk="0" hangingPunct="0">
                <a:lnSpc>
                  <a:spcPct val="40000"/>
                </a:lnSpc>
                <a:spcBef>
                  <a:spcPct val="50000"/>
                </a:spcBef>
              </a:pPr>
              <a:r>
                <a:rPr lang="en-US" sz="1400" b="1"/>
                <a:t>96</a:t>
              </a:r>
            </a:p>
          </p:txBody>
        </p:sp>
        <p:sp>
          <p:nvSpPr>
            <p:cNvPr id="630854" name="Rectangle 70"/>
            <p:cNvSpPr>
              <a:spLocks noChangeArrowheads="1"/>
            </p:cNvSpPr>
            <p:nvPr/>
          </p:nvSpPr>
          <p:spPr bwMode="auto">
            <a:xfrm>
              <a:off x="5029" y="1294"/>
              <a:ext cx="401" cy="229"/>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F</a:t>
              </a:r>
            </a:p>
            <a:p>
              <a:pPr algn="ctr" eaLnBrk="0" hangingPunct="0">
                <a:lnSpc>
                  <a:spcPct val="40000"/>
                </a:lnSpc>
                <a:spcBef>
                  <a:spcPct val="50000"/>
                </a:spcBef>
              </a:pPr>
              <a:r>
                <a:rPr lang="en-US" sz="1200" b="1"/>
                <a:t>9e-4</a:t>
              </a:r>
            </a:p>
          </p:txBody>
        </p:sp>
        <p:sp>
          <p:nvSpPr>
            <p:cNvPr id="630855" name="Rectangle 71"/>
            <p:cNvSpPr>
              <a:spLocks noChangeArrowheads="1"/>
            </p:cNvSpPr>
            <p:nvPr/>
          </p:nvSpPr>
          <p:spPr bwMode="auto">
            <a:xfrm>
              <a:off x="4374" y="1303"/>
              <a:ext cx="404"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N</a:t>
              </a:r>
            </a:p>
            <a:p>
              <a:pPr algn="ctr" eaLnBrk="0" hangingPunct="0">
                <a:lnSpc>
                  <a:spcPct val="40000"/>
                </a:lnSpc>
                <a:spcBef>
                  <a:spcPct val="50000"/>
                </a:spcBef>
              </a:pPr>
              <a:r>
                <a:rPr lang="en-US" sz="1400" b="1"/>
                <a:t>0.1</a:t>
              </a:r>
            </a:p>
          </p:txBody>
        </p:sp>
        <p:sp>
          <p:nvSpPr>
            <p:cNvPr id="630856" name="Rectangle 72"/>
            <p:cNvSpPr>
              <a:spLocks noChangeArrowheads="1"/>
            </p:cNvSpPr>
            <p:nvPr/>
          </p:nvSpPr>
          <p:spPr bwMode="auto">
            <a:xfrm>
              <a:off x="4080" y="2639"/>
              <a:ext cx="320" cy="239"/>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sz="1600" b="1"/>
                <a:t>Pb</a:t>
              </a:r>
            </a:p>
            <a:p>
              <a:pPr algn="ctr" eaLnBrk="0" hangingPunct="0">
                <a:lnSpc>
                  <a:spcPct val="40000"/>
                </a:lnSpc>
                <a:spcBef>
                  <a:spcPct val="50000"/>
                </a:spcBef>
              </a:pPr>
              <a:r>
                <a:rPr lang="en-US" sz="1400" b="1"/>
                <a:t>97</a:t>
              </a:r>
            </a:p>
          </p:txBody>
        </p:sp>
        <p:sp>
          <p:nvSpPr>
            <p:cNvPr id="630857" name="Rectangle 73"/>
            <p:cNvSpPr>
              <a:spLocks noChangeArrowheads="1"/>
            </p:cNvSpPr>
            <p:nvPr/>
          </p:nvSpPr>
          <p:spPr bwMode="auto">
            <a:xfrm>
              <a:off x="4039" y="2319"/>
              <a:ext cx="404"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Sn</a:t>
              </a:r>
            </a:p>
            <a:p>
              <a:pPr algn="ctr" eaLnBrk="0" hangingPunct="0">
                <a:lnSpc>
                  <a:spcPct val="40000"/>
                </a:lnSpc>
                <a:spcBef>
                  <a:spcPct val="50000"/>
                </a:spcBef>
              </a:pPr>
              <a:r>
                <a:rPr lang="en-US" sz="1400" b="1"/>
                <a:t>96</a:t>
              </a:r>
            </a:p>
          </p:txBody>
        </p:sp>
        <p:sp>
          <p:nvSpPr>
            <p:cNvPr id="630858" name="Rectangle 74"/>
            <p:cNvSpPr>
              <a:spLocks noChangeArrowheads="1"/>
            </p:cNvSpPr>
            <p:nvPr/>
          </p:nvSpPr>
          <p:spPr bwMode="auto">
            <a:xfrm>
              <a:off x="4063" y="1956"/>
              <a:ext cx="404"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Ge</a:t>
              </a:r>
            </a:p>
            <a:p>
              <a:pPr algn="ctr" eaLnBrk="0" hangingPunct="0">
                <a:lnSpc>
                  <a:spcPct val="40000"/>
                </a:lnSpc>
                <a:spcBef>
                  <a:spcPct val="50000"/>
                </a:spcBef>
              </a:pPr>
              <a:r>
                <a:rPr lang="en-US" sz="1400" b="1"/>
                <a:t>90</a:t>
              </a:r>
            </a:p>
          </p:txBody>
        </p:sp>
        <p:sp>
          <p:nvSpPr>
            <p:cNvPr id="630859" name="Rectangle 75"/>
            <p:cNvSpPr>
              <a:spLocks noChangeArrowheads="1"/>
            </p:cNvSpPr>
            <p:nvPr/>
          </p:nvSpPr>
          <p:spPr bwMode="auto">
            <a:xfrm>
              <a:off x="4684" y="1303"/>
              <a:ext cx="403"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O</a:t>
              </a:r>
            </a:p>
            <a:p>
              <a:pPr algn="ctr" eaLnBrk="0" hangingPunct="0">
                <a:lnSpc>
                  <a:spcPct val="40000"/>
                </a:lnSpc>
                <a:spcBef>
                  <a:spcPct val="50000"/>
                </a:spcBef>
              </a:pPr>
              <a:r>
                <a:rPr lang="en-US" sz="1400" b="1"/>
                <a:t>0.1</a:t>
              </a:r>
            </a:p>
          </p:txBody>
        </p:sp>
        <p:sp>
          <p:nvSpPr>
            <p:cNvPr id="630860" name="Rectangle 76"/>
            <p:cNvSpPr>
              <a:spLocks noChangeArrowheads="1"/>
            </p:cNvSpPr>
            <p:nvPr/>
          </p:nvSpPr>
          <p:spPr bwMode="auto">
            <a:xfrm>
              <a:off x="5357" y="1313"/>
              <a:ext cx="402" cy="229"/>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Ne</a:t>
              </a:r>
            </a:p>
            <a:p>
              <a:pPr algn="ctr" eaLnBrk="0" hangingPunct="0">
                <a:lnSpc>
                  <a:spcPct val="40000"/>
                </a:lnSpc>
                <a:spcBef>
                  <a:spcPct val="50000"/>
                </a:spcBef>
              </a:pPr>
              <a:r>
                <a:rPr lang="en-US" sz="1200" b="1"/>
                <a:t>6e-6</a:t>
              </a:r>
            </a:p>
          </p:txBody>
        </p:sp>
        <p:sp>
          <p:nvSpPr>
            <p:cNvPr id="630861" name="Rectangle 77"/>
            <p:cNvSpPr>
              <a:spLocks noChangeArrowheads="1"/>
            </p:cNvSpPr>
            <p:nvPr/>
          </p:nvSpPr>
          <p:spPr bwMode="auto">
            <a:xfrm>
              <a:off x="4994" y="1646"/>
              <a:ext cx="403"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Cl</a:t>
              </a:r>
            </a:p>
            <a:p>
              <a:pPr algn="ctr" eaLnBrk="0" hangingPunct="0">
                <a:lnSpc>
                  <a:spcPct val="40000"/>
                </a:lnSpc>
                <a:spcBef>
                  <a:spcPct val="50000"/>
                </a:spcBef>
              </a:pPr>
              <a:r>
                <a:rPr lang="en-US" sz="1400" b="1"/>
                <a:t>0.9</a:t>
              </a:r>
            </a:p>
          </p:txBody>
        </p:sp>
        <p:sp>
          <p:nvSpPr>
            <p:cNvPr id="630862" name="Rectangle 78"/>
            <p:cNvSpPr>
              <a:spLocks noChangeArrowheads="1"/>
            </p:cNvSpPr>
            <p:nvPr/>
          </p:nvSpPr>
          <p:spPr bwMode="auto">
            <a:xfrm>
              <a:off x="4660" y="1646"/>
              <a:ext cx="403"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S</a:t>
              </a:r>
            </a:p>
            <a:p>
              <a:pPr algn="ctr" eaLnBrk="0" hangingPunct="0">
                <a:lnSpc>
                  <a:spcPct val="40000"/>
                </a:lnSpc>
                <a:spcBef>
                  <a:spcPct val="50000"/>
                </a:spcBef>
              </a:pPr>
              <a:r>
                <a:rPr lang="en-US" sz="1400" b="1"/>
                <a:t>14</a:t>
              </a:r>
            </a:p>
          </p:txBody>
        </p:sp>
        <p:sp>
          <p:nvSpPr>
            <p:cNvPr id="630863" name="Rectangle 79"/>
            <p:cNvSpPr>
              <a:spLocks noChangeArrowheads="1"/>
            </p:cNvSpPr>
            <p:nvPr/>
          </p:nvSpPr>
          <p:spPr bwMode="auto">
            <a:xfrm>
              <a:off x="4386" y="2630"/>
              <a:ext cx="402"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Bi</a:t>
              </a:r>
            </a:p>
            <a:p>
              <a:pPr algn="ctr" eaLnBrk="0" hangingPunct="0">
                <a:lnSpc>
                  <a:spcPct val="40000"/>
                </a:lnSpc>
                <a:spcBef>
                  <a:spcPct val="50000"/>
                </a:spcBef>
              </a:pPr>
              <a:r>
                <a:rPr lang="en-US" sz="1400" b="1"/>
                <a:t>92</a:t>
              </a:r>
            </a:p>
          </p:txBody>
        </p:sp>
        <p:sp>
          <p:nvSpPr>
            <p:cNvPr id="630864" name="Rectangle 80"/>
            <p:cNvSpPr>
              <a:spLocks noChangeArrowheads="1"/>
            </p:cNvSpPr>
            <p:nvPr/>
          </p:nvSpPr>
          <p:spPr bwMode="auto">
            <a:xfrm>
              <a:off x="4479" y="1967"/>
              <a:ext cx="299"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As</a:t>
              </a:r>
            </a:p>
            <a:p>
              <a:pPr algn="ctr" eaLnBrk="0" hangingPunct="0">
                <a:lnSpc>
                  <a:spcPct val="40000"/>
                </a:lnSpc>
                <a:spcBef>
                  <a:spcPct val="50000"/>
                </a:spcBef>
              </a:pPr>
              <a:r>
                <a:rPr lang="en-US" sz="1400" b="1"/>
                <a:t>52</a:t>
              </a:r>
            </a:p>
          </p:txBody>
        </p:sp>
        <p:sp>
          <p:nvSpPr>
            <p:cNvPr id="630865" name="Rectangle 81"/>
            <p:cNvSpPr>
              <a:spLocks noChangeArrowheads="1"/>
            </p:cNvSpPr>
            <p:nvPr/>
          </p:nvSpPr>
          <p:spPr bwMode="auto">
            <a:xfrm>
              <a:off x="4374" y="2319"/>
              <a:ext cx="404"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Sb</a:t>
              </a:r>
            </a:p>
            <a:p>
              <a:pPr algn="ctr" eaLnBrk="0" hangingPunct="0">
                <a:lnSpc>
                  <a:spcPct val="40000"/>
                </a:lnSpc>
                <a:spcBef>
                  <a:spcPct val="50000"/>
                </a:spcBef>
              </a:pPr>
              <a:r>
                <a:rPr lang="en-US" sz="1400" b="1"/>
                <a:t>78</a:t>
              </a:r>
            </a:p>
          </p:txBody>
        </p:sp>
        <p:sp>
          <p:nvSpPr>
            <p:cNvPr id="630866" name="Rectangle 82"/>
            <p:cNvSpPr>
              <a:spLocks noChangeArrowheads="1"/>
            </p:cNvSpPr>
            <p:nvPr/>
          </p:nvSpPr>
          <p:spPr bwMode="auto">
            <a:xfrm>
              <a:off x="4362" y="1646"/>
              <a:ext cx="402"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P</a:t>
              </a:r>
            </a:p>
            <a:p>
              <a:pPr algn="ctr" eaLnBrk="0" hangingPunct="0">
                <a:lnSpc>
                  <a:spcPct val="40000"/>
                </a:lnSpc>
                <a:spcBef>
                  <a:spcPct val="50000"/>
                </a:spcBef>
              </a:pPr>
              <a:r>
                <a:rPr lang="en-US" sz="1400" b="1"/>
                <a:t>33</a:t>
              </a:r>
            </a:p>
          </p:txBody>
        </p:sp>
        <p:sp>
          <p:nvSpPr>
            <p:cNvPr id="630867" name="Rectangle 83"/>
            <p:cNvSpPr>
              <a:spLocks noChangeArrowheads="1"/>
            </p:cNvSpPr>
            <p:nvPr/>
          </p:nvSpPr>
          <p:spPr bwMode="auto">
            <a:xfrm>
              <a:off x="1296" y="2976"/>
              <a:ext cx="407" cy="229"/>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Ce</a:t>
              </a:r>
            </a:p>
            <a:p>
              <a:pPr algn="ctr" eaLnBrk="0" hangingPunct="0">
                <a:lnSpc>
                  <a:spcPct val="40000"/>
                </a:lnSpc>
                <a:spcBef>
                  <a:spcPct val="50000"/>
                </a:spcBef>
              </a:pPr>
              <a:r>
                <a:rPr lang="en-US" sz="1200" b="1"/>
                <a:t>98(2)</a:t>
              </a:r>
            </a:p>
          </p:txBody>
        </p:sp>
        <p:sp>
          <p:nvSpPr>
            <p:cNvPr id="630868" name="Rectangle 84"/>
            <p:cNvSpPr>
              <a:spLocks noChangeArrowheads="1"/>
            </p:cNvSpPr>
            <p:nvPr/>
          </p:nvSpPr>
          <p:spPr bwMode="auto">
            <a:xfrm>
              <a:off x="2785" y="3000"/>
              <a:ext cx="312"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Eu</a:t>
              </a:r>
            </a:p>
            <a:p>
              <a:pPr algn="ctr" eaLnBrk="0" hangingPunct="0">
                <a:lnSpc>
                  <a:spcPct val="40000"/>
                </a:lnSpc>
                <a:spcBef>
                  <a:spcPct val="50000"/>
                </a:spcBef>
              </a:pPr>
              <a:r>
                <a:rPr lang="en-US" sz="1400" b="1"/>
                <a:t>100</a:t>
              </a:r>
            </a:p>
          </p:txBody>
        </p:sp>
        <p:sp>
          <p:nvSpPr>
            <p:cNvPr id="630869" name="Rectangle 85"/>
            <p:cNvSpPr>
              <a:spLocks noChangeArrowheads="1"/>
            </p:cNvSpPr>
            <p:nvPr/>
          </p:nvSpPr>
          <p:spPr bwMode="auto">
            <a:xfrm>
              <a:off x="4495" y="3003"/>
              <a:ext cx="334" cy="275"/>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Tm</a:t>
              </a:r>
            </a:p>
            <a:p>
              <a:pPr algn="ctr" eaLnBrk="0" hangingPunct="0">
                <a:lnSpc>
                  <a:spcPct val="40000"/>
                </a:lnSpc>
                <a:spcBef>
                  <a:spcPct val="50000"/>
                </a:spcBef>
              </a:pPr>
              <a:r>
                <a:rPr lang="en-US" sz="1200" b="1"/>
                <a:t>91(9)</a:t>
              </a:r>
            </a:p>
          </p:txBody>
        </p:sp>
        <p:sp>
          <p:nvSpPr>
            <p:cNvPr id="630870" name="Rectangle 86"/>
            <p:cNvSpPr>
              <a:spLocks noChangeArrowheads="1"/>
            </p:cNvSpPr>
            <p:nvPr/>
          </p:nvSpPr>
          <p:spPr bwMode="auto">
            <a:xfrm>
              <a:off x="1895" y="3361"/>
              <a:ext cx="318"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U</a:t>
              </a:r>
            </a:p>
            <a:p>
              <a:pPr algn="ctr" eaLnBrk="0" hangingPunct="0">
                <a:lnSpc>
                  <a:spcPct val="40000"/>
                </a:lnSpc>
                <a:spcBef>
                  <a:spcPct val="50000"/>
                </a:spcBef>
              </a:pPr>
              <a:r>
                <a:rPr lang="en-US" sz="1400" b="1"/>
                <a:t>100</a:t>
              </a:r>
            </a:p>
          </p:txBody>
        </p:sp>
        <p:sp>
          <p:nvSpPr>
            <p:cNvPr id="630871" name="Rectangle 87"/>
            <p:cNvSpPr>
              <a:spLocks noChangeArrowheads="1"/>
            </p:cNvSpPr>
            <p:nvPr/>
          </p:nvSpPr>
          <p:spPr bwMode="auto">
            <a:xfrm>
              <a:off x="1626" y="3367"/>
              <a:ext cx="288" cy="194"/>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Pa</a:t>
              </a:r>
            </a:p>
          </p:txBody>
        </p:sp>
        <p:sp>
          <p:nvSpPr>
            <p:cNvPr id="630872" name="Rectangle 88"/>
            <p:cNvSpPr>
              <a:spLocks noChangeArrowheads="1"/>
            </p:cNvSpPr>
            <p:nvPr/>
          </p:nvSpPr>
          <p:spPr bwMode="auto">
            <a:xfrm>
              <a:off x="1584" y="3007"/>
              <a:ext cx="384" cy="211"/>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Pr</a:t>
              </a:r>
            </a:p>
            <a:p>
              <a:pPr algn="ctr" eaLnBrk="0" hangingPunct="0">
                <a:lnSpc>
                  <a:spcPct val="40000"/>
                </a:lnSpc>
                <a:spcBef>
                  <a:spcPct val="50000"/>
                </a:spcBef>
              </a:pPr>
              <a:r>
                <a:rPr lang="en-US" sz="1000" b="1"/>
                <a:t>90(10)</a:t>
              </a:r>
            </a:p>
          </p:txBody>
        </p:sp>
        <p:sp>
          <p:nvSpPr>
            <p:cNvPr id="630873" name="Rectangle 89"/>
            <p:cNvSpPr>
              <a:spLocks noChangeArrowheads="1"/>
            </p:cNvSpPr>
            <p:nvPr/>
          </p:nvSpPr>
          <p:spPr bwMode="auto">
            <a:xfrm>
              <a:off x="2475" y="2996"/>
              <a:ext cx="340" cy="229"/>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Sm</a:t>
              </a:r>
            </a:p>
            <a:p>
              <a:pPr algn="ctr" eaLnBrk="0" hangingPunct="0">
                <a:lnSpc>
                  <a:spcPct val="40000"/>
                </a:lnSpc>
                <a:spcBef>
                  <a:spcPct val="50000"/>
                </a:spcBef>
              </a:pPr>
              <a:r>
                <a:rPr lang="en-US" sz="1200" b="1"/>
                <a:t>97(3)</a:t>
              </a:r>
            </a:p>
          </p:txBody>
        </p:sp>
        <p:sp>
          <p:nvSpPr>
            <p:cNvPr id="630874" name="Rectangle 90"/>
            <p:cNvSpPr>
              <a:spLocks noChangeArrowheads="1"/>
            </p:cNvSpPr>
            <p:nvPr/>
          </p:nvSpPr>
          <p:spPr bwMode="auto">
            <a:xfrm>
              <a:off x="3062" y="2996"/>
              <a:ext cx="337" cy="229"/>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Gd</a:t>
              </a:r>
            </a:p>
            <a:p>
              <a:pPr algn="ctr" eaLnBrk="0" hangingPunct="0">
                <a:lnSpc>
                  <a:spcPct val="40000"/>
                </a:lnSpc>
                <a:spcBef>
                  <a:spcPct val="50000"/>
                </a:spcBef>
              </a:pPr>
              <a:r>
                <a:rPr lang="en-US" sz="1200" b="1"/>
                <a:t>93(7)</a:t>
              </a:r>
            </a:p>
          </p:txBody>
        </p:sp>
        <p:sp>
          <p:nvSpPr>
            <p:cNvPr id="630875" name="Rectangle 91"/>
            <p:cNvSpPr>
              <a:spLocks noChangeArrowheads="1"/>
            </p:cNvSpPr>
            <p:nvPr/>
          </p:nvSpPr>
          <p:spPr bwMode="auto">
            <a:xfrm>
              <a:off x="5344" y="2323"/>
              <a:ext cx="401"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Xe</a:t>
              </a:r>
            </a:p>
            <a:p>
              <a:pPr algn="ctr" eaLnBrk="0" hangingPunct="0">
                <a:lnSpc>
                  <a:spcPct val="40000"/>
                </a:lnSpc>
                <a:spcBef>
                  <a:spcPct val="50000"/>
                </a:spcBef>
              </a:pPr>
              <a:r>
                <a:rPr lang="en-US" sz="1400" b="1"/>
                <a:t>8.5</a:t>
              </a:r>
            </a:p>
          </p:txBody>
        </p:sp>
        <p:sp>
          <p:nvSpPr>
            <p:cNvPr id="630876" name="Rectangle 92"/>
            <p:cNvSpPr>
              <a:spLocks noChangeArrowheads="1"/>
            </p:cNvSpPr>
            <p:nvPr/>
          </p:nvSpPr>
          <p:spPr bwMode="auto">
            <a:xfrm>
              <a:off x="5344" y="1956"/>
              <a:ext cx="401"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Kr</a:t>
              </a:r>
            </a:p>
            <a:p>
              <a:pPr algn="ctr" eaLnBrk="0" hangingPunct="0">
                <a:lnSpc>
                  <a:spcPct val="40000"/>
                </a:lnSpc>
                <a:spcBef>
                  <a:spcPct val="50000"/>
                </a:spcBef>
              </a:pPr>
              <a:r>
                <a:rPr lang="en-US" sz="1400" b="1"/>
                <a:t>0.6</a:t>
              </a:r>
            </a:p>
          </p:txBody>
        </p:sp>
        <p:sp>
          <p:nvSpPr>
            <p:cNvPr id="630877" name="Rectangle 93"/>
            <p:cNvSpPr>
              <a:spLocks noChangeArrowheads="1"/>
            </p:cNvSpPr>
            <p:nvPr/>
          </p:nvSpPr>
          <p:spPr bwMode="auto">
            <a:xfrm>
              <a:off x="5005" y="2634"/>
              <a:ext cx="403" cy="125"/>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At</a:t>
              </a:r>
            </a:p>
          </p:txBody>
        </p:sp>
        <p:sp>
          <p:nvSpPr>
            <p:cNvPr id="630878" name="Rectangle 94"/>
            <p:cNvSpPr>
              <a:spLocks noChangeArrowheads="1"/>
            </p:cNvSpPr>
            <p:nvPr/>
          </p:nvSpPr>
          <p:spPr bwMode="auto">
            <a:xfrm>
              <a:off x="4696" y="2630"/>
              <a:ext cx="402" cy="125"/>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Po</a:t>
              </a:r>
            </a:p>
          </p:txBody>
        </p:sp>
        <p:sp>
          <p:nvSpPr>
            <p:cNvPr id="630879" name="Rectangle 95"/>
            <p:cNvSpPr>
              <a:spLocks noChangeArrowheads="1"/>
            </p:cNvSpPr>
            <p:nvPr/>
          </p:nvSpPr>
          <p:spPr bwMode="auto">
            <a:xfrm>
              <a:off x="4696" y="2323"/>
              <a:ext cx="402"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Te</a:t>
              </a:r>
            </a:p>
            <a:p>
              <a:pPr algn="ctr" eaLnBrk="0" hangingPunct="0">
                <a:lnSpc>
                  <a:spcPct val="40000"/>
                </a:lnSpc>
                <a:spcBef>
                  <a:spcPct val="50000"/>
                </a:spcBef>
              </a:pPr>
              <a:r>
                <a:rPr lang="en-US" sz="1400" b="1"/>
                <a:t>65</a:t>
              </a:r>
            </a:p>
          </p:txBody>
        </p:sp>
        <p:sp>
          <p:nvSpPr>
            <p:cNvPr id="630880" name="Rectangle 96"/>
            <p:cNvSpPr>
              <a:spLocks noChangeArrowheads="1"/>
            </p:cNvSpPr>
            <p:nvPr/>
          </p:nvSpPr>
          <p:spPr bwMode="auto">
            <a:xfrm>
              <a:off x="4718" y="1972"/>
              <a:ext cx="315"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Se</a:t>
              </a:r>
            </a:p>
            <a:p>
              <a:pPr algn="ctr" eaLnBrk="0" hangingPunct="0">
                <a:lnSpc>
                  <a:spcPct val="40000"/>
                </a:lnSpc>
                <a:spcBef>
                  <a:spcPct val="50000"/>
                </a:spcBef>
              </a:pPr>
              <a:r>
                <a:rPr lang="en-US" sz="1400" b="1"/>
                <a:t>33</a:t>
              </a:r>
            </a:p>
          </p:txBody>
        </p:sp>
        <p:sp>
          <p:nvSpPr>
            <p:cNvPr id="630881" name="Rectangle 97"/>
            <p:cNvSpPr>
              <a:spLocks noChangeArrowheads="1"/>
            </p:cNvSpPr>
            <p:nvPr/>
          </p:nvSpPr>
          <p:spPr bwMode="auto">
            <a:xfrm>
              <a:off x="5017" y="1963"/>
              <a:ext cx="403"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Br</a:t>
              </a:r>
            </a:p>
            <a:p>
              <a:pPr algn="ctr" eaLnBrk="0" hangingPunct="0">
                <a:lnSpc>
                  <a:spcPct val="40000"/>
                </a:lnSpc>
                <a:spcBef>
                  <a:spcPct val="50000"/>
                </a:spcBef>
              </a:pPr>
              <a:r>
                <a:rPr lang="en-US" sz="1400" b="1"/>
                <a:t>5</a:t>
              </a:r>
            </a:p>
          </p:txBody>
        </p:sp>
        <p:sp>
          <p:nvSpPr>
            <p:cNvPr id="630882" name="Rectangle 98"/>
            <p:cNvSpPr>
              <a:spLocks noChangeArrowheads="1"/>
            </p:cNvSpPr>
            <p:nvPr/>
          </p:nvSpPr>
          <p:spPr bwMode="auto">
            <a:xfrm>
              <a:off x="5017" y="2323"/>
              <a:ext cx="403"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I</a:t>
              </a:r>
            </a:p>
            <a:p>
              <a:pPr algn="ctr" eaLnBrk="0" hangingPunct="0">
                <a:lnSpc>
                  <a:spcPct val="40000"/>
                </a:lnSpc>
                <a:spcBef>
                  <a:spcPct val="50000"/>
                </a:spcBef>
              </a:pPr>
              <a:r>
                <a:rPr lang="en-US" sz="1400" b="1"/>
                <a:t>29</a:t>
              </a:r>
            </a:p>
          </p:txBody>
        </p:sp>
        <p:sp>
          <p:nvSpPr>
            <p:cNvPr id="630883" name="Rectangle 99"/>
            <p:cNvSpPr>
              <a:spLocks noChangeArrowheads="1"/>
            </p:cNvSpPr>
            <p:nvPr/>
          </p:nvSpPr>
          <p:spPr bwMode="auto">
            <a:xfrm>
              <a:off x="5344" y="2634"/>
              <a:ext cx="401" cy="125"/>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Rn</a:t>
              </a:r>
            </a:p>
          </p:txBody>
        </p:sp>
        <p:sp>
          <p:nvSpPr>
            <p:cNvPr id="630884" name="Rectangle 100"/>
            <p:cNvSpPr>
              <a:spLocks noChangeArrowheads="1"/>
            </p:cNvSpPr>
            <p:nvPr/>
          </p:nvSpPr>
          <p:spPr bwMode="auto">
            <a:xfrm>
              <a:off x="3242" y="3003"/>
              <a:ext cx="491"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Tb</a:t>
              </a:r>
            </a:p>
            <a:p>
              <a:pPr algn="ctr" eaLnBrk="0" hangingPunct="0">
                <a:lnSpc>
                  <a:spcPct val="40000"/>
                </a:lnSpc>
                <a:spcBef>
                  <a:spcPct val="50000"/>
                </a:spcBef>
              </a:pPr>
              <a:r>
                <a:rPr lang="en-US" sz="1400" b="1"/>
                <a:t>99</a:t>
              </a:r>
            </a:p>
          </p:txBody>
        </p:sp>
        <p:sp>
          <p:nvSpPr>
            <p:cNvPr id="630885" name="Rectangle 101"/>
            <p:cNvSpPr>
              <a:spLocks noChangeArrowheads="1"/>
            </p:cNvSpPr>
            <p:nvPr/>
          </p:nvSpPr>
          <p:spPr bwMode="auto">
            <a:xfrm>
              <a:off x="3576" y="3003"/>
              <a:ext cx="490"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Dy</a:t>
              </a:r>
            </a:p>
            <a:p>
              <a:pPr algn="ctr" eaLnBrk="0" hangingPunct="0">
                <a:lnSpc>
                  <a:spcPct val="40000"/>
                </a:lnSpc>
                <a:spcBef>
                  <a:spcPct val="50000"/>
                </a:spcBef>
              </a:pPr>
              <a:r>
                <a:rPr lang="en-US" sz="1400" b="1"/>
                <a:t>100</a:t>
              </a:r>
            </a:p>
          </p:txBody>
        </p:sp>
        <p:sp>
          <p:nvSpPr>
            <p:cNvPr id="630886" name="Rectangle 102"/>
            <p:cNvSpPr>
              <a:spLocks noChangeArrowheads="1"/>
            </p:cNvSpPr>
            <p:nvPr/>
          </p:nvSpPr>
          <p:spPr bwMode="auto">
            <a:xfrm>
              <a:off x="475" y="3313"/>
              <a:ext cx="1171" cy="185"/>
            </a:xfrm>
            <a:prstGeom prst="rect">
              <a:avLst/>
            </a:prstGeom>
            <a:noFill/>
            <a:ln w="12700">
              <a:noFill/>
              <a:miter lim="800000"/>
              <a:headEnd/>
              <a:tailEnd/>
            </a:ln>
            <a:effectLst/>
          </p:spPr>
          <p:txBody>
            <a:bodyPr wrap="none" anchor="ctr">
              <a:prstTxWarp prst="textNoShape">
                <a:avLst/>
              </a:prstTxWarp>
            </a:bodyPr>
            <a:lstStyle/>
            <a:p>
              <a:endParaRPr lang="it-IT"/>
            </a:p>
          </p:txBody>
        </p:sp>
        <p:sp>
          <p:nvSpPr>
            <p:cNvPr id="630887" name="Rectangle 103"/>
            <p:cNvSpPr>
              <a:spLocks noChangeArrowheads="1"/>
            </p:cNvSpPr>
            <p:nvPr/>
          </p:nvSpPr>
          <p:spPr bwMode="auto">
            <a:xfrm>
              <a:off x="4813" y="2998"/>
              <a:ext cx="369" cy="229"/>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Yb</a:t>
              </a:r>
            </a:p>
            <a:p>
              <a:pPr algn="ctr" eaLnBrk="0" hangingPunct="0">
                <a:lnSpc>
                  <a:spcPct val="40000"/>
                </a:lnSpc>
                <a:spcBef>
                  <a:spcPct val="50000"/>
                </a:spcBef>
              </a:pPr>
              <a:r>
                <a:rPr lang="en-US" sz="1200" b="1"/>
                <a:t>92(8)</a:t>
              </a:r>
            </a:p>
          </p:txBody>
        </p:sp>
        <p:sp>
          <p:nvSpPr>
            <p:cNvPr id="630888" name="Rectangle 104"/>
            <p:cNvSpPr>
              <a:spLocks noChangeArrowheads="1"/>
            </p:cNvSpPr>
            <p:nvPr/>
          </p:nvSpPr>
          <p:spPr bwMode="auto">
            <a:xfrm>
              <a:off x="4228" y="3007"/>
              <a:ext cx="288" cy="246"/>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Er</a:t>
              </a:r>
            </a:p>
            <a:p>
              <a:pPr algn="ctr" eaLnBrk="0" hangingPunct="0">
                <a:lnSpc>
                  <a:spcPct val="40000"/>
                </a:lnSpc>
                <a:spcBef>
                  <a:spcPct val="50000"/>
                </a:spcBef>
              </a:pPr>
              <a:r>
                <a:rPr lang="en-US" sz="1400" b="1"/>
                <a:t>99</a:t>
              </a:r>
            </a:p>
          </p:txBody>
        </p:sp>
        <p:sp>
          <p:nvSpPr>
            <p:cNvPr id="630889" name="Rectangle 105"/>
            <p:cNvSpPr>
              <a:spLocks noChangeArrowheads="1"/>
            </p:cNvSpPr>
            <p:nvPr/>
          </p:nvSpPr>
          <p:spPr bwMode="auto">
            <a:xfrm>
              <a:off x="2205" y="3003"/>
              <a:ext cx="301" cy="350"/>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Pm</a:t>
              </a:r>
            </a:p>
            <a:p>
              <a:pPr hangingPunct="0">
                <a:lnSpc>
                  <a:spcPct val="40000"/>
                </a:lnSpc>
                <a:spcBef>
                  <a:spcPct val="50000"/>
                </a:spcBef>
              </a:pPr>
              <a:endParaRPr lang="en-US" b="1"/>
            </a:p>
          </p:txBody>
        </p:sp>
        <p:sp>
          <p:nvSpPr>
            <p:cNvPr id="630890" name="Rectangle 106"/>
            <p:cNvSpPr>
              <a:spLocks noChangeArrowheads="1"/>
            </p:cNvSpPr>
            <p:nvPr/>
          </p:nvSpPr>
          <p:spPr bwMode="auto">
            <a:xfrm>
              <a:off x="3969" y="3007"/>
              <a:ext cx="322" cy="281"/>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Ho</a:t>
              </a:r>
            </a:p>
            <a:p>
              <a:pPr hangingPunct="0">
                <a:lnSpc>
                  <a:spcPct val="40000"/>
                </a:lnSpc>
                <a:spcBef>
                  <a:spcPct val="50000"/>
                </a:spcBef>
              </a:pPr>
              <a:endParaRPr lang="en-US" b="1"/>
            </a:p>
          </p:txBody>
        </p:sp>
        <p:sp>
          <p:nvSpPr>
            <p:cNvPr id="630891" name="Rectangle 107"/>
            <p:cNvSpPr>
              <a:spLocks noChangeArrowheads="1"/>
            </p:cNvSpPr>
            <p:nvPr/>
          </p:nvSpPr>
          <p:spPr bwMode="auto">
            <a:xfrm>
              <a:off x="2225" y="3361"/>
              <a:ext cx="350" cy="281"/>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Np</a:t>
              </a:r>
            </a:p>
            <a:p>
              <a:pPr hangingPunct="0">
                <a:lnSpc>
                  <a:spcPct val="40000"/>
                </a:lnSpc>
                <a:spcBef>
                  <a:spcPct val="50000"/>
                </a:spcBef>
              </a:pPr>
              <a:endParaRPr lang="en-US" b="1"/>
            </a:p>
          </p:txBody>
        </p:sp>
        <p:sp>
          <p:nvSpPr>
            <p:cNvPr id="630892" name="Rectangle 108"/>
            <p:cNvSpPr>
              <a:spLocks noChangeArrowheads="1"/>
            </p:cNvSpPr>
            <p:nvPr/>
          </p:nvSpPr>
          <p:spPr bwMode="auto">
            <a:xfrm>
              <a:off x="2528" y="3348"/>
              <a:ext cx="379" cy="281"/>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Pu</a:t>
              </a:r>
            </a:p>
            <a:p>
              <a:pPr hangingPunct="0">
                <a:lnSpc>
                  <a:spcPct val="40000"/>
                </a:lnSpc>
                <a:spcBef>
                  <a:spcPct val="50000"/>
                </a:spcBef>
              </a:pPr>
              <a:endParaRPr lang="en-US" b="1"/>
            </a:p>
          </p:txBody>
        </p:sp>
        <p:sp>
          <p:nvSpPr>
            <p:cNvPr id="630893" name="Rectangle 109"/>
            <p:cNvSpPr>
              <a:spLocks noChangeArrowheads="1"/>
            </p:cNvSpPr>
            <p:nvPr/>
          </p:nvSpPr>
          <p:spPr bwMode="auto">
            <a:xfrm>
              <a:off x="2789" y="3348"/>
              <a:ext cx="379" cy="281"/>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Am</a:t>
              </a:r>
            </a:p>
            <a:p>
              <a:pPr hangingPunct="0">
                <a:lnSpc>
                  <a:spcPct val="40000"/>
                </a:lnSpc>
                <a:spcBef>
                  <a:spcPct val="50000"/>
                </a:spcBef>
              </a:pPr>
              <a:endParaRPr lang="en-US" b="1"/>
            </a:p>
          </p:txBody>
        </p:sp>
        <p:sp>
          <p:nvSpPr>
            <p:cNvPr id="630894" name="Rectangle 110"/>
            <p:cNvSpPr>
              <a:spLocks noChangeArrowheads="1"/>
            </p:cNvSpPr>
            <p:nvPr/>
          </p:nvSpPr>
          <p:spPr bwMode="auto">
            <a:xfrm>
              <a:off x="3068" y="3348"/>
              <a:ext cx="379" cy="281"/>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Cm</a:t>
              </a:r>
            </a:p>
            <a:p>
              <a:pPr hangingPunct="0">
                <a:lnSpc>
                  <a:spcPct val="40000"/>
                </a:lnSpc>
                <a:spcBef>
                  <a:spcPct val="50000"/>
                </a:spcBef>
              </a:pPr>
              <a:endParaRPr lang="en-US" b="1"/>
            </a:p>
          </p:txBody>
        </p:sp>
        <p:sp>
          <p:nvSpPr>
            <p:cNvPr id="630895" name="Rectangle 111"/>
            <p:cNvSpPr>
              <a:spLocks noChangeArrowheads="1"/>
            </p:cNvSpPr>
            <p:nvPr/>
          </p:nvSpPr>
          <p:spPr bwMode="auto">
            <a:xfrm>
              <a:off x="3341" y="3348"/>
              <a:ext cx="380" cy="281"/>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Bk</a:t>
              </a:r>
            </a:p>
            <a:p>
              <a:pPr hangingPunct="0">
                <a:lnSpc>
                  <a:spcPct val="40000"/>
                </a:lnSpc>
                <a:spcBef>
                  <a:spcPct val="50000"/>
                </a:spcBef>
              </a:pPr>
              <a:endParaRPr lang="en-US" b="1"/>
            </a:p>
          </p:txBody>
        </p:sp>
        <p:sp>
          <p:nvSpPr>
            <p:cNvPr id="630896" name="Rectangle 112"/>
            <p:cNvSpPr>
              <a:spLocks noChangeArrowheads="1"/>
            </p:cNvSpPr>
            <p:nvPr/>
          </p:nvSpPr>
          <p:spPr bwMode="auto">
            <a:xfrm>
              <a:off x="3683" y="3348"/>
              <a:ext cx="379" cy="281"/>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Cf</a:t>
              </a:r>
            </a:p>
            <a:p>
              <a:pPr hangingPunct="0">
                <a:lnSpc>
                  <a:spcPct val="40000"/>
                </a:lnSpc>
                <a:spcBef>
                  <a:spcPct val="50000"/>
                </a:spcBef>
              </a:pPr>
              <a:endParaRPr lang="en-US" b="1"/>
            </a:p>
          </p:txBody>
        </p:sp>
        <p:sp>
          <p:nvSpPr>
            <p:cNvPr id="630897" name="Rectangle 113"/>
            <p:cNvSpPr>
              <a:spLocks noChangeArrowheads="1"/>
            </p:cNvSpPr>
            <p:nvPr/>
          </p:nvSpPr>
          <p:spPr bwMode="auto">
            <a:xfrm>
              <a:off x="3992" y="3348"/>
              <a:ext cx="380" cy="281"/>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Es</a:t>
              </a:r>
            </a:p>
            <a:p>
              <a:pPr hangingPunct="0">
                <a:lnSpc>
                  <a:spcPct val="40000"/>
                </a:lnSpc>
                <a:spcBef>
                  <a:spcPct val="50000"/>
                </a:spcBef>
              </a:pPr>
              <a:endParaRPr lang="en-US" b="1"/>
            </a:p>
          </p:txBody>
        </p:sp>
        <p:sp>
          <p:nvSpPr>
            <p:cNvPr id="630898" name="Rectangle 114"/>
            <p:cNvSpPr>
              <a:spLocks noChangeArrowheads="1"/>
            </p:cNvSpPr>
            <p:nvPr/>
          </p:nvSpPr>
          <p:spPr bwMode="auto">
            <a:xfrm>
              <a:off x="4267" y="3355"/>
              <a:ext cx="330" cy="281"/>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Fm</a:t>
              </a:r>
            </a:p>
            <a:p>
              <a:pPr hangingPunct="0">
                <a:lnSpc>
                  <a:spcPct val="40000"/>
                </a:lnSpc>
                <a:spcBef>
                  <a:spcPct val="50000"/>
                </a:spcBef>
              </a:pPr>
              <a:endParaRPr lang="en-US" b="1"/>
            </a:p>
          </p:txBody>
        </p:sp>
        <p:sp>
          <p:nvSpPr>
            <p:cNvPr id="630899" name="Rectangle 115"/>
            <p:cNvSpPr>
              <a:spLocks noChangeArrowheads="1"/>
            </p:cNvSpPr>
            <p:nvPr/>
          </p:nvSpPr>
          <p:spPr bwMode="auto">
            <a:xfrm>
              <a:off x="4576" y="3391"/>
              <a:ext cx="378" cy="281"/>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Md</a:t>
              </a:r>
            </a:p>
            <a:p>
              <a:pPr hangingPunct="0">
                <a:lnSpc>
                  <a:spcPct val="40000"/>
                </a:lnSpc>
                <a:spcBef>
                  <a:spcPct val="50000"/>
                </a:spcBef>
              </a:pPr>
              <a:endParaRPr lang="en-US" b="1"/>
            </a:p>
          </p:txBody>
        </p:sp>
        <p:sp>
          <p:nvSpPr>
            <p:cNvPr id="630900" name="Rectangle 116"/>
            <p:cNvSpPr>
              <a:spLocks noChangeArrowheads="1"/>
            </p:cNvSpPr>
            <p:nvPr/>
          </p:nvSpPr>
          <p:spPr bwMode="auto">
            <a:xfrm>
              <a:off x="5146" y="3391"/>
              <a:ext cx="335" cy="281"/>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Lw</a:t>
              </a:r>
            </a:p>
            <a:p>
              <a:pPr hangingPunct="0">
                <a:lnSpc>
                  <a:spcPct val="40000"/>
                </a:lnSpc>
                <a:spcBef>
                  <a:spcPct val="50000"/>
                </a:spcBef>
              </a:pPr>
              <a:endParaRPr lang="en-US" b="1"/>
            </a:p>
          </p:txBody>
        </p:sp>
        <p:sp>
          <p:nvSpPr>
            <p:cNvPr id="630901" name="Rectangle 117"/>
            <p:cNvSpPr>
              <a:spLocks noChangeArrowheads="1"/>
            </p:cNvSpPr>
            <p:nvPr/>
          </p:nvSpPr>
          <p:spPr bwMode="auto">
            <a:xfrm>
              <a:off x="4847" y="3348"/>
              <a:ext cx="378" cy="281"/>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No</a:t>
              </a:r>
            </a:p>
            <a:p>
              <a:pPr hangingPunct="0">
                <a:lnSpc>
                  <a:spcPct val="40000"/>
                </a:lnSpc>
                <a:spcBef>
                  <a:spcPct val="50000"/>
                </a:spcBef>
              </a:pPr>
              <a:endParaRPr lang="en-US" b="1"/>
            </a:p>
          </p:txBody>
        </p:sp>
        <p:sp>
          <p:nvSpPr>
            <p:cNvPr id="630902" name="Rectangle 118"/>
            <p:cNvSpPr>
              <a:spLocks noChangeArrowheads="1"/>
            </p:cNvSpPr>
            <p:nvPr/>
          </p:nvSpPr>
          <p:spPr bwMode="auto">
            <a:xfrm>
              <a:off x="5438" y="993"/>
              <a:ext cx="321" cy="125"/>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b="1"/>
                <a:t>He</a:t>
              </a:r>
            </a:p>
          </p:txBody>
        </p:sp>
        <p:sp>
          <p:nvSpPr>
            <p:cNvPr id="630903" name="Rectangle 119"/>
            <p:cNvSpPr>
              <a:spLocks noChangeArrowheads="1"/>
            </p:cNvSpPr>
            <p:nvPr/>
          </p:nvSpPr>
          <p:spPr bwMode="auto">
            <a:xfrm>
              <a:off x="894" y="921"/>
              <a:ext cx="3506" cy="374"/>
            </a:xfrm>
            <a:prstGeom prst="rect">
              <a:avLst/>
            </a:prstGeom>
            <a:noFill/>
            <a:ln w="12700">
              <a:noFill/>
              <a:miter lim="800000"/>
              <a:headEnd/>
              <a:tailEnd/>
            </a:ln>
            <a:effectLst/>
          </p:spPr>
          <p:txBody>
            <a:bodyPr wrap="square" lIns="90488" tIns="44450" rIns="90488" bIns="44450">
              <a:prstTxWarp prst="textNoShape">
                <a:avLst/>
              </a:prstTxWarp>
              <a:spAutoFit/>
            </a:bodyPr>
            <a:lstStyle/>
            <a:p>
              <a:pPr eaLnBrk="0" hangingPunct="0">
                <a:lnSpc>
                  <a:spcPct val="90000"/>
                </a:lnSpc>
                <a:spcBef>
                  <a:spcPct val="50000"/>
                </a:spcBef>
              </a:pPr>
              <a:r>
                <a:rPr lang="en-US" b="1" dirty="0">
                  <a:latin typeface="Chalkboard"/>
                  <a:cs typeface="Chalkboard"/>
                </a:rPr>
                <a:t>Calculated values of degree of</a:t>
              </a:r>
              <a:r>
                <a:rPr lang="en-US" b="1" dirty="0" smtClean="0">
                  <a:latin typeface="Chalkboard"/>
                  <a:cs typeface="Chalkboard"/>
                </a:rPr>
                <a:t> (first) ionization </a:t>
              </a:r>
              <a:r>
                <a:rPr lang="en-US" b="1" dirty="0">
                  <a:latin typeface="Chalkboard"/>
                  <a:cs typeface="Chalkboard"/>
                </a:rPr>
                <a:t>of M</a:t>
              </a:r>
              <a:r>
                <a:rPr lang="en-US" b="1" baseline="30000" dirty="0">
                  <a:latin typeface="Chalkboard"/>
                  <a:cs typeface="Chalkboard"/>
                </a:rPr>
                <a:t>+</a:t>
              </a:r>
              <a:r>
                <a:rPr lang="en-US" b="1" dirty="0">
                  <a:latin typeface="Chalkboard"/>
                  <a:cs typeface="Chalkboard"/>
                </a:rPr>
                <a:t> and M</a:t>
              </a:r>
              <a:r>
                <a:rPr lang="en-US" b="1" baseline="30000" dirty="0">
                  <a:latin typeface="Chalkboard"/>
                  <a:cs typeface="Chalkboard"/>
                </a:rPr>
                <a:t>+2 </a:t>
              </a:r>
              <a:r>
                <a:rPr lang="en-US" b="1" dirty="0">
                  <a:latin typeface="Chalkboard"/>
                  <a:cs typeface="Chalkboard"/>
                </a:rPr>
                <a:t>(T=7500K, n</a:t>
              </a:r>
              <a:r>
                <a:rPr lang="en-US" b="1" baseline="-25000" dirty="0">
                  <a:latin typeface="Chalkboard"/>
                  <a:cs typeface="Chalkboard"/>
                </a:rPr>
                <a:t>e</a:t>
              </a:r>
              <a:r>
                <a:rPr lang="en-US" b="1" dirty="0">
                  <a:latin typeface="Chalkboard"/>
                  <a:cs typeface="Chalkboard"/>
                </a:rPr>
                <a:t> = </a:t>
              </a:r>
              <a:r>
                <a:rPr lang="en-US" b="1" dirty="0" smtClean="0">
                  <a:latin typeface="Chalkboard"/>
                  <a:cs typeface="Chalkboard"/>
                </a:rPr>
                <a:t>1x10</a:t>
              </a:r>
              <a:r>
                <a:rPr lang="en-US" b="1" baseline="30000" dirty="0" smtClean="0">
                  <a:latin typeface="Chalkboard"/>
                  <a:cs typeface="Chalkboard"/>
                </a:rPr>
                <a:t>15</a:t>
              </a:r>
              <a:r>
                <a:rPr lang="en-US" b="1" dirty="0" smtClean="0">
                  <a:latin typeface="Chalkboard"/>
                  <a:cs typeface="Chalkboard"/>
                </a:rPr>
                <a:t>cm</a:t>
              </a:r>
              <a:r>
                <a:rPr lang="en-US" b="1" baseline="30000" dirty="0">
                  <a:latin typeface="Chalkboard"/>
                  <a:cs typeface="Chalkboard"/>
                </a:rPr>
                <a:t>-3 </a:t>
              </a:r>
              <a:r>
                <a:rPr lang="en-US" b="1" dirty="0" smtClean="0">
                  <a:latin typeface="Chalkboard"/>
                  <a:cs typeface="Chalkboard"/>
                </a:rPr>
                <a:t>). *</a:t>
              </a:r>
              <a:r>
                <a:rPr lang="en-US" b="1" dirty="0" err="1">
                  <a:latin typeface="Chalkboard"/>
                  <a:cs typeface="Chalkboard"/>
                </a:rPr>
                <a:t>Houk</a:t>
              </a:r>
              <a:r>
                <a:rPr lang="en-US" b="1" dirty="0">
                  <a:latin typeface="Chalkboard"/>
                  <a:cs typeface="Chalkboard"/>
                </a:rPr>
                <a:t> 1986</a:t>
              </a:r>
            </a:p>
          </p:txBody>
        </p:sp>
        <p:sp>
          <p:nvSpPr>
            <p:cNvPr id="630904" name="Rectangle 120"/>
            <p:cNvSpPr>
              <a:spLocks noChangeArrowheads="1"/>
            </p:cNvSpPr>
            <p:nvPr/>
          </p:nvSpPr>
          <p:spPr bwMode="auto">
            <a:xfrm>
              <a:off x="5146" y="2998"/>
              <a:ext cx="335" cy="281"/>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40000"/>
                </a:lnSpc>
                <a:spcBef>
                  <a:spcPct val="50000"/>
                </a:spcBef>
              </a:pPr>
              <a:r>
                <a:rPr lang="en-US" b="1"/>
                <a:t>Lu</a:t>
              </a:r>
            </a:p>
            <a:p>
              <a:pPr hangingPunct="0">
                <a:lnSpc>
                  <a:spcPct val="40000"/>
                </a:lnSpc>
                <a:spcBef>
                  <a:spcPct val="50000"/>
                </a:spcBef>
              </a:pPr>
              <a:endParaRPr lang="en-US" b="1"/>
            </a:p>
          </p:txBody>
        </p:sp>
        <p:grpSp>
          <p:nvGrpSpPr>
            <p:cNvPr id="3" name="Group 121"/>
            <p:cNvGrpSpPr>
              <a:grpSpLocks/>
            </p:cNvGrpSpPr>
            <p:nvPr/>
          </p:nvGrpSpPr>
          <p:grpSpPr bwMode="auto">
            <a:xfrm>
              <a:off x="857" y="1511"/>
              <a:ext cx="1751" cy="308"/>
              <a:chOff x="897" y="1093"/>
              <a:chExt cx="1509" cy="493"/>
            </a:xfrm>
          </p:grpSpPr>
          <p:grpSp>
            <p:nvGrpSpPr>
              <p:cNvPr id="4" name="Group 122"/>
              <p:cNvGrpSpPr>
                <a:grpSpLocks/>
              </p:cNvGrpSpPr>
              <p:nvPr/>
            </p:nvGrpSpPr>
            <p:grpSpPr bwMode="auto">
              <a:xfrm>
                <a:off x="897" y="1093"/>
                <a:ext cx="877" cy="489"/>
                <a:chOff x="897" y="1093"/>
                <a:chExt cx="877" cy="489"/>
              </a:xfrm>
            </p:grpSpPr>
            <p:sp>
              <p:nvSpPr>
                <p:cNvPr id="630907" name="Rectangle 123"/>
                <p:cNvSpPr>
                  <a:spLocks noChangeArrowheads="1"/>
                </p:cNvSpPr>
                <p:nvPr/>
              </p:nvSpPr>
              <p:spPr bwMode="auto">
                <a:xfrm>
                  <a:off x="897" y="1093"/>
                  <a:ext cx="877" cy="489"/>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40000"/>
                    </a:lnSpc>
                    <a:spcBef>
                      <a:spcPct val="50000"/>
                    </a:spcBef>
                  </a:pPr>
                  <a:r>
                    <a:rPr lang="en-US" sz="2000" b="1" dirty="0"/>
                    <a:t>M</a:t>
                  </a:r>
                  <a:r>
                    <a:rPr lang="en-US" sz="2000" b="1" baseline="30000" dirty="0"/>
                    <a:t>+</a:t>
                  </a:r>
                  <a:endParaRPr lang="en-US" sz="2000" b="1" dirty="0"/>
                </a:p>
                <a:p>
                  <a:pPr algn="ctr" eaLnBrk="0" hangingPunct="0">
                    <a:lnSpc>
                      <a:spcPct val="40000"/>
                    </a:lnSpc>
                    <a:spcBef>
                      <a:spcPct val="50000"/>
                    </a:spcBef>
                  </a:pPr>
                  <a:r>
                    <a:rPr lang="en-US" sz="2000" b="1" dirty="0"/>
                    <a:t>M</a:t>
                  </a:r>
                  <a:r>
                    <a:rPr lang="en-US" sz="2000" b="1" baseline="30000" dirty="0"/>
                    <a:t>+</a:t>
                  </a:r>
                  <a:r>
                    <a:rPr lang="en-US" sz="2000" b="1" dirty="0"/>
                    <a:t> + M</a:t>
                  </a:r>
                </a:p>
              </p:txBody>
            </p:sp>
            <p:sp>
              <p:nvSpPr>
                <p:cNvPr id="630908" name="Line 124"/>
                <p:cNvSpPr>
                  <a:spLocks noChangeShapeType="1"/>
                </p:cNvSpPr>
                <p:nvPr/>
              </p:nvSpPr>
              <p:spPr bwMode="auto">
                <a:xfrm>
                  <a:off x="961" y="1268"/>
                  <a:ext cx="723" cy="0"/>
                </a:xfrm>
                <a:prstGeom prst="line">
                  <a:avLst/>
                </a:prstGeom>
                <a:noFill/>
                <a:ln w="12700">
                  <a:solidFill>
                    <a:schemeClr val="tx1"/>
                  </a:solidFill>
                  <a:round/>
                  <a:headEnd/>
                  <a:tailEnd/>
                </a:ln>
                <a:effectLst/>
              </p:spPr>
              <p:txBody>
                <a:bodyPr wrap="none" anchor="ctr">
                  <a:prstTxWarp prst="textNoShape">
                    <a:avLst/>
                  </a:prstTxWarp>
                </a:bodyPr>
                <a:lstStyle/>
                <a:p>
                  <a:endParaRPr lang="it-IT"/>
                </a:p>
              </p:txBody>
            </p:sp>
          </p:grpSp>
          <p:sp>
            <p:nvSpPr>
              <p:cNvPr id="630909" name="Arco 125"/>
              <p:cNvSpPr>
                <a:spLocks/>
              </p:cNvSpPr>
              <p:nvPr/>
            </p:nvSpPr>
            <p:spPr bwMode="auto">
              <a:xfrm rot="2280000">
                <a:off x="1498" y="1139"/>
                <a:ext cx="245" cy="28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tx1"/>
                </a:solidFill>
                <a:round/>
                <a:headEnd/>
                <a:tailEnd/>
              </a:ln>
              <a:effectLst/>
            </p:spPr>
            <p:txBody>
              <a:bodyPr wrap="none" anchor="ctr">
                <a:prstTxWarp prst="textNoShape">
                  <a:avLst/>
                </a:prstTxWarp>
              </a:bodyPr>
              <a:lstStyle/>
              <a:p>
                <a:endParaRPr lang="it-IT"/>
              </a:p>
            </p:txBody>
          </p:sp>
          <p:sp>
            <p:nvSpPr>
              <p:cNvPr id="630910" name="Arco 126"/>
              <p:cNvSpPr>
                <a:spLocks/>
              </p:cNvSpPr>
              <p:nvPr/>
            </p:nvSpPr>
            <p:spPr bwMode="auto">
              <a:xfrm rot="19320000">
                <a:off x="910" y="1133"/>
                <a:ext cx="245" cy="289"/>
              </a:xfrm>
              <a:custGeom>
                <a:avLst/>
                <a:gdLst>
                  <a:gd name="G0" fmla="+- 21600 0 0"/>
                  <a:gd name="G1" fmla="+- 21600 0 0"/>
                  <a:gd name="G2" fmla="+- 21600 0 0"/>
                  <a:gd name="T0" fmla="*/ 0 w 21600"/>
                  <a:gd name="T1" fmla="*/ 21600 h 21600"/>
                  <a:gd name="T2" fmla="*/ 21512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1" y="21599"/>
                    </a:moveTo>
                    <a:cubicBezTo>
                      <a:pt x="-1" y="9705"/>
                      <a:pt x="9617" y="48"/>
                      <a:pt x="21512" y="0"/>
                    </a:cubicBezTo>
                  </a:path>
                  <a:path w="21600" h="21600" stroke="0" extrusionOk="0">
                    <a:moveTo>
                      <a:pt x="-1" y="21599"/>
                    </a:moveTo>
                    <a:cubicBezTo>
                      <a:pt x="-1" y="9705"/>
                      <a:pt x="9617" y="48"/>
                      <a:pt x="21512" y="0"/>
                    </a:cubicBezTo>
                    <a:lnTo>
                      <a:pt x="21600" y="21600"/>
                    </a:lnTo>
                    <a:close/>
                  </a:path>
                </a:pathLst>
              </a:custGeom>
              <a:noFill/>
              <a:ln w="12700" cap="rnd">
                <a:solidFill>
                  <a:schemeClr val="tx1"/>
                </a:solidFill>
                <a:round/>
                <a:headEnd/>
                <a:tailEnd/>
              </a:ln>
              <a:effectLst/>
            </p:spPr>
            <p:txBody>
              <a:bodyPr wrap="none" anchor="ctr">
                <a:prstTxWarp prst="textNoShape">
                  <a:avLst/>
                </a:prstTxWarp>
              </a:bodyPr>
              <a:lstStyle/>
              <a:p>
                <a:endParaRPr lang="it-IT"/>
              </a:p>
            </p:txBody>
          </p:sp>
          <p:sp>
            <p:nvSpPr>
              <p:cNvPr id="630911" name="Rectangle 127"/>
              <p:cNvSpPr>
                <a:spLocks noChangeArrowheads="1"/>
              </p:cNvSpPr>
              <p:nvPr/>
            </p:nvSpPr>
            <p:spPr bwMode="auto">
              <a:xfrm>
                <a:off x="1721" y="1167"/>
                <a:ext cx="685" cy="419"/>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lnSpc>
                    <a:spcPct val="90000"/>
                  </a:lnSpc>
                  <a:spcBef>
                    <a:spcPct val="50000"/>
                  </a:spcBef>
                </a:pPr>
                <a:r>
                  <a:rPr lang="en-US" sz="2400" b="1" dirty="0" err="1"/>
                  <a:t>x</a:t>
                </a:r>
                <a:r>
                  <a:rPr lang="en-US" sz="2400" b="1" dirty="0"/>
                  <a:t> 100%</a:t>
                </a:r>
              </a:p>
            </p:txBody>
          </p:sp>
        </p:grpSp>
        <p:sp>
          <p:nvSpPr>
            <p:cNvPr id="630912" name="Line 128"/>
            <p:cNvSpPr>
              <a:spLocks noChangeShapeType="1"/>
            </p:cNvSpPr>
            <p:nvPr/>
          </p:nvSpPr>
          <p:spPr bwMode="auto">
            <a:xfrm flipV="1">
              <a:off x="602" y="1680"/>
              <a:ext cx="310" cy="97"/>
            </a:xfrm>
            <a:prstGeom prst="line">
              <a:avLst/>
            </a:prstGeom>
            <a:noFill/>
            <a:ln w="38100">
              <a:solidFill>
                <a:schemeClr val="accent1"/>
              </a:solidFill>
              <a:round/>
              <a:headEnd type="triangle" w="med" len="med"/>
              <a:tailEnd/>
            </a:ln>
            <a:effectLst/>
          </p:spPr>
          <p:txBody>
            <a:bodyPr wrap="none" anchor="ctr">
              <a:prstTxWarp prst="textNoShape">
                <a:avLst/>
              </a:prstTxWarp>
            </a:bodyPr>
            <a:lstStyle/>
            <a:p>
              <a:endParaRPr lang="it-IT"/>
            </a:p>
          </p:txBody>
        </p:sp>
      </p:grpSp>
      <p:pic>
        <p:nvPicPr>
          <p:cNvPr id="128" name="Immagine 127"/>
          <p:cNvPicPr>
            <a:picLocks noChangeAspect="1"/>
          </p:cNvPicPr>
          <p:nvPr/>
        </p:nvPicPr>
        <p:blipFill>
          <a:blip r:embed="rId4"/>
          <a:stretch>
            <a:fillRect/>
          </a:stretch>
        </p:blipFill>
        <p:spPr>
          <a:xfrm>
            <a:off x="2400302" y="4434764"/>
            <a:ext cx="4897437" cy="22874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5842"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14300" y="358775"/>
            <a:ext cx="8915400" cy="6138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6866" name="Picture 3"/>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778688" y="897465"/>
            <a:ext cx="7656759" cy="48778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 name="Rectangle 1027"/>
          <p:cNvSpPr txBox="1">
            <a:spLocks noChangeArrowheads="1"/>
          </p:cNvSpPr>
          <p:nvPr/>
        </p:nvSpPr>
        <p:spPr bwMode="auto">
          <a:xfrm>
            <a:off x="785813" y="1447800"/>
            <a:ext cx="3821112" cy="4114800"/>
          </a:xfrm>
          <a:prstGeom prst="rect">
            <a:avLst/>
          </a:prstGeom>
          <a:noFill/>
          <a:ln w="9525">
            <a:noFill/>
            <a:miter lim="800000"/>
            <a:headEnd/>
            <a:tailEnd/>
          </a:ln>
          <a:effectLst/>
        </p:spPr>
        <p:txBody>
          <a:bodyPr vert="horz" wrap="square" lIns="90488" tIns="44450" rIns="90488" bIns="44450" numCol="1" anchor="t" anchorCtr="0" compatLnSpc="1">
            <a:prstTxWarp prst="textNoShape">
              <a:avLst/>
            </a:prstTxWarp>
          </a:bodyPr>
          <a:lstStyle/>
          <a:p>
            <a:pPr marL="228600" marR="0" lvl="0" indent="-228600" algn="l" defTabSz="914400" rtl="0" eaLnBrk="1" fontAlgn="base" latinLnBrk="0" hangingPunct="1">
              <a:lnSpc>
                <a:spcPct val="100000"/>
              </a:lnSpc>
              <a:spcBef>
                <a:spcPct val="20000"/>
              </a:spcBef>
              <a:spcAft>
                <a:spcPct val="0"/>
              </a:spcAft>
              <a:buClr>
                <a:srgbClr val="336699"/>
              </a:buClr>
              <a:buSzPct val="80000"/>
              <a:buFontTx/>
              <a:buNone/>
              <a:tabLst/>
              <a:defRPr/>
            </a:pPr>
            <a:r>
              <a:rPr kumimoji="0" lang="en-US" sz="2400" b="0" i="0" u="none" strike="noStrike" kern="0" cap="none" spc="0" normalizeH="0" baseline="0" noProof="0" smtClean="0">
                <a:ln>
                  <a:noFill/>
                </a:ln>
                <a:solidFill>
                  <a:schemeClr val="tx1"/>
                </a:solidFill>
                <a:effectLst/>
                <a:uLnTx/>
                <a:uFillTx/>
                <a:latin typeface="+mn-lt"/>
                <a:ea typeface="+mn-ea"/>
                <a:cs typeface="+mn-cs"/>
              </a:rPr>
              <a:t>Focuses all analyte ions into the mass analyzer, irrespective of the energy spread</a:t>
            </a: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graphicFrame>
        <p:nvGraphicFramePr>
          <p:cNvPr id="6" name="Object 1028">
            <a:hlinkClick r:id="" action="ppaction://ole?verb=0"/>
          </p:cNvPr>
          <p:cNvGraphicFramePr>
            <a:graphicFrameLocks/>
          </p:cNvGraphicFramePr>
          <p:nvPr/>
        </p:nvGraphicFramePr>
        <p:xfrm>
          <a:off x="379413" y="555625"/>
          <a:ext cx="4181475" cy="3905250"/>
        </p:xfrm>
        <a:graphic>
          <a:graphicData uri="http://schemas.openxmlformats.org/presentationml/2006/ole">
            <p:oleObj spid="_x0000_s148483" name="Bitmap Image" r:id="rId3" imgW="5878440" imgH="5116320" progId="">
              <p:embed/>
            </p:oleObj>
          </a:graphicData>
        </a:graphic>
      </p:graphicFrame>
      <p:sp>
        <p:nvSpPr>
          <p:cNvPr id="7" name="Rectangle 1029"/>
          <p:cNvSpPr>
            <a:spLocks noChangeArrowheads="1"/>
          </p:cNvSpPr>
          <p:nvPr/>
        </p:nvSpPr>
        <p:spPr bwMode="auto">
          <a:xfrm>
            <a:off x="2218450" y="1447800"/>
            <a:ext cx="2388475" cy="397545"/>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eaLnBrk="0" hangingPunct="0"/>
            <a:r>
              <a:rPr lang="en-US" sz="2000" b="1" dirty="0">
                <a:solidFill>
                  <a:srgbClr val="0000FF"/>
                </a:solidFill>
                <a:latin typeface="Chalkboard"/>
                <a:cs typeface="Chalkboard"/>
              </a:rPr>
              <a:t>unwanted particles</a:t>
            </a:r>
          </a:p>
        </p:txBody>
      </p:sp>
      <p:sp>
        <p:nvSpPr>
          <p:cNvPr id="8" name="AutoShape 1030"/>
          <p:cNvSpPr>
            <a:spLocks noChangeArrowheads="1"/>
          </p:cNvSpPr>
          <p:nvPr/>
        </p:nvSpPr>
        <p:spPr bwMode="auto">
          <a:xfrm>
            <a:off x="3270250" y="1781844"/>
            <a:ext cx="1143000" cy="381000"/>
          </a:xfrm>
          <a:prstGeom prst="rightArrow">
            <a:avLst>
              <a:gd name="adj1" fmla="val 50000"/>
              <a:gd name="adj2" fmla="val 150042"/>
            </a:avLst>
          </a:prstGeom>
          <a:solidFill>
            <a:schemeClr val="folHlink"/>
          </a:solidFill>
          <a:ln w="12700">
            <a:solidFill>
              <a:schemeClr val="tx1"/>
            </a:solidFill>
            <a:miter lim="800000"/>
            <a:headEnd/>
            <a:tailEnd/>
          </a:ln>
          <a:effectLst/>
        </p:spPr>
        <p:txBody>
          <a:bodyPr wrap="none" anchor="ctr">
            <a:prstTxWarp prst="textNoShape">
              <a:avLst/>
            </a:prstTxWarp>
          </a:bodyPr>
          <a:lstStyle/>
          <a:p>
            <a:endParaRPr lang="it-IT"/>
          </a:p>
        </p:txBody>
      </p:sp>
      <p:sp>
        <p:nvSpPr>
          <p:cNvPr id="9" name="Rectangle 1031"/>
          <p:cNvSpPr>
            <a:spLocks noChangeArrowheads="1"/>
          </p:cNvSpPr>
          <p:nvPr/>
        </p:nvSpPr>
        <p:spPr bwMode="auto">
          <a:xfrm>
            <a:off x="2765425" y="2162844"/>
            <a:ext cx="1841500" cy="711200"/>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spcBef>
                <a:spcPct val="34000"/>
              </a:spcBef>
            </a:pPr>
            <a:r>
              <a:rPr lang="en-US" sz="2000" b="1" dirty="0">
                <a:solidFill>
                  <a:srgbClr val="0000FF"/>
                </a:solidFill>
                <a:latin typeface="Chalkboard"/>
                <a:cs typeface="Chalkboard"/>
              </a:rPr>
              <a:t>electrostatic </a:t>
            </a:r>
            <a:r>
              <a:rPr lang="en-US" sz="2000" b="1" dirty="0" smtClean="0">
                <a:solidFill>
                  <a:srgbClr val="0000FF"/>
                </a:solidFill>
                <a:latin typeface="Chalkboard"/>
                <a:cs typeface="Chalkboard"/>
              </a:rPr>
              <a:t>field</a:t>
            </a:r>
            <a:endParaRPr lang="en-US" sz="2000" b="1" dirty="0">
              <a:solidFill>
                <a:srgbClr val="0000FF"/>
              </a:solidFill>
              <a:latin typeface="Chalkboard"/>
              <a:cs typeface="Chalkboard"/>
            </a:endParaRPr>
          </a:p>
        </p:txBody>
      </p:sp>
      <p:sp>
        <p:nvSpPr>
          <p:cNvPr id="10" name="Line 1032"/>
          <p:cNvSpPr>
            <a:spLocks noChangeShapeType="1"/>
          </p:cNvSpPr>
          <p:nvPr/>
        </p:nvSpPr>
        <p:spPr bwMode="auto">
          <a:xfrm flipH="1">
            <a:off x="4560888" y="3976688"/>
            <a:ext cx="404812" cy="125412"/>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it-IT"/>
          </a:p>
        </p:txBody>
      </p:sp>
      <p:sp>
        <p:nvSpPr>
          <p:cNvPr id="11" name="Rectangle 1033"/>
          <p:cNvSpPr>
            <a:spLocks noChangeArrowheads="1"/>
          </p:cNvSpPr>
          <p:nvPr/>
        </p:nvSpPr>
        <p:spPr bwMode="auto">
          <a:xfrm>
            <a:off x="0" y="0"/>
            <a:ext cx="9144000" cy="982133"/>
          </a:xfrm>
          <a:prstGeom prst="rect">
            <a:avLst/>
          </a:prstGeom>
          <a:noFill/>
          <a:ln w="12700">
            <a:noFill/>
            <a:miter lim="800000"/>
            <a:headEnd/>
            <a:tailEnd/>
          </a:ln>
          <a:effectLst/>
        </p:spPr>
        <p:txBody>
          <a:bodyPr lIns="90488" tIns="44450" rIns="90488" bIns="44450">
            <a:prstTxWarp prst="textNoShape">
              <a:avLst/>
            </a:prstTxWarp>
          </a:bodyPr>
          <a:lstStyle/>
          <a:p>
            <a:pPr marL="228600" indent="-228600" algn="ctr">
              <a:spcBef>
                <a:spcPct val="20000"/>
              </a:spcBef>
              <a:buClr>
                <a:srgbClr val="336699"/>
              </a:buClr>
              <a:buSzPct val="80000"/>
            </a:pPr>
            <a:r>
              <a:rPr lang="en-US" sz="2400" dirty="0" err="1" smtClean="0">
                <a:solidFill>
                  <a:srgbClr val="FFFF00"/>
                </a:solidFill>
                <a:latin typeface="Chalkboard"/>
                <a:cs typeface="Chalkboard"/>
              </a:rPr>
              <a:t>Focalizza</a:t>
            </a:r>
            <a:r>
              <a:rPr lang="en-US" sz="2400" dirty="0" smtClean="0">
                <a:solidFill>
                  <a:srgbClr val="FFFF00"/>
                </a:solidFill>
                <a:latin typeface="Chalkboard"/>
                <a:cs typeface="Chalkboard"/>
              </a:rPr>
              <a:t> </a:t>
            </a:r>
            <a:r>
              <a:rPr lang="en-US" sz="2400" dirty="0" err="1" smtClean="0">
                <a:solidFill>
                  <a:srgbClr val="FFFF00"/>
                </a:solidFill>
                <a:latin typeface="Chalkboard"/>
                <a:cs typeface="Chalkboard"/>
              </a:rPr>
              <a:t>tutti</a:t>
            </a:r>
            <a:r>
              <a:rPr lang="en-US" sz="2400" dirty="0" smtClean="0">
                <a:solidFill>
                  <a:srgbClr val="FFFF00"/>
                </a:solidFill>
                <a:latin typeface="Chalkboard"/>
                <a:cs typeface="Chalkboard"/>
              </a:rPr>
              <a:t> </a:t>
            </a:r>
            <a:r>
              <a:rPr lang="en-US" sz="2400" dirty="0" err="1" smtClean="0">
                <a:solidFill>
                  <a:srgbClr val="FFFF00"/>
                </a:solidFill>
                <a:latin typeface="Chalkboard"/>
                <a:cs typeface="Chalkboard"/>
              </a:rPr>
              <a:t>gli</a:t>
            </a:r>
            <a:r>
              <a:rPr lang="en-US" sz="2400" dirty="0" smtClean="0">
                <a:solidFill>
                  <a:srgbClr val="FFFF00"/>
                </a:solidFill>
                <a:latin typeface="Chalkboard"/>
                <a:cs typeface="Chalkboard"/>
              </a:rPr>
              <a:t> </a:t>
            </a:r>
            <a:r>
              <a:rPr lang="en-US" sz="2400" dirty="0" err="1" smtClean="0">
                <a:solidFill>
                  <a:srgbClr val="FFFF00"/>
                </a:solidFill>
                <a:latin typeface="Chalkboard"/>
                <a:cs typeface="Chalkboard"/>
              </a:rPr>
              <a:t>ioni</a:t>
            </a:r>
            <a:r>
              <a:rPr lang="en-US" sz="2400" dirty="0" smtClean="0">
                <a:solidFill>
                  <a:srgbClr val="FFFF00"/>
                </a:solidFill>
                <a:latin typeface="Chalkboard"/>
                <a:cs typeface="Chalkboard"/>
              </a:rPr>
              <a:t> </a:t>
            </a:r>
            <a:r>
              <a:rPr lang="en-US" sz="2400" dirty="0" err="1" smtClean="0">
                <a:solidFill>
                  <a:srgbClr val="FFFF00"/>
                </a:solidFill>
                <a:latin typeface="Chalkboard"/>
                <a:cs typeface="Chalkboard"/>
              </a:rPr>
              <a:t>dell’analita</a:t>
            </a:r>
            <a:r>
              <a:rPr lang="en-US" sz="2400" dirty="0" smtClean="0">
                <a:solidFill>
                  <a:srgbClr val="FFFF00"/>
                </a:solidFill>
                <a:latin typeface="Chalkboard"/>
                <a:cs typeface="Chalkboard"/>
              </a:rPr>
              <a:t> </a:t>
            </a:r>
            <a:r>
              <a:rPr lang="en-US" sz="2400" dirty="0" err="1" smtClean="0">
                <a:solidFill>
                  <a:srgbClr val="FFFF00"/>
                </a:solidFill>
                <a:latin typeface="Chalkboard"/>
                <a:cs typeface="Chalkboard"/>
              </a:rPr>
              <a:t>nell’analizzatore</a:t>
            </a:r>
            <a:r>
              <a:rPr lang="en-US" sz="2400" dirty="0" smtClean="0">
                <a:solidFill>
                  <a:srgbClr val="FFFF00"/>
                </a:solidFill>
                <a:latin typeface="Chalkboard"/>
                <a:cs typeface="Chalkboard"/>
              </a:rPr>
              <a:t> </a:t>
            </a:r>
            <a:r>
              <a:rPr lang="en-US" sz="2400" dirty="0" err="1" smtClean="0">
                <a:solidFill>
                  <a:srgbClr val="FFFF00"/>
                </a:solidFill>
                <a:latin typeface="Chalkboard"/>
                <a:cs typeface="Chalkboard"/>
              </a:rPr>
              <a:t>di</a:t>
            </a:r>
            <a:r>
              <a:rPr lang="en-US" sz="2400" dirty="0" smtClean="0">
                <a:solidFill>
                  <a:srgbClr val="FFFF00"/>
                </a:solidFill>
                <a:latin typeface="Chalkboard"/>
                <a:cs typeface="Chalkboard"/>
              </a:rPr>
              <a:t> </a:t>
            </a:r>
            <a:r>
              <a:rPr lang="en-US" sz="2400" dirty="0" err="1" smtClean="0">
                <a:solidFill>
                  <a:srgbClr val="FFFF00"/>
                </a:solidFill>
                <a:latin typeface="Chalkboard"/>
                <a:cs typeface="Chalkboard"/>
              </a:rPr>
              <a:t>massa</a:t>
            </a:r>
            <a:r>
              <a:rPr lang="en-US" sz="2400" dirty="0" smtClean="0">
                <a:solidFill>
                  <a:srgbClr val="FFFF00"/>
                </a:solidFill>
                <a:latin typeface="Chalkboard"/>
                <a:cs typeface="Chalkboard"/>
              </a:rPr>
              <a:t>.</a:t>
            </a:r>
            <a:endParaRPr lang="en-US" sz="2400" dirty="0">
              <a:solidFill>
                <a:srgbClr val="FFFF00"/>
              </a:solidFill>
              <a:latin typeface="Chalkboard"/>
              <a:cs typeface="Chalkboard"/>
            </a:endParaRPr>
          </a:p>
        </p:txBody>
      </p:sp>
      <p:grpSp>
        <p:nvGrpSpPr>
          <p:cNvPr id="14" name="Gruppo 13"/>
          <p:cNvGrpSpPr/>
          <p:nvPr/>
        </p:nvGrpSpPr>
        <p:grpSpPr>
          <a:xfrm>
            <a:off x="3111172" y="4102100"/>
            <a:ext cx="6032828" cy="2741967"/>
            <a:chOff x="153837" y="1295399"/>
            <a:chExt cx="8814102" cy="4532489"/>
          </a:xfrm>
        </p:grpSpPr>
        <p:pic>
          <p:nvPicPr>
            <p:cNvPr id="17" name="Immagine 16"/>
            <p:cNvPicPr>
              <a:picLocks noChangeAspect="1"/>
            </p:cNvPicPr>
            <p:nvPr/>
          </p:nvPicPr>
          <p:blipFill>
            <a:blip r:embed="rId4"/>
            <a:stretch>
              <a:fillRect/>
            </a:stretch>
          </p:blipFill>
          <p:spPr>
            <a:xfrm>
              <a:off x="153837" y="1295399"/>
              <a:ext cx="8814102" cy="4532489"/>
            </a:xfrm>
            <a:prstGeom prst="rect">
              <a:avLst/>
            </a:prstGeom>
          </p:spPr>
        </p:pic>
        <p:sp>
          <p:nvSpPr>
            <p:cNvPr id="19" name="Rettangolo 18"/>
            <p:cNvSpPr/>
            <p:nvPr/>
          </p:nvSpPr>
          <p:spPr>
            <a:xfrm>
              <a:off x="2339167" y="3085921"/>
              <a:ext cx="2559818" cy="915762"/>
            </a:xfrm>
            <a:prstGeom prst="rect">
              <a:avLst/>
            </a:prstGeom>
          </p:spPr>
          <p:txBody>
            <a:bodyPr wrap="square">
              <a:spAutoFit/>
            </a:bodyPr>
            <a:lstStyle/>
            <a:p>
              <a:pPr algn="ctr"/>
              <a:r>
                <a:rPr lang="en-US" sz="1500" dirty="0" smtClean="0">
                  <a:solidFill>
                    <a:srgbClr val="000090"/>
                  </a:solidFill>
                  <a:latin typeface="Chalkboard"/>
                  <a:cs typeface="Chalkboard"/>
                </a:rPr>
                <a:t>Mass and kinetic energy decreasing</a:t>
              </a:r>
              <a:endParaRPr lang="it-IT" sz="1500" dirty="0">
                <a:solidFill>
                  <a:srgbClr val="000090"/>
                </a:solidFill>
              </a:endParaRPr>
            </a:p>
          </p:txBody>
        </p:sp>
        <p:cxnSp>
          <p:nvCxnSpPr>
            <p:cNvPr id="20" name="Connettore 2 19"/>
            <p:cNvCxnSpPr/>
            <p:nvPr/>
          </p:nvCxnSpPr>
          <p:spPr>
            <a:xfrm flipV="1">
              <a:off x="4413250" y="2709333"/>
              <a:ext cx="485734" cy="37658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Connettore 2 20"/>
            <p:cNvCxnSpPr/>
            <p:nvPr/>
          </p:nvCxnSpPr>
          <p:spPr>
            <a:xfrm>
              <a:off x="4364058" y="3870751"/>
              <a:ext cx="534926" cy="415499"/>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740835" y="406400"/>
            <a:ext cx="8102600" cy="6083300"/>
          </a:xfrm>
          <a:prstGeom prst="rect">
            <a:avLst/>
          </a:prstGeom>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srcRect/>
          <a:stretch>
            <a:fillRect/>
          </a:stretch>
        </p:blipFill>
        <p:spPr bwMode="auto">
          <a:xfrm>
            <a:off x="252413" y="174625"/>
            <a:ext cx="8636000" cy="6502400"/>
          </a:xfrm>
          <a:prstGeom prst="rect">
            <a:avLst/>
          </a:prstGeom>
          <a:noFill/>
          <a:ln w="9525">
            <a:noFill/>
            <a:miter lim="800000"/>
            <a:headEnd/>
            <a:tailEnd/>
          </a:ln>
        </p:spPr>
      </p:pic>
      <p:pic>
        <p:nvPicPr>
          <p:cNvPr id="3" name="Picture 5" descr="C:\Documents and Settings\musah\My Documents\Smith Organic Chemistry\Chapter 14\New Folder\14_01.jpg"/>
          <p:cNvPicPr>
            <a:picLocks noChangeAspect="1" noChangeArrowheads="1"/>
          </p:cNvPicPr>
          <p:nvPr/>
        </p:nvPicPr>
        <p:blipFill>
          <a:blip r:embed="rId4"/>
          <a:srcRect t="4155" b="1546"/>
          <a:stretch>
            <a:fillRect/>
          </a:stretch>
        </p:blipFill>
        <p:spPr bwMode="auto">
          <a:xfrm>
            <a:off x="2981715" y="3344333"/>
            <a:ext cx="5626063" cy="30113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grpSp>
        <p:nvGrpSpPr>
          <p:cNvPr id="2" name="Gruppo 1"/>
          <p:cNvGrpSpPr/>
          <p:nvPr/>
        </p:nvGrpSpPr>
        <p:grpSpPr>
          <a:xfrm>
            <a:off x="-16935" y="4012861"/>
            <a:ext cx="9160935" cy="2845139"/>
            <a:chOff x="-16935" y="2184060"/>
            <a:chExt cx="9160935" cy="2845139"/>
          </a:xfrm>
        </p:grpSpPr>
        <p:pic>
          <p:nvPicPr>
            <p:cNvPr id="3" name="Immagine 2"/>
            <p:cNvPicPr>
              <a:picLocks noChangeAspect="1"/>
            </p:cNvPicPr>
            <p:nvPr/>
          </p:nvPicPr>
          <p:blipFill>
            <a:blip r:embed="rId2"/>
            <a:stretch>
              <a:fillRect/>
            </a:stretch>
          </p:blipFill>
          <p:spPr>
            <a:xfrm>
              <a:off x="-16935" y="2184060"/>
              <a:ext cx="9160935" cy="2845139"/>
            </a:xfrm>
            <a:prstGeom prst="rect">
              <a:avLst/>
            </a:prstGeom>
          </p:spPr>
        </p:pic>
        <p:sp>
          <p:nvSpPr>
            <p:cNvPr id="4" name="CasellaDiTesto 3"/>
            <p:cNvSpPr txBox="1"/>
            <p:nvPr/>
          </p:nvSpPr>
          <p:spPr>
            <a:xfrm>
              <a:off x="2218267" y="2680730"/>
              <a:ext cx="3894666" cy="461665"/>
            </a:xfrm>
            <a:prstGeom prst="rect">
              <a:avLst/>
            </a:prstGeom>
            <a:noFill/>
          </p:spPr>
          <p:txBody>
            <a:bodyPr wrap="square" rtlCol="0">
              <a:spAutoFit/>
            </a:bodyPr>
            <a:lstStyle/>
            <a:p>
              <a:pPr algn="ctr"/>
              <a:r>
                <a:rPr lang="en-US" sz="2400" dirty="0" smtClean="0">
                  <a:solidFill>
                    <a:srgbClr val="0000FF"/>
                  </a:solidFill>
                  <a:latin typeface="Chalkboard"/>
                  <a:cs typeface="Chalkboard"/>
                </a:rPr>
                <a:t>Rare Earth Elements (REE)</a:t>
              </a:r>
              <a:endParaRPr lang="en-US" sz="2400" dirty="0">
                <a:solidFill>
                  <a:srgbClr val="0000FF"/>
                </a:solidFill>
                <a:latin typeface="Chalkboard"/>
                <a:cs typeface="Chalkboard"/>
              </a:endParaRPr>
            </a:p>
          </p:txBody>
        </p:sp>
      </p:grpSp>
      <p:pic>
        <p:nvPicPr>
          <p:cNvPr id="5" name="Immagine 4"/>
          <p:cNvPicPr>
            <a:picLocks noChangeAspect="1"/>
          </p:cNvPicPr>
          <p:nvPr/>
        </p:nvPicPr>
        <p:blipFill>
          <a:blip r:embed="rId3"/>
          <a:stretch>
            <a:fillRect/>
          </a:stretch>
        </p:blipFill>
        <p:spPr>
          <a:xfrm>
            <a:off x="245436" y="156633"/>
            <a:ext cx="3547630" cy="2195096"/>
          </a:xfrm>
          <a:prstGeom prst="rect">
            <a:avLst/>
          </a:prstGeom>
        </p:spPr>
      </p:pic>
      <p:pic>
        <p:nvPicPr>
          <p:cNvPr id="23" name="Immagine 22"/>
          <p:cNvPicPr>
            <a:picLocks noChangeAspect="1"/>
          </p:cNvPicPr>
          <p:nvPr/>
        </p:nvPicPr>
        <p:blipFill>
          <a:blip r:embed="rId4"/>
          <a:stretch>
            <a:fillRect/>
          </a:stretch>
        </p:blipFill>
        <p:spPr>
          <a:xfrm>
            <a:off x="4909256" y="-7510"/>
            <a:ext cx="4234744" cy="2894050"/>
          </a:xfrm>
          <a:prstGeom prst="rect">
            <a:avLst/>
          </a:prstGeom>
        </p:spPr>
      </p:pic>
      <p:pic>
        <p:nvPicPr>
          <p:cNvPr id="24" name="Immagine 23"/>
          <p:cNvPicPr>
            <a:picLocks noChangeAspect="1"/>
          </p:cNvPicPr>
          <p:nvPr/>
        </p:nvPicPr>
        <p:blipFill>
          <a:blip r:embed="rId5"/>
          <a:stretch>
            <a:fillRect/>
          </a:stretch>
        </p:blipFill>
        <p:spPr>
          <a:xfrm>
            <a:off x="154519" y="2353692"/>
            <a:ext cx="3638547" cy="2155839"/>
          </a:xfrm>
          <a:prstGeom prst="rect">
            <a:avLst/>
          </a:prstGeom>
        </p:spPr>
      </p:pic>
      <p:sp>
        <p:nvSpPr>
          <p:cNvPr id="25" name="Rettangolo 24"/>
          <p:cNvSpPr/>
          <p:nvPr/>
        </p:nvSpPr>
        <p:spPr>
          <a:xfrm>
            <a:off x="4909256" y="3287889"/>
            <a:ext cx="3223959" cy="369332"/>
          </a:xfrm>
          <a:prstGeom prst="rect">
            <a:avLst/>
          </a:prstGeom>
        </p:spPr>
        <p:txBody>
          <a:bodyPr wrap="none">
            <a:spAutoFit/>
          </a:bodyPr>
          <a:lstStyle/>
          <a:p>
            <a:r>
              <a:rPr lang="it-IT" dirty="0" err="1" smtClean="0">
                <a:solidFill>
                  <a:schemeClr val="bg1"/>
                </a:solidFill>
                <a:latin typeface="Chalkboard"/>
                <a:cs typeface="Chalkboard"/>
              </a:rPr>
              <a:t>1</a:t>
            </a:r>
            <a:r>
              <a:rPr lang="it-IT" dirty="0" smtClean="0">
                <a:solidFill>
                  <a:schemeClr val="bg1"/>
                </a:solidFill>
                <a:latin typeface="Chalkboard"/>
                <a:cs typeface="Chalkboard"/>
              </a:rPr>
              <a:t> </a:t>
            </a:r>
            <a:r>
              <a:rPr lang="it-IT" dirty="0" err="1" smtClean="0">
                <a:solidFill>
                  <a:schemeClr val="bg1"/>
                </a:solidFill>
                <a:latin typeface="Chalkboard"/>
                <a:cs typeface="Chalkboard"/>
              </a:rPr>
              <a:t>picometro</a:t>
            </a:r>
            <a:r>
              <a:rPr lang="it-IT" dirty="0" smtClean="0">
                <a:solidFill>
                  <a:schemeClr val="bg1"/>
                </a:solidFill>
                <a:latin typeface="Chalkboard"/>
                <a:cs typeface="Chalkboard"/>
              </a:rPr>
              <a:t> = 100 </a:t>
            </a:r>
            <a:r>
              <a:rPr lang="it-IT" dirty="0" err="1" smtClean="0">
                <a:solidFill>
                  <a:schemeClr val="bg1"/>
                </a:solidFill>
                <a:latin typeface="Chalkboard"/>
                <a:cs typeface="Chalkboard"/>
              </a:rPr>
              <a:t>Å</a:t>
            </a:r>
            <a:r>
              <a:rPr lang="it-IT" dirty="0" smtClean="0">
                <a:solidFill>
                  <a:schemeClr val="bg1"/>
                </a:solidFill>
                <a:latin typeface="Chalkboard"/>
                <a:cs typeface="Chalkboard"/>
              </a:rPr>
              <a:t> = 10</a:t>
            </a:r>
            <a:r>
              <a:rPr lang="it-IT" baseline="30000" dirty="0" smtClean="0">
                <a:solidFill>
                  <a:schemeClr val="bg1"/>
                </a:solidFill>
                <a:latin typeface="Chalkboard"/>
                <a:cs typeface="Chalkboard"/>
              </a:rPr>
              <a:t>-10</a:t>
            </a:r>
            <a:r>
              <a:rPr lang="it-IT" dirty="0" smtClean="0">
                <a:solidFill>
                  <a:schemeClr val="bg1"/>
                </a:solidFill>
                <a:latin typeface="Chalkboard"/>
                <a:cs typeface="Chalkboard"/>
              </a:rPr>
              <a:t> </a:t>
            </a:r>
            <a:r>
              <a:rPr lang="it-IT" dirty="0" err="1" smtClean="0">
                <a:solidFill>
                  <a:schemeClr val="bg1"/>
                </a:solidFill>
                <a:latin typeface="Chalkboard"/>
                <a:cs typeface="Chalkboard"/>
              </a:rPr>
              <a:t>m</a:t>
            </a:r>
            <a:endParaRPr lang="it-IT" dirty="0">
              <a:solidFill>
                <a:schemeClr val="bg1"/>
              </a:solidFill>
              <a:latin typeface="Chalkboard"/>
              <a:cs typeface="Chalkboar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4818" name="Picture 5"/>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381000" y="4648200"/>
            <a:ext cx="5727700" cy="2209800"/>
          </a:xfrm>
          <a:prstGeom prst="rect">
            <a:avLst/>
          </a:prstGeom>
          <a:noFill/>
          <a:ln w="9525">
            <a:noFill/>
            <a:miter lim="800000"/>
            <a:headEnd/>
            <a:tailEnd/>
          </a:ln>
        </p:spPr>
      </p:pic>
      <p:sp>
        <p:nvSpPr>
          <p:cNvPr id="34819" name="Freeform 7"/>
          <p:cNvSpPr>
            <a:spLocks/>
          </p:cNvSpPr>
          <p:nvPr/>
        </p:nvSpPr>
        <p:spPr bwMode="auto">
          <a:xfrm>
            <a:off x="2514600" y="4737100"/>
            <a:ext cx="1663700" cy="127000"/>
          </a:xfrm>
          <a:custGeom>
            <a:avLst/>
            <a:gdLst>
              <a:gd name="T0" fmla="*/ 0 w 1048"/>
              <a:gd name="T1" fmla="*/ 2147483647 h 80"/>
              <a:gd name="T2" fmla="*/ 2147483647 w 1048"/>
              <a:gd name="T3" fmla="*/ 2147483647 h 80"/>
              <a:gd name="T4" fmla="*/ 2147483647 w 1048"/>
              <a:gd name="T5" fmla="*/ 2147483647 h 80"/>
              <a:gd name="T6" fmla="*/ 2147483647 w 1048"/>
              <a:gd name="T7" fmla="*/ 2147483647 h 80"/>
              <a:gd name="T8" fmla="*/ 2147483647 w 1048"/>
              <a:gd name="T9" fmla="*/ 2147483647 h 80"/>
              <a:gd name="T10" fmla="*/ 2147483647 w 1048"/>
              <a:gd name="T11" fmla="*/ 2147483647 h 80"/>
              <a:gd name="T12" fmla="*/ 2147483647 w 1048"/>
              <a:gd name="T13" fmla="*/ 2147483647 h 80"/>
              <a:gd name="T14" fmla="*/ 2147483647 w 1048"/>
              <a:gd name="T15" fmla="*/ 2147483647 h 80"/>
              <a:gd name="T16" fmla="*/ 2147483647 w 1048"/>
              <a:gd name="T17" fmla="*/ 2147483647 h 80"/>
              <a:gd name="T18" fmla="*/ 2147483647 w 1048"/>
              <a:gd name="T19" fmla="*/ 0 h 80"/>
              <a:gd name="T20" fmla="*/ 2147483647 w 1048"/>
              <a:gd name="T21" fmla="*/ 0 h 80"/>
              <a:gd name="T22" fmla="*/ 2147483647 w 1048"/>
              <a:gd name="T23" fmla="*/ 2147483647 h 80"/>
              <a:gd name="T24" fmla="*/ 2147483647 w 1048"/>
              <a:gd name="T25" fmla="*/ 2147483647 h 80"/>
              <a:gd name="T26" fmla="*/ 2147483647 w 1048"/>
              <a:gd name="T27" fmla="*/ 2147483647 h 80"/>
              <a:gd name="T28" fmla="*/ 2147483647 w 1048"/>
              <a:gd name="T29" fmla="*/ 2147483647 h 80"/>
              <a:gd name="T30" fmla="*/ 2147483647 w 1048"/>
              <a:gd name="T31" fmla="*/ 2147483647 h 80"/>
              <a:gd name="T32" fmla="*/ 2147483647 w 1048"/>
              <a:gd name="T33" fmla="*/ 0 h 80"/>
              <a:gd name="T34" fmla="*/ 2147483647 w 1048"/>
              <a:gd name="T35" fmla="*/ 2147483647 h 80"/>
              <a:gd name="T36" fmla="*/ 2147483647 w 1048"/>
              <a:gd name="T37" fmla="*/ 2147483647 h 80"/>
              <a:gd name="T38" fmla="*/ 2147483647 w 1048"/>
              <a:gd name="T39" fmla="*/ 2147483647 h 80"/>
              <a:gd name="T40" fmla="*/ 2147483647 w 1048"/>
              <a:gd name="T41" fmla="*/ 2147483647 h 80"/>
              <a:gd name="T42" fmla="*/ 2147483647 w 1048"/>
              <a:gd name="T43" fmla="*/ 2147483647 h 80"/>
              <a:gd name="T44" fmla="*/ 2147483647 w 1048"/>
              <a:gd name="T45" fmla="*/ 2147483647 h 80"/>
              <a:gd name="T46" fmla="*/ 2147483647 w 1048"/>
              <a:gd name="T47" fmla="*/ 2147483647 h 80"/>
              <a:gd name="T48" fmla="*/ 2147483647 w 1048"/>
              <a:gd name="T49" fmla="*/ 2147483647 h 80"/>
              <a:gd name="T50" fmla="*/ 2147483647 w 1048"/>
              <a:gd name="T51" fmla="*/ 2147483647 h 80"/>
              <a:gd name="T52" fmla="*/ 2147483647 w 1048"/>
              <a:gd name="T53" fmla="*/ 2147483647 h 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48"/>
              <a:gd name="T82" fmla="*/ 0 h 80"/>
              <a:gd name="T83" fmla="*/ 1048 w 1048"/>
              <a:gd name="T84" fmla="*/ 80 h 8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48" h="80">
                <a:moveTo>
                  <a:pt x="0" y="56"/>
                </a:moveTo>
                <a:lnTo>
                  <a:pt x="32" y="40"/>
                </a:lnTo>
                <a:lnTo>
                  <a:pt x="48" y="48"/>
                </a:lnTo>
                <a:lnTo>
                  <a:pt x="80" y="64"/>
                </a:lnTo>
                <a:lnTo>
                  <a:pt x="120" y="80"/>
                </a:lnTo>
                <a:lnTo>
                  <a:pt x="184" y="80"/>
                </a:lnTo>
                <a:lnTo>
                  <a:pt x="216" y="64"/>
                </a:lnTo>
                <a:lnTo>
                  <a:pt x="248" y="48"/>
                </a:lnTo>
                <a:lnTo>
                  <a:pt x="288" y="16"/>
                </a:lnTo>
                <a:lnTo>
                  <a:pt x="328" y="0"/>
                </a:lnTo>
                <a:lnTo>
                  <a:pt x="368" y="0"/>
                </a:lnTo>
                <a:lnTo>
                  <a:pt x="400" y="24"/>
                </a:lnTo>
                <a:lnTo>
                  <a:pt x="432" y="56"/>
                </a:lnTo>
                <a:lnTo>
                  <a:pt x="472" y="72"/>
                </a:lnTo>
                <a:lnTo>
                  <a:pt x="536" y="48"/>
                </a:lnTo>
                <a:lnTo>
                  <a:pt x="576" y="16"/>
                </a:lnTo>
                <a:lnTo>
                  <a:pt x="624" y="0"/>
                </a:lnTo>
                <a:lnTo>
                  <a:pt x="688" y="24"/>
                </a:lnTo>
                <a:lnTo>
                  <a:pt x="736" y="56"/>
                </a:lnTo>
                <a:lnTo>
                  <a:pt x="784" y="80"/>
                </a:lnTo>
                <a:lnTo>
                  <a:pt x="816" y="56"/>
                </a:lnTo>
                <a:lnTo>
                  <a:pt x="832" y="40"/>
                </a:lnTo>
                <a:lnTo>
                  <a:pt x="856" y="32"/>
                </a:lnTo>
                <a:lnTo>
                  <a:pt x="880" y="24"/>
                </a:lnTo>
                <a:lnTo>
                  <a:pt x="912" y="40"/>
                </a:lnTo>
                <a:lnTo>
                  <a:pt x="984" y="40"/>
                </a:lnTo>
                <a:lnTo>
                  <a:pt x="1048" y="40"/>
                </a:lnTo>
              </a:path>
            </a:pathLst>
          </a:custGeom>
          <a:noFill/>
          <a:ln w="12700">
            <a:solidFill>
              <a:srgbClr val="FF3300"/>
            </a:solidFill>
            <a:round/>
            <a:headEnd/>
            <a:tailEnd/>
          </a:ln>
        </p:spPr>
        <p:txBody>
          <a:bodyPr>
            <a:prstTxWarp prst="textNoShape">
              <a:avLst/>
            </a:prstTxWarp>
          </a:bodyPr>
          <a:lstStyle/>
          <a:p>
            <a:endParaRPr lang="it-IT"/>
          </a:p>
        </p:txBody>
      </p:sp>
      <p:sp>
        <p:nvSpPr>
          <p:cNvPr id="34820" name="Freeform 8"/>
          <p:cNvSpPr>
            <a:spLocks/>
          </p:cNvSpPr>
          <p:nvPr/>
        </p:nvSpPr>
        <p:spPr bwMode="auto">
          <a:xfrm>
            <a:off x="2590800" y="5880100"/>
            <a:ext cx="1663700" cy="127000"/>
          </a:xfrm>
          <a:custGeom>
            <a:avLst/>
            <a:gdLst>
              <a:gd name="T0" fmla="*/ 0 w 1048"/>
              <a:gd name="T1" fmla="*/ 2147483647 h 80"/>
              <a:gd name="T2" fmla="*/ 2147483647 w 1048"/>
              <a:gd name="T3" fmla="*/ 2147483647 h 80"/>
              <a:gd name="T4" fmla="*/ 2147483647 w 1048"/>
              <a:gd name="T5" fmla="*/ 2147483647 h 80"/>
              <a:gd name="T6" fmla="*/ 2147483647 w 1048"/>
              <a:gd name="T7" fmla="*/ 2147483647 h 80"/>
              <a:gd name="T8" fmla="*/ 2147483647 w 1048"/>
              <a:gd name="T9" fmla="*/ 2147483647 h 80"/>
              <a:gd name="T10" fmla="*/ 2147483647 w 1048"/>
              <a:gd name="T11" fmla="*/ 2147483647 h 80"/>
              <a:gd name="T12" fmla="*/ 2147483647 w 1048"/>
              <a:gd name="T13" fmla="*/ 2147483647 h 80"/>
              <a:gd name="T14" fmla="*/ 2147483647 w 1048"/>
              <a:gd name="T15" fmla="*/ 2147483647 h 80"/>
              <a:gd name="T16" fmla="*/ 2147483647 w 1048"/>
              <a:gd name="T17" fmla="*/ 2147483647 h 80"/>
              <a:gd name="T18" fmla="*/ 2147483647 w 1048"/>
              <a:gd name="T19" fmla="*/ 0 h 80"/>
              <a:gd name="T20" fmla="*/ 2147483647 w 1048"/>
              <a:gd name="T21" fmla="*/ 0 h 80"/>
              <a:gd name="T22" fmla="*/ 2147483647 w 1048"/>
              <a:gd name="T23" fmla="*/ 2147483647 h 80"/>
              <a:gd name="T24" fmla="*/ 2147483647 w 1048"/>
              <a:gd name="T25" fmla="*/ 2147483647 h 80"/>
              <a:gd name="T26" fmla="*/ 2147483647 w 1048"/>
              <a:gd name="T27" fmla="*/ 2147483647 h 80"/>
              <a:gd name="T28" fmla="*/ 2147483647 w 1048"/>
              <a:gd name="T29" fmla="*/ 2147483647 h 80"/>
              <a:gd name="T30" fmla="*/ 2147483647 w 1048"/>
              <a:gd name="T31" fmla="*/ 2147483647 h 80"/>
              <a:gd name="T32" fmla="*/ 2147483647 w 1048"/>
              <a:gd name="T33" fmla="*/ 0 h 80"/>
              <a:gd name="T34" fmla="*/ 2147483647 w 1048"/>
              <a:gd name="T35" fmla="*/ 2147483647 h 80"/>
              <a:gd name="T36" fmla="*/ 2147483647 w 1048"/>
              <a:gd name="T37" fmla="*/ 2147483647 h 80"/>
              <a:gd name="T38" fmla="*/ 2147483647 w 1048"/>
              <a:gd name="T39" fmla="*/ 2147483647 h 80"/>
              <a:gd name="T40" fmla="*/ 2147483647 w 1048"/>
              <a:gd name="T41" fmla="*/ 2147483647 h 80"/>
              <a:gd name="T42" fmla="*/ 2147483647 w 1048"/>
              <a:gd name="T43" fmla="*/ 2147483647 h 80"/>
              <a:gd name="T44" fmla="*/ 2147483647 w 1048"/>
              <a:gd name="T45" fmla="*/ 2147483647 h 80"/>
              <a:gd name="T46" fmla="*/ 2147483647 w 1048"/>
              <a:gd name="T47" fmla="*/ 2147483647 h 80"/>
              <a:gd name="T48" fmla="*/ 2147483647 w 1048"/>
              <a:gd name="T49" fmla="*/ 2147483647 h 80"/>
              <a:gd name="T50" fmla="*/ 2147483647 w 1048"/>
              <a:gd name="T51" fmla="*/ 2147483647 h 80"/>
              <a:gd name="T52" fmla="*/ 2147483647 w 1048"/>
              <a:gd name="T53" fmla="*/ 2147483647 h 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48"/>
              <a:gd name="T82" fmla="*/ 0 h 80"/>
              <a:gd name="T83" fmla="*/ 1048 w 1048"/>
              <a:gd name="T84" fmla="*/ 80 h 8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48" h="80">
                <a:moveTo>
                  <a:pt x="0" y="56"/>
                </a:moveTo>
                <a:lnTo>
                  <a:pt x="32" y="40"/>
                </a:lnTo>
                <a:lnTo>
                  <a:pt x="48" y="48"/>
                </a:lnTo>
                <a:lnTo>
                  <a:pt x="80" y="64"/>
                </a:lnTo>
                <a:lnTo>
                  <a:pt x="120" y="80"/>
                </a:lnTo>
                <a:lnTo>
                  <a:pt x="184" y="80"/>
                </a:lnTo>
                <a:lnTo>
                  <a:pt x="216" y="64"/>
                </a:lnTo>
                <a:lnTo>
                  <a:pt x="248" y="48"/>
                </a:lnTo>
                <a:lnTo>
                  <a:pt x="288" y="16"/>
                </a:lnTo>
                <a:lnTo>
                  <a:pt x="328" y="0"/>
                </a:lnTo>
                <a:lnTo>
                  <a:pt x="368" y="0"/>
                </a:lnTo>
                <a:lnTo>
                  <a:pt x="400" y="24"/>
                </a:lnTo>
                <a:lnTo>
                  <a:pt x="432" y="56"/>
                </a:lnTo>
                <a:lnTo>
                  <a:pt x="472" y="72"/>
                </a:lnTo>
                <a:lnTo>
                  <a:pt x="536" y="48"/>
                </a:lnTo>
                <a:lnTo>
                  <a:pt x="576" y="16"/>
                </a:lnTo>
                <a:lnTo>
                  <a:pt x="624" y="0"/>
                </a:lnTo>
                <a:lnTo>
                  <a:pt x="688" y="24"/>
                </a:lnTo>
                <a:lnTo>
                  <a:pt x="736" y="56"/>
                </a:lnTo>
                <a:lnTo>
                  <a:pt x="784" y="80"/>
                </a:lnTo>
                <a:lnTo>
                  <a:pt x="816" y="56"/>
                </a:lnTo>
                <a:lnTo>
                  <a:pt x="832" y="40"/>
                </a:lnTo>
                <a:lnTo>
                  <a:pt x="856" y="32"/>
                </a:lnTo>
                <a:lnTo>
                  <a:pt x="880" y="24"/>
                </a:lnTo>
                <a:lnTo>
                  <a:pt x="912" y="40"/>
                </a:lnTo>
                <a:lnTo>
                  <a:pt x="984" y="40"/>
                </a:lnTo>
                <a:lnTo>
                  <a:pt x="1048" y="40"/>
                </a:lnTo>
              </a:path>
            </a:pathLst>
          </a:custGeom>
          <a:noFill/>
          <a:ln w="12700">
            <a:solidFill>
              <a:srgbClr val="FF3300"/>
            </a:solidFill>
            <a:round/>
            <a:headEnd/>
            <a:tailEnd/>
          </a:ln>
        </p:spPr>
        <p:txBody>
          <a:bodyPr>
            <a:prstTxWarp prst="textNoShape">
              <a:avLst/>
            </a:prstTxWarp>
          </a:bodyPr>
          <a:lstStyle/>
          <a:p>
            <a:endParaRPr lang="it-IT"/>
          </a:p>
        </p:txBody>
      </p:sp>
      <p:sp>
        <p:nvSpPr>
          <p:cNvPr id="34821" name="Freeform 10"/>
          <p:cNvSpPr>
            <a:spLocks/>
          </p:cNvSpPr>
          <p:nvPr/>
        </p:nvSpPr>
        <p:spPr bwMode="auto">
          <a:xfrm>
            <a:off x="2590800" y="4697413"/>
            <a:ext cx="376238" cy="100012"/>
          </a:xfrm>
          <a:custGeom>
            <a:avLst/>
            <a:gdLst>
              <a:gd name="T0" fmla="*/ 0 w 237"/>
              <a:gd name="T1" fmla="*/ 2147483647 h 63"/>
              <a:gd name="T2" fmla="*/ 2147483647 w 237"/>
              <a:gd name="T3" fmla="*/ 2147483647 h 63"/>
              <a:gd name="T4" fmla="*/ 2147483647 w 237"/>
              <a:gd name="T5" fmla="*/ 0 h 63"/>
              <a:gd name="T6" fmla="*/ 0 60000 65536"/>
              <a:gd name="T7" fmla="*/ 0 60000 65536"/>
              <a:gd name="T8" fmla="*/ 0 60000 65536"/>
              <a:gd name="T9" fmla="*/ 0 w 237"/>
              <a:gd name="T10" fmla="*/ 0 h 63"/>
              <a:gd name="T11" fmla="*/ 237 w 237"/>
              <a:gd name="T12" fmla="*/ 63 h 63"/>
            </a:gdLst>
            <a:ahLst/>
            <a:cxnLst>
              <a:cxn ang="T6">
                <a:pos x="T0" y="T1"/>
              </a:cxn>
              <a:cxn ang="T7">
                <a:pos x="T2" y="T3"/>
              </a:cxn>
              <a:cxn ang="T8">
                <a:pos x="T4" y="T5"/>
              </a:cxn>
            </a:cxnLst>
            <a:rect l="T9" t="T10" r="T11" b="T12"/>
            <a:pathLst>
              <a:path w="237" h="63">
                <a:moveTo>
                  <a:pt x="0" y="63"/>
                </a:moveTo>
                <a:cubicBezTo>
                  <a:pt x="40" y="48"/>
                  <a:pt x="84" y="43"/>
                  <a:pt x="126" y="31"/>
                </a:cubicBezTo>
                <a:cubicBezTo>
                  <a:pt x="162" y="20"/>
                  <a:pt x="198" y="0"/>
                  <a:pt x="237" y="0"/>
                </a:cubicBezTo>
              </a:path>
            </a:pathLst>
          </a:custGeom>
          <a:noFill/>
          <a:ln w="9525">
            <a:solidFill>
              <a:schemeClr val="hlink"/>
            </a:solidFill>
            <a:round/>
            <a:headEnd/>
            <a:tailEnd/>
          </a:ln>
        </p:spPr>
        <p:txBody>
          <a:bodyPr wrap="none" anchor="ctr">
            <a:prstTxWarp prst="textNoShape">
              <a:avLst/>
            </a:prstTxWarp>
          </a:bodyPr>
          <a:lstStyle/>
          <a:p>
            <a:endParaRPr lang="it-IT"/>
          </a:p>
        </p:txBody>
      </p:sp>
      <p:pic>
        <p:nvPicPr>
          <p:cNvPr id="34822" name="Picture 11" descr="N:\musah\Spectroscopic Identification of Organic Compounds\Mass Spectra Course Images\New\24 copy.jpg"/>
          <p:cNvPicPr>
            <a:picLocks noChangeAspect="1" noChangeArrowheads="1"/>
          </p:cNvPicPr>
          <p:nvPr/>
        </p:nvPicPr>
        <p:blipFill>
          <a:blip r:embed="rId4"/>
          <a:srcRect/>
          <a:stretch>
            <a:fillRect/>
          </a:stretch>
        </p:blipFill>
        <p:spPr bwMode="auto">
          <a:xfrm>
            <a:off x="3771900" y="139700"/>
            <a:ext cx="5372100" cy="3289300"/>
          </a:xfrm>
          <a:prstGeom prst="rect">
            <a:avLst/>
          </a:prstGeom>
          <a:noFill/>
          <a:ln w="9525">
            <a:noFill/>
            <a:miter lim="800000"/>
            <a:headEnd/>
            <a:tailEnd/>
          </a:ln>
        </p:spPr>
      </p:pic>
      <p:sp>
        <p:nvSpPr>
          <p:cNvPr id="34823" name="Rectangle 12"/>
          <p:cNvSpPr>
            <a:spLocks noChangeArrowheads="1"/>
          </p:cNvSpPr>
          <p:nvPr/>
        </p:nvSpPr>
        <p:spPr bwMode="auto">
          <a:xfrm>
            <a:off x="-327377" y="838203"/>
            <a:ext cx="4000500" cy="2362200"/>
          </a:xfrm>
          <a:prstGeom prst="rect">
            <a:avLst/>
          </a:prstGeom>
          <a:noFill/>
          <a:ln w="9525">
            <a:noFill/>
            <a:miter lim="800000"/>
            <a:headEnd/>
            <a:tailEnd/>
          </a:ln>
        </p:spPr>
        <p:txBody>
          <a:bodyPr>
            <a:prstTxWarp prst="textNoShape">
              <a:avLst/>
            </a:prstTxWarp>
          </a:bodyPr>
          <a:lstStyle/>
          <a:p>
            <a:pPr marL="342900" indent="-342900" algn="ctr">
              <a:spcBef>
                <a:spcPct val="20000"/>
              </a:spcBef>
              <a:buClr>
                <a:schemeClr val="accent2"/>
              </a:buClr>
              <a:buSzPct val="80000"/>
              <a:buFont typeface="Wingdings" charset="2"/>
              <a:buChar char="l"/>
            </a:pPr>
            <a:r>
              <a:rPr lang="en-US" sz="2000" b="1" dirty="0">
                <a:solidFill>
                  <a:schemeClr val="bg1"/>
                </a:solidFill>
                <a:latin typeface="Chalkboard"/>
                <a:cs typeface="Chalkboard"/>
              </a:rPr>
              <a:t>I </a:t>
            </a:r>
            <a:r>
              <a:rPr lang="en-US" sz="2000" b="1" dirty="0" err="1">
                <a:solidFill>
                  <a:schemeClr val="bg1"/>
                </a:solidFill>
                <a:latin typeface="Chalkboard"/>
                <a:cs typeface="Chalkboard"/>
              </a:rPr>
              <a:t>quadrupoli</a:t>
            </a:r>
            <a:r>
              <a:rPr lang="en-US" sz="2000" b="1" dirty="0">
                <a:solidFill>
                  <a:schemeClr val="bg1"/>
                </a:solidFill>
                <a:latin typeface="Chalkboard"/>
                <a:cs typeface="Chalkboard"/>
              </a:rPr>
              <a:t> </a:t>
            </a:r>
            <a:r>
              <a:rPr lang="en-US" sz="2000" b="1" dirty="0" err="1">
                <a:solidFill>
                  <a:schemeClr val="bg1"/>
                </a:solidFill>
                <a:latin typeface="Chalkboard"/>
                <a:cs typeface="Chalkboard"/>
              </a:rPr>
              <a:t>sono</a:t>
            </a:r>
            <a:r>
              <a:rPr lang="en-US" sz="2000" b="1" dirty="0">
                <a:solidFill>
                  <a:schemeClr val="bg1"/>
                </a:solidFill>
                <a:latin typeface="Chalkboard"/>
                <a:cs typeface="Chalkboard"/>
              </a:rPr>
              <a:t> </a:t>
            </a:r>
            <a:r>
              <a:rPr lang="en-US" sz="2000" b="1" dirty="0" err="1">
                <a:solidFill>
                  <a:schemeClr val="bg1"/>
                </a:solidFill>
                <a:latin typeface="Chalkboard"/>
                <a:cs typeface="Chalkboard"/>
              </a:rPr>
              <a:t>quattro</a:t>
            </a:r>
            <a:r>
              <a:rPr lang="en-US" sz="2000" b="1" dirty="0">
                <a:solidFill>
                  <a:schemeClr val="bg1"/>
                </a:solidFill>
                <a:latin typeface="Chalkboard"/>
                <a:cs typeface="Chalkboard"/>
              </a:rPr>
              <a:t> “rod” </a:t>
            </a:r>
            <a:r>
              <a:rPr lang="en-US" sz="2000" b="1" dirty="0" err="1">
                <a:solidFill>
                  <a:schemeClr val="bg1"/>
                </a:solidFill>
                <a:latin typeface="Chalkboard"/>
                <a:cs typeface="Chalkboard"/>
              </a:rPr>
              <a:t>di</a:t>
            </a:r>
            <a:r>
              <a:rPr lang="en-US" sz="2000" b="1" dirty="0">
                <a:solidFill>
                  <a:schemeClr val="bg1"/>
                </a:solidFill>
                <a:latin typeface="Chalkboard"/>
                <a:cs typeface="Chalkboard"/>
              </a:rPr>
              <a:t> </a:t>
            </a:r>
            <a:r>
              <a:rPr lang="en-US" sz="2000" b="1" dirty="0" err="1">
                <a:solidFill>
                  <a:schemeClr val="bg1"/>
                </a:solidFill>
                <a:latin typeface="Chalkboard"/>
                <a:cs typeface="Chalkboard"/>
              </a:rPr>
              <a:t>metallo</a:t>
            </a:r>
            <a:r>
              <a:rPr lang="en-US" sz="2000" b="1" dirty="0">
                <a:solidFill>
                  <a:schemeClr val="bg1"/>
                </a:solidFill>
                <a:latin typeface="Chalkboard"/>
                <a:cs typeface="Chalkboard"/>
              </a:rPr>
              <a:t> </a:t>
            </a:r>
            <a:r>
              <a:rPr lang="en-US" sz="2000" b="1" dirty="0" err="1">
                <a:solidFill>
                  <a:schemeClr val="bg1"/>
                </a:solidFill>
                <a:latin typeface="Chalkboard"/>
                <a:cs typeface="Chalkboard"/>
              </a:rPr>
              <a:t>perfettamente</a:t>
            </a:r>
            <a:r>
              <a:rPr lang="en-US" sz="2000" b="1" dirty="0">
                <a:solidFill>
                  <a:schemeClr val="bg1"/>
                </a:solidFill>
                <a:latin typeface="Chalkboard"/>
                <a:cs typeface="Chalkboard"/>
              </a:rPr>
              <a:t> </a:t>
            </a:r>
            <a:r>
              <a:rPr lang="en-US" sz="2000" b="1" dirty="0" err="1">
                <a:solidFill>
                  <a:schemeClr val="bg1"/>
                </a:solidFill>
                <a:latin typeface="Chalkboard"/>
                <a:cs typeface="Chalkboard"/>
              </a:rPr>
              <a:t>allineati</a:t>
            </a:r>
            <a:r>
              <a:rPr lang="en-US" sz="2000" b="1" dirty="0">
                <a:solidFill>
                  <a:schemeClr val="bg1"/>
                </a:solidFill>
                <a:latin typeface="Chalkboard"/>
                <a:cs typeface="Chalkboard"/>
              </a:rPr>
              <a:t> </a:t>
            </a:r>
            <a:r>
              <a:rPr lang="en-US" sz="2000" b="1" dirty="0" err="1">
                <a:solidFill>
                  <a:schemeClr val="bg1"/>
                </a:solidFill>
                <a:latin typeface="Chalkboard"/>
                <a:cs typeface="Chalkboard"/>
              </a:rPr>
              <a:t>attraverso</a:t>
            </a:r>
            <a:r>
              <a:rPr lang="en-US" sz="2000" b="1" dirty="0">
                <a:solidFill>
                  <a:schemeClr val="bg1"/>
                </a:solidFill>
                <a:latin typeface="Chalkboard"/>
                <a:cs typeface="Chalkboard"/>
              </a:rPr>
              <a:t> cui </a:t>
            </a:r>
            <a:r>
              <a:rPr lang="en-US" sz="2000" b="1" dirty="0" err="1">
                <a:solidFill>
                  <a:schemeClr val="bg1"/>
                </a:solidFill>
                <a:latin typeface="Chalkboard"/>
                <a:cs typeface="Chalkboard"/>
              </a:rPr>
              <a:t>passa</a:t>
            </a:r>
            <a:r>
              <a:rPr lang="en-US" sz="2000" b="1" dirty="0">
                <a:solidFill>
                  <a:schemeClr val="bg1"/>
                </a:solidFill>
                <a:latin typeface="Chalkboard"/>
                <a:cs typeface="Chalkboard"/>
              </a:rPr>
              <a:t> un </a:t>
            </a:r>
            <a:r>
              <a:rPr lang="en-US" sz="2000" b="1" dirty="0" err="1">
                <a:solidFill>
                  <a:schemeClr val="bg1"/>
                </a:solidFill>
                <a:latin typeface="Chalkboard"/>
                <a:cs typeface="Chalkboard"/>
              </a:rPr>
              <a:t>voltaggio</a:t>
            </a:r>
            <a:r>
              <a:rPr lang="en-US" sz="2000" b="1" dirty="0">
                <a:solidFill>
                  <a:schemeClr val="bg1"/>
                </a:solidFill>
                <a:latin typeface="Chalkboard"/>
                <a:cs typeface="Chalkboard"/>
              </a:rPr>
              <a:t> </a:t>
            </a:r>
            <a:r>
              <a:rPr lang="en-US" sz="2000" b="1" dirty="0" err="1">
                <a:solidFill>
                  <a:schemeClr val="bg1"/>
                </a:solidFill>
                <a:latin typeface="Chalkboard"/>
                <a:cs typeface="Chalkboard"/>
              </a:rPr>
              <a:t>di</a:t>
            </a:r>
            <a:r>
              <a:rPr lang="en-US" sz="2000" b="1" dirty="0">
                <a:solidFill>
                  <a:schemeClr val="bg1"/>
                </a:solidFill>
                <a:latin typeface="Chalkboard"/>
                <a:cs typeface="Chalkboard"/>
              </a:rPr>
              <a:t> </a:t>
            </a:r>
            <a:r>
              <a:rPr lang="en-US" sz="2000" b="1" dirty="0" err="1">
                <a:solidFill>
                  <a:schemeClr val="bg1"/>
                </a:solidFill>
                <a:latin typeface="Chalkboard"/>
                <a:cs typeface="Chalkboard"/>
              </a:rPr>
              <a:t>corrente</a:t>
            </a:r>
            <a:r>
              <a:rPr lang="en-US" sz="2000" b="1" dirty="0">
                <a:solidFill>
                  <a:schemeClr val="bg1"/>
                </a:solidFill>
                <a:latin typeface="Chalkboard"/>
                <a:cs typeface="Chalkboard"/>
              </a:rPr>
              <a:t> </a:t>
            </a:r>
            <a:r>
              <a:rPr lang="en-US" sz="2000" b="1" dirty="0" err="1">
                <a:solidFill>
                  <a:schemeClr val="bg1"/>
                </a:solidFill>
                <a:latin typeface="Chalkboard"/>
                <a:cs typeface="Chalkboard"/>
              </a:rPr>
              <a:t>diretta</a:t>
            </a:r>
            <a:r>
              <a:rPr lang="en-US" sz="2000" b="1" dirty="0">
                <a:solidFill>
                  <a:schemeClr val="bg1"/>
                </a:solidFill>
                <a:latin typeface="Chalkboard"/>
                <a:cs typeface="Chalkboard"/>
              </a:rPr>
              <a:t> (DC) </a:t>
            </a:r>
            <a:r>
              <a:rPr lang="en-US" sz="2000" b="1" dirty="0" err="1">
                <a:solidFill>
                  <a:schemeClr val="bg1"/>
                </a:solidFill>
                <a:latin typeface="Chalkboard"/>
                <a:cs typeface="Chalkboard"/>
              </a:rPr>
              <a:t>e</a:t>
            </a:r>
            <a:r>
              <a:rPr lang="en-US" sz="2000" b="1" dirty="0">
                <a:solidFill>
                  <a:schemeClr val="bg1"/>
                </a:solidFill>
                <a:latin typeface="Chalkboard"/>
                <a:cs typeface="Chalkboard"/>
              </a:rPr>
              <a:t> un </a:t>
            </a:r>
            <a:r>
              <a:rPr lang="en-US" sz="2000" b="1" dirty="0" err="1">
                <a:solidFill>
                  <a:schemeClr val="bg1"/>
                </a:solidFill>
                <a:latin typeface="Chalkboard"/>
                <a:cs typeface="Chalkboard"/>
              </a:rPr>
              <a:t>potenziale</a:t>
            </a:r>
            <a:r>
              <a:rPr lang="en-US" sz="2000" b="1" dirty="0">
                <a:solidFill>
                  <a:schemeClr val="bg1"/>
                </a:solidFill>
                <a:latin typeface="Chalkboard"/>
                <a:cs typeface="Chalkboard"/>
              </a:rPr>
              <a:t> </a:t>
            </a:r>
            <a:r>
              <a:rPr lang="en-US" sz="2000" b="1" dirty="0" err="1">
                <a:solidFill>
                  <a:schemeClr val="bg1"/>
                </a:solidFill>
                <a:latin typeface="Chalkboard"/>
                <a:cs typeface="Chalkboard"/>
              </a:rPr>
              <a:t>di</a:t>
            </a:r>
            <a:r>
              <a:rPr lang="en-US" sz="2000" b="1" dirty="0">
                <a:solidFill>
                  <a:schemeClr val="bg1"/>
                </a:solidFill>
                <a:latin typeface="Chalkboard"/>
                <a:cs typeface="Chalkboard"/>
              </a:rPr>
              <a:t> radio-</a:t>
            </a:r>
            <a:r>
              <a:rPr lang="en-US" sz="2000" b="1" dirty="0" err="1">
                <a:solidFill>
                  <a:schemeClr val="bg1"/>
                </a:solidFill>
                <a:latin typeface="Chalkboard"/>
                <a:cs typeface="Chalkboard"/>
              </a:rPr>
              <a:t>frequenza</a:t>
            </a:r>
            <a:r>
              <a:rPr lang="en-US" sz="2000" b="1" dirty="0">
                <a:solidFill>
                  <a:schemeClr val="bg1"/>
                </a:solidFill>
                <a:latin typeface="Chalkboard"/>
                <a:cs typeface="Chalkboard"/>
              </a:rPr>
              <a:t> (RF). Il campo </a:t>
            </a:r>
            <a:r>
              <a:rPr lang="en-US" sz="2000" b="1" dirty="0" err="1">
                <a:solidFill>
                  <a:schemeClr val="bg1"/>
                </a:solidFill>
                <a:latin typeface="Chalkboard"/>
                <a:cs typeface="Chalkboard"/>
              </a:rPr>
              <a:t>sul</a:t>
            </a:r>
            <a:r>
              <a:rPr lang="en-US" sz="2000" b="1" dirty="0">
                <a:solidFill>
                  <a:schemeClr val="bg1"/>
                </a:solidFill>
                <a:latin typeface="Chalkboard"/>
                <a:cs typeface="Chalkboard"/>
              </a:rPr>
              <a:t> </a:t>
            </a:r>
            <a:r>
              <a:rPr lang="en-US" sz="2000" b="1" dirty="0" err="1">
                <a:solidFill>
                  <a:schemeClr val="bg1"/>
                </a:solidFill>
                <a:latin typeface="Chalkboard"/>
                <a:cs typeface="Chalkboard"/>
              </a:rPr>
              <a:t>quadrupolo</a:t>
            </a:r>
            <a:r>
              <a:rPr lang="en-US" sz="2000" b="1" dirty="0">
                <a:solidFill>
                  <a:schemeClr val="bg1"/>
                </a:solidFill>
                <a:latin typeface="Chalkboard"/>
                <a:cs typeface="Chalkboard"/>
              </a:rPr>
              <a:t> </a:t>
            </a:r>
            <a:r>
              <a:rPr lang="en-US" sz="2000" b="1" dirty="0" err="1">
                <a:solidFill>
                  <a:schemeClr val="bg1"/>
                </a:solidFill>
                <a:latin typeface="Chalkboard"/>
                <a:cs typeface="Chalkboard"/>
              </a:rPr>
              <a:t>determina</a:t>
            </a:r>
            <a:r>
              <a:rPr lang="en-US" sz="2000" b="1" dirty="0">
                <a:solidFill>
                  <a:schemeClr val="bg1"/>
                </a:solidFill>
                <a:latin typeface="Chalkboard"/>
                <a:cs typeface="Chalkboard"/>
              </a:rPr>
              <a:t> </a:t>
            </a:r>
            <a:r>
              <a:rPr lang="en-US" sz="2000" b="1" dirty="0" err="1">
                <a:solidFill>
                  <a:schemeClr val="bg1"/>
                </a:solidFill>
                <a:latin typeface="Chalkboard"/>
                <a:cs typeface="Chalkboard"/>
              </a:rPr>
              <a:t>quali</a:t>
            </a:r>
            <a:r>
              <a:rPr lang="en-US" sz="2000" b="1" dirty="0">
                <a:solidFill>
                  <a:schemeClr val="bg1"/>
                </a:solidFill>
                <a:latin typeface="Chalkboard"/>
                <a:cs typeface="Chalkboard"/>
              </a:rPr>
              <a:t> </a:t>
            </a:r>
            <a:r>
              <a:rPr lang="en-US" sz="2000" b="1" dirty="0" err="1">
                <a:solidFill>
                  <a:schemeClr val="bg1"/>
                </a:solidFill>
                <a:latin typeface="Chalkboard"/>
                <a:cs typeface="Chalkboard"/>
              </a:rPr>
              <a:t>sono</a:t>
            </a:r>
            <a:r>
              <a:rPr lang="en-US" sz="2000" b="1" dirty="0">
                <a:solidFill>
                  <a:schemeClr val="bg1"/>
                </a:solidFill>
                <a:latin typeface="Chalkboard"/>
                <a:cs typeface="Chalkboard"/>
              </a:rPr>
              <a:t> </a:t>
            </a:r>
            <a:r>
              <a:rPr lang="en-US" sz="2000" b="1" dirty="0" err="1">
                <a:solidFill>
                  <a:schemeClr val="bg1"/>
                </a:solidFill>
                <a:latin typeface="Chalkboard"/>
                <a:cs typeface="Chalkboard"/>
              </a:rPr>
              <a:t>gli</a:t>
            </a:r>
            <a:r>
              <a:rPr lang="en-US" sz="2000" b="1" dirty="0">
                <a:solidFill>
                  <a:schemeClr val="bg1"/>
                </a:solidFill>
                <a:latin typeface="Chalkboard"/>
                <a:cs typeface="Chalkboard"/>
              </a:rPr>
              <a:t> </a:t>
            </a:r>
            <a:r>
              <a:rPr lang="en-US" sz="2000" b="1" dirty="0" err="1">
                <a:solidFill>
                  <a:schemeClr val="bg1"/>
                </a:solidFill>
                <a:latin typeface="Chalkboard"/>
                <a:cs typeface="Chalkboard"/>
              </a:rPr>
              <a:t>ioni</a:t>
            </a:r>
            <a:r>
              <a:rPr lang="en-US" sz="2000" b="1" dirty="0">
                <a:solidFill>
                  <a:schemeClr val="bg1"/>
                </a:solidFill>
                <a:latin typeface="Chalkboard"/>
                <a:cs typeface="Chalkboard"/>
              </a:rPr>
              <a:t> </a:t>
            </a:r>
            <a:r>
              <a:rPr lang="en-US" sz="2000" b="1" dirty="0" err="1">
                <a:solidFill>
                  <a:schemeClr val="bg1"/>
                </a:solidFill>
                <a:latin typeface="Chalkboard"/>
                <a:cs typeface="Chalkboard"/>
              </a:rPr>
              <a:t>che</a:t>
            </a:r>
            <a:r>
              <a:rPr lang="en-US" sz="2000" b="1" dirty="0">
                <a:solidFill>
                  <a:schemeClr val="bg1"/>
                </a:solidFill>
                <a:latin typeface="Chalkboard"/>
                <a:cs typeface="Chalkboard"/>
              </a:rPr>
              <a:t> </a:t>
            </a:r>
            <a:r>
              <a:rPr lang="en-US" sz="2000" b="1" dirty="0" err="1">
                <a:solidFill>
                  <a:schemeClr val="bg1"/>
                </a:solidFill>
                <a:latin typeface="Chalkboard"/>
                <a:cs typeface="Chalkboard"/>
              </a:rPr>
              <a:t>possono</a:t>
            </a:r>
            <a:r>
              <a:rPr lang="en-US" sz="2000" b="1" dirty="0">
                <a:solidFill>
                  <a:schemeClr val="bg1"/>
                </a:solidFill>
                <a:latin typeface="Chalkboard"/>
                <a:cs typeface="Chalkboard"/>
              </a:rPr>
              <a:t> </a:t>
            </a:r>
            <a:r>
              <a:rPr lang="en-US" sz="2000" b="1" dirty="0" err="1">
                <a:solidFill>
                  <a:schemeClr val="bg1"/>
                </a:solidFill>
                <a:latin typeface="Chalkboard"/>
                <a:cs typeface="Chalkboard"/>
              </a:rPr>
              <a:t>raggiungere</a:t>
            </a:r>
            <a:r>
              <a:rPr lang="en-US" sz="2000" b="1" dirty="0">
                <a:solidFill>
                  <a:schemeClr val="bg1"/>
                </a:solidFill>
                <a:latin typeface="Chalkboard"/>
                <a:cs typeface="Chalkboard"/>
              </a:rPr>
              <a:t> </a:t>
            </a:r>
            <a:r>
              <a:rPr lang="en-US" sz="2000" b="1" dirty="0" err="1">
                <a:solidFill>
                  <a:schemeClr val="bg1"/>
                </a:solidFill>
                <a:latin typeface="Chalkboard"/>
                <a:cs typeface="Chalkboard"/>
              </a:rPr>
              <a:t>il</a:t>
            </a:r>
            <a:r>
              <a:rPr lang="en-US" sz="2000" b="1" dirty="0">
                <a:solidFill>
                  <a:schemeClr val="bg1"/>
                </a:solidFill>
                <a:latin typeface="Chalkboard"/>
                <a:cs typeface="Chalkboard"/>
              </a:rPr>
              <a:t> detector. I </a:t>
            </a:r>
            <a:r>
              <a:rPr lang="en-US" sz="2000" b="1" dirty="0" err="1">
                <a:solidFill>
                  <a:schemeClr val="bg1"/>
                </a:solidFill>
                <a:latin typeface="Chalkboard"/>
                <a:cs typeface="Chalkboard"/>
              </a:rPr>
              <a:t>quadrupoli</a:t>
            </a:r>
            <a:r>
              <a:rPr lang="en-US" sz="2000" b="1" dirty="0">
                <a:solidFill>
                  <a:schemeClr val="bg1"/>
                </a:solidFill>
                <a:latin typeface="Chalkboard"/>
                <a:cs typeface="Chalkboard"/>
              </a:rPr>
              <a:t> </a:t>
            </a:r>
            <a:r>
              <a:rPr lang="en-US" sz="2000" b="1" dirty="0" err="1">
                <a:solidFill>
                  <a:schemeClr val="bg1"/>
                </a:solidFill>
                <a:latin typeface="Chalkboard"/>
                <a:cs typeface="Chalkboard"/>
              </a:rPr>
              <a:t>sono</a:t>
            </a:r>
            <a:r>
              <a:rPr lang="en-US" sz="2000" b="1" dirty="0">
                <a:solidFill>
                  <a:schemeClr val="bg1"/>
                </a:solidFill>
                <a:latin typeface="Chalkboard"/>
                <a:cs typeface="Chalkboard"/>
              </a:rPr>
              <a:t> </a:t>
            </a:r>
            <a:r>
              <a:rPr lang="en-US" sz="2000" b="1" dirty="0" err="1">
                <a:solidFill>
                  <a:schemeClr val="bg1"/>
                </a:solidFill>
                <a:latin typeface="Chalkboard"/>
                <a:cs typeface="Chalkboard"/>
              </a:rPr>
              <a:t>dei</a:t>
            </a:r>
            <a:r>
              <a:rPr lang="en-US" sz="2000" b="1" dirty="0">
                <a:solidFill>
                  <a:schemeClr val="bg1"/>
                </a:solidFill>
                <a:latin typeface="Chalkboard"/>
                <a:cs typeface="Chalkboard"/>
              </a:rPr>
              <a:t> FILTRI DI MASSA. </a:t>
            </a:r>
          </a:p>
        </p:txBody>
      </p:sp>
      <p:sp>
        <p:nvSpPr>
          <p:cNvPr id="34824" name="Rectangle 13"/>
          <p:cNvSpPr>
            <a:spLocks noChangeArrowheads="1"/>
          </p:cNvSpPr>
          <p:nvPr/>
        </p:nvSpPr>
        <p:spPr bwMode="auto">
          <a:xfrm>
            <a:off x="407988" y="119569"/>
            <a:ext cx="2313454" cy="584776"/>
          </a:xfrm>
          <a:prstGeom prst="rect">
            <a:avLst/>
          </a:prstGeom>
          <a:noFill/>
          <a:ln w="9525">
            <a:noFill/>
            <a:miter lim="800000"/>
            <a:headEnd/>
            <a:tailEnd/>
          </a:ln>
        </p:spPr>
        <p:txBody>
          <a:bodyPr wrap="none" anchor="ctr">
            <a:prstTxWarp prst="textNoShape">
              <a:avLst/>
            </a:prstTxWarp>
            <a:spAutoFit/>
          </a:bodyPr>
          <a:lstStyle/>
          <a:p>
            <a:r>
              <a:rPr lang="en-US" sz="3200" b="1" dirty="0" err="1">
                <a:solidFill>
                  <a:srgbClr val="FF66FF"/>
                </a:solidFill>
                <a:latin typeface="Chalkboard"/>
                <a:cs typeface="Chalkboard"/>
              </a:rPr>
              <a:t>Quadrupolo</a:t>
            </a:r>
            <a:endParaRPr lang="en-US" sz="3200" b="1" dirty="0">
              <a:solidFill>
                <a:srgbClr val="FF66FF"/>
              </a:solidFill>
              <a:latin typeface="Chalkboard"/>
              <a:cs typeface="Chalkboard"/>
            </a:endParaRPr>
          </a:p>
        </p:txBody>
      </p:sp>
      <p:sp>
        <p:nvSpPr>
          <p:cNvPr id="34825" name="Rettangolo 9"/>
          <p:cNvSpPr>
            <a:spLocks noChangeArrowheads="1"/>
          </p:cNvSpPr>
          <p:nvPr/>
        </p:nvSpPr>
        <p:spPr bwMode="auto">
          <a:xfrm>
            <a:off x="4254500" y="3620032"/>
            <a:ext cx="4889500" cy="2862322"/>
          </a:xfrm>
          <a:prstGeom prst="rect">
            <a:avLst/>
          </a:prstGeom>
          <a:noFill/>
          <a:ln w="9525">
            <a:noFill/>
            <a:miter lim="800000"/>
            <a:headEnd/>
            <a:tailEnd/>
          </a:ln>
        </p:spPr>
        <p:txBody>
          <a:bodyPr wrap="square">
            <a:prstTxWarp prst="textNoShape">
              <a:avLst/>
            </a:prstTxWarp>
            <a:spAutoFit/>
          </a:bodyPr>
          <a:lstStyle/>
          <a:p>
            <a:pPr algn="ctr"/>
            <a:r>
              <a:rPr lang="en-US" sz="2000" b="1" dirty="0" err="1">
                <a:solidFill>
                  <a:srgbClr val="FFFF00"/>
                </a:solidFill>
                <a:latin typeface="Chalkboard"/>
                <a:cs typeface="Chalkboard"/>
              </a:rPr>
              <a:t>Gli</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ioni</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vengono</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tenuti</a:t>
            </a:r>
            <a:r>
              <a:rPr lang="en-US" sz="2000" b="1" dirty="0">
                <a:solidFill>
                  <a:srgbClr val="FFFF00"/>
                </a:solidFill>
                <a:latin typeface="Chalkboard"/>
                <a:cs typeface="Chalkboard"/>
              </a:rPr>
              <a:t> al </a:t>
            </a:r>
            <a:r>
              <a:rPr lang="en-US" sz="2000" b="1" dirty="0" err="1">
                <a:solidFill>
                  <a:srgbClr val="FFFF00"/>
                </a:solidFill>
                <a:latin typeface="Chalkboard"/>
                <a:cs typeface="Chalkboard"/>
              </a:rPr>
              <a:t>centro</a:t>
            </a:r>
            <a:r>
              <a:rPr lang="en-US" sz="2000" b="1" dirty="0">
                <a:solidFill>
                  <a:srgbClr val="FFFF00"/>
                </a:solidFill>
                <a:latin typeface="Chalkboard"/>
                <a:cs typeface="Chalkboard"/>
              </a:rPr>
              <a:t> del </a:t>
            </a:r>
            <a:r>
              <a:rPr lang="en-US" sz="2000" b="1" dirty="0" err="1">
                <a:solidFill>
                  <a:srgbClr val="FFFF00"/>
                </a:solidFill>
                <a:latin typeface="Chalkboard"/>
                <a:cs typeface="Chalkboard"/>
              </a:rPr>
              <a:t>quadrupolo</a:t>
            </a:r>
            <a:r>
              <a:rPr lang="en-US" sz="2000" b="1" dirty="0">
                <a:solidFill>
                  <a:srgbClr val="FFFF00"/>
                </a:solidFill>
                <a:latin typeface="Chalkboard"/>
                <a:cs typeface="Chalkboard"/>
              </a:rPr>
              <a:t> </a:t>
            </a:r>
            <a:r>
              <a:rPr lang="en-US" sz="2000" b="1" dirty="0" err="1" smtClean="0">
                <a:solidFill>
                  <a:srgbClr val="FFFF00"/>
                </a:solidFill>
                <a:latin typeface="Chalkboard"/>
                <a:cs typeface="Chalkboard"/>
              </a:rPr>
              <a:t>dal</a:t>
            </a:r>
            <a:r>
              <a:rPr lang="en-US" sz="2000" b="1" dirty="0" smtClean="0">
                <a:solidFill>
                  <a:srgbClr val="FFFF00"/>
                </a:solidFill>
                <a:latin typeface="Chalkboard"/>
                <a:cs typeface="Chalkboard"/>
              </a:rPr>
              <a:t> </a:t>
            </a:r>
            <a:r>
              <a:rPr lang="en-US" sz="2000" b="1" dirty="0" err="1">
                <a:solidFill>
                  <a:srgbClr val="FFFF00"/>
                </a:solidFill>
                <a:latin typeface="Chalkboard"/>
                <a:cs typeface="Chalkboard"/>
              </a:rPr>
              <a:t>potenziale</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applicato</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percorrendo</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una</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traiettoria</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oscillante</a:t>
            </a:r>
            <a:r>
              <a:rPr lang="en-US" sz="2000" b="1" dirty="0">
                <a:solidFill>
                  <a:srgbClr val="FFFF00"/>
                </a:solidFill>
                <a:latin typeface="Chalkboard"/>
                <a:cs typeface="Chalkboard"/>
              </a:rPr>
              <a:t>. Il </a:t>
            </a:r>
            <a:r>
              <a:rPr lang="en-US" sz="2000" b="1" dirty="0" err="1">
                <a:solidFill>
                  <a:srgbClr val="FFFF00"/>
                </a:solidFill>
                <a:latin typeface="Chalkboard"/>
                <a:cs typeface="Chalkboard"/>
              </a:rPr>
              <a:t>percorso</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è</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unico</a:t>
            </a:r>
            <a:r>
              <a:rPr lang="en-US" sz="2000" b="1" dirty="0">
                <a:solidFill>
                  <a:srgbClr val="FFFF00"/>
                </a:solidFill>
                <a:latin typeface="Chalkboard"/>
                <a:cs typeface="Chalkboard"/>
              </a:rPr>
              <a:t> per </a:t>
            </a:r>
            <a:r>
              <a:rPr lang="en-US" sz="2000" b="1" dirty="0" err="1">
                <a:solidFill>
                  <a:srgbClr val="FFFF00"/>
                </a:solidFill>
                <a:latin typeface="Chalkboard"/>
                <a:cs typeface="Chalkboard"/>
              </a:rPr>
              <a:t>ogni</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m/z</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e</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dipenderà</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dal</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potenziale</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applicato</a:t>
            </a:r>
            <a:r>
              <a:rPr lang="en-US" sz="2000" b="1" dirty="0">
                <a:solidFill>
                  <a:srgbClr val="FFFF00"/>
                </a:solidFill>
                <a:latin typeface="Chalkboard"/>
                <a:cs typeface="Chalkboard"/>
              </a:rPr>
              <a:t>. Solo </a:t>
            </a:r>
            <a:r>
              <a:rPr lang="en-US" sz="2000" b="1" dirty="0" err="1">
                <a:solidFill>
                  <a:srgbClr val="FFFF00"/>
                </a:solidFill>
                <a:latin typeface="Chalkboard"/>
                <a:cs typeface="Chalkboard"/>
              </a:rPr>
              <a:t>quei</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ioni</a:t>
            </a:r>
            <a:r>
              <a:rPr lang="en-US" sz="2000" b="1" dirty="0">
                <a:solidFill>
                  <a:srgbClr val="FFFF00"/>
                </a:solidFill>
                <a:latin typeface="Chalkboard"/>
                <a:cs typeface="Chalkboard"/>
              </a:rPr>
              <a:t> con </a:t>
            </a:r>
            <a:r>
              <a:rPr lang="en-US" sz="2000" b="1" dirty="0" err="1">
                <a:solidFill>
                  <a:srgbClr val="FFFF00"/>
                </a:solidFill>
                <a:latin typeface="Chalkboard"/>
                <a:cs typeface="Chalkboard"/>
              </a:rPr>
              <a:t>m/z</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selezionato</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percorreranno</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tutta</a:t>
            </a:r>
            <a:r>
              <a:rPr lang="en-US" sz="2000" b="1" dirty="0">
                <a:solidFill>
                  <a:srgbClr val="FFFF00"/>
                </a:solidFill>
                <a:latin typeface="Chalkboard"/>
                <a:cs typeface="Chalkboard"/>
              </a:rPr>
              <a:t> la </a:t>
            </a:r>
            <a:r>
              <a:rPr lang="en-US" sz="2000" b="1" dirty="0" err="1">
                <a:solidFill>
                  <a:srgbClr val="FFFF00"/>
                </a:solidFill>
                <a:latin typeface="Chalkboard"/>
                <a:cs typeface="Chalkboard"/>
              </a:rPr>
              <a:t>traiettoria</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mentre</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gli</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altri</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si</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neutralizzeranno</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andando</a:t>
            </a:r>
            <a:r>
              <a:rPr lang="en-US" sz="2000" b="1" dirty="0">
                <a:solidFill>
                  <a:srgbClr val="FFFF00"/>
                </a:solidFill>
                <a:latin typeface="Chalkboard"/>
                <a:cs typeface="Chalkboard"/>
              </a:rPr>
              <a:t> ad </a:t>
            </a:r>
            <a:r>
              <a:rPr lang="en-US" sz="2000" b="1" dirty="0" err="1">
                <a:solidFill>
                  <a:srgbClr val="FFFF00"/>
                </a:solidFill>
                <a:latin typeface="Chalkboard"/>
                <a:cs typeface="Chalkboard"/>
              </a:rPr>
              <a:t>urtare</a:t>
            </a:r>
            <a:r>
              <a:rPr lang="en-US" sz="2000" b="1" dirty="0">
                <a:solidFill>
                  <a:srgbClr val="FFFF00"/>
                </a:solidFill>
                <a:latin typeface="Chalkboard"/>
                <a:cs typeface="Chalkboard"/>
              </a:rPr>
              <a:t> </a:t>
            </a:r>
            <a:r>
              <a:rPr lang="en-US" sz="2000" b="1" dirty="0" err="1">
                <a:solidFill>
                  <a:srgbClr val="FFFF00"/>
                </a:solidFill>
                <a:latin typeface="Chalkboard"/>
                <a:cs typeface="Chalkboard"/>
              </a:rPr>
              <a:t>i</a:t>
            </a:r>
            <a:r>
              <a:rPr lang="en-US" sz="2000" b="1" dirty="0">
                <a:solidFill>
                  <a:srgbClr val="FFFF00"/>
                </a:solidFill>
                <a:latin typeface="Chalkboard"/>
                <a:cs typeface="Chalkboard"/>
              </a:rPr>
              <a:t> “rod”.</a:t>
            </a:r>
            <a:endParaRPr lang="it-IT" sz="2000" dirty="0">
              <a:solidFill>
                <a:srgbClr val="FFFF00"/>
              </a:solidFill>
              <a:latin typeface="Chalkboard"/>
              <a:cs typeface="Chalkboard"/>
            </a:endParaRPr>
          </a:p>
        </p:txBody>
      </p:sp>
      <p:pic>
        <p:nvPicPr>
          <p:cNvPr id="10" name="Picture 7" descr="quads%20and%20oct%20head%20on%20angle%20good"/>
          <p:cNvPicPr>
            <a:picLocks noChangeAspect="1" noChangeArrowheads="1"/>
          </p:cNvPicPr>
          <p:nvPr/>
        </p:nvPicPr>
        <p:blipFill>
          <a:blip r:embed="rId5"/>
          <a:srcRect/>
          <a:stretch>
            <a:fillRect/>
          </a:stretch>
        </p:blipFill>
        <p:spPr bwMode="auto">
          <a:xfrm rot="10800000" flipH="1" flipV="1">
            <a:off x="3356516" y="112920"/>
            <a:ext cx="2752184" cy="11828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Picture 2"/>
          <p:cNvPicPr>
            <a:picLocks noChangeAspect="1" noChangeArrowheads="1"/>
          </p:cNvPicPr>
          <p:nvPr/>
        </p:nvPicPr>
        <mc:AlternateContent>
          <mc:Choice xmlns:ma="http://schemas.microsoft.com/office/mac/drawingml/2008/main" Requires="ma">
            <p:blipFill>
              <a:blip r:embed="rId2">
                <a:alphaModFix amt="85000"/>
              </a:blip>
              <a:srcRect/>
              <a:stretch>
                <a:fillRect/>
              </a:stretch>
            </p:blipFill>
          </mc:Choice>
          <mc:Fallback>
            <p:blipFill>
              <a:blip r:embed="rId3">
                <a:alphaModFix amt="85000"/>
              </a:blip>
              <a:srcRect/>
              <a:stretch>
                <a:fillRect/>
              </a:stretch>
            </p:blipFill>
          </mc:Fallback>
        </mc:AlternateContent>
        <p:spPr bwMode="auto">
          <a:xfrm>
            <a:off x="620713" y="377825"/>
            <a:ext cx="7899400" cy="6096000"/>
          </a:xfrm>
          <a:prstGeom prst="rect">
            <a:avLst/>
          </a:prstGeom>
          <a:solidFill>
            <a:srgbClr val="CCFFFF">
              <a:alpha val="85097"/>
            </a:srgbClr>
          </a:solid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88900" y="657225"/>
            <a:ext cx="9020175" cy="57245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52"/>
          <p:cNvPicPr>
            <a:picLocks noChangeAspect="1" noChangeArrowheads="1"/>
          </p:cNvPicPr>
          <p:nvPr/>
        </p:nvPicPr>
        <p:blipFill>
          <a:blip r:embed="rId2"/>
          <a:srcRect/>
          <a:stretch>
            <a:fillRect/>
          </a:stretch>
        </p:blipFill>
        <p:spPr bwMode="auto">
          <a:xfrm>
            <a:off x="2847181" y="152400"/>
            <a:ext cx="6040437" cy="6629400"/>
          </a:xfrm>
          <a:prstGeom prst="rect">
            <a:avLst/>
          </a:prstGeom>
          <a:noFill/>
          <a:ln w="9525">
            <a:noFill/>
            <a:miter lim="800000"/>
            <a:headEnd/>
            <a:tailEnd/>
          </a:ln>
        </p:spPr>
      </p:pic>
      <p:sp>
        <p:nvSpPr>
          <p:cNvPr id="39939" name="Text Box 53"/>
          <p:cNvSpPr txBox="1">
            <a:spLocks noChangeArrowheads="1"/>
          </p:cNvSpPr>
          <p:nvPr/>
        </p:nvSpPr>
        <p:spPr bwMode="auto">
          <a:xfrm>
            <a:off x="6705600" y="1066800"/>
            <a:ext cx="990600" cy="304800"/>
          </a:xfrm>
          <a:prstGeom prst="rect">
            <a:avLst/>
          </a:prstGeom>
          <a:noFill/>
          <a:ln w="9525">
            <a:noFill/>
            <a:miter lim="800000"/>
            <a:headEnd/>
            <a:tailEnd/>
          </a:ln>
        </p:spPr>
        <p:txBody>
          <a:bodyPr>
            <a:prstTxWarp prst="textNoShape">
              <a:avLst/>
            </a:prstTxWarp>
            <a:spAutoFit/>
          </a:bodyPr>
          <a:lstStyle/>
          <a:p>
            <a:pPr algn="l" eaLnBrk="0" hangingPunct="0">
              <a:spcBef>
                <a:spcPct val="50000"/>
              </a:spcBef>
            </a:pPr>
            <a:r>
              <a:rPr lang="it-IT" sz="1400" b="1" baseline="20000">
                <a:solidFill>
                  <a:srgbClr val="FF0000"/>
                </a:solidFill>
                <a:latin typeface="Times" charset="0"/>
              </a:rPr>
              <a:t>206-208</a:t>
            </a:r>
            <a:r>
              <a:rPr lang="it-IT" sz="1400" b="1">
                <a:solidFill>
                  <a:srgbClr val="FF0000"/>
                </a:solidFill>
                <a:latin typeface="Times" charset="0"/>
              </a:rPr>
              <a:t>Pb</a:t>
            </a:r>
          </a:p>
        </p:txBody>
      </p:sp>
      <p:sp>
        <p:nvSpPr>
          <p:cNvPr id="39940" name="Text Box 54"/>
          <p:cNvSpPr txBox="1">
            <a:spLocks noChangeArrowheads="1"/>
          </p:cNvSpPr>
          <p:nvPr/>
        </p:nvSpPr>
        <p:spPr bwMode="auto">
          <a:xfrm>
            <a:off x="5791200" y="1066800"/>
            <a:ext cx="609600" cy="304800"/>
          </a:xfrm>
          <a:prstGeom prst="rect">
            <a:avLst/>
          </a:prstGeom>
          <a:noFill/>
          <a:ln w="9525">
            <a:noFill/>
            <a:miter lim="800000"/>
            <a:headEnd/>
            <a:tailEnd/>
          </a:ln>
        </p:spPr>
        <p:txBody>
          <a:bodyPr>
            <a:prstTxWarp prst="textNoShape">
              <a:avLst/>
            </a:prstTxWarp>
            <a:spAutoFit/>
          </a:bodyPr>
          <a:lstStyle/>
          <a:p>
            <a:pPr algn="l" eaLnBrk="0" hangingPunct="0">
              <a:spcBef>
                <a:spcPct val="50000"/>
              </a:spcBef>
            </a:pPr>
            <a:r>
              <a:rPr lang="it-IT" sz="1400" b="1" baseline="20000">
                <a:solidFill>
                  <a:srgbClr val="FF0000"/>
                </a:solidFill>
                <a:latin typeface="Times" charset="0"/>
              </a:rPr>
              <a:t>140</a:t>
            </a:r>
            <a:r>
              <a:rPr lang="it-IT" sz="1400" b="1">
                <a:solidFill>
                  <a:srgbClr val="FF0000"/>
                </a:solidFill>
                <a:latin typeface="Times" charset="0"/>
              </a:rPr>
              <a:t>Ce</a:t>
            </a:r>
          </a:p>
        </p:txBody>
      </p:sp>
      <p:sp>
        <p:nvSpPr>
          <p:cNvPr id="39941" name="Text Box 55"/>
          <p:cNvSpPr txBox="1">
            <a:spLocks noChangeArrowheads="1"/>
          </p:cNvSpPr>
          <p:nvPr/>
        </p:nvSpPr>
        <p:spPr bwMode="auto">
          <a:xfrm>
            <a:off x="5334000" y="1066800"/>
            <a:ext cx="533400" cy="304800"/>
          </a:xfrm>
          <a:prstGeom prst="rect">
            <a:avLst/>
          </a:prstGeom>
          <a:noFill/>
          <a:ln w="9525">
            <a:noFill/>
            <a:miter lim="800000"/>
            <a:headEnd/>
            <a:tailEnd/>
          </a:ln>
        </p:spPr>
        <p:txBody>
          <a:bodyPr>
            <a:prstTxWarp prst="textNoShape">
              <a:avLst/>
            </a:prstTxWarp>
            <a:spAutoFit/>
          </a:bodyPr>
          <a:lstStyle/>
          <a:p>
            <a:pPr algn="l" eaLnBrk="0" hangingPunct="0">
              <a:spcBef>
                <a:spcPct val="50000"/>
              </a:spcBef>
            </a:pPr>
            <a:r>
              <a:rPr lang="it-IT" sz="1400" b="1" baseline="20000">
                <a:solidFill>
                  <a:srgbClr val="FF0000"/>
                </a:solidFill>
                <a:latin typeface="Times" charset="0"/>
              </a:rPr>
              <a:t>119</a:t>
            </a:r>
            <a:r>
              <a:rPr lang="it-IT" sz="1400" b="1">
                <a:solidFill>
                  <a:srgbClr val="FF0000"/>
                </a:solidFill>
                <a:latin typeface="Times" charset="0"/>
              </a:rPr>
              <a:t>Y</a:t>
            </a:r>
          </a:p>
        </p:txBody>
      </p:sp>
      <p:sp>
        <p:nvSpPr>
          <p:cNvPr id="39942" name="Text Box 56"/>
          <p:cNvSpPr txBox="1">
            <a:spLocks noChangeArrowheads="1"/>
          </p:cNvSpPr>
          <p:nvPr/>
        </p:nvSpPr>
        <p:spPr bwMode="auto">
          <a:xfrm>
            <a:off x="4343400" y="381000"/>
            <a:ext cx="609600" cy="304800"/>
          </a:xfrm>
          <a:prstGeom prst="rect">
            <a:avLst/>
          </a:prstGeom>
          <a:noFill/>
          <a:ln w="9525">
            <a:noFill/>
            <a:miter lim="800000"/>
            <a:headEnd/>
            <a:tailEnd/>
          </a:ln>
        </p:spPr>
        <p:txBody>
          <a:bodyPr>
            <a:prstTxWarp prst="textNoShape">
              <a:avLst/>
            </a:prstTxWarp>
            <a:spAutoFit/>
          </a:bodyPr>
          <a:lstStyle/>
          <a:p>
            <a:pPr algn="l" eaLnBrk="0" hangingPunct="0">
              <a:spcBef>
                <a:spcPct val="50000"/>
              </a:spcBef>
            </a:pPr>
            <a:r>
              <a:rPr lang="it-IT" sz="1400" b="1" baseline="20000">
                <a:solidFill>
                  <a:srgbClr val="FF0000"/>
                </a:solidFill>
                <a:latin typeface="Times" charset="0"/>
              </a:rPr>
              <a:t>59</a:t>
            </a:r>
            <a:r>
              <a:rPr lang="it-IT" sz="1400" b="1">
                <a:solidFill>
                  <a:srgbClr val="FF0000"/>
                </a:solidFill>
                <a:latin typeface="Times" charset="0"/>
              </a:rPr>
              <a:t>Co</a:t>
            </a:r>
          </a:p>
        </p:txBody>
      </p:sp>
      <p:sp>
        <p:nvSpPr>
          <p:cNvPr id="30777" name="Text Box 57"/>
          <p:cNvSpPr txBox="1">
            <a:spLocks noChangeArrowheads="1"/>
          </p:cNvSpPr>
          <p:nvPr/>
        </p:nvSpPr>
        <p:spPr bwMode="auto">
          <a:xfrm>
            <a:off x="0" y="0"/>
            <a:ext cx="3372556" cy="1938992"/>
          </a:xfrm>
          <a:prstGeom prst="rect">
            <a:avLst/>
          </a:prstGeom>
          <a:solidFill>
            <a:schemeClr val="tx1">
              <a:alpha val="52940"/>
            </a:schemeClr>
          </a:solidFill>
          <a:ln w="9525">
            <a:noFill/>
            <a:miter lim="800000"/>
            <a:headEnd/>
            <a:tailEnd/>
          </a:ln>
        </p:spPr>
        <p:txBody>
          <a:bodyPr wrap="square" anchor="ctr">
            <a:prstTxWarp prst="textNoShape">
              <a:avLst/>
            </a:prstTxWarp>
            <a:spAutoFit/>
          </a:bodyPr>
          <a:lstStyle/>
          <a:p>
            <a:pPr>
              <a:spcBef>
                <a:spcPct val="50000"/>
              </a:spcBef>
            </a:pPr>
            <a:r>
              <a:rPr lang="en-US" sz="2400" dirty="0">
                <a:solidFill>
                  <a:schemeClr val="bg1"/>
                </a:solidFill>
                <a:latin typeface="Chalkboard"/>
                <a:cs typeface="Chalkboard"/>
              </a:rPr>
              <a:t>Sulla base </a:t>
            </a:r>
            <a:r>
              <a:rPr lang="en-US" sz="2400" dirty="0" err="1">
                <a:solidFill>
                  <a:schemeClr val="bg1"/>
                </a:solidFill>
                <a:latin typeface="Chalkboard"/>
                <a:cs typeface="Chalkboard"/>
              </a:rPr>
              <a:t>delle</a:t>
            </a:r>
            <a:r>
              <a:rPr lang="en-US" sz="2400" dirty="0">
                <a:solidFill>
                  <a:schemeClr val="bg1"/>
                </a:solidFill>
                <a:latin typeface="Chalkboard"/>
                <a:cs typeface="Chalkboard"/>
              </a:rPr>
              <a:t> </a:t>
            </a:r>
            <a:r>
              <a:rPr lang="en-US" sz="2400" dirty="0" err="1">
                <a:solidFill>
                  <a:schemeClr val="bg1"/>
                </a:solidFill>
                <a:latin typeface="Chalkboard"/>
                <a:cs typeface="Chalkboard"/>
              </a:rPr>
              <a:t>abbondanze</a:t>
            </a:r>
            <a:r>
              <a:rPr lang="en-US" sz="2400" dirty="0">
                <a:solidFill>
                  <a:schemeClr val="bg1"/>
                </a:solidFill>
                <a:latin typeface="Chalkboard"/>
                <a:cs typeface="Chalkboard"/>
              </a:rPr>
              <a:t> </a:t>
            </a:r>
            <a:r>
              <a:rPr lang="en-US" sz="2400" dirty="0" err="1">
                <a:solidFill>
                  <a:schemeClr val="bg1"/>
                </a:solidFill>
                <a:latin typeface="Chalkboard"/>
                <a:cs typeface="Chalkboard"/>
              </a:rPr>
              <a:t>naturali</a:t>
            </a:r>
            <a:r>
              <a:rPr lang="en-US" sz="2400" dirty="0">
                <a:solidFill>
                  <a:schemeClr val="bg1"/>
                </a:solidFill>
                <a:latin typeface="Chalkboard"/>
                <a:cs typeface="Chalkboard"/>
              </a:rPr>
              <a:t> </a:t>
            </a:r>
            <a:r>
              <a:rPr lang="en-US" sz="2400" dirty="0" err="1">
                <a:solidFill>
                  <a:schemeClr val="bg1"/>
                </a:solidFill>
                <a:latin typeface="Chalkboard"/>
                <a:cs typeface="Chalkboard"/>
              </a:rPr>
              <a:t>dei</a:t>
            </a:r>
            <a:r>
              <a:rPr lang="en-US" sz="2400" dirty="0">
                <a:solidFill>
                  <a:schemeClr val="bg1"/>
                </a:solidFill>
                <a:latin typeface="Chalkboard"/>
                <a:cs typeface="Chalkboard"/>
              </a:rPr>
              <a:t> </a:t>
            </a:r>
            <a:r>
              <a:rPr lang="en-US" sz="2400" dirty="0" err="1">
                <a:solidFill>
                  <a:schemeClr val="bg1"/>
                </a:solidFill>
                <a:latin typeface="Chalkboard"/>
                <a:cs typeface="Chalkboard"/>
              </a:rPr>
              <a:t>vari</a:t>
            </a:r>
            <a:r>
              <a:rPr lang="en-US" sz="2400" dirty="0">
                <a:solidFill>
                  <a:schemeClr val="bg1"/>
                </a:solidFill>
                <a:latin typeface="Chalkboard"/>
                <a:cs typeface="Chalkboard"/>
              </a:rPr>
              <a:t> </a:t>
            </a:r>
            <a:r>
              <a:rPr lang="en-US" sz="2400" dirty="0" err="1">
                <a:solidFill>
                  <a:schemeClr val="bg1"/>
                </a:solidFill>
                <a:latin typeface="Chalkboard"/>
                <a:cs typeface="Chalkboard"/>
              </a:rPr>
              <a:t>isotopi</a:t>
            </a:r>
            <a:r>
              <a:rPr lang="en-US" sz="2400" dirty="0">
                <a:solidFill>
                  <a:schemeClr val="bg1"/>
                </a:solidFill>
                <a:latin typeface="Chalkboard"/>
                <a:cs typeface="Chalkboard"/>
              </a:rPr>
              <a:t> </a:t>
            </a:r>
            <a:r>
              <a:rPr lang="en-US" sz="2400" dirty="0" err="1">
                <a:solidFill>
                  <a:schemeClr val="bg1"/>
                </a:solidFill>
                <a:latin typeface="Chalkboard"/>
                <a:cs typeface="Chalkboard"/>
              </a:rPr>
              <a:t>vengono</a:t>
            </a:r>
            <a:r>
              <a:rPr lang="en-US" sz="2400" dirty="0">
                <a:solidFill>
                  <a:schemeClr val="bg1"/>
                </a:solidFill>
                <a:latin typeface="Chalkboard"/>
                <a:cs typeface="Chalkboard"/>
              </a:rPr>
              <a:t> determinate le </a:t>
            </a:r>
            <a:r>
              <a:rPr lang="en-US" sz="2400" dirty="0" err="1">
                <a:solidFill>
                  <a:schemeClr val="bg1"/>
                </a:solidFill>
                <a:latin typeface="Chalkboard"/>
                <a:cs typeface="Chalkboard"/>
              </a:rPr>
              <a:t>varie</a:t>
            </a:r>
            <a:r>
              <a:rPr lang="en-US" sz="2400" dirty="0">
                <a:solidFill>
                  <a:schemeClr val="bg1"/>
                </a:solidFill>
                <a:latin typeface="Chalkboard"/>
                <a:cs typeface="Chalkboard"/>
              </a:rPr>
              <a:t> </a:t>
            </a:r>
            <a:r>
              <a:rPr lang="en-US" sz="2400" dirty="0" err="1">
                <a:solidFill>
                  <a:schemeClr val="bg1"/>
                </a:solidFill>
                <a:latin typeface="Chalkboard"/>
                <a:cs typeface="Chalkboard"/>
              </a:rPr>
              <a:t>concentrazione</a:t>
            </a:r>
            <a:r>
              <a:rPr lang="en-US" sz="2400" dirty="0">
                <a:solidFill>
                  <a:schemeClr val="bg1"/>
                </a:solidFill>
                <a:latin typeface="Chalkboard"/>
                <a:cs typeface="Chalkboard"/>
              </a:rPr>
              <a:t> </a:t>
            </a:r>
          </a:p>
        </p:txBody>
      </p:sp>
      <p:sp>
        <p:nvSpPr>
          <p:cNvPr id="30778" name="Rectangle 58"/>
          <p:cNvSpPr>
            <a:spLocks noChangeArrowheads="1"/>
          </p:cNvSpPr>
          <p:nvPr/>
        </p:nvSpPr>
        <p:spPr bwMode="auto">
          <a:xfrm>
            <a:off x="254000" y="4842808"/>
            <a:ext cx="2362200" cy="1938992"/>
          </a:xfrm>
          <a:prstGeom prst="rect">
            <a:avLst/>
          </a:prstGeom>
          <a:solidFill>
            <a:schemeClr val="folHlink">
              <a:alpha val="61176"/>
            </a:schemeClr>
          </a:solidFill>
          <a:ln w="9525">
            <a:noFill/>
            <a:miter lim="800000"/>
            <a:headEnd/>
            <a:tailEnd/>
          </a:ln>
        </p:spPr>
        <p:txBody>
          <a:bodyPr wrap="square" anchor="ctr">
            <a:prstTxWarp prst="textNoShape">
              <a:avLst/>
            </a:prstTxWarp>
            <a:spAutoFit/>
          </a:bodyPr>
          <a:lstStyle/>
          <a:p>
            <a:pPr marL="457200" indent="-457200"/>
            <a:r>
              <a:rPr lang="en-US" sz="2400" b="1" dirty="0">
                <a:solidFill>
                  <a:schemeClr val="bg1"/>
                </a:solidFill>
                <a:latin typeface="Chalkboard"/>
                <a:cs typeface="Chalkboard"/>
              </a:rPr>
              <a:t>A 	 Nat. Ab. </a:t>
            </a:r>
          </a:p>
          <a:p>
            <a:pPr marL="457200" indent="-457200"/>
            <a:r>
              <a:rPr lang="en-US" sz="2400" b="1" dirty="0">
                <a:solidFill>
                  <a:schemeClr val="bg1"/>
                </a:solidFill>
                <a:latin typeface="Chalkboard"/>
                <a:cs typeface="Chalkboard"/>
              </a:rPr>
              <a:t>136	0.185% </a:t>
            </a:r>
          </a:p>
          <a:p>
            <a:pPr marL="457200" indent="-457200"/>
            <a:r>
              <a:rPr lang="en-US" sz="2400" b="1" dirty="0">
                <a:solidFill>
                  <a:schemeClr val="bg1"/>
                </a:solidFill>
                <a:latin typeface="Chalkboard"/>
                <a:cs typeface="Chalkboard"/>
              </a:rPr>
              <a:t>138 	0.251% </a:t>
            </a:r>
          </a:p>
          <a:p>
            <a:pPr marL="457200" indent="-457200">
              <a:buFont typeface="Times" charset="0"/>
              <a:buAutoNum type="arabicPlain" startAt="140"/>
            </a:pPr>
            <a:r>
              <a:rPr lang="en-US" sz="2400" b="1" dirty="0">
                <a:solidFill>
                  <a:schemeClr val="bg1"/>
                </a:solidFill>
                <a:latin typeface="Chalkboard"/>
                <a:cs typeface="Chalkboard"/>
              </a:rPr>
              <a:t> </a:t>
            </a:r>
            <a:r>
              <a:rPr lang="en-US" sz="2400" b="1" dirty="0" smtClean="0">
                <a:solidFill>
                  <a:schemeClr val="bg1"/>
                </a:solidFill>
                <a:latin typeface="Chalkboard"/>
                <a:cs typeface="Chalkboard"/>
              </a:rPr>
              <a:t>  </a:t>
            </a:r>
            <a:r>
              <a:rPr lang="en-US" sz="2400" b="1" dirty="0">
                <a:solidFill>
                  <a:schemeClr val="bg1"/>
                </a:solidFill>
                <a:latin typeface="Chalkboard"/>
                <a:cs typeface="Chalkboard"/>
              </a:rPr>
              <a:t>88.450% </a:t>
            </a:r>
          </a:p>
          <a:p>
            <a:pPr marL="457200" indent="-457200">
              <a:buFont typeface="Times" charset="0"/>
              <a:buNone/>
            </a:pPr>
            <a:r>
              <a:rPr lang="en-US" sz="2400" b="1" dirty="0">
                <a:solidFill>
                  <a:schemeClr val="bg1"/>
                </a:solidFill>
                <a:latin typeface="Chalkboard"/>
                <a:cs typeface="Chalkboard"/>
              </a:rPr>
              <a:t>142   </a:t>
            </a:r>
            <a:r>
              <a:rPr lang="en-US" sz="2400" b="1" dirty="0" smtClean="0">
                <a:solidFill>
                  <a:schemeClr val="bg1"/>
                </a:solidFill>
                <a:latin typeface="Chalkboard"/>
                <a:cs typeface="Chalkboard"/>
              </a:rPr>
              <a:t> 11.114</a:t>
            </a:r>
            <a:r>
              <a:rPr lang="en-US" sz="2400" b="1" dirty="0">
                <a:solidFill>
                  <a:schemeClr val="bg1"/>
                </a:solidFill>
                <a:latin typeface="Chalkboard"/>
                <a:cs typeface="Chalkboar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77"/>
                                        </p:tgtEl>
                                        <p:attrNameLst>
                                          <p:attrName>style.visibility</p:attrName>
                                        </p:attrNameLst>
                                      </p:cBhvr>
                                      <p:to>
                                        <p:strVal val="visible"/>
                                      </p:to>
                                    </p:set>
                                    <p:animEffect transition="in" filter="dissolve">
                                      <p:cBhvr>
                                        <p:cTn id="7" dur="500"/>
                                        <p:tgtEl>
                                          <p:spTgt spid="307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0778"/>
                                        </p:tgtEl>
                                        <p:attrNameLst>
                                          <p:attrName>style.visibility</p:attrName>
                                        </p:attrNameLst>
                                      </p:cBhvr>
                                      <p:to>
                                        <p:strVal val="visible"/>
                                      </p:to>
                                    </p:set>
                                    <p:anim calcmode="lin" valueType="num">
                                      <p:cBhvr additive="base">
                                        <p:cTn id="12" dur="500" fill="hold"/>
                                        <p:tgtEl>
                                          <p:spTgt spid="30778"/>
                                        </p:tgtEl>
                                        <p:attrNameLst>
                                          <p:attrName>ppt_x</p:attrName>
                                        </p:attrNameLst>
                                      </p:cBhvr>
                                      <p:tavLst>
                                        <p:tav tm="0">
                                          <p:val>
                                            <p:strVal val="#ppt_x"/>
                                          </p:val>
                                        </p:tav>
                                        <p:tav tm="100000">
                                          <p:val>
                                            <p:strVal val="#ppt_x"/>
                                          </p:val>
                                        </p:tav>
                                      </p:tavLst>
                                    </p:anim>
                                    <p:anim calcmode="lin" valueType="num">
                                      <p:cBhvr additive="base">
                                        <p:cTn id="13" dur="500" fill="hold"/>
                                        <p:tgtEl>
                                          <p:spTgt spid="307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7" grpId="0" animBg="1" autoUpdateAnimBg="0"/>
      <p:bldP spid="30778" grpId="0" animBg="1" autoUpdateAnimBg="0"/>
    </p:bld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70330" y="1157817"/>
            <a:ext cx="9022871" cy="4345516"/>
          </a:xfrm>
          <a:prstGeom prst="rect">
            <a:avLst/>
          </a:prstGeom>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423334" y="423332"/>
            <a:ext cx="8203260" cy="6152445"/>
          </a:xfrm>
          <a:prstGeom prst="rect">
            <a:avLst/>
          </a:prstGeom>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Picture 3" descr="MS NI spectrum"/>
          <p:cNvPicPr>
            <a:picLocks noChangeAspect="1" noChangeArrowheads="1"/>
          </p:cNvPicPr>
          <p:nvPr/>
        </p:nvPicPr>
        <p:blipFill>
          <a:blip r:embed="rId2"/>
          <a:srcRect l="2324" t="2811" r="3558" b="2776"/>
          <a:stretch>
            <a:fillRect/>
          </a:stretch>
        </p:blipFill>
        <p:spPr bwMode="auto">
          <a:xfrm>
            <a:off x="948267" y="510801"/>
            <a:ext cx="6790266" cy="4694439"/>
          </a:xfrm>
          <a:prstGeom prst="rect">
            <a:avLst/>
          </a:prstGeom>
          <a:noFill/>
          <a:effectLst>
            <a:outerShdw blurRad="63500" dist="107763" dir="2700000" algn="ctr" rotWithShape="0">
              <a:schemeClr val="tx1">
                <a:alpha val="74998"/>
              </a:schemeClr>
            </a:outerShdw>
          </a:effectLst>
        </p:spPr>
      </p:pic>
      <p:sp>
        <p:nvSpPr>
          <p:cNvPr id="3" name="Rettangolo 2"/>
          <p:cNvSpPr/>
          <p:nvPr/>
        </p:nvSpPr>
        <p:spPr>
          <a:xfrm>
            <a:off x="558801" y="5452541"/>
            <a:ext cx="8161866" cy="1457835"/>
          </a:xfrm>
          <a:prstGeom prst="rect">
            <a:avLst/>
          </a:prstGeom>
        </p:spPr>
        <p:txBody>
          <a:bodyPr wrap="square">
            <a:spAutoFit/>
          </a:bodyPr>
          <a:lstStyle/>
          <a:p>
            <a:pPr algn="ctr">
              <a:lnSpc>
                <a:spcPct val="80000"/>
              </a:lnSpc>
            </a:pPr>
            <a:r>
              <a:rPr lang="en-US" sz="2200" dirty="0" err="1" smtClean="0">
                <a:solidFill>
                  <a:srgbClr val="FFFF00"/>
                </a:solidFill>
                <a:latin typeface="Chalkboard"/>
                <a:cs typeface="Chalkboard"/>
              </a:rPr>
              <a:t>Spettrometro</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di</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massa</a:t>
            </a:r>
            <a:r>
              <a:rPr lang="en-US" sz="2200" dirty="0" smtClean="0">
                <a:solidFill>
                  <a:srgbClr val="FFFF00"/>
                </a:solidFill>
                <a:latin typeface="Chalkboard"/>
                <a:cs typeface="Chalkboard"/>
              </a:rPr>
              <a:t> per </a:t>
            </a:r>
            <a:r>
              <a:rPr lang="en-US" sz="2200" dirty="0" err="1" smtClean="0">
                <a:solidFill>
                  <a:srgbClr val="FFFF00"/>
                </a:solidFill>
                <a:latin typeface="Chalkboard"/>
                <a:cs typeface="Chalkboard"/>
              </a:rPr>
              <a:t>i</a:t>
            </a:r>
            <a:r>
              <a:rPr lang="en-US" sz="2200" dirty="0" smtClean="0">
                <a:solidFill>
                  <a:srgbClr val="FFFF00"/>
                </a:solidFill>
                <a:latin typeface="Chalkboard"/>
                <a:cs typeface="Chalkboard"/>
              </a:rPr>
              <a:t> 5 </a:t>
            </a:r>
            <a:r>
              <a:rPr lang="en-US" sz="2200" dirty="0" err="1" smtClean="0">
                <a:solidFill>
                  <a:srgbClr val="FFFF00"/>
                </a:solidFill>
                <a:latin typeface="Chalkboard"/>
                <a:cs typeface="Chalkboard"/>
              </a:rPr>
              <a:t>isotopi</a:t>
            </a:r>
            <a:r>
              <a:rPr lang="en-US" sz="2200" dirty="0" smtClean="0">
                <a:solidFill>
                  <a:srgbClr val="FFFF00"/>
                </a:solidFill>
                <a:latin typeface="Chalkboard"/>
                <a:cs typeface="Chalkboard"/>
              </a:rPr>
              <a:t> del Ni.  </a:t>
            </a:r>
            <a:r>
              <a:rPr lang="en-US" sz="2200" dirty="0" err="1" smtClean="0">
                <a:solidFill>
                  <a:srgbClr val="FFFF00"/>
                </a:solidFill>
                <a:latin typeface="Chalkboard"/>
                <a:cs typeface="Chalkboard"/>
              </a:rPr>
              <a:t>Ci</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sono</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picchi</a:t>
            </a:r>
            <a:r>
              <a:rPr lang="en-US" sz="2200" dirty="0" smtClean="0">
                <a:solidFill>
                  <a:srgbClr val="FFFF00"/>
                </a:solidFill>
                <a:latin typeface="Chalkboard"/>
                <a:cs typeface="Chalkboard"/>
              </a:rPr>
              <a:t> a </a:t>
            </a:r>
            <a:r>
              <a:rPr lang="en-US" sz="2200" dirty="0" err="1" smtClean="0">
                <a:solidFill>
                  <a:srgbClr val="FFFF00"/>
                </a:solidFill>
                <a:latin typeface="Chalkboard"/>
                <a:cs typeface="Chalkboard"/>
              </a:rPr>
              <a:t>differenti</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lunghezze</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d’onda</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che</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rendono</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semplice</a:t>
            </a:r>
            <a:r>
              <a:rPr lang="en-US" sz="2200" dirty="0" smtClean="0">
                <a:solidFill>
                  <a:srgbClr val="FFFF00"/>
                </a:solidFill>
                <a:latin typeface="Chalkboard"/>
                <a:cs typeface="Chalkboard"/>
              </a:rPr>
              <a:t> la </a:t>
            </a:r>
            <a:r>
              <a:rPr lang="en-US" sz="2200" dirty="0" err="1" smtClean="0">
                <a:solidFill>
                  <a:srgbClr val="FFFF00"/>
                </a:solidFill>
                <a:latin typeface="Chalkboard"/>
                <a:cs typeface="Chalkboard"/>
              </a:rPr>
              <a:t>lettura</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dello</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spettro</a:t>
            </a:r>
            <a:r>
              <a:rPr lang="en-US" sz="2200" dirty="0" smtClean="0">
                <a:solidFill>
                  <a:srgbClr val="FFFF00"/>
                </a:solidFill>
                <a:latin typeface="Chalkboard"/>
                <a:cs typeface="Chalkboard"/>
              </a:rPr>
              <a:t> con un </a:t>
            </a:r>
            <a:r>
              <a:rPr lang="en-US" sz="2200" dirty="0" err="1" smtClean="0">
                <a:solidFill>
                  <a:srgbClr val="FFFF00"/>
                </a:solidFill>
                <a:latin typeface="Chalkboard"/>
                <a:cs typeface="Chalkboard"/>
              </a:rPr>
              <a:t>segnale/spettro</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ottimo</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Spettri</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più</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semplici</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e</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più</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elevata</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sensibilità</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sono</a:t>
            </a:r>
            <a:r>
              <a:rPr lang="en-US" sz="2200" dirty="0" smtClean="0">
                <a:solidFill>
                  <a:srgbClr val="FFFF00"/>
                </a:solidFill>
                <a:latin typeface="Chalkboard"/>
                <a:cs typeface="Chalkboard"/>
              </a:rPr>
              <a:t> due </a:t>
            </a:r>
            <a:r>
              <a:rPr lang="en-US" sz="2200" dirty="0" err="1" smtClean="0">
                <a:solidFill>
                  <a:srgbClr val="FFFF00"/>
                </a:solidFill>
                <a:latin typeface="Chalkboard"/>
                <a:cs typeface="Chalkboard"/>
              </a:rPr>
              <a:t>punti</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chiave</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che</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rendono</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migliore</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l’ICP</a:t>
            </a:r>
            <a:r>
              <a:rPr lang="en-US" sz="2200" dirty="0" smtClean="0">
                <a:solidFill>
                  <a:srgbClr val="FFFF00"/>
                </a:solidFill>
                <a:latin typeface="Chalkboard"/>
                <a:cs typeface="Chalkboard"/>
              </a:rPr>
              <a:t>-MS </a:t>
            </a:r>
            <a:r>
              <a:rPr lang="en-US" sz="2200" dirty="0" err="1" smtClean="0">
                <a:solidFill>
                  <a:srgbClr val="FFFF00"/>
                </a:solidFill>
                <a:latin typeface="Chalkboard"/>
                <a:cs typeface="Chalkboard"/>
              </a:rPr>
              <a:t>rispetto</a:t>
            </a:r>
            <a:r>
              <a:rPr lang="en-US" sz="2200" dirty="0" smtClean="0">
                <a:solidFill>
                  <a:srgbClr val="FFFF00"/>
                </a:solidFill>
                <a:latin typeface="Chalkboard"/>
                <a:cs typeface="Chalkboard"/>
              </a:rPr>
              <a:t> </a:t>
            </a:r>
            <a:r>
              <a:rPr lang="en-US" sz="2200" dirty="0" err="1" smtClean="0">
                <a:solidFill>
                  <a:srgbClr val="FFFF00"/>
                </a:solidFill>
                <a:latin typeface="Chalkboard"/>
                <a:cs typeface="Chalkboard"/>
              </a:rPr>
              <a:t>all’ICP</a:t>
            </a:r>
            <a:r>
              <a:rPr lang="en-US" sz="2200" dirty="0" smtClean="0">
                <a:solidFill>
                  <a:srgbClr val="FFFF00"/>
                </a:solidFill>
                <a:latin typeface="Chalkboard"/>
                <a:cs typeface="Chalkboard"/>
              </a:rPr>
              <a:t>-AES</a:t>
            </a:r>
            <a:endParaRPr lang="en-US" sz="2200" dirty="0">
              <a:solidFill>
                <a:srgbClr val="FFFF00"/>
              </a:solidFill>
              <a:latin typeface="Chalkboard"/>
              <a:cs typeface="Chalkboard"/>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descr="2804"/>
          <p:cNvSpPr>
            <a:spLocks noGrp="1" noChangeAspect="1" noChangeArrowheads="1"/>
          </p:cNvSpPr>
          <p:nvPr/>
        </p:nvSpPr>
        <p:spPr bwMode="auto">
          <a:xfrm>
            <a:off x="609600" y="655638"/>
            <a:ext cx="7620000" cy="4983162"/>
          </a:xfrm>
          <a:prstGeom prst="rect">
            <a:avLst/>
          </a:prstGeom>
          <a:blipFill dpi="0" rotWithShape="1">
            <a:blip r:embed="rId2"/>
            <a:srcRect/>
            <a:stretch>
              <a:fillRect b="-6"/>
            </a:stretch>
          </a:blipFill>
          <a:ln w="9525">
            <a:noFill/>
            <a:miter lim="800000"/>
            <a:headEnd/>
            <a:tailEnd/>
          </a:ln>
          <a:effectLst/>
        </p:spPr>
        <p:txBody>
          <a:bodyPr>
            <a:prstTxWarp prst="textNoShape">
              <a:avLst/>
            </a:prstTxWarp>
          </a:bodyPr>
          <a:lstStyle/>
          <a:p>
            <a:endParaRPr lang="it-IT"/>
          </a:p>
        </p:txBody>
      </p:sp>
      <p:sp>
        <p:nvSpPr>
          <p:cNvPr id="3" name="Text Box 3"/>
          <p:cNvSpPr txBox="1">
            <a:spLocks noChangeArrowheads="1"/>
          </p:cNvSpPr>
          <p:nvPr/>
        </p:nvSpPr>
        <p:spPr bwMode="auto">
          <a:xfrm>
            <a:off x="1456268" y="706437"/>
            <a:ext cx="2624667" cy="1200329"/>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800" dirty="0">
                <a:solidFill>
                  <a:srgbClr val="000090"/>
                </a:solidFill>
                <a:latin typeface="Chalkboard"/>
                <a:cs typeface="Chalkboard"/>
              </a:rPr>
              <a:t>The mass spectrum of a standard rock sample obtained by laser </a:t>
            </a:r>
            <a:r>
              <a:rPr lang="en-US" sz="1800" dirty="0" smtClean="0">
                <a:solidFill>
                  <a:srgbClr val="000090"/>
                </a:solidFill>
                <a:latin typeface="Chalkboard"/>
                <a:cs typeface="Chalkboard"/>
              </a:rPr>
              <a:t>ablation/ ICP</a:t>
            </a:r>
            <a:r>
              <a:rPr lang="en-US" sz="1800" dirty="0">
                <a:solidFill>
                  <a:srgbClr val="000090"/>
                </a:solidFill>
                <a:latin typeface="Chalkboard"/>
                <a:cs typeface="Chalkboard"/>
              </a:rPr>
              <a:t>-MS.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3"/>
          <p:cNvPicPr>
            <a:picLocks noChangeAspect="1" noChangeArrowheads="1"/>
          </p:cNvPicPr>
          <p:nvPr/>
        </p:nvPicPr>
        <p:blipFill>
          <a:blip r:embed="rId2"/>
          <a:srcRect/>
          <a:stretch>
            <a:fillRect/>
          </a:stretch>
        </p:blipFill>
        <p:spPr bwMode="auto">
          <a:xfrm>
            <a:off x="252413" y="174625"/>
            <a:ext cx="8636000" cy="6502400"/>
          </a:xfrm>
          <a:prstGeom prst="rect">
            <a:avLst/>
          </a:prstGeom>
          <a:noFill/>
          <a:ln w="9525">
            <a:noFill/>
            <a:miter lim="800000"/>
            <a:headEnd/>
            <a:tailEnd/>
          </a:ln>
        </p:spPr>
      </p:pic>
      <p:sp>
        <p:nvSpPr>
          <p:cNvPr id="3" name="Rettangolo 2"/>
          <p:cNvSpPr/>
          <p:nvPr/>
        </p:nvSpPr>
        <p:spPr>
          <a:xfrm>
            <a:off x="3441700" y="5048250"/>
            <a:ext cx="260350" cy="1651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 name="CasellaDiTesto 3"/>
          <p:cNvSpPr txBox="1"/>
          <p:nvPr/>
        </p:nvSpPr>
        <p:spPr>
          <a:xfrm>
            <a:off x="611010" y="4324920"/>
            <a:ext cx="881941" cy="1107996"/>
          </a:xfrm>
          <a:prstGeom prst="rect">
            <a:avLst/>
          </a:prstGeom>
          <a:noFill/>
        </p:spPr>
        <p:txBody>
          <a:bodyPr wrap="square" rtlCol="0">
            <a:spAutoFit/>
          </a:bodyPr>
          <a:lstStyle/>
          <a:p>
            <a:r>
              <a:rPr lang="it-IT" sz="6600" dirty="0" smtClean="0">
                <a:solidFill>
                  <a:srgbClr val="E46C0A"/>
                </a:solidFill>
                <a:latin typeface="Chalkboard"/>
                <a:cs typeface="Chalkboard"/>
              </a:rPr>
              <a:t>!!</a:t>
            </a:r>
            <a:endParaRPr lang="it-IT" sz="6600" dirty="0">
              <a:solidFill>
                <a:srgbClr val="E46C0A"/>
              </a:solidFill>
              <a:latin typeface="Chalkboard"/>
              <a:cs typeface="Chalkboard"/>
            </a:endParaRPr>
          </a:p>
        </p:txBody>
      </p:sp>
      <p:sp>
        <p:nvSpPr>
          <p:cNvPr id="5" name="CasellaDiTesto 4"/>
          <p:cNvSpPr txBox="1"/>
          <p:nvPr/>
        </p:nvSpPr>
        <p:spPr>
          <a:xfrm>
            <a:off x="611010" y="1608668"/>
            <a:ext cx="881941" cy="1107996"/>
          </a:xfrm>
          <a:prstGeom prst="rect">
            <a:avLst/>
          </a:prstGeom>
          <a:noFill/>
        </p:spPr>
        <p:txBody>
          <a:bodyPr wrap="square" rtlCol="0">
            <a:spAutoFit/>
          </a:bodyPr>
          <a:lstStyle/>
          <a:p>
            <a:r>
              <a:rPr lang="it-IT" sz="6600" dirty="0" smtClean="0">
                <a:solidFill>
                  <a:srgbClr val="E46C0A"/>
                </a:solidFill>
                <a:latin typeface="Chalkboard"/>
                <a:cs typeface="Chalkboard"/>
              </a:rPr>
              <a:t>!!</a:t>
            </a:r>
            <a:endParaRPr lang="it-IT" sz="6600" dirty="0">
              <a:solidFill>
                <a:srgbClr val="E46C0A"/>
              </a:solidFill>
              <a:latin typeface="Chalkboard"/>
              <a:cs typeface="Chalkboard"/>
            </a:endParaRPr>
          </a:p>
        </p:txBody>
      </p:sp>
      <p:sp>
        <p:nvSpPr>
          <p:cNvPr id="6" name="CasellaDiTesto 5"/>
          <p:cNvSpPr txBox="1"/>
          <p:nvPr/>
        </p:nvSpPr>
        <p:spPr>
          <a:xfrm>
            <a:off x="611010" y="2815441"/>
            <a:ext cx="881941" cy="1107996"/>
          </a:xfrm>
          <a:prstGeom prst="rect">
            <a:avLst/>
          </a:prstGeom>
          <a:noFill/>
        </p:spPr>
        <p:txBody>
          <a:bodyPr wrap="square" rtlCol="0">
            <a:spAutoFit/>
          </a:bodyPr>
          <a:lstStyle/>
          <a:p>
            <a:r>
              <a:rPr lang="it-IT" sz="6600" dirty="0" smtClean="0">
                <a:solidFill>
                  <a:srgbClr val="E46C0A"/>
                </a:solidFill>
                <a:latin typeface="Chalkboard"/>
                <a:cs typeface="Chalkboard"/>
              </a:rPr>
              <a:t>!!</a:t>
            </a:r>
            <a:endParaRPr lang="it-IT" sz="6600" dirty="0">
              <a:solidFill>
                <a:srgbClr val="E46C0A"/>
              </a:solidFill>
              <a:latin typeface="Chalkboard"/>
              <a:cs typeface="Chalkboard"/>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6350" y="482600"/>
            <a:ext cx="9131300" cy="58928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381000" y="219606"/>
            <a:ext cx="8534400" cy="1096611"/>
          </a:xfrm>
          <a:prstGeom prst="rect">
            <a:avLst/>
          </a:prstGeom>
          <a:noFill/>
          <a:ln w="9525">
            <a:noFill/>
            <a:miter lim="800000"/>
            <a:headEnd/>
            <a:tailEnd/>
          </a:ln>
        </p:spPr>
        <p:txBody>
          <a:bodyPr lIns="80165" tIns="40083" rIns="80165" bIns="40083">
            <a:prstTxWarp prst="textNoShape">
              <a:avLst/>
            </a:prstTxWarp>
            <a:spAutoFit/>
          </a:bodyPr>
          <a:lstStyle/>
          <a:p>
            <a:pPr defTabSz="801688" eaLnBrk="0" hangingPunct="0"/>
            <a:r>
              <a:rPr lang="it-IT" sz="2200" b="1" dirty="0">
                <a:solidFill>
                  <a:schemeClr val="accent6">
                    <a:lumMod val="60000"/>
                    <a:lumOff val="40000"/>
                  </a:schemeClr>
                </a:solidFill>
                <a:latin typeface="Chalkboard"/>
                <a:cs typeface="Chalkboard"/>
              </a:rPr>
              <a:t>Il carattere metallico aumenta:</a:t>
            </a:r>
          </a:p>
          <a:p>
            <a:pPr defTabSz="801688" eaLnBrk="0" hangingPunct="0">
              <a:buFontTx/>
              <a:buChar char="-"/>
            </a:pPr>
            <a:r>
              <a:rPr lang="it-IT" sz="2200" b="1" dirty="0">
                <a:solidFill>
                  <a:schemeClr val="accent6">
                    <a:lumMod val="60000"/>
                    <a:lumOff val="40000"/>
                  </a:schemeClr>
                </a:solidFill>
                <a:latin typeface="Chalkboard"/>
                <a:cs typeface="Chalkboard"/>
              </a:rPr>
              <a:t> da destra a sinistra lungo un periodo</a:t>
            </a:r>
          </a:p>
          <a:p>
            <a:pPr defTabSz="801688" eaLnBrk="0" hangingPunct="0">
              <a:buFontTx/>
              <a:buChar char="-"/>
            </a:pPr>
            <a:r>
              <a:rPr lang="it-IT" sz="2200" b="1" dirty="0">
                <a:solidFill>
                  <a:schemeClr val="accent6">
                    <a:lumMod val="60000"/>
                    <a:lumOff val="40000"/>
                  </a:schemeClr>
                </a:solidFill>
                <a:latin typeface="Chalkboard"/>
                <a:cs typeface="Chalkboard"/>
              </a:rPr>
              <a:t> dall’alto al basso lungo un gruppo</a:t>
            </a:r>
            <a:endParaRPr lang="it-IT" b="1" dirty="0">
              <a:solidFill>
                <a:schemeClr val="accent6">
                  <a:lumMod val="60000"/>
                  <a:lumOff val="40000"/>
                </a:schemeClr>
              </a:solidFill>
              <a:latin typeface="Chalkboard"/>
              <a:cs typeface="Chalkboard"/>
            </a:endParaRPr>
          </a:p>
        </p:txBody>
      </p:sp>
      <p:pic>
        <p:nvPicPr>
          <p:cNvPr id="3" name="Picture 17" descr="Cap10_0021"/>
          <p:cNvPicPr>
            <a:picLocks noChangeAspect="1" noChangeArrowheads="1"/>
          </p:cNvPicPr>
          <p:nvPr/>
        </p:nvPicPr>
        <p:blipFill>
          <a:blip r:embed="rId2"/>
          <a:srcRect l="33945"/>
          <a:stretch>
            <a:fillRect/>
          </a:stretch>
        </p:blipFill>
        <p:spPr bwMode="auto">
          <a:xfrm>
            <a:off x="381000" y="1371600"/>
            <a:ext cx="8017933" cy="53452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p:cNvPicPr>
            <a:picLocks noChangeAspect="1"/>
          </p:cNvPicPr>
          <p:nvPr/>
        </p:nvPicPr>
        <p:blipFill>
          <a:blip r:embed="rId2"/>
          <a:stretch>
            <a:fillRect/>
          </a:stretch>
        </p:blipFill>
        <p:spPr>
          <a:xfrm>
            <a:off x="152400" y="482600"/>
            <a:ext cx="8839200" cy="5892800"/>
          </a:xfrm>
          <a:prstGeom prst="rect">
            <a:avLst/>
          </a:prstGeom>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p:cNvPicPr>
            <a:picLocks noChangeAspect="1"/>
          </p:cNvPicPr>
          <p:nvPr/>
        </p:nvPicPr>
        <p:blipFill>
          <a:blip r:embed="rId2"/>
          <a:stretch>
            <a:fillRect/>
          </a:stretch>
        </p:blipFill>
        <p:spPr>
          <a:xfrm>
            <a:off x="146050" y="463550"/>
            <a:ext cx="8851900" cy="5930900"/>
          </a:xfrm>
          <a:prstGeom prst="rect">
            <a:avLst/>
          </a:prstGeom>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p:cNvPicPr>
            <a:picLocks noChangeAspect="1"/>
          </p:cNvPicPr>
          <p:nvPr/>
        </p:nvPicPr>
        <p:blipFill>
          <a:blip r:embed="rId2"/>
          <a:stretch>
            <a:fillRect/>
          </a:stretch>
        </p:blipFill>
        <p:spPr>
          <a:xfrm>
            <a:off x="50800" y="431800"/>
            <a:ext cx="9042400" cy="5994400"/>
          </a:xfrm>
          <a:prstGeom prst="rect">
            <a:avLst/>
          </a:prstGeom>
        </p:spPr>
      </p:pic>
      <p:sp>
        <p:nvSpPr>
          <p:cNvPr id="4" name="Rettangolo 3"/>
          <p:cNvSpPr/>
          <p:nvPr/>
        </p:nvSpPr>
        <p:spPr>
          <a:xfrm>
            <a:off x="1045750" y="1417638"/>
            <a:ext cx="1441420" cy="369332"/>
          </a:xfrm>
          <a:prstGeom prst="rect">
            <a:avLst/>
          </a:prstGeom>
        </p:spPr>
        <p:txBody>
          <a:bodyPr wrap="none">
            <a:spAutoFit/>
          </a:bodyPr>
          <a:lstStyle/>
          <a:p>
            <a:r>
              <a:rPr lang="en-US" baseline="30000" dirty="0" smtClean="0">
                <a:solidFill>
                  <a:srgbClr val="000090"/>
                </a:solidFill>
                <a:latin typeface="Chalkboard"/>
                <a:cs typeface="Chalkboard"/>
              </a:rPr>
              <a:t>75</a:t>
            </a:r>
            <a:r>
              <a:rPr lang="en-US" dirty="0" smtClean="0">
                <a:solidFill>
                  <a:srgbClr val="000090"/>
                </a:solidFill>
                <a:latin typeface="Chalkboard"/>
                <a:cs typeface="Chalkboard"/>
              </a:rPr>
              <a:t>ArCl=75As</a:t>
            </a:r>
            <a:endParaRPr lang="it-IT"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p:cNvPicPr>
            <a:picLocks noChangeAspect="1"/>
          </p:cNvPicPr>
          <p:nvPr/>
        </p:nvPicPr>
        <p:blipFill>
          <a:blip r:embed="rId2"/>
          <a:stretch>
            <a:fillRect/>
          </a:stretch>
        </p:blipFill>
        <p:spPr>
          <a:xfrm>
            <a:off x="95250" y="615950"/>
            <a:ext cx="8953500" cy="5626100"/>
          </a:xfrm>
          <a:prstGeom prst="rect">
            <a:avLst/>
          </a:prstGeom>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0" y="197556"/>
            <a:ext cx="4414787" cy="2833467"/>
          </a:xfrm>
          <a:prstGeom prst="rect">
            <a:avLst/>
          </a:prstGeom>
        </p:spPr>
      </p:pic>
      <p:pic>
        <p:nvPicPr>
          <p:cNvPr id="4" name="Immagine 3"/>
          <p:cNvPicPr>
            <a:picLocks noChangeAspect="1"/>
          </p:cNvPicPr>
          <p:nvPr/>
        </p:nvPicPr>
        <p:blipFill>
          <a:blip r:embed="rId3"/>
          <a:stretch>
            <a:fillRect/>
          </a:stretch>
        </p:blipFill>
        <p:spPr>
          <a:xfrm>
            <a:off x="3410435" y="3217333"/>
            <a:ext cx="5733565" cy="3570111"/>
          </a:xfrm>
          <a:prstGeom prst="rect">
            <a:avLst/>
          </a:prstGeom>
        </p:spPr>
      </p:pic>
      <p:sp>
        <p:nvSpPr>
          <p:cNvPr id="7" name="CasellaDiTesto 6"/>
          <p:cNvSpPr txBox="1"/>
          <p:nvPr/>
        </p:nvSpPr>
        <p:spPr>
          <a:xfrm>
            <a:off x="2479102" y="705556"/>
            <a:ext cx="1862666" cy="369332"/>
          </a:xfrm>
          <a:prstGeom prst="rect">
            <a:avLst/>
          </a:prstGeom>
          <a:noFill/>
        </p:spPr>
        <p:txBody>
          <a:bodyPr wrap="square" rtlCol="0">
            <a:spAutoFit/>
          </a:bodyPr>
          <a:lstStyle/>
          <a:p>
            <a:r>
              <a:rPr lang="it-IT" dirty="0" err="1" smtClean="0"/>
              <a:t>ArNa=</a:t>
            </a:r>
            <a:r>
              <a:rPr lang="it-IT" dirty="0" smtClean="0"/>
              <a:t> 63=</a:t>
            </a:r>
            <a:r>
              <a:rPr lang="it-IT" baseline="30000" dirty="0" smtClean="0"/>
              <a:t>63</a:t>
            </a:r>
            <a:r>
              <a:rPr lang="it-IT" dirty="0" smtClean="0"/>
              <a:t>Cu</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p:cNvPicPr>
            <a:picLocks noChangeAspect="1"/>
          </p:cNvPicPr>
          <p:nvPr/>
        </p:nvPicPr>
        <p:blipFill>
          <a:blip r:embed="rId2"/>
          <a:stretch>
            <a:fillRect/>
          </a:stretch>
        </p:blipFill>
        <p:spPr>
          <a:xfrm>
            <a:off x="33287" y="251883"/>
            <a:ext cx="9110713" cy="5930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srcRect/>
          <a:stretch>
            <a:fillRect/>
          </a:stretch>
        </p:blipFill>
        <p:spPr bwMode="auto">
          <a:xfrm>
            <a:off x="252413" y="174625"/>
            <a:ext cx="8636000" cy="650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57200" y="115888"/>
            <a:ext cx="8229600" cy="1371600"/>
          </a:xfrm>
        </p:spPr>
        <p:txBody>
          <a:bodyPr/>
          <a:lstStyle/>
          <a:p>
            <a:r>
              <a:rPr lang="en-GB" sz="3200" b="1" dirty="0">
                <a:solidFill>
                  <a:srgbClr val="FFFF00"/>
                </a:solidFill>
                <a:latin typeface="Chalkboard"/>
                <a:cs typeface="Chalkboard"/>
              </a:rPr>
              <a:t>Laser ablation</a:t>
            </a:r>
            <a:endParaRPr lang="en-US" sz="3200" b="1" dirty="0">
              <a:solidFill>
                <a:srgbClr val="FFFF00"/>
              </a:solidFill>
              <a:latin typeface="Chalkboard"/>
              <a:cs typeface="Chalkboard"/>
            </a:endParaRPr>
          </a:p>
        </p:txBody>
      </p:sp>
      <p:sp>
        <p:nvSpPr>
          <p:cNvPr id="145412" name="Rectangle 4"/>
          <p:cNvSpPr>
            <a:spLocks noChangeArrowheads="1"/>
          </p:cNvSpPr>
          <p:nvPr/>
        </p:nvSpPr>
        <p:spPr bwMode="auto">
          <a:xfrm>
            <a:off x="487363" y="4421188"/>
            <a:ext cx="1800225" cy="431800"/>
          </a:xfrm>
          <a:prstGeom prst="rect">
            <a:avLst/>
          </a:prstGeom>
          <a:solidFill>
            <a:srgbClr val="CC00FF"/>
          </a:solidFill>
          <a:ln w="9525">
            <a:solidFill>
              <a:schemeClr val="tx1"/>
            </a:solidFill>
            <a:miter lim="800000"/>
            <a:headEnd/>
            <a:tailEnd/>
          </a:ln>
          <a:effectLst/>
        </p:spPr>
        <p:txBody>
          <a:bodyPr wrap="none" anchor="ctr">
            <a:prstTxWarp prst="textNoShape">
              <a:avLst/>
            </a:prstTxWarp>
          </a:bodyPr>
          <a:lstStyle/>
          <a:p>
            <a:pPr algn="ctr"/>
            <a:r>
              <a:rPr lang="en-GB" b="1" dirty="0">
                <a:latin typeface="Chalkboard"/>
                <a:cs typeface="Chalkboard"/>
              </a:rPr>
              <a:t>Laser</a:t>
            </a:r>
            <a:endParaRPr lang="en-US" b="1" dirty="0">
              <a:latin typeface="Chalkboard"/>
              <a:cs typeface="Chalkboard"/>
            </a:endParaRPr>
          </a:p>
        </p:txBody>
      </p:sp>
      <p:sp>
        <p:nvSpPr>
          <p:cNvPr id="145413" name="Rectangle 5"/>
          <p:cNvSpPr>
            <a:spLocks noChangeArrowheads="1"/>
          </p:cNvSpPr>
          <p:nvPr/>
        </p:nvSpPr>
        <p:spPr bwMode="auto">
          <a:xfrm>
            <a:off x="487363" y="3305175"/>
            <a:ext cx="647700" cy="647700"/>
          </a:xfrm>
          <a:prstGeom prst="rect">
            <a:avLst/>
          </a:prstGeom>
          <a:solidFill>
            <a:schemeClr val="accent6">
              <a:lumMod val="75000"/>
            </a:schemeClr>
          </a:solidFill>
          <a:ln w="9525">
            <a:solidFill>
              <a:schemeClr val="tx1"/>
            </a:solidFill>
            <a:miter lim="800000"/>
            <a:headEnd/>
            <a:tailEnd/>
          </a:ln>
          <a:effectLst/>
        </p:spPr>
        <p:txBody>
          <a:bodyPr wrap="none" anchor="ctr">
            <a:prstTxWarp prst="textNoShape">
              <a:avLst/>
            </a:prstTxWarp>
          </a:bodyPr>
          <a:lstStyle/>
          <a:p>
            <a:endParaRPr lang="it-IT"/>
          </a:p>
        </p:txBody>
      </p:sp>
      <p:sp>
        <p:nvSpPr>
          <p:cNvPr id="145414" name="Rectangle 6"/>
          <p:cNvSpPr>
            <a:spLocks noChangeArrowheads="1"/>
          </p:cNvSpPr>
          <p:nvPr/>
        </p:nvSpPr>
        <p:spPr bwMode="auto">
          <a:xfrm>
            <a:off x="1566863" y="3306763"/>
            <a:ext cx="792162" cy="647700"/>
          </a:xfrm>
          <a:prstGeom prst="rect">
            <a:avLst/>
          </a:prstGeom>
          <a:solidFill>
            <a:srgbClr val="CCFFCC"/>
          </a:solidFill>
          <a:ln w="9525">
            <a:solidFill>
              <a:schemeClr val="tx1"/>
            </a:solidFill>
            <a:miter lim="800000"/>
            <a:headEnd/>
            <a:tailEnd/>
          </a:ln>
          <a:effectLst/>
        </p:spPr>
        <p:txBody>
          <a:bodyPr wrap="none" anchor="ctr">
            <a:prstTxWarp prst="textNoShape">
              <a:avLst/>
            </a:prstTxWarp>
          </a:bodyPr>
          <a:lstStyle/>
          <a:p>
            <a:endParaRPr lang="it-IT"/>
          </a:p>
        </p:txBody>
      </p:sp>
      <p:sp>
        <p:nvSpPr>
          <p:cNvPr id="145415" name="Line 7"/>
          <p:cNvSpPr>
            <a:spLocks noChangeShapeType="1"/>
          </p:cNvSpPr>
          <p:nvPr/>
        </p:nvSpPr>
        <p:spPr bwMode="auto">
          <a:xfrm>
            <a:off x="1135063" y="3629025"/>
            <a:ext cx="3168650" cy="0"/>
          </a:xfrm>
          <a:prstGeom prst="line">
            <a:avLst/>
          </a:prstGeom>
          <a:noFill/>
          <a:ln w="9525">
            <a:solidFill>
              <a:srgbClr val="CCFFCC"/>
            </a:solidFill>
            <a:round/>
            <a:headEnd/>
            <a:tailEnd/>
          </a:ln>
          <a:effectLst/>
        </p:spPr>
        <p:txBody>
          <a:bodyPr>
            <a:prstTxWarp prst="textNoShape">
              <a:avLst/>
            </a:prstTxWarp>
          </a:bodyPr>
          <a:lstStyle/>
          <a:p>
            <a:endParaRPr lang="it-IT"/>
          </a:p>
        </p:txBody>
      </p:sp>
      <p:sp>
        <p:nvSpPr>
          <p:cNvPr id="145416" name="Line 8"/>
          <p:cNvSpPr>
            <a:spLocks noChangeShapeType="1"/>
          </p:cNvSpPr>
          <p:nvPr/>
        </p:nvSpPr>
        <p:spPr bwMode="auto">
          <a:xfrm>
            <a:off x="2287588" y="4637088"/>
            <a:ext cx="2001837" cy="12700"/>
          </a:xfrm>
          <a:prstGeom prst="line">
            <a:avLst/>
          </a:prstGeom>
          <a:noFill/>
          <a:ln w="9525">
            <a:solidFill>
              <a:srgbClr val="CC00FF"/>
            </a:solidFill>
            <a:round/>
            <a:headEnd/>
            <a:tailEnd/>
          </a:ln>
          <a:effectLst/>
        </p:spPr>
        <p:txBody>
          <a:bodyPr>
            <a:prstTxWarp prst="textNoShape">
              <a:avLst/>
            </a:prstTxWarp>
          </a:bodyPr>
          <a:lstStyle/>
          <a:p>
            <a:endParaRPr lang="it-IT"/>
          </a:p>
        </p:txBody>
      </p:sp>
      <p:sp>
        <p:nvSpPr>
          <p:cNvPr id="145418" name="Rectangle 10"/>
          <p:cNvSpPr>
            <a:spLocks noChangeArrowheads="1"/>
          </p:cNvSpPr>
          <p:nvPr/>
        </p:nvSpPr>
        <p:spPr bwMode="auto">
          <a:xfrm>
            <a:off x="3943350" y="5357813"/>
            <a:ext cx="863600" cy="863600"/>
          </a:xfrm>
          <a:prstGeom prst="rect">
            <a:avLst/>
          </a:prstGeom>
          <a:solidFill>
            <a:srgbClr val="008000"/>
          </a:solidFill>
          <a:ln w="9525">
            <a:solidFill>
              <a:schemeClr val="tx1"/>
            </a:solidFill>
            <a:miter lim="800000"/>
            <a:headEnd/>
            <a:tailEnd/>
          </a:ln>
          <a:effectLst/>
        </p:spPr>
        <p:txBody>
          <a:bodyPr wrap="none" anchor="ctr">
            <a:prstTxWarp prst="textNoShape">
              <a:avLst/>
            </a:prstTxWarp>
          </a:bodyPr>
          <a:lstStyle/>
          <a:p>
            <a:endParaRPr lang="it-IT"/>
          </a:p>
        </p:txBody>
      </p:sp>
      <p:sp>
        <p:nvSpPr>
          <p:cNvPr id="145421" name="Rectangle 13"/>
          <p:cNvSpPr>
            <a:spLocks noChangeArrowheads="1"/>
          </p:cNvSpPr>
          <p:nvPr/>
        </p:nvSpPr>
        <p:spPr bwMode="auto">
          <a:xfrm>
            <a:off x="3654425" y="5789613"/>
            <a:ext cx="288925" cy="144462"/>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it-IT"/>
          </a:p>
        </p:txBody>
      </p:sp>
      <p:sp>
        <p:nvSpPr>
          <p:cNvPr id="145422" name="Rectangle 14"/>
          <p:cNvSpPr>
            <a:spLocks noChangeArrowheads="1"/>
          </p:cNvSpPr>
          <p:nvPr/>
        </p:nvSpPr>
        <p:spPr bwMode="auto">
          <a:xfrm>
            <a:off x="4806950" y="5573713"/>
            <a:ext cx="576263" cy="144462"/>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it-IT"/>
          </a:p>
        </p:txBody>
      </p:sp>
      <p:sp>
        <p:nvSpPr>
          <p:cNvPr id="145423" name="Rectangle 15"/>
          <p:cNvSpPr>
            <a:spLocks noChangeArrowheads="1"/>
          </p:cNvSpPr>
          <p:nvPr/>
        </p:nvSpPr>
        <p:spPr bwMode="auto">
          <a:xfrm>
            <a:off x="4202113" y="5934075"/>
            <a:ext cx="287337" cy="287338"/>
          </a:xfrm>
          <a:prstGeom prst="rect">
            <a:avLst/>
          </a:prstGeom>
          <a:solidFill>
            <a:schemeClr val="folHlink"/>
          </a:solidFill>
          <a:ln w="9525">
            <a:solidFill>
              <a:schemeClr val="tx1"/>
            </a:solidFill>
            <a:miter lim="800000"/>
            <a:headEnd/>
            <a:tailEnd/>
          </a:ln>
          <a:effectLst/>
        </p:spPr>
        <p:txBody>
          <a:bodyPr wrap="none" anchor="ctr">
            <a:prstTxWarp prst="textNoShape">
              <a:avLst/>
            </a:prstTxWarp>
          </a:bodyPr>
          <a:lstStyle/>
          <a:p>
            <a:endParaRPr lang="it-IT"/>
          </a:p>
        </p:txBody>
      </p:sp>
      <p:sp>
        <p:nvSpPr>
          <p:cNvPr id="145424" name="Rectangle 16"/>
          <p:cNvSpPr>
            <a:spLocks noChangeArrowheads="1"/>
          </p:cNvSpPr>
          <p:nvPr/>
        </p:nvSpPr>
        <p:spPr bwMode="auto">
          <a:xfrm rot="18900000">
            <a:off x="4303713" y="4494213"/>
            <a:ext cx="73025" cy="287337"/>
          </a:xfrm>
          <a:prstGeom prst="rect">
            <a:avLst/>
          </a:prstGeom>
          <a:solidFill>
            <a:schemeClr val="accent6">
              <a:lumMod val="60000"/>
              <a:lumOff val="40000"/>
            </a:schemeClr>
          </a:solidFill>
          <a:ln w="9525">
            <a:solidFill>
              <a:schemeClr val="tx1"/>
            </a:solidFill>
            <a:miter lim="800000"/>
            <a:headEnd/>
            <a:tailEnd/>
          </a:ln>
          <a:effectLst/>
        </p:spPr>
        <p:txBody>
          <a:bodyPr wrap="none" anchor="ctr">
            <a:prstTxWarp prst="textNoShape">
              <a:avLst/>
            </a:prstTxWarp>
          </a:bodyPr>
          <a:lstStyle/>
          <a:p>
            <a:pPr algn="ctr"/>
            <a:endParaRPr lang="en-GB" b="1"/>
          </a:p>
        </p:txBody>
      </p:sp>
      <p:sp>
        <p:nvSpPr>
          <p:cNvPr id="145417" name="Line 9"/>
          <p:cNvSpPr>
            <a:spLocks noChangeShapeType="1"/>
          </p:cNvSpPr>
          <p:nvPr/>
        </p:nvSpPr>
        <p:spPr bwMode="auto">
          <a:xfrm>
            <a:off x="4303713" y="3629025"/>
            <a:ext cx="0" cy="2305050"/>
          </a:xfrm>
          <a:prstGeom prst="line">
            <a:avLst/>
          </a:prstGeom>
          <a:noFill/>
          <a:ln w="9525">
            <a:solidFill>
              <a:srgbClr val="FFFFFF"/>
            </a:solidFill>
            <a:round/>
            <a:headEnd/>
            <a:tailEnd/>
          </a:ln>
          <a:effectLst/>
        </p:spPr>
        <p:txBody>
          <a:bodyPr>
            <a:prstTxWarp prst="textNoShape">
              <a:avLst/>
            </a:prstTxWarp>
          </a:bodyPr>
          <a:lstStyle/>
          <a:p>
            <a:endParaRPr lang="it-IT"/>
          </a:p>
        </p:txBody>
      </p:sp>
      <p:sp>
        <p:nvSpPr>
          <p:cNvPr id="145426" name="AutoShape 18"/>
          <p:cNvSpPr>
            <a:spLocks noChangeArrowheads="1"/>
          </p:cNvSpPr>
          <p:nvPr/>
        </p:nvSpPr>
        <p:spPr bwMode="auto">
          <a:xfrm rot="-1316922">
            <a:off x="4014788" y="3413125"/>
            <a:ext cx="576262" cy="409575"/>
          </a:xfrm>
          <a:prstGeom prst="triangle">
            <a:avLst>
              <a:gd name="adj" fmla="val 50000"/>
            </a:avLst>
          </a:prstGeom>
          <a:solidFill>
            <a:schemeClr val="bg1"/>
          </a:solidFill>
          <a:ln w="9525">
            <a:solidFill>
              <a:schemeClr val="bg1"/>
            </a:solidFill>
            <a:miter lim="800000"/>
            <a:headEnd/>
            <a:tailEnd/>
          </a:ln>
          <a:effectLst/>
        </p:spPr>
        <p:txBody>
          <a:bodyPr wrap="none" anchor="ctr">
            <a:prstTxWarp prst="textNoShape">
              <a:avLst/>
            </a:prstTxWarp>
          </a:bodyPr>
          <a:lstStyle/>
          <a:p>
            <a:endParaRPr lang="it-IT"/>
          </a:p>
        </p:txBody>
      </p:sp>
      <p:sp>
        <p:nvSpPr>
          <p:cNvPr id="145427" name="Line 19"/>
          <p:cNvSpPr>
            <a:spLocks noChangeShapeType="1"/>
          </p:cNvSpPr>
          <p:nvPr/>
        </p:nvSpPr>
        <p:spPr bwMode="auto">
          <a:xfrm>
            <a:off x="5383213" y="5645150"/>
            <a:ext cx="792162" cy="0"/>
          </a:xfrm>
          <a:prstGeom prst="line">
            <a:avLst/>
          </a:prstGeom>
          <a:noFill/>
          <a:ln w="9525">
            <a:solidFill>
              <a:srgbClr val="FFFFFF"/>
            </a:solidFill>
            <a:round/>
            <a:headEnd/>
            <a:tailEnd type="triangle" w="med" len="med"/>
          </a:ln>
          <a:effectLst/>
        </p:spPr>
        <p:txBody>
          <a:bodyPr>
            <a:prstTxWarp prst="textNoShape">
              <a:avLst/>
            </a:prstTxWarp>
          </a:bodyPr>
          <a:lstStyle/>
          <a:p>
            <a:endParaRPr lang="it-IT"/>
          </a:p>
        </p:txBody>
      </p:sp>
      <p:sp>
        <p:nvSpPr>
          <p:cNvPr id="145428" name="Text Box 20"/>
          <p:cNvSpPr txBox="1">
            <a:spLocks noChangeArrowheads="1"/>
          </p:cNvSpPr>
          <p:nvPr/>
        </p:nvSpPr>
        <p:spPr bwMode="auto">
          <a:xfrm>
            <a:off x="6246813" y="5445125"/>
            <a:ext cx="864339" cy="369332"/>
          </a:xfrm>
          <a:prstGeom prst="rect">
            <a:avLst/>
          </a:prstGeom>
          <a:noFill/>
          <a:ln w="9525">
            <a:noFill/>
            <a:miter lim="800000"/>
            <a:headEnd/>
            <a:tailEnd/>
          </a:ln>
          <a:effectLst/>
        </p:spPr>
        <p:txBody>
          <a:bodyPr wrap="none">
            <a:prstTxWarp prst="textNoShape">
              <a:avLst/>
            </a:prstTxWarp>
            <a:spAutoFit/>
          </a:bodyPr>
          <a:lstStyle/>
          <a:p>
            <a:r>
              <a:rPr lang="en-GB" b="1">
                <a:solidFill>
                  <a:srgbClr val="FFFF00"/>
                </a:solidFill>
                <a:latin typeface="Chalkboard"/>
                <a:cs typeface="Chalkboard"/>
              </a:rPr>
              <a:t>To ICP</a:t>
            </a:r>
            <a:endParaRPr lang="en-US" b="1">
              <a:solidFill>
                <a:srgbClr val="FFFF00"/>
              </a:solidFill>
              <a:latin typeface="Chalkboard"/>
              <a:cs typeface="Chalkboard"/>
            </a:endParaRPr>
          </a:p>
        </p:txBody>
      </p:sp>
      <p:sp>
        <p:nvSpPr>
          <p:cNvPr id="145429" name="Line 21"/>
          <p:cNvSpPr>
            <a:spLocks noChangeShapeType="1"/>
          </p:cNvSpPr>
          <p:nvPr/>
        </p:nvSpPr>
        <p:spPr bwMode="auto">
          <a:xfrm>
            <a:off x="2719388" y="5861050"/>
            <a:ext cx="792162" cy="0"/>
          </a:xfrm>
          <a:prstGeom prst="line">
            <a:avLst/>
          </a:prstGeom>
          <a:noFill/>
          <a:ln w="9525">
            <a:solidFill>
              <a:srgbClr val="FFFFFF"/>
            </a:solidFill>
            <a:round/>
            <a:headEnd/>
            <a:tailEnd type="triangle" w="med" len="med"/>
          </a:ln>
          <a:effectLst/>
        </p:spPr>
        <p:txBody>
          <a:bodyPr>
            <a:prstTxWarp prst="textNoShape">
              <a:avLst/>
            </a:prstTxWarp>
          </a:bodyPr>
          <a:lstStyle/>
          <a:p>
            <a:endParaRPr lang="it-IT"/>
          </a:p>
        </p:txBody>
      </p:sp>
      <p:sp>
        <p:nvSpPr>
          <p:cNvPr id="145430" name="Text Box 22"/>
          <p:cNvSpPr txBox="1">
            <a:spLocks noChangeArrowheads="1"/>
          </p:cNvSpPr>
          <p:nvPr/>
        </p:nvSpPr>
        <p:spPr bwMode="auto">
          <a:xfrm>
            <a:off x="1206500" y="5621338"/>
            <a:ext cx="1640834" cy="369332"/>
          </a:xfrm>
          <a:prstGeom prst="rect">
            <a:avLst/>
          </a:prstGeom>
          <a:noFill/>
          <a:ln w="9525">
            <a:noFill/>
            <a:miter lim="800000"/>
            <a:headEnd/>
            <a:tailEnd/>
          </a:ln>
          <a:effectLst/>
        </p:spPr>
        <p:txBody>
          <a:bodyPr wrap="none">
            <a:prstTxWarp prst="textNoShape">
              <a:avLst/>
            </a:prstTxWarp>
            <a:spAutoFit/>
          </a:bodyPr>
          <a:lstStyle/>
          <a:p>
            <a:r>
              <a:rPr lang="en-GB" b="1">
                <a:solidFill>
                  <a:srgbClr val="FFFF00"/>
                </a:solidFill>
                <a:latin typeface="Chalkboard"/>
                <a:cs typeface="Chalkboard"/>
              </a:rPr>
              <a:t>Carrier gas in</a:t>
            </a:r>
            <a:endParaRPr lang="en-US" b="1">
              <a:solidFill>
                <a:srgbClr val="FFFF00"/>
              </a:solidFill>
              <a:latin typeface="Chalkboard"/>
              <a:cs typeface="Chalkboard"/>
            </a:endParaRPr>
          </a:p>
        </p:txBody>
      </p:sp>
      <p:sp>
        <p:nvSpPr>
          <p:cNvPr id="145431" name="Rectangle 23"/>
          <p:cNvSpPr>
            <a:spLocks noChangeArrowheads="1"/>
          </p:cNvSpPr>
          <p:nvPr/>
        </p:nvSpPr>
        <p:spPr bwMode="auto">
          <a:xfrm>
            <a:off x="3763963" y="6237288"/>
            <a:ext cx="1152525" cy="215900"/>
          </a:xfrm>
          <a:prstGeom prst="rect">
            <a:avLst/>
          </a:prstGeom>
          <a:solidFill>
            <a:schemeClr val="accent6">
              <a:lumMod val="50000"/>
            </a:schemeClr>
          </a:solidFill>
          <a:ln w="19050">
            <a:solidFill>
              <a:srgbClr val="000000"/>
            </a:solidFill>
            <a:miter lim="800000"/>
            <a:headEnd/>
            <a:tailEnd/>
          </a:ln>
          <a:effectLst/>
        </p:spPr>
        <p:txBody>
          <a:bodyPr wrap="none" anchor="ctr">
            <a:prstTxWarp prst="textNoShape">
              <a:avLst/>
            </a:prstTxWarp>
          </a:bodyPr>
          <a:lstStyle/>
          <a:p>
            <a:endParaRPr lang="it-IT"/>
          </a:p>
        </p:txBody>
      </p:sp>
      <p:sp>
        <p:nvSpPr>
          <p:cNvPr id="145432" name="AutoShape 24"/>
          <p:cNvSpPr>
            <a:spLocks noChangeArrowheads="1"/>
          </p:cNvSpPr>
          <p:nvPr/>
        </p:nvSpPr>
        <p:spPr bwMode="auto">
          <a:xfrm>
            <a:off x="4159250" y="5645150"/>
            <a:ext cx="431800" cy="338138"/>
          </a:xfrm>
          <a:prstGeom prst="irregularSeal2">
            <a:avLst/>
          </a:prstGeom>
          <a:solidFill>
            <a:srgbClr val="CC00FF"/>
          </a:solidFill>
          <a:ln w="9525">
            <a:solidFill>
              <a:schemeClr val="tx1"/>
            </a:solidFill>
            <a:miter lim="800000"/>
            <a:headEnd/>
            <a:tailEnd/>
          </a:ln>
          <a:effectLst/>
        </p:spPr>
        <p:txBody>
          <a:bodyPr wrap="none" anchor="ctr">
            <a:prstTxWarp prst="textNoShape">
              <a:avLst/>
            </a:prstTxWarp>
          </a:bodyPr>
          <a:lstStyle/>
          <a:p>
            <a:endParaRPr lang="it-IT"/>
          </a:p>
        </p:txBody>
      </p:sp>
      <p:sp>
        <p:nvSpPr>
          <p:cNvPr id="145433" name="Line 25"/>
          <p:cNvSpPr>
            <a:spLocks noChangeShapeType="1"/>
          </p:cNvSpPr>
          <p:nvPr/>
        </p:nvSpPr>
        <p:spPr bwMode="auto">
          <a:xfrm>
            <a:off x="4303713" y="4710113"/>
            <a:ext cx="0" cy="1008062"/>
          </a:xfrm>
          <a:prstGeom prst="line">
            <a:avLst/>
          </a:prstGeom>
          <a:noFill/>
          <a:ln w="9525">
            <a:solidFill>
              <a:srgbClr val="CC00FF"/>
            </a:solidFill>
            <a:round/>
            <a:headEnd/>
            <a:tailEnd/>
          </a:ln>
          <a:effectLst/>
        </p:spPr>
        <p:txBody>
          <a:bodyPr>
            <a:prstTxWarp prst="textNoShape">
              <a:avLst/>
            </a:prstTxWarp>
          </a:bodyPr>
          <a:lstStyle/>
          <a:p>
            <a:endParaRPr lang="it-IT"/>
          </a:p>
        </p:txBody>
      </p:sp>
      <p:sp>
        <p:nvSpPr>
          <p:cNvPr id="145434" name="Text Box 26"/>
          <p:cNvSpPr txBox="1">
            <a:spLocks noChangeArrowheads="1"/>
          </p:cNvSpPr>
          <p:nvPr/>
        </p:nvSpPr>
        <p:spPr bwMode="auto">
          <a:xfrm>
            <a:off x="395288" y="2981325"/>
            <a:ext cx="966931" cy="369332"/>
          </a:xfrm>
          <a:prstGeom prst="rect">
            <a:avLst/>
          </a:prstGeom>
          <a:noFill/>
          <a:ln w="9525">
            <a:noFill/>
            <a:miter lim="800000"/>
            <a:headEnd/>
            <a:tailEnd/>
          </a:ln>
          <a:effectLst/>
        </p:spPr>
        <p:txBody>
          <a:bodyPr wrap="none">
            <a:prstTxWarp prst="textNoShape">
              <a:avLst/>
            </a:prstTxWarp>
            <a:spAutoFit/>
          </a:bodyPr>
          <a:lstStyle/>
          <a:p>
            <a:r>
              <a:rPr lang="en-GB" b="1">
                <a:solidFill>
                  <a:srgbClr val="FFFF00"/>
                </a:solidFill>
                <a:latin typeface="Chalkboard"/>
                <a:cs typeface="Chalkboard"/>
              </a:rPr>
              <a:t>monitor</a:t>
            </a:r>
            <a:endParaRPr lang="en-US" b="1">
              <a:solidFill>
                <a:srgbClr val="FFFF00"/>
              </a:solidFill>
              <a:latin typeface="Chalkboard"/>
              <a:cs typeface="Chalkboard"/>
            </a:endParaRPr>
          </a:p>
        </p:txBody>
      </p:sp>
      <p:sp>
        <p:nvSpPr>
          <p:cNvPr id="145435" name="Text Box 27"/>
          <p:cNvSpPr txBox="1">
            <a:spLocks noChangeArrowheads="1"/>
          </p:cNvSpPr>
          <p:nvPr/>
        </p:nvSpPr>
        <p:spPr bwMode="auto">
          <a:xfrm>
            <a:off x="1495425" y="2981325"/>
            <a:ext cx="928459" cy="369332"/>
          </a:xfrm>
          <a:prstGeom prst="rect">
            <a:avLst/>
          </a:prstGeom>
          <a:noFill/>
          <a:ln w="9525">
            <a:noFill/>
            <a:miter lim="800000"/>
            <a:headEnd/>
            <a:tailEnd/>
          </a:ln>
          <a:effectLst/>
        </p:spPr>
        <p:txBody>
          <a:bodyPr wrap="none">
            <a:prstTxWarp prst="textNoShape">
              <a:avLst/>
            </a:prstTxWarp>
            <a:spAutoFit/>
          </a:bodyPr>
          <a:lstStyle/>
          <a:p>
            <a:r>
              <a:rPr lang="en-GB" b="1">
                <a:solidFill>
                  <a:srgbClr val="FFFF00"/>
                </a:solidFill>
                <a:latin typeface="Chalkboard"/>
                <a:cs typeface="Chalkboard"/>
              </a:rPr>
              <a:t>camera</a:t>
            </a:r>
            <a:endParaRPr lang="en-US" b="1">
              <a:solidFill>
                <a:srgbClr val="FFFF00"/>
              </a:solidFill>
              <a:latin typeface="Chalkboard"/>
              <a:cs typeface="Chalkboard"/>
            </a:endParaRPr>
          </a:p>
        </p:txBody>
      </p:sp>
      <p:sp>
        <p:nvSpPr>
          <p:cNvPr id="145436" name="Text Box 28"/>
          <p:cNvSpPr txBox="1">
            <a:spLocks noChangeArrowheads="1"/>
          </p:cNvSpPr>
          <p:nvPr/>
        </p:nvSpPr>
        <p:spPr bwMode="auto">
          <a:xfrm>
            <a:off x="2411413" y="4292600"/>
            <a:ext cx="1043876" cy="369332"/>
          </a:xfrm>
          <a:prstGeom prst="rect">
            <a:avLst/>
          </a:prstGeom>
          <a:noFill/>
          <a:ln w="9525">
            <a:noFill/>
            <a:miter lim="800000"/>
            <a:headEnd/>
            <a:tailEnd/>
          </a:ln>
          <a:effectLst/>
        </p:spPr>
        <p:txBody>
          <a:bodyPr wrap="none">
            <a:prstTxWarp prst="textNoShape">
              <a:avLst/>
            </a:prstTxWarp>
            <a:spAutoFit/>
          </a:bodyPr>
          <a:lstStyle/>
          <a:p>
            <a:r>
              <a:rPr lang="en-GB" b="1">
                <a:solidFill>
                  <a:srgbClr val="FFFF00"/>
                </a:solidFill>
                <a:latin typeface="Chalkboard"/>
                <a:cs typeface="Chalkboard"/>
              </a:rPr>
              <a:t>UV light</a:t>
            </a:r>
            <a:endParaRPr lang="en-US" b="1">
              <a:solidFill>
                <a:srgbClr val="FFFF00"/>
              </a:solidFill>
              <a:latin typeface="Chalkboard"/>
              <a:cs typeface="Chalkboard"/>
            </a:endParaRPr>
          </a:p>
        </p:txBody>
      </p:sp>
      <p:pic>
        <p:nvPicPr>
          <p:cNvPr id="145437" name="Picture 29"/>
          <p:cNvPicPr>
            <a:picLocks noChangeAspect="1" noChangeArrowheads="1"/>
          </p:cNvPicPr>
          <p:nvPr/>
        </p:nvPicPr>
        <p:blipFill>
          <a:blip r:embed="rId3"/>
          <a:srcRect/>
          <a:stretch>
            <a:fillRect/>
          </a:stretch>
        </p:blipFill>
        <p:spPr bwMode="auto">
          <a:xfrm>
            <a:off x="5672138" y="1700213"/>
            <a:ext cx="3192462" cy="3311525"/>
          </a:xfrm>
          <a:prstGeom prst="rect">
            <a:avLst/>
          </a:prstGeom>
          <a:noFill/>
          <a:ln w="9525">
            <a:noFill/>
            <a:miter lim="800000"/>
            <a:headEnd/>
            <a:tailEnd/>
          </a:ln>
          <a:effectLst/>
        </p:spPr>
      </p:pic>
      <p:sp>
        <p:nvSpPr>
          <p:cNvPr id="145438" name="Text Box 30"/>
          <p:cNvSpPr txBox="1">
            <a:spLocks noChangeArrowheads="1"/>
          </p:cNvSpPr>
          <p:nvPr/>
        </p:nvSpPr>
        <p:spPr bwMode="auto">
          <a:xfrm>
            <a:off x="4911725" y="5892800"/>
            <a:ext cx="889987" cy="369332"/>
          </a:xfrm>
          <a:prstGeom prst="rect">
            <a:avLst/>
          </a:prstGeom>
          <a:noFill/>
          <a:ln w="9525">
            <a:noFill/>
            <a:miter lim="800000"/>
            <a:headEnd/>
            <a:tailEnd/>
          </a:ln>
          <a:effectLst/>
        </p:spPr>
        <p:txBody>
          <a:bodyPr wrap="none">
            <a:prstTxWarp prst="textNoShape">
              <a:avLst/>
            </a:prstTxWarp>
            <a:spAutoFit/>
          </a:bodyPr>
          <a:lstStyle/>
          <a:p>
            <a:r>
              <a:rPr lang="en-GB" b="1">
                <a:solidFill>
                  <a:srgbClr val="FFFF00"/>
                </a:solidFill>
                <a:latin typeface="Chalkboard"/>
                <a:cs typeface="Chalkboard"/>
              </a:rPr>
              <a:t>sample</a:t>
            </a:r>
            <a:endParaRPr lang="en-US" b="1">
              <a:solidFill>
                <a:srgbClr val="FFFF00"/>
              </a:solidFill>
              <a:latin typeface="Chalkboard"/>
              <a:cs typeface="Chalkboard"/>
            </a:endParaRPr>
          </a:p>
        </p:txBody>
      </p:sp>
      <p:sp>
        <p:nvSpPr>
          <p:cNvPr id="145439" name="Text Box 31"/>
          <p:cNvSpPr txBox="1">
            <a:spLocks noChangeArrowheads="1"/>
          </p:cNvSpPr>
          <p:nvPr/>
        </p:nvSpPr>
        <p:spPr bwMode="auto">
          <a:xfrm>
            <a:off x="395288" y="1860550"/>
            <a:ext cx="4737194" cy="369332"/>
          </a:xfrm>
          <a:prstGeom prst="rect">
            <a:avLst/>
          </a:prstGeom>
          <a:noFill/>
          <a:ln w="9525">
            <a:noFill/>
            <a:miter lim="800000"/>
            <a:headEnd/>
            <a:tailEnd/>
          </a:ln>
          <a:effectLst/>
        </p:spPr>
        <p:txBody>
          <a:bodyPr wrap="none">
            <a:prstTxWarp prst="textNoShape">
              <a:avLst/>
            </a:prstTxWarp>
            <a:spAutoFit/>
          </a:bodyPr>
          <a:lstStyle/>
          <a:p>
            <a:r>
              <a:rPr lang="en-GB" b="1">
                <a:solidFill>
                  <a:srgbClr val="FFFF00"/>
                </a:solidFill>
                <a:latin typeface="Chalkboard"/>
                <a:cs typeface="Chalkboard"/>
              </a:rPr>
              <a:t>Useful for surface analysis of solid samples</a:t>
            </a:r>
            <a:endParaRPr lang="en-US" b="1">
              <a:solidFill>
                <a:srgbClr val="FFFF00"/>
              </a:solidFill>
              <a:latin typeface="Chalkboard"/>
              <a:cs typeface="Chalkboard"/>
            </a:endParaRPr>
          </a:p>
        </p:txBody>
      </p:sp>
      <p:sp>
        <p:nvSpPr>
          <p:cNvPr id="28" name="Rettangolo 27"/>
          <p:cNvSpPr/>
          <p:nvPr/>
        </p:nvSpPr>
        <p:spPr>
          <a:xfrm>
            <a:off x="487333" y="1330881"/>
            <a:ext cx="5763116" cy="369332"/>
          </a:xfrm>
          <a:prstGeom prst="rect">
            <a:avLst/>
          </a:prstGeom>
        </p:spPr>
        <p:txBody>
          <a:bodyPr wrap="none">
            <a:spAutoFit/>
          </a:bodyPr>
          <a:lstStyle/>
          <a:p>
            <a:r>
              <a:rPr lang="it-IT" dirty="0" err="1" smtClean="0">
                <a:solidFill>
                  <a:schemeClr val="accent6">
                    <a:lumMod val="40000"/>
                    <a:lumOff val="60000"/>
                  </a:schemeClr>
                </a:solidFill>
                <a:latin typeface="Chalkboard"/>
                <a:cs typeface="Chalkboard"/>
              </a:rPr>
              <a:t>Nd</a:t>
            </a:r>
            <a:r>
              <a:rPr lang="it-IT" dirty="0" smtClean="0">
                <a:solidFill>
                  <a:schemeClr val="accent6">
                    <a:lumMod val="40000"/>
                    <a:lumOff val="60000"/>
                  </a:schemeClr>
                </a:solidFill>
                <a:latin typeface="Chalkboard"/>
                <a:cs typeface="Chalkboard"/>
              </a:rPr>
              <a:t>:YAG: </a:t>
            </a:r>
            <a:r>
              <a:rPr lang="it-IT" dirty="0" err="1" smtClean="0">
                <a:solidFill>
                  <a:schemeClr val="accent6">
                    <a:lumMod val="40000"/>
                    <a:lumOff val="60000"/>
                  </a:schemeClr>
                </a:solidFill>
                <a:latin typeface="Chalkboard"/>
                <a:cs typeface="Chalkboard"/>
              </a:rPr>
              <a:t>xx</a:t>
            </a:r>
            <a:r>
              <a:rPr lang="it-IT" dirty="0" smtClean="0">
                <a:solidFill>
                  <a:schemeClr val="accent6">
                    <a:lumMod val="40000"/>
                    <a:lumOff val="60000"/>
                  </a:schemeClr>
                </a:solidFill>
                <a:latin typeface="Chalkboard"/>
                <a:cs typeface="Chalkboard"/>
              </a:rPr>
              <a:t> di </a:t>
            </a:r>
            <a:r>
              <a:rPr lang="it-IT" dirty="0" err="1" smtClean="0">
                <a:solidFill>
                  <a:schemeClr val="accent6">
                    <a:lumMod val="40000"/>
                    <a:lumOff val="60000"/>
                  </a:schemeClr>
                </a:solidFill>
                <a:latin typeface="Chalkboard"/>
                <a:cs typeface="Chalkboard"/>
              </a:rPr>
              <a:t>Y</a:t>
            </a:r>
            <a:r>
              <a:rPr lang="it-IT" dirty="0" smtClean="0">
                <a:solidFill>
                  <a:schemeClr val="accent6">
                    <a:lumMod val="40000"/>
                    <a:lumOff val="60000"/>
                  </a:schemeClr>
                </a:solidFill>
                <a:latin typeface="Chalkboard"/>
                <a:cs typeface="Chalkboard"/>
              </a:rPr>
              <a:t> e Al drogato al </a:t>
            </a:r>
            <a:r>
              <a:rPr lang="it-IT" dirty="0" err="1" smtClean="0">
                <a:solidFill>
                  <a:schemeClr val="accent6">
                    <a:lumMod val="40000"/>
                    <a:lumOff val="60000"/>
                  </a:schemeClr>
                </a:solidFill>
                <a:latin typeface="Chalkboard"/>
                <a:cs typeface="Chalkboard"/>
              </a:rPr>
              <a:t>Nd</a:t>
            </a:r>
            <a:r>
              <a:rPr lang="it-IT" dirty="0" smtClean="0">
                <a:solidFill>
                  <a:schemeClr val="accent6">
                    <a:lumMod val="40000"/>
                    <a:lumOff val="60000"/>
                  </a:schemeClr>
                </a:solidFill>
                <a:latin typeface="Chalkboard"/>
                <a:cs typeface="Chalkboard"/>
              </a:rPr>
              <a:t>: nell’IR (1064 </a:t>
            </a:r>
            <a:r>
              <a:rPr lang="it-IT" dirty="0" err="1" smtClean="0">
                <a:solidFill>
                  <a:schemeClr val="accent6">
                    <a:lumMod val="40000"/>
                    <a:lumOff val="60000"/>
                  </a:schemeClr>
                </a:solidFill>
                <a:latin typeface="Chalkboard"/>
                <a:cs typeface="Chalkboard"/>
              </a:rPr>
              <a:t>nm</a:t>
            </a:r>
            <a:r>
              <a:rPr lang="it-IT" dirty="0" smtClean="0">
                <a:solidFill>
                  <a:schemeClr val="accent6">
                    <a:lumMod val="40000"/>
                    <a:lumOff val="60000"/>
                  </a:schemeClr>
                </a:solidFill>
                <a:latin typeface="Chalkboard"/>
                <a:cs typeface="Chalkboard"/>
              </a:rPr>
              <a:t>) </a:t>
            </a:r>
            <a:endParaRPr lang="it-IT" dirty="0">
              <a:solidFill>
                <a:schemeClr val="accent6">
                  <a:lumMod val="40000"/>
                  <a:lumOff val="60000"/>
                </a:schemeClr>
              </a:solidFill>
              <a:latin typeface="Chalkboard"/>
              <a:cs typeface="Chalkboard"/>
            </a:endParaRPr>
          </a:p>
        </p:txBody>
      </p:sp>
      <p:sp>
        <p:nvSpPr>
          <p:cNvPr id="29" name="Rettangolo 28"/>
          <p:cNvSpPr/>
          <p:nvPr/>
        </p:nvSpPr>
        <p:spPr>
          <a:xfrm>
            <a:off x="137883" y="115888"/>
            <a:ext cx="6037491" cy="369332"/>
          </a:xfrm>
          <a:prstGeom prst="rect">
            <a:avLst/>
          </a:prstGeom>
        </p:spPr>
        <p:txBody>
          <a:bodyPr wrap="square">
            <a:spAutoFit/>
          </a:bodyPr>
          <a:lstStyle/>
          <a:p>
            <a:r>
              <a:rPr lang="it-IT" dirty="0" smtClean="0">
                <a:solidFill>
                  <a:srgbClr val="00FFFF"/>
                </a:solidFill>
                <a:latin typeface="Chalkboard"/>
                <a:cs typeface="Chalkboard"/>
              </a:rPr>
              <a:t>Light </a:t>
            </a:r>
            <a:r>
              <a:rPr lang="it-IT" dirty="0" err="1" smtClean="0">
                <a:solidFill>
                  <a:srgbClr val="00FFFF"/>
                </a:solidFill>
                <a:latin typeface="Chalkboard"/>
                <a:cs typeface="Chalkboard"/>
              </a:rPr>
              <a:t>Amplification</a:t>
            </a:r>
            <a:r>
              <a:rPr lang="it-IT" dirty="0" smtClean="0">
                <a:solidFill>
                  <a:srgbClr val="00FFFF"/>
                </a:solidFill>
                <a:latin typeface="Chalkboard"/>
                <a:cs typeface="Chalkboard"/>
              </a:rPr>
              <a:t> </a:t>
            </a:r>
            <a:r>
              <a:rPr lang="it-IT" dirty="0" err="1" smtClean="0">
                <a:solidFill>
                  <a:srgbClr val="00FFFF"/>
                </a:solidFill>
                <a:latin typeface="Chalkboard"/>
                <a:cs typeface="Chalkboard"/>
              </a:rPr>
              <a:t>by</a:t>
            </a:r>
            <a:r>
              <a:rPr lang="it-IT" dirty="0" smtClean="0">
                <a:solidFill>
                  <a:srgbClr val="00FFFF"/>
                </a:solidFill>
                <a:latin typeface="Chalkboard"/>
                <a:cs typeface="Chalkboard"/>
              </a:rPr>
              <a:t> </a:t>
            </a:r>
            <a:r>
              <a:rPr lang="it-IT" dirty="0" err="1" smtClean="0">
                <a:solidFill>
                  <a:srgbClr val="00FFFF"/>
                </a:solidFill>
                <a:latin typeface="Chalkboard"/>
                <a:cs typeface="Chalkboard"/>
              </a:rPr>
              <a:t>Stimulated</a:t>
            </a:r>
            <a:r>
              <a:rPr lang="it-IT" dirty="0" smtClean="0">
                <a:solidFill>
                  <a:srgbClr val="00FFFF"/>
                </a:solidFill>
                <a:latin typeface="Chalkboard"/>
                <a:cs typeface="Chalkboard"/>
              </a:rPr>
              <a:t> </a:t>
            </a:r>
            <a:r>
              <a:rPr lang="it-IT" dirty="0" err="1" smtClean="0">
                <a:solidFill>
                  <a:srgbClr val="00FFFF"/>
                </a:solidFill>
                <a:latin typeface="Chalkboard"/>
                <a:cs typeface="Chalkboard"/>
              </a:rPr>
              <a:t>Emission</a:t>
            </a:r>
            <a:r>
              <a:rPr lang="it-IT" dirty="0" smtClean="0">
                <a:solidFill>
                  <a:srgbClr val="00FFFF"/>
                </a:solidFill>
                <a:latin typeface="Chalkboard"/>
                <a:cs typeface="Chalkboard"/>
              </a:rPr>
              <a:t> </a:t>
            </a:r>
            <a:r>
              <a:rPr lang="it-IT" dirty="0" err="1" smtClean="0">
                <a:solidFill>
                  <a:srgbClr val="00FFFF"/>
                </a:solidFill>
                <a:latin typeface="Chalkboard"/>
                <a:cs typeface="Chalkboard"/>
              </a:rPr>
              <a:t>of</a:t>
            </a:r>
            <a:r>
              <a:rPr lang="it-IT" dirty="0" smtClean="0">
                <a:solidFill>
                  <a:srgbClr val="00FFFF"/>
                </a:solidFill>
                <a:latin typeface="Chalkboard"/>
                <a:cs typeface="Chalkboard"/>
              </a:rPr>
              <a:t> </a:t>
            </a:r>
            <a:r>
              <a:rPr lang="it-IT" dirty="0" err="1" smtClean="0">
                <a:solidFill>
                  <a:srgbClr val="00FFFF"/>
                </a:solidFill>
                <a:latin typeface="Chalkboard"/>
                <a:cs typeface="Chalkboard"/>
              </a:rPr>
              <a:t>Radiation</a:t>
            </a:r>
            <a:endParaRPr lang="it-IT" dirty="0">
              <a:solidFill>
                <a:srgbClr val="00FFFF"/>
              </a:solidFill>
              <a:latin typeface="Chalkboard"/>
              <a:cs typeface="Chalkboard"/>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grpSp>
        <p:nvGrpSpPr>
          <p:cNvPr id="3" name="Gruppo 6"/>
          <p:cNvGrpSpPr>
            <a:grpSpLocks/>
          </p:cNvGrpSpPr>
          <p:nvPr/>
        </p:nvGrpSpPr>
        <p:grpSpPr bwMode="auto">
          <a:xfrm>
            <a:off x="0" y="1828800"/>
            <a:ext cx="9144000" cy="3886200"/>
            <a:chOff x="-3149600" y="0"/>
            <a:chExt cx="9779000" cy="4229100"/>
          </a:xfrm>
        </p:grpSpPr>
        <p:pic>
          <p:nvPicPr>
            <p:cNvPr id="4" name="Immagine 4"/>
            <p:cNvPicPr>
              <a:picLocks noChangeAspect="1"/>
            </p:cNvPicPr>
            <p:nvPr/>
          </p:nvPicPr>
          <p:blipFill>
            <a:blip r:embed="rId2"/>
            <a:srcRect/>
            <a:stretch>
              <a:fillRect/>
            </a:stretch>
          </p:blipFill>
          <p:spPr bwMode="auto">
            <a:xfrm>
              <a:off x="-3149600" y="0"/>
              <a:ext cx="4140200" cy="4173588"/>
            </a:xfrm>
            <a:prstGeom prst="rect">
              <a:avLst/>
            </a:prstGeom>
            <a:noFill/>
            <a:ln w="9525">
              <a:noFill/>
              <a:miter lim="800000"/>
              <a:headEnd/>
              <a:tailEnd/>
            </a:ln>
          </p:spPr>
        </p:pic>
        <p:pic>
          <p:nvPicPr>
            <p:cNvPr id="5" name="Immagine 5"/>
            <p:cNvPicPr>
              <a:picLocks noChangeAspect="1"/>
            </p:cNvPicPr>
            <p:nvPr/>
          </p:nvPicPr>
          <p:blipFill>
            <a:blip r:embed="rId3"/>
            <a:srcRect/>
            <a:stretch>
              <a:fillRect/>
            </a:stretch>
          </p:blipFill>
          <p:spPr bwMode="auto">
            <a:xfrm>
              <a:off x="990600" y="0"/>
              <a:ext cx="5638800" cy="42291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457200" y="381000"/>
            <a:ext cx="8229600" cy="960438"/>
          </a:xfrm>
        </p:spPr>
        <p:txBody>
          <a:bodyPr/>
          <a:lstStyle/>
          <a:p>
            <a:r>
              <a:rPr lang="en-GB" sz="3600" b="1" dirty="0">
                <a:solidFill>
                  <a:srgbClr val="FFFF00"/>
                </a:solidFill>
                <a:latin typeface="Chalkboard"/>
                <a:cs typeface="Chalkboard"/>
              </a:rPr>
              <a:t>The ablation process</a:t>
            </a:r>
            <a:endParaRPr lang="en-US" sz="3600" b="1" dirty="0">
              <a:solidFill>
                <a:srgbClr val="FFFF00"/>
              </a:solidFill>
              <a:latin typeface="Chalkboard"/>
              <a:cs typeface="Chalkboard"/>
            </a:endParaRPr>
          </a:p>
        </p:txBody>
      </p:sp>
      <p:pic>
        <p:nvPicPr>
          <p:cNvPr id="166916" name="Picture 4"/>
          <p:cNvPicPr>
            <a:picLocks noChangeAspect="1" noChangeArrowheads="1"/>
          </p:cNvPicPr>
          <p:nvPr/>
        </p:nvPicPr>
        <p:blipFill>
          <a:blip r:embed="rId3"/>
          <a:srcRect/>
          <a:stretch>
            <a:fillRect/>
          </a:stretch>
        </p:blipFill>
        <p:spPr bwMode="auto">
          <a:xfrm>
            <a:off x="4572000" y="1628775"/>
            <a:ext cx="4335463" cy="4113213"/>
          </a:xfrm>
          <a:prstGeom prst="rect">
            <a:avLst/>
          </a:prstGeom>
          <a:noFill/>
          <a:ln w="9525">
            <a:noFill/>
            <a:miter lim="800000"/>
            <a:headEnd/>
            <a:tailEnd/>
          </a:ln>
          <a:effectLst/>
        </p:spPr>
      </p:pic>
      <p:pic>
        <p:nvPicPr>
          <p:cNvPr id="166917" name="Picture 5"/>
          <p:cNvPicPr>
            <a:picLocks noChangeAspect="1" noChangeArrowheads="1"/>
          </p:cNvPicPr>
          <p:nvPr/>
        </p:nvPicPr>
        <p:blipFill>
          <a:blip r:embed="rId4"/>
          <a:srcRect l="15120"/>
          <a:stretch>
            <a:fillRect/>
          </a:stretch>
        </p:blipFill>
        <p:spPr bwMode="auto">
          <a:xfrm>
            <a:off x="4572001" y="5445125"/>
            <a:ext cx="4335462" cy="665163"/>
          </a:xfrm>
          <a:prstGeom prst="rect">
            <a:avLst/>
          </a:prstGeom>
          <a:noFill/>
          <a:ln w="9525">
            <a:noFill/>
            <a:miter lim="800000"/>
            <a:headEnd/>
            <a:tailEnd/>
          </a:ln>
          <a:effectLst/>
        </p:spPr>
      </p:pic>
      <p:pic>
        <p:nvPicPr>
          <p:cNvPr id="166918" name="Picture 6"/>
          <p:cNvPicPr>
            <a:picLocks noChangeAspect="1" noChangeArrowheads="1"/>
          </p:cNvPicPr>
          <p:nvPr/>
        </p:nvPicPr>
        <p:blipFill>
          <a:blip r:embed="rId5"/>
          <a:srcRect/>
          <a:stretch>
            <a:fillRect/>
          </a:stretch>
        </p:blipFill>
        <p:spPr bwMode="auto">
          <a:xfrm>
            <a:off x="395288" y="1628775"/>
            <a:ext cx="3943350" cy="3295650"/>
          </a:xfrm>
          <a:prstGeom prst="rect">
            <a:avLst/>
          </a:prstGeom>
          <a:noFill/>
          <a:ln w="9525">
            <a:noFill/>
            <a:miter lim="800000"/>
            <a:headEnd/>
            <a:tailEnd/>
          </a:ln>
          <a:effectLst/>
        </p:spPr>
      </p:pic>
      <p:sp>
        <p:nvSpPr>
          <p:cNvPr id="166919" name="Rectangle 7"/>
          <p:cNvSpPr>
            <a:spLocks noChangeArrowheads="1"/>
          </p:cNvSpPr>
          <p:nvPr/>
        </p:nvSpPr>
        <p:spPr bwMode="auto">
          <a:xfrm>
            <a:off x="323850" y="5013325"/>
            <a:ext cx="4051438" cy="923330"/>
          </a:xfrm>
          <a:prstGeom prst="rect">
            <a:avLst/>
          </a:prstGeom>
          <a:noFill/>
          <a:ln w="9525">
            <a:noFill/>
            <a:miter lim="800000"/>
            <a:headEnd/>
            <a:tailEnd/>
          </a:ln>
          <a:effectLst/>
        </p:spPr>
        <p:txBody>
          <a:bodyPr wrap="none">
            <a:prstTxWarp prst="textNoShape">
              <a:avLst/>
            </a:prstTxWarp>
            <a:spAutoFit/>
          </a:bodyPr>
          <a:lstStyle/>
          <a:p>
            <a:r>
              <a:rPr lang="en-GB">
                <a:solidFill>
                  <a:srgbClr val="FFFF00"/>
                </a:solidFill>
                <a:latin typeface="Chalkboard"/>
                <a:cs typeface="Chalkboard"/>
              </a:rPr>
              <a:t>Plume of molecules and ions</a:t>
            </a:r>
            <a:br>
              <a:rPr lang="en-GB">
                <a:solidFill>
                  <a:srgbClr val="FFFF00"/>
                </a:solidFill>
                <a:latin typeface="Chalkboard"/>
                <a:cs typeface="Chalkboard"/>
              </a:rPr>
            </a:br>
            <a:r>
              <a:rPr lang="en-GB">
                <a:solidFill>
                  <a:srgbClr val="FFFF00"/>
                </a:solidFill>
                <a:latin typeface="Chalkboard"/>
                <a:cs typeface="Chalkboard"/>
              </a:rPr>
              <a:t>from a surface hit by a laser</a:t>
            </a:r>
            <a:endParaRPr lang="en-US">
              <a:solidFill>
                <a:srgbClr val="FFFF00"/>
              </a:solidFill>
              <a:latin typeface="Chalkboard"/>
              <a:cs typeface="Chalkboard"/>
            </a:endParaRPr>
          </a:p>
          <a:p>
            <a:r>
              <a:rPr lang="en-US">
                <a:solidFill>
                  <a:srgbClr val="FFFF00"/>
                </a:solidFill>
                <a:latin typeface="Chalkboard"/>
                <a:cs typeface="Chalkboard"/>
              </a:rPr>
              <a:t>http://kottan-labs.bgsu.edu/pictures/</a:t>
            </a:r>
          </a:p>
        </p:txBody>
      </p:sp>
      <p:pic>
        <p:nvPicPr>
          <p:cNvPr id="7" name="Picture 4" descr="Cratere LA"/>
          <p:cNvPicPr>
            <a:picLocks noChangeAspect="1" noChangeArrowheads="1"/>
          </p:cNvPicPr>
          <p:nvPr/>
        </p:nvPicPr>
        <p:blipFill>
          <a:blip r:embed="rId6"/>
          <a:srcRect/>
          <a:stretch>
            <a:fillRect/>
          </a:stretch>
        </p:blipFill>
        <p:spPr bwMode="auto">
          <a:xfrm>
            <a:off x="1" y="2142708"/>
            <a:ext cx="4572000" cy="379394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0"/>
            <a:ext cx="9144000" cy="6869545"/>
          </a:xfrm>
          <a:prstGeom prst="rect">
            <a:avLst/>
          </a:prstGeom>
        </p:spPr>
      </p:pic>
      <p:pic>
        <p:nvPicPr>
          <p:cNvPr id="5" name="Immagine 4"/>
          <p:cNvPicPr>
            <a:picLocks noChangeAspect="1"/>
          </p:cNvPicPr>
          <p:nvPr/>
        </p:nvPicPr>
        <p:blipFill>
          <a:blip r:embed="rId3"/>
          <a:stretch>
            <a:fillRect/>
          </a:stretch>
        </p:blipFill>
        <p:spPr>
          <a:xfrm>
            <a:off x="0" y="-202020"/>
            <a:ext cx="9144000" cy="7060020"/>
          </a:xfrm>
          <a:prstGeom prst="rect">
            <a:avLst/>
          </a:prstGeom>
        </p:spPr>
      </p:pic>
      <p:sp>
        <p:nvSpPr>
          <p:cNvPr id="6" name="Rectangle 3"/>
          <p:cNvSpPr txBox="1">
            <a:spLocks noChangeArrowheads="1"/>
          </p:cNvSpPr>
          <p:nvPr/>
        </p:nvSpPr>
        <p:spPr>
          <a:xfrm>
            <a:off x="0" y="5652513"/>
            <a:ext cx="9144000" cy="1292067"/>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Wingdings" charset="2"/>
              <a:buNone/>
              <a:tabLst/>
              <a:defRPr/>
            </a:pPr>
            <a:r>
              <a:rPr kumimoji="0" lang="pl-PL" sz="2400" b="0" i="0" u="none" strike="noStrike" kern="1200" cap="none" spc="0" normalizeH="0" baseline="0" noProof="0" dirty="0" smtClean="0">
                <a:ln>
                  <a:noFill/>
                </a:ln>
                <a:solidFill>
                  <a:schemeClr val="bg1"/>
                </a:solidFill>
                <a:effectLst/>
                <a:uLnTx/>
                <a:uFillTx/>
                <a:latin typeface="Chalkboard"/>
                <a:ea typeface="+mn-ea"/>
                <a:cs typeface="Chalkboard"/>
              </a:rPr>
              <a:t>Il termine di </a:t>
            </a:r>
            <a:r>
              <a:rPr kumimoji="0" lang="pl-PL" sz="2400" b="1" i="1" u="none" strike="noStrike" kern="1200" cap="none" spc="0" normalizeH="0" baseline="0" noProof="0" dirty="0" smtClean="0">
                <a:ln>
                  <a:noFill/>
                </a:ln>
                <a:solidFill>
                  <a:schemeClr val="bg1"/>
                </a:solidFill>
                <a:effectLst/>
                <a:uLnTx/>
                <a:uFillTx/>
                <a:latin typeface="Chalkboard"/>
                <a:ea typeface="+mn-ea"/>
                <a:cs typeface="Chalkboard"/>
              </a:rPr>
              <a:t>heavy metal </a:t>
            </a:r>
            <a:r>
              <a:rPr kumimoji="0" lang="pl-PL" sz="2400" b="0" i="0" u="none" strike="noStrike" kern="1200" cap="none" spc="0" normalizeH="0" baseline="0" noProof="0" dirty="0" smtClean="0">
                <a:ln>
                  <a:noFill/>
                </a:ln>
                <a:solidFill>
                  <a:schemeClr val="bg1"/>
                </a:solidFill>
                <a:effectLst/>
                <a:uLnTx/>
                <a:uFillTx/>
                <a:latin typeface="Chalkboard"/>
                <a:ea typeface="+mn-ea"/>
                <a:cs typeface="Chalkboard"/>
              </a:rPr>
              <a:t>si riferisce a qualunque elemento chimico metallico che ha una densità relativamente elevata ed è tossico o velenoso anche a basse concentrazioni.</a:t>
            </a:r>
          </a:p>
          <a:p>
            <a:pPr marL="342900" marR="0" lvl="0" indent="-342900" algn="ctr" defTabSz="457200" rtl="0" eaLnBrk="1" fontAlgn="auto" latinLnBrk="0" hangingPunct="1">
              <a:lnSpc>
                <a:spcPct val="100000"/>
              </a:lnSpc>
              <a:spcBef>
                <a:spcPct val="20000"/>
              </a:spcBef>
              <a:spcAft>
                <a:spcPts val="0"/>
              </a:spcAft>
              <a:buClrTx/>
              <a:buSzTx/>
              <a:buFont typeface="Wingdings" charset="2"/>
              <a:buNone/>
              <a:tabLst/>
              <a:defRPr/>
            </a:pPr>
            <a:endParaRPr kumimoji="0" lang="pl-PL" sz="2400" b="0" i="0" u="none" strike="noStrike" kern="1200" cap="none" spc="0" normalizeH="0" baseline="0" noProof="0" dirty="0">
              <a:ln>
                <a:noFill/>
              </a:ln>
              <a:solidFill>
                <a:schemeClr val="bg1"/>
              </a:solidFill>
              <a:effectLst/>
              <a:uLnTx/>
              <a:uFillTx/>
              <a:latin typeface="Chalkboard"/>
              <a:ea typeface="+mn-ea"/>
              <a:cs typeface="Chalkboard"/>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Immagine 2"/>
          <p:cNvPicPr>
            <a:picLocks noChangeAspect="1"/>
          </p:cNvPicPr>
          <p:nvPr/>
        </p:nvPicPr>
        <p:blipFill>
          <a:blip r:embed="rId2"/>
          <a:srcRect/>
          <a:stretch>
            <a:fillRect/>
          </a:stretch>
        </p:blipFill>
        <p:spPr bwMode="auto">
          <a:xfrm>
            <a:off x="152400" y="381000"/>
            <a:ext cx="8861425" cy="5786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 y="183444"/>
            <a:ext cx="8367889" cy="762000"/>
          </a:xfrm>
        </p:spPr>
        <p:txBody>
          <a:bodyPr>
            <a:normAutofit fontScale="90000"/>
          </a:bodyPr>
          <a:lstStyle/>
          <a:p>
            <a:r>
              <a:rPr lang="en-US" sz="3600" dirty="0">
                <a:solidFill>
                  <a:srgbClr val="FF0000"/>
                </a:solidFill>
                <a:latin typeface="Chalkboard"/>
                <a:cs typeface="Chalkboard"/>
              </a:rPr>
              <a:t>Secondary Ion Mass </a:t>
            </a:r>
            <a:r>
              <a:rPr lang="en-US" sz="3600" dirty="0" smtClean="0">
                <a:solidFill>
                  <a:srgbClr val="FF0000"/>
                </a:solidFill>
                <a:latin typeface="Chalkboard"/>
                <a:cs typeface="Chalkboard"/>
              </a:rPr>
              <a:t>Spectrometry (SIMS)</a:t>
            </a:r>
            <a:endParaRPr lang="en-US" sz="3600" dirty="0">
              <a:latin typeface="Chalkboard"/>
              <a:cs typeface="Chalkboard"/>
            </a:endParaRPr>
          </a:p>
        </p:txBody>
      </p:sp>
      <p:pic>
        <p:nvPicPr>
          <p:cNvPr id="20484" name="Picture 4" descr="Laser_pit_zircon.jpg                                           000210CCAlta HD                        B746699A:"/>
          <p:cNvPicPr>
            <a:picLocks noChangeAspect="1" noChangeArrowheads="1"/>
          </p:cNvPicPr>
          <p:nvPr/>
        </p:nvPicPr>
        <p:blipFill>
          <a:blip r:embed="rId2"/>
          <a:srcRect/>
          <a:stretch>
            <a:fillRect/>
          </a:stretch>
        </p:blipFill>
        <p:spPr bwMode="auto">
          <a:xfrm>
            <a:off x="4953000" y="1600200"/>
            <a:ext cx="3657600" cy="3810000"/>
          </a:xfrm>
          <a:prstGeom prst="rect">
            <a:avLst/>
          </a:prstGeom>
          <a:noFill/>
        </p:spPr>
      </p:pic>
      <p:sp>
        <p:nvSpPr>
          <p:cNvPr id="20488" name="Text Box 8"/>
          <p:cNvSpPr txBox="1">
            <a:spLocks noChangeArrowheads="1"/>
          </p:cNvSpPr>
          <p:nvPr/>
        </p:nvSpPr>
        <p:spPr bwMode="auto">
          <a:xfrm>
            <a:off x="342900" y="1157111"/>
            <a:ext cx="4191000" cy="5078314"/>
          </a:xfrm>
          <a:prstGeom prst="rect">
            <a:avLst/>
          </a:prstGeom>
          <a:noFill/>
          <a:ln w="9525">
            <a:noFill/>
            <a:miter lim="800000"/>
            <a:headEnd/>
            <a:tailEnd/>
          </a:ln>
          <a:effectLst/>
        </p:spPr>
        <p:txBody>
          <a:bodyPr>
            <a:prstTxWarp prst="textNoShape">
              <a:avLst/>
            </a:prstTxWarp>
            <a:spAutoFit/>
          </a:bodyPr>
          <a:lstStyle/>
          <a:p>
            <a:pPr algn="just">
              <a:spcBef>
                <a:spcPct val="50000"/>
              </a:spcBef>
            </a:pPr>
            <a:r>
              <a:rPr lang="it-IT" sz="1800" dirty="0">
                <a:solidFill>
                  <a:schemeClr val="bg1"/>
                </a:solidFill>
                <a:latin typeface="Chalkboard"/>
                <a:cs typeface="Chalkboard"/>
              </a:rPr>
              <a:t>Se un fascio di ioni con  energia dell’ordine di </a:t>
            </a:r>
            <a:r>
              <a:rPr lang="it-IT" sz="1800" dirty="0" smtClean="0">
                <a:solidFill>
                  <a:schemeClr val="bg1"/>
                </a:solidFill>
                <a:latin typeface="Chalkboard"/>
                <a:cs typeface="Chalkboard"/>
              </a:rPr>
              <a:t>10 </a:t>
            </a:r>
            <a:r>
              <a:rPr lang="it-IT" sz="1800" dirty="0" err="1" smtClean="0">
                <a:solidFill>
                  <a:schemeClr val="bg1"/>
                </a:solidFill>
                <a:latin typeface="Chalkboard"/>
                <a:cs typeface="Chalkboard"/>
              </a:rPr>
              <a:t>KeV</a:t>
            </a:r>
            <a:r>
              <a:rPr lang="it-IT" sz="1800" dirty="0" smtClean="0">
                <a:solidFill>
                  <a:schemeClr val="bg1"/>
                </a:solidFill>
                <a:latin typeface="Chalkboard"/>
                <a:cs typeface="Chalkboard"/>
              </a:rPr>
              <a:t> </a:t>
            </a:r>
            <a:r>
              <a:rPr lang="it-IT" sz="1800" dirty="0">
                <a:solidFill>
                  <a:schemeClr val="bg1"/>
                </a:solidFill>
                <a:latin typeface="Chalkboard"/>
                <a:cs typeface="Chalkboard"/>
              </a:rPr>
              <a:t>colpisce la superficie di un solido, l’energia cinetica e momento sono trasferiti dagli ioni agli atomi del solido. Con energie di legame inter-atomico fino a 100 kcalmol-1 (4-5 </a:t>
            </a:r>
            <a:r>
              <a:rPr lang="it-IT" sz="1800" dirty="0" err="1">
                <a:solidFill>
                  <a:schemeClr val="bg1"/>
                </a:solidFill>
                <a:latin typeface="Chalkboard"/>
                <a:cs typeface="Chalkboard"/>
              </a:rPr>
              <a:t>eV</a:t>
            </a:r>
            <a:r>
              <a:rPr lang="it-IT" sz="1800" dirty="0">
                <a:solidFill>
                  <a:schemeClr val="bg1"/>
                </a:solidFill>
                <a:latin typeface="Chalkboard"/>
                <a:cs typeface="Chalkboard"/>
              </a:rPr>
              <a:t>) nei minerali delle rocce (legami Si-O), il bombardamento del fascio ionico pone molti atomi in movimento provocando una reazione a cascata. Così alcuni atomi acquisiscono un’energia tale da essere mobilizzati dalla superficie. Alcune di queste </a:t>
            </a:r>
            <a:r>
              <a:rPr lang="it-IT" sz="1800" dirty="0" err="1">
                <a:solidFill>
                  <a:schemeClr val="bg1"/>
                </a:solidFill>
                <a:latin typeface="Chalkboard"/>
                <a:cs typeface="Chalkboard"/>
              </a:rPr>
              <a:t>pc</a:t>
            </a:r>
            <a:r>
              <a:rPr lang="it-IT" sz="1800" dirty="0">
                <a:solidFill>
                  <a:schemeClr val="bg1"/>
                </a:solidFill>
                <a:latin typeface="Chalkboard"/>
                <a:cs typeface="Chalkboard"/>
              </a:rPr>
              <a:t>. sono caricate positivamente (ioni secondari): “</a:t>
            </a:r>
            <a:r>
              <a:rPr lang="it-IT" sz="1800" dirty="0" err="1">
                <a:solidFill>
                  <a:schemeClr val="bg1"/>
                </a:solidFill>
                <a:latin typeface="Chalkboard"/>
                <a:cs typeface="Chalkboard"/>
              </a:rPr>
              <a:t>sputtering</a:t>
            </a:r>
            <a:r>
              <a:rPr lang="it-IT" sz="1800" dirty="0">
                <a:solidFill>
                  <a:schemeClr val="bg1"/>
                </a:solidFill>
                <a:latin typeface="Chalkboard"/>
                <a:cs typeface="Chalkboard"/>
              </a:rPr>
              <a:t>”.  Le intensità degli ioni secondari sono poi convertite in concentrazioni.</a:t>
            </a:r>
          </a:p>
        </p:txBody>
      </p:sp>
      <p:sp>
        <p:nvSpPr>
          <p:cNvPr id="20489" name="Rectangle 9"/>
          <p:cNvSpPr>
            <a:spLocks noChangeArrowheads="1"/>
          </p:cNvSpPr>
          <p:nvPr/>
        </p:nvSpPr>
        <p:spPr bwMode="auto">
          <a:xfrm>
            <a:off x="2271889" y="6211669"/>
            <a:ext cx="6872111" cy="646331"/>
          </a:xfrm>
          <a:prstGeom prst="rect">
            <a:avLst/>
          </a:prstGeom>
          <a:noFill/>
          <a:ln w="9525">
            <a:noFill/>
            <a:miter lim="800000"/>
            <a:headEnd/>
            <a:tailEnd/>
          </a:ln>
          <a:effectLst/>
        </p:spPr>
        <p:txBody>
          <a:bodyPr wrap="square">
            <a:prstTxWarp prst="textNoShape">
              <a:avLst/>
            </a:prstTxWarp>
            <a:spAutoFit/>
          </a:bodyPr>
          <a:lstStyle/>
          <a:p>
            <a:r>
              <a:rPr lang="it-IT" sz="1800" dirty="0">
                <a:solidFill>
                  <a:srgbClr val="FFFF00"/>
                </a:solidFill>
                <a:latin typeface="Chalkboard"/>
                <a:cs typeface="Chalkboard"/>
              </a:rPr>
              <a:t>Si possono determinare sia concentrazioni (SIMS) che rapporti isotopici (SHRIMP:Sensitive </a:t>
            </a:r>
            <a:r>
              <a:rPr lang="it-IT" sz="1800" dirty="0" err="1">
                <a:solidFill>
                  <a:srgbClr val="FFFF00"/>
                </a:solidFill>
                <a:latin typeface="Chalkboard"/>
                <a:cs typeface="Chalkboard"/>
              </a:rPr>
              <a:t>High-Resolution</a:t>
            </a:r>
            <a:r>
              <a:rPr lang="it-IT" sz="1800" dirty="0">
                <a:solidFill>
                  <a:srgbClr val="FFFF00"/>
                </a:solidFill>
                <a:latin typeface="Chalkboard"/>
                <a:cs typeface="Chalkboard"/>
              </a:rPr>
              <a:t> </a:t>
            </a:r>
            <a:r>
              <a:rPr lang="it-IT" sz="1800" dirty="0" err="1">
                <a:solidFill>
                  <a:srgbClr val="FFFF00"/>
                </a:solidFill>
                <a:latin typeface="Chalkboard"/>
                <a:cs typeface="Chalkboard"/>
              </a:rPr>
              <a:t>Ion</a:t>
            </a:r>
            <a:r>
              <a:rPr lang="it-IT" sz="1800" dirty="0">
                <a:solidFill>
                  <a:srgbClr val="FFFF00"/>
                </a:solidFill>
                <a:latin typeface="Chalkboard"/>
                <a:cs typeface="Chalkboard"/>
              </a:rPr>
              <a:t> </a:t>
            </a:r>
            <a:r>
              <a:rPr lang="it-IT" sz="1800" dirty="0" err="1">
                <a:solidFill>
                  <a:srgbClr val="FFFF00"/>
                </a:solidFill>
                <a:latin typeface="Chalkboard"/>
                <a:cs typeface="Chalkboard"/>
              </a:rPr>
              <a:t>MicroProbe</a:t>
            </a:r>
            <a:r>
              <a:rPr lang="it-IT" sz="1800" dirty="0">
                <a:solidFill>
                  <a:srgbClr val="FFFF00"/>
                </a:solidFill>
                <a:latin typeface="Chalkboard"/>
                <a:cs typeface="Chalkboard"/>
              </a:rPr>
              <a:t>) </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Dikdörtgen 3"/>
          <p:cNvSpPr/>
          <p:nvPr/>
        </p:nvSpPr>
        <p:spPr>
          <a:xfrm>
            <a:off x="197555" y="598676"/>
            <a:ext cx="8401084" cy="2031325"/>
          </a:xfrm>
          <a:prstGeom prst="rect">
            <a:avLst/>
          </a:prstGeom>
        </p:spPr>
        <p:txBody>
          <a:bodyPr wrap="square">
            <a:spAutoFit/>
          </a:bodyPr>
          <a:lstStyle/>
          <a:p>
            <a:r>
              <a:rPr lang="tr-TR" dirty="0" smtClean="0">
                <a:solidFill>
                  <a:srgbClr val="FFFF00"/>
                </a:solidFill>
                <a:latin typeface="Chalkboard"/>
                <a:cs typeface="Chalkboard"/>
              </a:rPr>
              <a:t>- </a:t>
            </a:r>
            <a:r>
              <a:rPr lang="en-US" dirty="0" smtClean="0">
                <a:solidFill>
                  <a:srgbClr val="FFFF00"/>
                </a:solidFill>
                <a:latin typeface="Chalkboard"/>
                <a:cs typeface="Chalkboard"/>
              </a:rPr>
              <a:t>Secondary </a:t>
            </a:r>
            <a:r>
              <a:rPr lang="en-US" dirty="0">
                <a:solidFill>
                  <a:srgbClr val="FFFF00"/>
                </a:solidFill>
                <a:latin typeface="Chalkboard"/>
                <a:cs typeface="Chalkboard"/>
              </a:rPr>
              <a:t>ion mass </a:t>
            </a:r>
            <a:r>
              <a:rPr lang="en-US" dirty="0" smtClean="0">
                <a:solidFill>
                  <a:srgbClr val="FFFF00"/>
                </a:solidFill>
                <a:latin typeface="Chalkboard"/>
                <a:cs typeface="Chalkboard"/>
              </a:rPr>
              <a:t>spectrometry (</a:t>
            </a:r>
            <a:r>
              <a:rPr lang="en-US" dirty="0">
                <a:solidFill>
                  <a:srgbClr val="FFFF00"/>
                </a:solidFill>
                <a:latin typeface="Chalkboard"/>
                <a:cs typeface="Chalkboard"/>
              </a:rPr>
              <a:t>SIMS) is a technique used </a:t>
            </a:r>
            <a:r>
              <a:rPr lang="en-US" dirty="0" smtClean="0">
                <a:solidFill>
                  <a:srgbClr val="FFFF00"/>
                </a:solidFill>
                <a:latin typeface="Chalkboard"/>
                <a:cs typeface="Chalkboard"/>
              </a:rPr>
              <a:t>in materials </a:t>
            </a:r>
            <a:r>
              <a:rPr lang="en-US" dirty="0">
                <a:solidFill>
                  <a:srgbClr val="FFFF00"/>
                </a:solidFill>
                <a:latin typeface="Chalkboard"/>
                <a:cs typeface="Chalkboard"/>
              </a:rPr>
              <a:t>science and </a:t>
            </a:r>
            <a:r>
              <a:rPr lang="en-US" dirty="0" smtClean="0">
                <a:solidFill>
                  <a:srgbClr val="FFFF00"/>
                </a:solidFill>
                <a:latin typeface="Chalkboard"/>
                <a:cs typeface="Chalkboard"/>
              </a:rPr>
              <a:t>surface</a:t>
            </a:r>
            <a:r>
              <a:rPr lang="tr-TR" dirty="0" smtClean="0">
                <a:solidFill>
                  <a:srgbClr val="FFFF00"/>
                </a:solidFill>
                <a:latin typeface="Chalkboard"/>
                <a:cs typeface="Chalkboard"/>
              </a:rPr>
              <a:t> </a:t>
            </a:r>
            <a:r>
              <a:rPr lang="en-US" dirty="0" smtClean="0">
                <a:solidFill>
                  <a:srgbClr val="FFFF00"/>
                </a:solidFill>
                <a:latin typeface="Chalkboard"/>
                <a:cs typeface="Chalkboard"/>
              </a:rPr>
              <a:t>science </a:t>
            </a:r>
            <a:r>
              <a:rPr lang="en-US" dirty="0">
                <a:solidFill>
                  <a:srgbClr val="FFFF00"/>
                </a:solidFill>
                <a:latin typeface="Chalkboard"/>
                <a:cs typeface="Chalkboard"/>
              </a:rPr>
              <a:t>to analyze the composition of solid surfaces </a:t>
            </a:r>
            <a:r>
              <a:rPr lang="en-US" dirty="0" smtClean="0">
                <a:solidFill>
                  <a:srgbClr val="FFFF00"/>
                </a:solidFill>
                <a:latin typeface="Chalkboard"/>
                <a:cs typeface="Chalkboard"/>
              </a:rPr>
              <a:t>and thin </a:t>
            </a:r>
            <a:r>
              <a:rPr lang="en-US" dirty="0">
                <a:solidFill>
                  <a:srgbClr val="FFFF00"/>
                </a:solidFill>
                <a:latin typeface="Chalkboard"/>
                <a:cs typeface="Chalkboard"/>
              </a:rPr>
              <a:t>films by sputtering the surface of the specimen with a focused </a:t>
            </a:r>
            <a:r>
              <a:rPr lang="en-US" dirty="0" smtClean="0">
                <a:solidFill>
                  <a:srgbClr val="FFFF00"/>
                </a:solidFill>
                <a:latin typeface="Chalkboard"/>
                <a:cs typeface="Chalkboard"/>
              </a:rPr>
              <a:t>primary ion beam and </a:t>
            </a:r>
            <a:r>
              <a:rPr lang="en-US" dirty="0">
                <a:solidFill>
                  <a:srgbClr val="FFFF00"/>
                </a:solidFill>
                <a:latin typeface="Chalkboard"/>
                <a:cs typeface="Chalkboard"/>
              </a:rPr>
              <a:t>collecting and analyzing ejected secondary ions. </a:t>
            </a:r>
            <a:endParaRPr lang="tr-TR" dirty="0" smtClean="0">
              <a:solidFill>
                <a:srgbClr val="FFFF00"/>
              </a:solidFill>
              <a:latin typeface="Chalkboard"/>
              <a:cs typeface="Chalkboard"/>
            </a:endParaRPr>
          </a:p>
          <a:p>
            <a:endParaRPr lang="en-US" dirty="0">
              <a:solidFill>
                <a:srgbClr val="FFFF00"/>
              </a:solidFill>
              <a:latin typeface="Chalkboard"/>
              <a:cs typeface="Chalkboard"/>
            </a:endParaRPr>
          </a:p>
          <a:p>
            <a:r>
              <a:rPr lang="tr-TR" dirty="0" smtClean="0">
                <a:solidFill>
                  <a:srgbClr val="FFFF00"/>
                </a:solidFill>
                <a:latin typeface="Chalkboard"/>
                <a:cs typeface="Chalkboard"/>
              </a:rPr>
              <a:t>- </a:t>
            </a:r>
            <a:r>
              <a:rPr lang="en-US" dirty="0" smtClean="0">
                <a:solidFill>
                  <a:srgbClr val="FFFF00"/>
                </a:solidFill>
                <a:latin typeface="Chalkboard"/>
                <a:cs typeface="Chalkboard"/>
              </a:rPr>
              <a:t>These </a:t>
            </a:r>
            <a:r>
              <a:rPr lang="en-US" dirty="0">
                <a:solidFill>
                  <a:srgbClr val="FFFF00"/>
                </a:solidFill>
                <a:latin typeface="Chalkboard"/>
                <a:cs typeface="Chalkboard"/>
              </a:rPr>
              <a:t>secondary ions are measured with a mass </a:t>
            </a:r>
            <a:r>
              <a:rPr lang="en-US" dirty="0" smtClean="0">
                <a:solidFill>
                  <a:srgbClr val="FFFF00"/>
                </a:solidFill>
                <a:latin typeface="Chalkboard"/>
                <a:cs typeface="Chalkboard"/>
              </a:rPr>
              <a:t>spectrometer to </a:t>
            </a:r>
            <a:r>
              <a:rPr lang="en-US" dirty="0">
                <a:solidFill>
                  <a:srgbClr val="FFFF00"/>
                </a:solidFill>
                <a:latin typeface="Chalkboard"/>
                <a:cs typeface="Chalkboard"/>
              </a:rPr>
              <a:t>determine the elemental, isotopic, or molecular composition of the surface. </a:t>
            </a:r>
          </a:p>
        </p:txBody>
      </p:sp>
      <p:pic>
        <p:nvPicPr>
          <p:cNvPr id="5" name="Immagine 4"/>
          <p:cNvPicPr>
            <a:picLocks noChangeAspect="1"/>
          </p:cNvPicPr>
          <p:nvPr/>
        </p:nvPicPr>
        <p:blipFill>
          <a:blip r:embed="rId2"/>
          <a:stretch>
            <a:fillRect/>
          </a:stretch>
        </p:blipFill>
        <p:spPr>
          <a:xfrm>
            <a:off x="1921045" y="2630001"/>
            <a:ext cx="5117629" cy="3838222"/>
          </a:xfrm>
          <a:prstGeom prst="rect">
            <a:avLst/>
          </a:prstGeom>
        </p:spPr>
      </p:pic>
      <p:sp>
        <p:nvSpPr>
          <p:cNvPr id="6" name="Text Box 32"/>
          <p:cNvSpPr txBox="1">
            <a:spLocks noChangeArrowheads="1"/>
          </p:cNvSpPr>
          <p:nvPr/>
        </p:nvSpPr>
        <p:spPr bwMode="auto">
          <a:xfrm>
            <a:off x="98777" y="152400"/>
            <a:ext cx="9144000" cy="446276"/>
          </a:xfrm>
          <a:prstGeom prst="rect">
            <a:avLst/>
          </a:prstGeom>
          <a:noFill/>
          <a:ln w="9525">
            <a:noFill/>
            <a:miter lim="800000"/>
            <a:headEnd/>
            <a:tailEnd/>
          </a:ln>
        </p:spPr>
        <p:txBody>
          <a:bodyPr wrap="square">
            <a:prstTxWarp prst="textNoShape">
              <a:avLst/>
            </a:prstTxWarp>
            <a:spAutoFit/>
          </a:bodyPr>
          <a:lstStyle/>
          <a:p>
            <a:pPr algn="l"/>
            <a:r>
              <a:rPr lang="en-US" sz="2300" b="0" dirty="0">
                <a:solidFill>
                  <a:srgbClr val="CCFFCC"/>
                </a:solidFill>
                <a:latin typeface="Chalkboard"/>
                <a:cs typeface="Chalkboard"/>
              </a:rPr>
              <a:t>Ion </a:t>
            </a:r>
            <a:r>
              <a:rPr lang="en-US" sz="2300" b="0" dirty="0" smtClean="0">
                <a:solidFill>
                  <a:srgbClr val="CCFFCC"/>
                </a:solidFill>
                <a:latin typeface="Chalkboard"/>
                <a:cs typeface="Chalkboard"/>
              </a:rPr>
              <a:t>microprobe (or Secondary</a:t>
            </a:r>
            <a:r>
              <a:rPr lang="en-US" sz="2300" dirty="0">
                <a:solidFill>
                  <a:srgbClr val="CCFFCC"/>
                </a:solidFill>
                <a:latin typeface="Chalkboard"/>
                <a:cs typeface="Chalkboard"/>
              </a:rPr>
              <a:t> </a:t>
            </a:r>
            <a:r>
              <a:rPr lang="en-US" sz="2300" b="0" dirty="0" smtClean="0">
                <a:solidFill>
                  <a:srgbClr val="CCFFCC"/>
                </a:solidFill>
                <a:latin typeface="Chalkboard"/>
                <a:cs typeface="Chalkboard"/>
              </a:rPr>
              <a:t>Ion</a:t>
            </a:r>
            <a:r>
              <a:rPr lang="en-US" sz="2300" dirty="0">
                <a:solidFill>
                  <a:srgbClr val="CCFFCC"/>
                </a:solidFill>
                <a:latin typeface="Chalkboard"/>
                <a:cs typeface="Chalkboard"/>
              </a:rPr>
              <a:t> </a:t>
            </a:r>
            <a:r>
              <a:rPr lang="en-US" sz="2300" b="0" dirty="0" smtClean="0">
                <a:solidFill>
                  <a:srgbClr val="CCFFCC"/>
                </a:solidFill>
                <a:latin typeface="Chalkboard"/>
                <a:cs typeface="Chalkboard"/>
              </a:rPr>
              <a:t>Mass</a:t>
            </a:r>
            <a:r>
              <a:rPr lang="en-US" sz="2300" dirty="0">
                <a:solidFill>
                  <a:srgbClr val="CCFFCC"/>
                </a:solidFill>
                <a:latin typeface="Chalkboard"/>
                <a:cs typeface="Chalkboard"/>
              </a:rPr>
              <a:t> </a:t>
            </a:r>
            <a:r>
              <a:rPr lang="en-US" sz="2300" b="0" dirty="0" smtClean="0">
                <a:solidFill>
                  <a:srgbClr val="CCFFCC"/>
                </a:solidFill>
                <a:latin typeface="Chalkboard"/>
                <a:cs typeface="Chalkboard"/>
              </a:rPr>
              <a:t>Spectrometry</a:t>
            </a:r>
            <a:r>
              <a:rPr lang="en-US" sz="2300" dirty="0">
                <a:solidFill>
                  <a:srgbClr val="CCFFCC"/>
                </a:solidFill>
                <a:latin typeface="Chalkboard"/>
                <a:cs typeface="Chalkboard"/>
              </a:rPr>
              <a:t> </a:t>
            </a:r>
            <a:r>
              <a:rPr lang="en-US" sz="2300" b="0" dirty="0" err="1" smtClean="0">
                <a:solidFill>
                  <a:srgbClr val="CCFFCC"/>
                </a:solidFill>
                <a:latin typeface="Chalkboard"/>
                <a:cs typeface="Chalkboard"/>
                <a:sym typeface="Wingdings" charset="2"/>
              </a:rPr>
              <a:t></a:t>
            </a:r>
            <a:r>
              <a:rPr lang="en-US" sz="2300" b="0" dirty="0" smtClean="0">
                <a:solidFill>
                  <a:srgbClr val="CCFFCC"/>
                </a:solidFill>
                <a:latin typeface="Chalkboard"/>
                <a:cs typeface="Chalkboard"/>
                <a:sym typeface="Wingdings" charset="2"/>
              </a:rPr>
              <a:t> </a:t>
            </a:r>
            <a:r>
              <a:rPr lang="en-US" sz="2300" b="0" dirty="0">
                <a:solidFill>
                  <a:srgbClr val="CCFFCC"/>
                </a:solidFill>
                <a:latin typeface="Chalkboard"/>
                <a:cs typeface="Chalkboard"/>
                <a:sym typeface="Wingdings" charset="2"/>
              </a:rPr>
              <a:t>SIMS</a:t>
            </a:r>
            <a:r>
              <a:rPr lang="en-US" sz="2300" b="0" dirty="0">
                <a:solidFill>
                  <a:srgbClr val="CCFFCC"/>
                </a:solidFill>
                <a:latin typeface="Chalkboard"/>
                <a:cs typeface="Chalkboard"/>
              </a:rPr>
              <a:t>)</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76200" y="5562600"/>
            <a:ext cx="8991600" cy="1015663"/>
          </a:xfrm>
          <a:prstGeom prst="rect">
            <a:avLst/>
          </a:prstGeom>
          <a:noFill/>
          <a:ln w="9525">
            <a:noFill/>
            <a:miter lim="800000"/>
            <a:headEnd/>
            <a:tailEnd/>
          </a:ln>
        </p:spPr>
        <p:txBody>
          <a:bodyPr>
            <a:prstTxWarp prst="textNoShape">
              <a:avLst/>
            </a:prstTxWarp>
            <a:spAutoFit/>
          </a:bodyPr>
          <a:lstStyle/>
          <a:p>
            <a:pPr>
              <a:spcBef>
                <a:spcPct val="50000"/>
              </a:spcBef>
            </a:pPr>
            <a:r>
              <a:rPr lang="en-US" sz="2000" dirty="0">
                <a:solidFill>
                  <a:srgbClr val="FF0000"/>
                </a:solidFill>
                <a:latin typeface="Chalkboard"/>
                <a:cs typeface="Chalkboard"/>
              </a:rPr>
              <a:t>I </a:t>
            </a:r>
            <a:r>
              <a:rPr lang="en-US" sz="2000" dirty="0" err="1">
                <a:solidFill>
                  <a:srgbClr val="FF0000"/>
                </a:solidFill>
                <a:latin typeface="Chalkboard"/>
                <a:cs typeface="Chalkboard"/>
              </a:rPr>
              <a:t>fasci</a:t>
            </a:r>
            <a:r>
              <a:rPr lang="en-US" sz="2000" dirty="0">
                <a:solidFill>
                  <a:srgbClr val="FF0000"/>
                </a:solidFill>
                <a:latin typeface="Chalkboard"/>
                <a:cs typeface="Chalkboard"/>
              </a:rPr>
              <a:t> </a:t>
            </a:r>
            <a:r>
              <a:rPr lang="en-US" sz="2000" dirty="0" err="1">
                <a:solidFill>
                  <a:srgbClr val="FF0000"/>
                </a:solidFill>
                <a:latin typeface="Chalkboard"/>
                <a:cs typeface="Chalkboard"/>
              </a:rPr>
              <a:t>ionici</a:t>
            </a:r>
            <a:r>
              <a:rPr lang="en-US" sz="2000" dirty="0">
                <a:solidFill>
                  <a:srgbClr val="FF0000"/>
                </a:solidFill>
                <a:latin typeface="Chalkboard"/>
                <a:cs typeface="Chalkboard"/>
              </a:rPr>
              <a:t> </a:t>
            </a:r>
            <a:r>
              <a:rPr lang="en-US" sz="2000" dirty="0" err="1">
                <a:solidFill>
                  <a:srgbClr val="FF0000"/>
                </a:solidFill>
                <a:latin typeface="Chalkboard"/>
                <a:cs typeface="Chalkboard"/>
              </a:rPr>
              <a:t>primari</a:t>
            </a:r>
            <a:r>
              <a:rPr lang="en-US" sz="2000" dirty="0">
                <a:solidFill>
                  <a:srgbClr val="FF0000"/>
                </a:solidFill>
                <a:latin typeface="Chalkboard"/>
                <a:cs typeface="Chalkboard"/>
              </a:rPr>
              <a:t> </a:t>
            </a:r>
            <a:r>
              <a:rPr lang="en-US" sz="2000" dirty="0" err="1">
                <a:solidFill>
                  <a:srgbClr val="FF0000"/>
                </a:solidFill>
                <a:latin typeface="Chalkboard"/>
                <a:cs typeface="Chalkboard"/>
              </a:rPr>
              <a:t>nella</a:t>
            </a:r>
            <a:r>
              <a:rPr lang="en-US" sz="2000" dirty="0">
                <a:solidFill>
                  <a:srgbClr val="FF0000"/>
                </a:solidFill>
                <a:latin typeface="Chalkboard"/>
                <a:cs typeface="Chalkboard"/>
              </a:rPr>
              <a:t> SIMS </a:t>
            </a:r>
            <a:r>
              <a:rPr lang="en-US" sz="2000" dirty="0" err="1">
                <a:solidFill>
                  <a:srgbClr val="FF0000"/>
                </a:solidFill>
                <a:latin typeface="Chalkboard"/>
                <a:cs typeface="Chalkboard"/>
              </a:rPr>
              <a:t>includono</a:t>
            </a:r>
            <a:r>
              <a:rPr lang="en-US" sz="2000" dirty="0">
                <a:solidFill>
                  <a:srgbClr val="FF0000"/>
                </a:solidFill>
                <a:latin typeface="Chalkboard"/>
                <a:cs typeface="Chalkboard"/>
              </a:rPr>
              <a:t> Cs</a:t>
            </a:r>
            <a:r>
              <a:rPr lang="en-US" sz="2000" baseline="30000" dirty="0">
                <a:solidFill>
                  <a:srgbClr val="FF0000"/>
                </a:solidFill>
                <a:latin typeface="Chalkboard"/>
                <a:cs typeface="Chalkboard"/>
              </a:rPr>
              <a:t>+</a:t>
            </a:r>
            <a:r>
              <a:rPr lang="en-US" sz="2000" dirty="0">
                <a:solidFill>
                  <a:srgbClr val="FF0000"/>
                </a:solidFill>
                <a:latin typeface="Chalkboard"/>
                <a:cs typeface="Chalkboard"/>
              </a:rPr>
              <a:t>, O</a:t>
            </a:r>
            <a:r>
              <a:rPr lang="en-US" sz="2000" baseline="30000" dirty="0">
                <a:solidFill>
                  <a:srgbClr val="FF0000"/>
                </a:solidFill>
                <a:latin typeface="Chalkboard"/>
                <a:cs typeface="Chalkboard"/>
              </a:rPr>
              <a:t>2+</a:t>
            </a:r>
            <a:r>
              <a:rPr lang="en-US" sz="2000" dirty="0">
                <a:solidFill>
                  <a:srgbClr val="FF0000"/>
                </a:solidFill>
                <a:latin typeface="Chalkboard"/>
                <a:cs typeface="Chalkboard"/>
              </a:rPr>
              <a:t>, </a:t>
            </a:r>
            <a:r>
              <a:rPr lang="en-US" sz="2000" dirty="0" err="1">
                <a:solidFill>
                  <a:srgbClr val="FF0000"/>
                </a:solidFill>
                <a:latin typeface="Chalkboard"/>
                <a:cs typeface="Chalkboard"/>
              </a:rPr>
              <a:t>Ar</a:t>
            </a:r>
            <a:r>
              <a:rPr lang="en-US" sz="2000" baseline="30000" dirty="0">
                <a:solidFill>
                  <a:srgbClr val="FF0000"/>
                </a:solidFill>
                <a:latin typeface="Chalkboard"/>
                <a:cs typeface="Chalkboard"/>
              </a:rPr>
              <a:t>+</a:t>
            </a:r>
            <a:r>
              <a:rPr lang="en-US" sz="2000" dirty="0">
                <a:solidFill>
                  <a:srgbClr val="FF0000"/>
                </a:solidFill>
                <a:latin typeface="Chalkboard"/>
                <a:cs typeface="Chalkboard"/>
              </a:rPr>
              <a:t> </a:t>
            </a:r>
            <a:r>
              <a:rPr lang="en-US" sz="2000" dirty="0" err="1">
                <a:solidFill>
                  <a:srgbClr val="FF0000"/>
                </a:solidFill>
                <a:latin typeface="Chalkboard"/>
                <a:cs typeface="Chalkboard"/>
              </a:rPr>
              <a:t>e</a:t>
            </a:r>
            <a:r>
              <a:rPr lang="en-US" sz="2000" dirty="0">
                <a:solidFill>
                  <a:srgbClr val="FF0000"/>
                </a:solidFill>
                <a:latin typeface="Chalkboard"/>
                <a:cs typeface="Chalkboard"/>
              </a:rPr>
              <a:t> </a:t>
            </a:r>
            <a:r>
              <a:rPr lang="en-US" sz="2000" dirty="0" err="1">
                <a:solidFill>
                  <a:srgbClr val="FF0000"/>
                </a:solidFill>
                <a:latin typeface="Chalkboard"/>
                <a:cs typeface="Chalkboard"/>
              </a:rPr>
              <a:t>Ga</a:t>
            </a:r>
            <a:r>
              <a:rPr lang="en-US" sz="2000" baseline="30000" dirty="0">
                <a:solidFill>
                  <a:srgbClr val="FF0000"/>
                </a:solidFill>
                <a:latin typeface="Chalkboard"/>
                <a:cs typeface="Chalkboard"/>
              </a:rPr>
              <a:t>+</a:t>
            </a:r>
            <a:r>
              <a:rPr lang="en-US" sz="2000" dirty="0">
                <a:solidFill>
                  <a:srgbClr val="FF0000"/>
                </a:solidFill>
                <a:latin typeface="Chalkboard"/>
                <a:cs typeface="Chalkboard"/>
              </a:rPr>
              <a:t> con </a:t>
            </a:r>
            <a:r>
              <a:rPr lang="en-US" sz="2000" dirty="0" err="1">
                <a:solidFill>
                  <a:srgbClr val="FF0000"/>
                </a:solidFill>
                <a:latin typeface="Chalkboard"/>
                <a:cs typeface="Chalkboard"/>
              </a:rPr>
              <a:t>energie</a:t>
            </a:r>
            <a:r>
              <a:rPr lang="en-US" sz="2000" dirty="0">
                <a:solidFill>
                  <a:srgbClr val="FF0000"/>
                </a:solidFill>
                <a:latin typeface="Chalkboard"/>
                <a:cs typeface="Chalkboard"/>
              </a:rPr>
              <a:t> </a:t>
            </a:r>
            <a:r>
              <a:rPr lang="en-US" sz="2000" dirty="0" err="1">
                <a:solidFill>
                  <a:srgbClr val="FF0000"/>
                </a:solidFill>
                <a:latin typeface="Chalkboard"/>
                <a:cs typeface="Chalkboard"/>
              </a:rPr>
              <a:t>fra</a:t>
            </a:r>
            <a:r>
              <a:rPr lang="en-US" sz="2000" dirty="0">
                <a:solidFill>
                  <a:srgbClr val="FF0000"/>
                </a:solidFill>
                <a:latin typeface="Chalkboard"/>
                <a:cs typeface="Chalkboard"/>
              </a:rPr>
              <a:t> 1 </a:t>
            </a:r>
            <a:r>
              <a:rPr lang="en-US" sz="2000" dirty="0" err="1">
                <a:solidFill>
                  <a:srgbClr val="FF0000"/>
                </a:solidFill>
                <a:latin typeface="Chalkboard"/>
                <a:cs typeface="Chalkboard"/>
              </a:rPr>
              <a:t>e</a:t>
            </a:r>
            <a:r>
              <a:rPr lang="en-US" sz="2000" dirty="0">
                <a:solidFill>
                  <a:srgbClr val="FF0000"/>
                </a:solidFill>
                <a:latin typeface="Chalkboard"/>
                <a:cs typeface="Chalkboard"/>
              </a:rPr>
              <a:t> 30 </a:t>
            </a:r>
            <a:r>
              <a:rPr lang="en-US" sz="2000" dirty="0" err="1">
                <a:solidFill>
                  <a:srgbClr val="FF0000"/>
                </a:solidFill>
                <a:latin typeface="Chalkboard"/>
                <a:cs typeface="Chalkboard"/>
              </a:rPr>
              <a:t>keV</a:t>
            </a:r>
            <a:r>
              <a:rPr lang="en-US" sz="2000" dirty="0">
                <a:solidFill>
                  <a:srgbClr val="FF0000"/>
                </a:solidFill>
                <a:latin typeface="Chalkboard"/>
                <a:cs typeface="Chalkboard"/>
              </a:rPr>
              <a:t>. </a:t>
            </a:r>
            <a:r>
              <a:rPr lang="en-US" sz="2000" dirty="0" err="1">
                <a:solidFill>
                  <a:srgbClr val="FF0000"/>
                </a:solidFill>
                <a:latin typeface="Chalkboard"/>
                <a:cs typeface="Chalkboard"/>
              </a:rPr>
              <a:t>Gli</a:t>
            </a:r>
            <a:r>
              <a:rPr lang="en-US" sz="2000" dirty="0">
                <a:solidFill>
                  <a:srgbClr val="FF0000"/>
                </a:solidFill>
                <a:latin typeface="Chalkboard"/>
                <a:cs typeface="Chalkboard"/>
              </a:rPr>
              <a:t> </a:t>
            </a:r>
            <a:r>
              <a:rPr lang="en-US" sz="2000" dirty="0" err="1">
                <a:solidFill>
                  <a:srgbClr val="FF0000"/>
                </a:solidFill>
                <a:latin typeface="Chalkboard"/>
                <a:cs typeface="Chalkboard"/>
              </a:rPr>
              <a:t>ioni</a:t>
            </a:r>
            <a:r>
              <a:rPr lang="en-US" sz="2000" dirty="0">
                <a:solidFill>
                  <a:srgbClr val="FF0000"/>
                </a:solidFill>
                <a:latin typeface="Chalkboard"/>
                <a:cs typeface="Chalkboard"/>
              </a:rPr>
              <a:t> </a:t>
            </a:r>
            <a:r>
              <a:rPr lang="en-US" sz="2000" dirty="0" err="1">
                <a:solidFill>
                  <a:srgbClr val="FF0000"/>
                </a:solidFill>
                <a:latin typeface="Chalkboard"/>
                <a:cs typeface="Chalkboard"/>
              </a:rPr>
              <a:t>primari</a:t>
            </a:r>
            <a:r>
              <a:rPr lang="en-US" sz="2000" dirty="0">
                <a:solidFill>
                  <a:srgbClr val="FF0000"/>
                </a:solidFill>
                <a:latin typeface="Chalkboard"/>
                <a:cs typeface="Chalkboard"/>
              </a:rPr>
              <a:t> </a:t>
            </a:r>
            <a:r>
              <a:rPr lang="en-US" sz="2000" dirty="0" err="1">
                <a:solidFill>
                  <a:srgbClr val="FF0000"/>
                </a:solidFill>
                <a:latin typeface="Chalkboard"/>
                <a:cs typeface="Chalkboard"/>
              </a:rPr>
              <a:t>sono</a:t>
            </a:r>
            <a:r>
              <a:rPr lang="en-US" sz="2000" dirty="0">
                <a:solidFill>
                  <a:srgbClr val="FF0000"/>
                </a:solidFill>
                <a:latin typeface="Chalkboard"/>
                <a:cs typeface="Chalkboard"/>
              </a:rPr>
              <a:t> </a:t>
            </a:r>
            <a:r>
              <a:rPr lang="en-US" sz="2000" dirty="0" err="1">
                <a:solidFill>
                  <a:srgbClr val="FF0000"/>
                </a:solidFill>
                <a:latin typeface="Chalkboard"/>
                <a:cs typeface="Chalkboard"/>
              </a:rPr>
              <a:t>impiantati</a:t>
            </a:r>
            <a:r>
              <a:rPr lang="en-US" sz="2000" dirty="0">
                <a:solidFill>
                  <a:srgbClr val="FF0000"/>
                </a:solidFill>
                <a:latin typeface="Chalkboard"/>
                <a:cs typeface="Chalkboard"/>
              </a:rPr>
              <a:t> </a:t>
            </a:r>
            <a:r>
              <a:rPr lang="en-US" sz="2000" dirty="0" err="1">
                <a:solidFill>
                  <a:srgbClr val="FF0000"/>
                </a:solidFill>
                <a:latin typeface="Chalkboard"/>
                <a:cs typeface="Chalkboard"/>
              </a:rPr>
              <a:t>e</a:t>
            </a:r>
            <a:r>
              <a:rPr lang="en-US" sz="2000" dirty="0">
                <a:solidFill>
                  <a:srgbClr val="FF0000"/>
                </a:solidFill>
                <a:latin typeface="Chalkboard"/>
                <a:cs typeface="Chalkboard"/>
              </a:rPr>
              <a:t> </a:t>
            </a:r>
            <a:r>
              <a:rPr lang="en-US" sz="2000" dirty="0" err="1">
                <a:solidFill>
                  <a:srgbClr val="FF0000"/>
                </a:solidFill>
                <a:latin typeface="Chalkboard"/>
                <a:cs typeface="Chalkboard"/>
              </a:rPr>
              <a:t>mescolati</a:t>
            </a:r>
            <a:r>
              <a:rPr lang="en-US" sz="2000" dirty="0">
                <a:solidFill>
                  <a:srgbClr val="FF0000"/>
                </a:solidFill>
                <a:latin typeface="Chalkboard"/>
                <a:cs typeface="Chalkboard"/>
              </a:rPr>
              <a:t> con </a:t>
            </a:r>
            <a:r>
              <a:rPr lang="en-US" sz="2000" dirty="0" err="1">
                <a:solidFill>
                  <a:srgbClr val="FF0000"/>
                </a:solidFill>
                <a:latin typeface="Chalkboard"/>
                <a:cs typeface="Chalkboard"/>
              </a:rPr>
              <a:t>gli</a:t>
            </a:r>
            <a:r>
              <a:rPr lang="en-US" sz="2000" dirty="0">
                <a:solidFill>
                  <a:srgbClr val="FF0000"/>
                </a:solidFill>
                <a:latin typeface="Chalkboard"/>
                <a:cs typeface="Chalkboard"/>
              </a:rPr>
              <a:t> </a:t>
            </a:r>
            <a:r>
              <a:rPr lang="en-US" sz="2000" dirty="0" err="1">
                <a:solidFill>
                  <a:srgbClr val="FF0000"/>
                </a:solidFill>
                <a:latin typeface="Chalkboard"/>
                <a:cs typeface="Chalkboard"/>
              </a:rPr>
              <a:t>atomi</a:t>
            </a:r>
            <a:r>
              <a:rPr lang="en-US" sz="2000" dirty="0">
                <a:solidFill>
                  <a:srgbClr val="FF0000"/>
                </a:solidFill>
                <a:latin typeface="Chalkboard"/>
                <a:cs typeface="Chalkboard"/>
              </a:rPr>
              <a:t> del </a:t>
            </a:r>
            <a:r>
              <a:rPr lang="en-US" sz="2000" dirty="0" err="1">
                <a:solidFill>
                  <a:srgbClr val="FF0000"/>
                </a:solidFill>
                <a:latin typeface="Chalkboard"/>
                <a:cs typeface="Chalkboard"/>
              </a:rPr>
              <a:t>campione</a:t>
            </a:r>
            <a:r>
              <a:rPr lang="en-US" sz="2000" dirty="0">
                <a:solidFill>
                  <a:srgbClr val="FF0000"/>
                </a:solidFill>
                <a:latin typeface="Chalkboard"/>
                <a:cs typeface="Chalkboard"/>
              </a:rPr>
              <a:t> </a:t>
            </a:r>
            <a:r>
              <a:rPr lang="en-US" sz="2000" dirty="0" err="1">
                <a:solidFill>
                  <a:srgbClr val="FF0000"/>
                </a:solidFill>
                <a:latin typeface="Chalkboard"/>
                <a:cs typeface="Chalkboard"/>
              </a:rPr>
              <a:t>alla</a:t>
            </a:r>
            <a:r>
              <a:rPr lang="en-US" sz="2000" dirty="0">
                <a:solidFill>
                  <a:srgbClr val="FF0000"/>
                </a:solidFill>
                <a:latin typeface="Chalkboard"/>
                <a:cs typeface="Chalkboard"/>
              </a:rPr>
              <a:t> </a:t>
            </a:r>
            <a:r>
              <a:rPr lang="en-US" sz="2000" dirty="0" err="1">
                <a:solidFill>
                  <a:srgbClr val="FF0000"/>
                </a:solidFill>
                <a:latin typeface="Chalkboard"/>
                <a:cs typeface="Chalkboard"/>
              </a:rPr>
              <a:t>profondità</a:t>
            </a:r>
            <a:r>
              <a:rPr lang="en-US" sz="2000" dirty="0">
                <a:solidFill>
                  <a:srgbClr val="FF0000"/>
                </a:solidFill>
                <a:latin typeface="Chalkboard"/>
                <a:cs typeface="Chalkboard"/>
              </a:rPr>
              <a:t> </a:t>
            </a:r>
            <a:r>
              <a:rPr lang="en-US" sz="2000" dirty="0" err="1">
                <a:solidFill>
                  <a:srgbClr val="FF0000"/>
                </a:solidFill>
                <a:latin typeface="Chalkboard"/>
                <a:cs typeface="Chalkboard"/>
              </a:rPr>
              <a:t>fra</a:t>
            </a:r>
            <a:r>
              <a:rPr lang="en-US" sz="2000" dirty="0">
                <a:solidFill>
                  <a:srgbClr val="FF0000"/>
                </a:solidFill>
                <a:latin typeface="Chalkboard"/>
                <a:cs typeface="Chalkboard"/>
              </a:rPr>
              <a:t> 1 </a:t>
            </a:r>
            <a:r>
              <a:rPr lang="en-US" sz="2000" dirty="0" err="1">
                <a:solidFill>
                  <a:srgbClr val="FF0000"/>
                </a:solidFill>
                <a:latin typeface="Chalkboard"/>
                <a:cs typeface="Chalkboard"/>
              </a:rPr>
              <a:t>e</a:t>
            </a:r>
            <a:r>
              <a:rPr lang="en-US" sz="2000" dirty="0">
                <a:solidFill>
                  <a:srgbClr val="FF0000"/>
                </a:solidFill>
                <a:latin typeface="Chalkboard"/>
                <a:cs typeface="Chalkboard"/>
              </a:rPr>
              <a:t> 10 nm. </a:t>
            </a:r>
          </a:p>
        </p:txBody>
      </p:sp>
      <p:pic>
        <p:nvPicPr>
          <p:cNvPr id="8" name="Picture 2"/>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51815" y="367378"/>
            <a:ext cx="7626705" cy="519522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grpSp>
        <p:nvGrpSpPr>
          <p:cNvPr id="10" name="Gruppo 9"/>
          <p:cNvGrpSpPr/>
          <p:nvPr/>
        </p:nvGrpSpPr>
        <p:grpSpPr>
          <a:xfrm>
            <a:off x="423333" y="367378"/>
            <a:ext cx="8212667" cy="5968511"/>
            <a:chOff x="990600" y="152400"/>
            <a:chExt cx="7162800" cy="5329238"/>
          </a:xfrm>
        </p:grpSpPr>
        <p:pic>
          <p:nvPicPr>
            <p:cNvPr id="11" name="Picture 2"/>
            <p:cNvPicPr>
              <a:picLocks noChangeAspect="1" noChangeArrowheads="1"/>
            </p:cNvPicPr>
            <p:nvPr/>
          </p:nvPicPr>
          <p:blipFill>
            <a:blip r:embed="rId3"/>
            <a:srcRect/>
            <a:stretch>
              <a:fillRect/>
            </a:stretch>
          </p:blipFill>
          <p:spPr bwMode="auto">
            <a:xfrm>
              <a:off x="990600" y="152400"/>
              <a:ext cx="7162800" cy="5329238"/>
            </a:xfrm>
            <a:prstGeom prst="rect">
              <a:avLst/>
            </a:prstGeom>
            <a:noFill/>
            <a:ln w="9525">
              <a:noFill/>
              <a:miter lim="800000"/>
              <a:headEnd/>
              <a:tailEnd/>
            </a:ln>
          </p:spPr>
        </p:pic>
        <p:sp>
          <p:nvSpPr>
            <p:cNvPr id="12" name="Rettangolo 6"/>
            <p:cNvSpPr>
              <a:spLocks noChangeArrowheads="1"/>
            </p:cNvSpPr>
            <p:nvPr/>
          </p:nvSpPr>
          <p:spPr bwMode="auto">
            <a:xfrm>
              <a:off x="1219200" y="304800"/>
              <a:ext cx="3352800" cy="567747"/>
            </a:xfrm>
            <a:prstGeom prst="rect">
              <a:avLst/>
            </a:prstGeom>
            <a:noFill/>
            <a:ln w="9525">
              <a:noFill/>
              <a:miter lim="800000"/>
              <a:headEnd/>
              <a:tailEnd/>
            </a:ln>
          </p:spPr>
          <p:txBody>
            <a:bodyPr wrap="square">
              <a:prstTxWarp prst="textNoShape">
                <a:avLst/>
              </a:prstTxWarp>
              <a:spAutoFit/>
            </a:bodyPr>
            <a:lstStyle/>
            <a:p>
              <a:r>
                <a:rPr lang="en-US" sz="1700">
                  <a:solidFill>
                    <a:srgbClr val="000090"/>
                  </a:solidFill>
                  <a:latin typeface="Chalkboard" charset="0"/>
                  <a:ea typeface="Chalkboard" charset="0"/>
                  <a:cs typeface="Chalkboard" charset="0"/>
                </a:rPr>
                <a:t>SIMS:  Secondary Ion Mass Spectrometry</a:t>
              </a:r>
            </a:p>
          </p:txBody>
        </p:sp>
      </p:grpSp>
      <p:pic>
        <p:nvPicPr>
          <p:cNvPr id="13" name="Picture 2"/>
          <p:cNvPicPr>
            <a:picLocks noChangeAspect="1" noChangeArrowheads="1"/>
          </p:cNvPicPr>
          <p:nvPr/>
        </p:nvPicPr>
        <p:blipFill>
          <a:blip r:embed="rId4"/>
          <a:srcRect/>
          <a:stretch>
            <a:fillRect/>
          </a:stretch>
        </p:blipFill>
        <p:spPr bwMode="auto">
          <a:xfrm>
            <a:off x="19756" y="0"/>
            <a:ext cx="9144000" cy="6858000"/>
          </a:xfrm>
          <a:prstGeom prst="rect">
            <a:avLst/>
          </a:prstGeom>
          <a:solidFill>
            <a:schemeClr val="bg1"/>
          </a:solidFill>
          <a:ln w="9525">
            <a:noFill/>
            <a:miter lim="800000"/>
            <a:headEnd/>
            <a:tailEnd/>
          </a:ln>
        </p:spPr>
      </p:pic>
      <p:sp>
        <p:nvSpPr>
          <p:cNvPr id="14" name="İçerik Yer Tutucusu 2"/>
          <p:cNvSpPr>
            <a:spLocks noGrp="1"/>
          </p:cNvSpPr>
          <p:nvPr>
            <p:ph idx="1"/>
          </p:nvPr>
        </p:nvSpPr>
        <p:spPr>
          <a:xfrm>
            <a:off x="4840113" y="2690"/>
            <a:ext cx="4346222" cy="1436644"/>
          </a:xfrm>
          <a:solidFill>
            <a:srgbClr val="0000FF"/>
          </a:solidFill>
        </p:spPr>
        <p:txBody>
          <a:bodyPr>
            <a:noAutofit/>
          </a:bodyPr>
          <a:lstStyle/>
          <a:p>
            <a:pPr marL="0" indent="0"/>
            <a:r>
              <a:rPr lang="en-US" sz="1400" dirty="0" smtClean="0">
                <a:solidFill>
                  <a:srgbClr val="FFFF00"/>
                </a:solidFill>
                <a:latin typeface="Chalkboard"/>
                <a:cs typeface="Chalkboard"/>
              </a:rPr>
              <a:t> </a:t>
            </a:r>
            <a:r>
              <a:rPr lang="en-US" sz="1400" dirty="0">
                <a:solidFill>
                  <a:srgbClr val="FFFF00"/>
                </a:solidFill>
                <a:latin typeface="Chalkboard"/>
                <a:cs typeface="Chalkboard"/>
              </a:rPr>
              <a:t>The elements from H to U may be detected.</a:t>
            </a:r>
          </a:p>
          <a:p>
            <a:pPr marL="0" indent="0"/>
            <a:r>
              <a:rPr lang="en-US" sz="1400" dirty="0" smtClean="0">
                <a:solidFill>
                  <a:srgbClr val="FFFF00"/>
                </a:solidFill>
                <a:latin typeface="Chalkboard"/>
                <a:cs typeface="Chalkboard"/>
              </a:rPr>
              <a:t> </a:t>
            </a:r>
            <a:r>
              <a:rPr lang="en-US" sz="1400" dirty="0">
                <a:solidFill>
                  <a:srgbClr val="FFFF00"/>
                </a:solidFill>
                <a:latin typeface="Chalkboard"/>
                <a:cs typeface="Chalkboard"/>
              </a:rPr>
              <a:t>Most elements may be detected down to concentrations of 1ppm or 1ppb.</a:t>
            </a:r>
          </a:p>
          <a:p>
            <a:pPr marL="0" indent="0"/>
            <a:r>
              <a:rPr lang="en-US" sz="1400" dirty="0" smtClean="0">
                <a:solidFill>
                  <a:srgbClr val="FFFF00"/>
                </a:solidFill>
                <a:latin typeface="Chalkboard"/>
                <a:cs typeface="Chalkboard"/>
              </a:rPr>
              <a:t> </a:t>
            </a:r>
            <a:r>
              <a:rPr lang="en-US" sz="1400" dirty="0">
                <a:solidFill>
                  <a:srgbClr val="FFFF00"/>
                </a:solidFill>
                <a:latin typeface="Chalkboard"/>
                <a:cs typeface="Chalkboard"/>
              </a:rPr>
              <a:t>Isotopic ratios may be measured, normally to a precision of 0.5 to 0.05%</a:t>
            </a:r>
            <a:r>
              <a:rPr lang="en-US" sz="1400" dirty="0" smtClean="0">
                <a:solidFill>
                  <a:srgbClr val="FFFF00"/>
                </a:solidFill>
                <a:latin typeface="Chalkboard"/>
                <a:cs typeface="Chalkboard"/>
              </a:rPr>
              <a:t>.</a:t>
            </a:r>
            <a:endParaRPr lang="en-US" sz="1400" dirty="0">
              <a:solidFill>
                <a:srgbClr val="FFFF00"/>
              </a:solidFill>
              <a:latin typeface="Chalkboard"/>
              <a:cs typeface="Chalkboar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slide(fromBottom)">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bg/>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1"/>
            <a:ext cx="9144000" cy="6841999"/>
          </a:xfrm>
          <a:prstGeom prst="rect">
            <a:avLst/>
          </a:prstGeom>
        </p:spPr>
      </p:pic>
      <p:sp>
        <p:nvSpPr>
          <p:cNvPr id="4098" name="Rectangle 2"/>
          <p:cNvSpPr>
            <a:spLocks noGrp="1" noRot="1" noChangeArrowheads="1"/>
          </p:cNvSpPr>
          <p:nvPr>
            <p:ph type="title"/>
          </p:nvPr>
        </p:nvSpPr>
        <p:spPr>
          <a:solidFill>
            <a:srgbClr val="0000FF">
              <a:alpha val="45000"/>
            </a:srgbClr>
          </a:solidFill>
        </p:spPr>
        <p:txBody>
          <a:bodyPr/>
          <a:lstStyle/>
          <a:p>
            <a:r>
              <a:rPr lang="pl-PL" dirty="0">
                <a:solidFill>
                  <a:srgbClr val="FFFFFF"/>
                </a:solidFill>
                <a:latin typeface="Chalkboard"/>
                <a:cs typeface="Chalkboard"/>
              </a:rPr>
              <a:t>HEAVY METALS</a:t>
            </a:r>
          </a:p>
        </p:txBody>
      </p:sp>
      <p:sp>
        <p:nvSpPr>
          <p:cNvPr id="4099" name="Rectangle 3"/>
          <p:cNvSpPr>
            <a:spLocks noGrp="1" noChangeArrowheads="1"/>
          </p:cNvSpPr>
          <p:nvPr>
            <p:ph type="body" idx="1"/>
          </p:nvPr>
        </p:nvSpPr>
        <p:spPr>
          <a:xfrm>
            <a:off x="457200" y="1473201"/>
            <a:ext cx="8229600" cy="4997450"/>
          </a:xfrm>
          <a:solidFill>
            <a:srgbClr val="3366FF">
              <a:alpha val="50000"/>
            </a:srgbClr>
          </a:solidFill>
        </p:spPr>
        <p:txBody>
          <a:bodyPr>
            <a:normAutofit/>
          </a:bodyPr>
          <a:lstStyle/>
          <a:p>
            <a:pPr>
              <a:lnSpc>
                <a:spcPct val="90000"/>
              </a:lnSpc>
            </a:pPr>
            <a:r>
              <a:rPr lang="pl-PL" sz="2400" dirty="0" smtClean="0">
                <a:solidFill>
                  <a:srgbClr val="FFFFFF"/>
                </a:solidFill>
                <a:latin typeface="Chalkboard"/>
                <a:cs typeface="Chalkboard"/>
              </a:rPr>
              <a:t>Sono componenti naturali presenti nelle rocce</a:t>
            </a:r>
          </a:p>
          <a:p>
            <a:pPr>
              <a:lnSpc>
                <a:spcPct val="90000"/>
              </a:lnSpc>
            </a:pPr>
            <a:r>
              <a:rPr lang="pl-PL" sz="2400" dirty="0" smtClean="0">
                <a:solidFill>
                  <a:srgbClr val="FFFFFF"/>
                </a:solidFill>
                <a:latin typeface="Chalkboard"/>
                <a:cs typeface="Chalkboard"/>
              </a:rPr>
              <a:t>Non possono essere degradati o distrutti</a:t>
            </a:r>
          </a:p>
          <a:p>
            <a:pPr>
              <a:lnSpc>
                <a:spcPct val="90000"/>
              </a:lnSpc>
            </a:pPr>
            <a:r>
              <a:rPr lang="pl-PL" sz="2400" dirty="0" smtClean="0">
                <a:solidFill>
                  <a:srgbClr val="FFFFFF"/>
                </a:solidFill>
                <a:latin typeface="Chalkboard"/>
                <a:cs typeface="Chalkboard"/>
              </a:rPr>
              <a:t>In piccole quantità entrano nei nostri corpi via cibo, acqua e aria</a:t>
            </a:r>
          </a:p>
          <a:p>
            <a:pPr>
              <a:lnSpc>
                <a:spcPct val="90000"/>
              </a:lnSpc>
            </a:pPr>
            <a:r>
              <a:rPr lang="pl-PL" sz="2400" dirty="0" smtClean="0">
                <a:solidFill>
                  <a:srgbClr val="FFFFFF"/>
                </a:solidFill>
                <a:latin typeface="Chalkboard"/>
                <a:cs typeface="Chalkboard"/>
              </a:rPr>
              <a:t>Sono generalmente elementi in traccia, ed alcuni heavy </a:t>
            </a:r>
            <a:r>
              <a:rPr lang="pl-PL" sz="2400" dirty="0">
                <a:solidFill>
                  <a:srgbClr val="FFFFFF"/>
                </a:solidFill>
                <a:latin typeface="Chalkboard"/>
                <a:cs typeface="Chalkboard"/>
              </a:rPr>
              <a:t>metals (e.g.</a:t>
            </a:r>
            <a:r>
              <a:rPr lang="pl-PL" sz="2400" dirty="0" smtClean="0">
                <a:solidFill>
                  <a:srgbClr val="FFFFFF"/>
                </a:solidFill>
                <a:latin typeface="Chalkboard"/>
                <a:cs typeface="Chalkboard"/>
              </a:rPr>
              <a:t> Rame, Selenio, Zinco) sono essenziali per il mantenimento del metabolismo del corpo umano</a:t>
            </a:r>
          </a:p>
          <a:p>
            <a:pPr>
              <a:lnSpc>
                <a:spcPct val="90000"/>
              </a:lnSpc>
            </a:pPr>
            <a:r>
              <a:rPr lang="pl-PL" sz="2400" dirty="0" smtClean="0">
                <a:solidFill>
                  <a:srgbClr val="FFFFFF"/>
                </a:solidFill>
                <a:latin typeface="Chalkboard"/>
                <a:cs typeface="Chalkboard"/>
              </a:rPr>
              <a:t>Tuttavia,</a:t>
            </a:r>
            <a:r>
              <a:rPr lang="pl-PL" sz="2400" dirty="0" smtClean="0">
                <a:solidFill>
                  <a:srgbClr val="FFFFFF"/>
                </a:solidFill>
                <a:latin typeface="Chalkboard"/>
                <a:cs typeface="Chalkboard"/>
              </a:rPr>
              <a:t> a più elevate concentrazioni questi possono condurre a processi di avvelenamento</a:t>
            </a:r>
          </a:p>
          <a:p>
            <a:pPr>
              <a:lnSpc>
                <a:spcPct val="90000"/>
              </a:lnSpc>
            </a:pPr>
            <a:r>
              <a:rPr lang="pl-PL" sz="2400" dirty="0" smtClean="0">
                <a:solidFill>
                  <a:srgbClr val="FFFFFF"/>
                </a:solidFill>
                <a:latin typeface="Chalkboard"/>
                <a:cs typeface="Chalkboard"/>
              </a:rPr>
              <a:t>L’avvelenamento può avvenire ad esempio mediante l’acqua che beviamo (e.g. tubazioni in piombo), elevate concentrazioni in aria in zone prossime a sorgenti emittive o intake via food chain.</a:t>
            </a:r>
            <a:endParaRPr lang="pl-PL" sz="2400" dirty="0">
              <a:solidFill>
                <a:srgbClr val="FFFFFF"/>
              </a:solidFill>
              <a:latin typeface="Chalkboard"/>
              <a:cs typeface="Chalkboard"/>
            </a:endParaRPr>
          </a:p>
        </p:txBody>
      </p:sp>
      <p:sp>
        <p:nvSpPr>
          <p:cNvPr id="5" name="CasellaDiTesto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06862A2-7D37-4E9D-B940-FC5C5CE18C8C}"/>
              </a:ext>
            </a:extLst>
          </p:cNvPr>
          <p:cNvSpPr txBox="1"/>
          <p:nvPr/>
        </p:nvSpPr>
        <p:spPr>
          <a:xfrm>
            <a:off x="863180" y="6195667"/>
            <a:ext cx="7640176" cy="646331"/>
          </a:xfrm>
          <a:prstGeom prst="rect">
            <a:avLst/>
          </a:prstGeom>
          <a:solidFill>
            <a:srgbClr val="FFFFFF"/>
          </a:solidFill>
        </p:spPr>
        <p:txBody>
          <a:bodyPr wrap="none" rtlCol="0">
            <a:spAutoFit/>
          </a:bodyPr>
          <a:lstStyle/>
          <a:p>
            <a:r>
              <a:rPr lang="it-IT" sz="3600" dirty="0" err="1" smtClean="0">
                <a:solidFill>
                  <a:schemeClr val="accent5">
                    <a:lumMod val="75000"/>
                  </a:schemeClr>
                </a:solidFill>
                <a:latin typeface="Chalkboard"/>
                <a:cs typeface="Chalkboard"/>
              </a:rPr>
              <a:t>Double</a:t>
            </a:r>
            <a:r>
              <a:rPr lang="it-IT" sz="3600" dirty="0" smtClean="0">
                <a:solidFill>
                  <a:schemeClr val="accent5">
                    <a:lumMod val="75000"/>
                  </a:schemeClr>
                </a:solidFill>
                <a:latin typeface="Chalkboard"/>
                <a:cs typeface="Chalkboard"/>
              </a:rPr>
              <a:t> </a:t>
            </a:r>
            <a:r>
              <a:rPr lang="it-IT" sz="3600" dirty="0" err="1" smtClean="0">
                <a:solidFill>
                  <a:schemeClr val="accent5">
                    <a:lumMod val="75000"/>
                  </a:schemeClr>
                </a:solidFill>
                <a:latin typeface="Chalkboard"/>
                <a:cs typeface="Chalkboard"/>
              </a:rPr>
              <a:t>edged-sword</a:t>
            </a:r>
            <a:r>
              <a:rPr lang="it-IT" sz="3600" dirty="0" smtClean="0">
                <a:solidFill>
                  <a:schemeClr val="accent5">
                    <a:lumMod val="75000"/>
                  </a:schemeClr>
                </a:solidFill>
                <a:latin typeface="Chalkboard"/>
                <a:cs typeface="Chalkboard"/>
              </a:rPr>
              <a:t> </a:t>
            </a:r>
            <a:r>
              <a:rPr lang="it-IT" sz="3600" dirty="0" err="1" smtClean="0">
                <a:solidFill>
                  <a:schemeClr val="accent5">
                    <a:lumMod val="75000"/>
                  </a:schemeClr>
                </a:solidFill>
                <a:latin typeface="Chalkboard"/>
                <a:cs typeface="Chalkboard"/>
              </a:rPr>
              <a:t>characteristics</a:t>
            </a:r>
            <a:endParaRPr lang="it-IT" sz="3600" dirty="0">
              <a:solidFill>
                <a:srgbClr val="FF0000"/>
              </a:solidFill>
              <a:latin typeface="Chalkboard"/>
              <a:cs typeface="Chalkboar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105663" y="765175"/>
            <a:ext cx="5171898" cy="5016758"/>
          </a:xfrm>
          <a:prstGeom prst="rect">
            <a:avLst/>
          </a:prstGeom>
          <a:noFill/>
          <a:ln w="9525">
            <a:noFill/>
            <a:miter lim="800000"/>
            <a:headEnd/>
            <a:tailEnd/>
          </a:ln>
          <a:effectLst/>
        </p:spPr>
        <p:txBody>
          <a:bodyPr wrap="square">
            <a:prstTxWarp prst="textNoShape">
              <a:avLst/>
            </a:prstTxWarp>
            <a:spAutoFit/>
          </a:bodyPr>
          <a:lstStyle/>
          <a:p>
            <a:pPr marL="342900" indent="-342900"/>
            <a:r>
              <a:rPr lang="it-IT" sz="2000" dirty="0">
                <a:solidFill>
                  <a:srgbClr val="FFFF00"/>
                </a:solidFill>
                <a:latin typeface="Chalkboard"/>
                <a:cs typeface="Chalkboard"/>
              </a:rPr>
              <a:t>- </a:t>
            </a:r>
            <a:r>
              <a:rPr lang="it-IT" sz="2000" b="1" dirty="0">
                <a:solidFill>
                  <a:srgbClr val="FFFF00"/>
                </a:solidFill>
                <a:latin typeface="Chalkboard"/>
                <a:cs typeface="Chalkboard"/>
              </a:rPr>
              <a:t>hanno una densità superiore ai </a:t>
            </a:r>
            <a:r>
              <a:rPr lang="it-IT" sz="2000" b="1" dirty="0" smtClean="0">
                <a:solidFill>
                  <a:srgbClr val="FFFF00"/>
                </a:solidFill>
                <a:latin typeface="Chalkboard"/>
                <a:cs typeface="Chalkboard"/>
              </a:rPr>
              <a:t>5.0 </a:t>
            </a:r>
            <a:r>
              <a:rPr lang="it-IT" sz="2000" b="1" dirty="0" err="1">
                <a:solidFill>
                  <a:srgbClr val="FFFF00"/>
                </a:solidFill>
                <a:latin typeface="Chalkboard"/>
                <a:cs typeface="Chalkboard"/>
              </a:rPr>
              <a:t>g</a:t>
            </a:r>
            <a:r>
              <a:rPr lang="it-IT" sz="2000" b="1" dirty="0">
                <a:solidFill>
                  <a:srgbClr val="FFFF00"/>
                </a:solidFill>
                <a:latin typeface="Chalkboard"/>
                <a:cs typeface="Chalkboard"/>
              </a:rPr>
              <a:t>/cm</a:t>
            </a:r>
            <a:r>
              <a:rPr lang="it-IT" sz="2000" b="1" baseline="30000" dirty="0">
                <a:solidFill>
                  <a:srgbClr val="FFFF00"/>
                </a:solidFill>
                <a:latin typeface="Chalkboard"/>
                <a:cs typeface="Chalkboard"/>
              </a:rPr>
              <a:t>3</a:t>
            </a:r>
            <a:r>
              <a:rPr lang="it-IT" sz="2000" b="1" dirty="0">
                <a:solidFill>
                  <a:srgbClr val="FFFF00"/>
                </a:solidFill>
                <a:latin typeface="Chalkboard"/>
                <a:cs typeface="Chalkboard"/>
              </a:rPr>
              <a:t>;</a:t>
            </a:r>
            <a:endParaRPr lang="it-IT" sz="2000" dirty="0">
              <a:solidFill>
                <a:srgbClr val="FFFF00"/>
              </a:solidFill>
              <a:latin typeface="Chalkboard"/>
              <a:cs typeface="Chalkboard"/>
            </a:endParaRPr>
          </a:p>
          <a:p>
            <a:pPr marL="342900" indent="-342900"/>
            <a:endParaRPr lang="it-IT" sz="2000" dirty="0">
              <a:solidFill>
                <a:srgbClr val="FFFF00"/>
              </a:solidFill>
              <a:latin typeface="Chalkboard"/>
              <a:cs typeface="Chalkboard"/>
            </a:endParaRPr>
          </a:p>
          <a:p>
            <a:pPr marL="342900" indent="-342900"/>
            <a:r>
              <a:rPr lang="it-IT" sz="2000" dirty="0">
                <a:solidFill>
                  <a:srgbClr val="FFFF00"/>
                </a:solidFill>
                <a:latin typeface="Chalkboard"/>
                <a:cs typeface="Chalkboard"/>
              </a:rPr>
              <a:t>- </a:t>
            </a:r>
            <a:r>
              <a:rPr lang="it-IT" sz="2000" b="1" dirty="0">
                <a:solidFill>
                  <a:srgbClr val="FFFF00"/>
                </a:solidFill>
                <a:latin typeface="Chalkboard"/>
                <a:cs typeface="Chalkboard"/>
              </a:rPr>
              <a:t>si comportano in genere come cationi;</a:t>
            </a:r>
            <a:endParaRPr lang="it-IT" sz="2000" dirty="0">
              <a:solidFill>
                <a:srgbClr val="FFFF00"/>
              </a:solidFill>
              <a:latin typeface="Chalkboard"/>
              <a:cs typeface="Chalkboard"/>
            </a:endParaRPr>
          </a:p>
          <a:p>
            <a:pPr marL="342900" indent="-342900"/>
            <a:endParaRPr lang="it-IT" sz="2000" dirty="0">
              <a:solidFill>
                <a:srgbClr val="FFFF00"/>
              </a:solidFill>
              <a:latin typeface="Chalkboard"/>
              <a:cs typeface="Chalkboard"/>
            </a:endParaRPr>
          </a:p>
          <a:p>
            <a:pPr marL="342900" indent="-342900"/>
            <a:r>
              <a:rPr lang="it-IT" sz="2000" dirty="0">
                <a:solidFill>
                  <a:srgbClr val="FFFF00"/>
                </a:solidFill>
                <a:latin typeface="Chalkboard"/>
                <a:cs typeface="Chalkboard"/>
              </a:rPr>
              <a:t>- </a:t>
            </a:r>
            <a:r>
              <a:rPr lang="it-IT" sz="2000" b="1" dirty="0">
                <a:solidFill>
                  <a:srgbClr val="FFFF00"/>
                </a:solidFill>
                <a:latin typeface="Chalkboard"/>
                <a:cs typeface="Chalkboard"/>
              </a:rPr>
              <a:t>presentano una bassa solubilità dei loro idrati;</a:t>
            </a:r>
            <a:endParaRPr lang="it-IT" sz="2000" dirty="0">
              <a:solidFill>
                <a:srgbClr val="FFFF00"/>
              </a:solidFill>
              <a:latin typeface="Chalkboard"/>
              <a:cs typeface="Chalkboard"/>
            </a:endParaRPr>
          </a:p>
          <a:p>
            <a:pPr marL="342900" indent="-342900"/>
            <a:endParaRPr lang="it-IT" sz="2000" dirty="0">
              <a:solidFill>
                <a:srgbClr val="FFFF00"/>
              </a:solidFill>
              <a:latin typeface="Chalkboard"/>
              <a:cs typeface="Chalkboard"/>
            </a:endParaRPr>
          </a:p>
          <a:p>
            <a:pPr marL="342900" indent="-342900"/>
            <a:r>
              <a:rPr lang="it-IT" sz="2000" dirty="0">
                <a:solidFill>
                  <a:srgbClr val="FFFF00"/>
                </a:solidFill>
                <a:latin typeface="Chalkboard"/>
                <a:cs typeface="Chalkboard"/>
              </a:rPr>
              <a:t>- </a:t>
            </a:r>
            <a:r>
              <a:rPr lang="it-IT" sz="2000" b="1" dirty="0">
                <a:solidFill>
                  <a:srgbClr val="FFFF00"/>
                </a:solidFill>
                <a:latin typeface="Chalkboard"/>
                <a:cs typeface="Chalkboard"/>
              </a:rPr>
              <a:t>hanno una spiccata attitudine a formare complessi;</a:t>
            </a:r>
            <a:endParaRPr lang="it-IT" sz="2000" dirty="0">
              <a:solidFill>
                <a:srgbClr val="FFFF00"/>
              </a:solidFill>
              <a:latin typeface="Chalkboard"/>
              <a:cs typeface="Chalkboard"/>
            </a:endParaRPr>
          </a:p>
          <a:p>
            <a:pPr marL="342900" indent="-342900"/>
            <a:endParaRPr lang="it-IT" sz="2000" dirty="0">
              <a:solidFill>
                <a:srgbClr val="FFFF00"/>
              </a:solidFill>
              <a:latin typeface="Chalkboard"/>
              <a:cs typeface="Chalkboard"/>
            </a:endParaRPr>
          </a:p>
          <a:p>
            <a:pPr marL="342900" indent="-342900"/>
            <a:r>
              <a:rPr lang="it-IT" sz="2000" dirty="0">
                <a:solidFill>
                  <a:srgbClr val="FFFF00"/>
                </a:solidFill>
                <a:latin typeface="Chalkboard"/>
                <a:cs typeface="Chalkboard"/>
              </a:rPr>
              <a:t>- </a:t>
            </a:r>
            <a:r>
              <a:rPr lang="it-IT" sz="2000" b="1" dirty="0">
                <a:solidFill>
                  <a:srgbClr val="FFFF00"/>
                </a:solidFill>
                <a:latin typeface="Chalkboard"/>
                <a:cs typeface="Chalkboard"/>
              </a:rPr>
              <a:t>hanno una grande affinità per i solfuri, nei quali tendono a concentrarsi;</a:t>
            </a:r>
            <a:endParaRPr lang="it-IT" sz="2000" dirty="0">
              <a:solidFill>
                <a:srgbClr val="FFFF00"/>
              </a:solidFill>
              <a:latin typeface="Chalkboard"/>
              <a:cs typeface="Chalkboard"/>
            </a:endParaRPr>
          </a:p>
          <a:p>
            <a:pPr marL="342900" indent="-342900"/>
            <a:endParaRPr lang="it-IT" sz="2000" dirty="0">
              <a:solidFill>
                <a:srgbClr val="FFFF00"/>
              </a:solidFill>
              <a:latin typeface="Chalkboard"/>
              <a:cs typeface="Chalkboard"/>
            </a:endParaRPr>
          </a:p>
          <a:p>
            <a:pPr marL="342900" indent="-342900"/>
            <a:r>
              <a:rPr lang="it-IT" sz="2000" dirty="0">
                <a:solidFill>
                  <a:srgbClr val="FFFF00"/>
                </a:solidFill>
                <a:latin typeface="Chalkboard"/>
                <a:cs typeface="Chalkboard"/>
              </a:rPr>
              <a:t>- </a:t>
            </a:r>
            <a:r>
              <a:rPr lang="it-IT" sz="2000" b="1" dirty="0">
                <a:solidFill>
                  <a:srgbClr val="FFFF00"/>
                </a:solidFill>
                <a:latin typeface="Chalkboard"/>
                <a:cs typeface="Chalkboard"/>
              </a:rPr>
              <a:t>hanno diversi stati di ossidazione a seconda delle condizioni di pH</a:t>
            </a:r>
            <a:r>
              <a:rPr lang="it-IT" sz="2000" dirty="0">
                <a:solidFill>
                  <a:srgbClr val="FFFF00"/>
                </a:solidFill>
                <a:latin typeface="Chalkboard"/>
                <a:cs typeface="Chalkboard"/>
              </a:rPr>
              <a:t>.</a:t>
            </a:r>
          </a:p>
        </p:txBody>
      </p:sp>
      <p:sp>
        <p:nvSpPr>
          <p:cNvPr id="3" name="Rettangolo 2"/>
          <p:cNvSpPr/>
          <p:nvPr/>
        </p:nvSpPr>
        <p:spPr>
          <a:xfrm>
            <a:off x="684213" y="241955"/>
            <a:ext cx="2439024" cy="523220"/>
          </a:xfrm>
          <a:prstGeom prst="rect">
            <a:avLst/>
          </a:prstGeom>
        </p:spPr>
        <p:txBody>
          <a:bodyPr wrap="none">
            <a:spAutoFit/>
          </a:bodyPr>
          <a:lstStyle/>
          <a:p>
            <a:r>
              <a:rPr lang="pl-PL" sz="2800" b="1" i="1" dirty="0" smtClean="0">
                <a:solidFill>
                  <a:srgbClr val="CCFFCC"/>
                </a:solidFill>
                <a:latin typeface="Chalkboard"/>
                <a:cs typeface="Chalkboard"/>
              </a:rPr>
              <a:t>Heavy metals </a:t>
            </a:r>
            <a:endParaRPr lang="it-IT" sz="2800" dirty="0">
              <a:solidFill>
                <a:srgbClr val="CCFFCC"/>
              </a:solidFill>
            </a:endParaRPr>
          </a:p>
        </p:txBody>
      </p:sp>
      <p:graphicFrame>
        <p:nvGraphicFramePr>
          <p:cNvPr id="5" name="Group 32"/>
          <p:cNvGraphicFramePr>
            <a:graphicFrameLocks noGrp="1"/>
          </p:cNvGraphicFramePr>
          <p:nvPr/>
        </p:nvGraphicFramePr>
        <p:xfrm>
          <a:off x="5183188" y="2398889"/>
          <a:ext cx="3960812" cy="4287217"/>
        </p:xfrm>
        <a:graphic>
          <a:graphicData uri="http://schemas.openxmlformats.org/drawingml/2006/table">
            <a:tbl>
              <a:tblPr/>
              <a:tblGrid>
                <a:gridCol w="1830387"/>
                <a:gridCol w="2130425"/>
              </a:tblGrid>
              <a:tr h="4159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a:ln>
                            <a:noFill/>
                          </a:ln>
                          <a:solidFill>
                            <a:schemeClr val="bg1"/>
                          </a:solidFill>
                          <a:effectLst/>
                          <a:latin typeface="Times New Roman" charset="0"/>
                          <a:ea typeface="MS Mincho" pitchFamily="49" charset="-128"/>
                          <a:cs typeface="Times New Roman" charset="0"/>
                        </a:rPr>
                        <a:t>Sostanza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504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a:ln>
                            <a:noFill/>
                          </a:ln>
                          <a:solidFill>
                            <a:schemeClr val="bg1"/>
                          </a:solidFill>
                          <a:effectLst/>
                          <a:latin typeface="Times New Roman" charset="0"/>
                          <a:ea typeface="MS Mincho" pitchFamily="49" charset="-128"/>
                          <a:cs typeface="Times New Roman" charset="0"/>
                        </a:rPr>
                        <a:t>Densità</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504D"/>
                    </a:solidFill>
                  </a:tcPr>
                </a:tc>
              </a:tr>
              <a:tr h="383001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a:ln>
                            <a:noFill/>
                          </a:ln>
                          <a:solidFill>
                            <a:schemeClr val="bg2"/>
                          </a:solidFill>
                          <a:effectLst/>
                          <a:latin typeface="Times New Roman" charset="0"/>
                          <a:ea typeface="MS Mincho" pitchFamily="49" charset="-128"/>
                          <a:cs typeface="Times New Roman" charset="0"/>
                        </a:rPr>
                        <a:t>Hg</a:t>
                      </a: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400" b="0" i="0" u="none" strike="noStrike" cap="none" normalizeH="0" baseline="0" dirty="0" err="1">
                          <a:ln>
                            <a:noFill/>
                          </a:ln>
                          <a:solidFill>
                            <a:schemeClr val="bg2"/>
                          </a:solidFill>
                          <a:effectLst/>
                          <a:latin typeface="Times New Roman" charset="0"/>
                          <a:ea typeface="MS Mincho" pitchFamily="49" charset="-128"/>
                          <a:cs typeface="Times New Roman" charset="0"/>
                        </a:rPr>
                        <a:t>Pb</a:t>
                      </a:r>
                      <a:endParaRPr kumimoji="0" lang="it-IT" sz="2400" b="0" i="0" u="none" strike="noStrike" cap="none" normalizeH="0" baseline="0" dirty="0">
                        <a:ln>
                          <a:noFill/>
                        </a:ln>
                        <a:solidFill>
                          <a:schemeClr val="bg2"/>
                        </a:solidFill>
                        <a:effectLst/>
                        <a:latin typeface="Times New Roman" charset="0"/>
                        <a:ea typeface="MS Mincho" pitchFamily="49"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400" b="0" i="0" u="none" strike="noStrike" cap="none" normalizeH="0" baseline="0" dirty="0">
                          <a:ln>
                            <a:noFill/>
                          </a:ln>
                          <a:solidFill>
                            <a:schemeClr val="bg2"/>
                          </a:solidFill>
                          <a:effectLst/>
                          <a:latin typeface="Times New Roman" charset="0"/>
                          <a:ea typeface="MS Mincho" pitchFamily="49" charset="-128"/>
                          <a:cs typeface="Times New Roman" charset="0"/>
                        </a:rPr>
                        <a:t>Cu</a:t>
                      </a: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400" b="0" i="0" u="none" strike="noStrike" cap="none" normalizeH="0" baseline="0" dirty="0">
                          <a:ln>
                            <a:noFill/>
                          </a:ln>
                          <a:solidFill>
                            <a:schemeClr val="bg2"/>
                          </a:solidFill>
                          <a:effectLst/>
                          <a:latin typeface="Times New Roman" charset="0"/>
                          <a:ea typeface="MS Mincho" pitchFamily="49" charset="-128"/>
                          <a:cs typeface="Times New Roman" charset="0"/>
                        </a:rPr>
                        <a:t>Cd</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0" i="0" u="none" strike="noStrike" cap="none" normalizeH="0" baseline="0" dirty="0">
                          <a:ln>
                            <a:noFill/>
                          </a:ln>
                          <a:solidFill>
                            <a:schemeClr val="bg2"/>
                          </a:solidFill>
                          <a:effectLst/>
                          <a:latin typeface="Times New Roman" charset="0"/>
                          <a:ea typeface="MS Mincho" pitchFamily="49" charset="-128"/>
                          <a:cs typeface="Times New Roman" charset="0"/>
                        </a:rPr>
                        <a:t>Cr</a:t>
                      </a:r>
                      <a:endParaRPr kumimoji="0" lang="it-IT" sz="2400" b="0" i="0" u="none" strike="noStrike" cap="none" normalizeH="0" baseline="0" dirty="0">
                        <a:ln>
                          <a:noFill/>
                        </a:ln>
                        <a:solidFill>
                          <a:schemeClr val="bg2"/>
                        </a:solidFill>
                        <a:effectLst/>
                        <a:latin typeface="Times New Roman" charset="0"/>
                        <a:ea typeface="MS Mincho" pitchFamily="49"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0" i="0" u="none" strike="noStrike" cap="none" normalizeH="0" baseline="0" dirty="0">
                          <a:ln>
                            <a:noFill/>
                          </a:ln>
                          <a:solidFill>
                            <a:schemeClr val="bg2"/>
                          </a:solidFill>
                          <a:effectLst/>
                          <a:latin typeface="Times New Roman" charset="0"/>
                          <a:ea typeface="MS Mincho" pitchFamily="49" charset="-128"/>
                          <a:cs typeface="Times New Roman" charset="0"/>
                        </a:rPr>
                        <a:t>Sn</a:t>
                      </a:r>
                      <a:endParaRPr kumimoji="0" lang="it-IT" sz="2400" b="0" i="0" u="none" strike="noStrike" cap="none" normalizeH="0" baseline="0" dirty="0">
                        <a:ln>
                          <a:noFill/>
                        </a:ln>
                        <a:solidFill>
                          <a:schemeClr val="bg2"/>
                        </a:solidFill>
                        <a:effectLst/>
                        <a:latin typeface="Times New Roman" charset="0"/>
                        <a:ea typeface="MS Mincho" pitchFamily="49"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0" i="0" u="none" strike="noStrike" cap="none" normalizeH="0" baseline="0" dirty="0">
                          <a:ln>
                            <a:noFill/>
                          </a:ln>
                          <a:solidFill>
                            <a:schemeClr val="bg2"/>
                          </a:solidFill>
                          <a:effectLst/>
                          <a:latin typeface="Times New Roman" charset="0"/>
                          <a:ea typeface="MS Mincho" pitchFamily="49" charset="-128"/>
                          <a:cs typeface="Times New Roman" charset="0"/>
                        </a:rPr>
                        <a:t>As</a:t>
                      </a:r>
                      <a:endParaRPr kumimoji="0" lang="it-IT" sz="2400" b="0" i="0" u="none" strike="noStrike" cap="none" normalizeH="0" baseline="0" dirty="0">
                        <a:ln>
                          <a:noFill/>
                        </a:ln>
                        <a:solidFill>
                          <a:schemeClr val="bg2"/>
                        </a:solidFill>
                        <a:effectLst/>
                        <a:latin typeface="Times New Roman" charset="0"/>
                        <a:ea typeface="MS Mincho" pitchFamily="49"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0" i="0" u="none" strike="noStrike" cap="none" normalizeH="0" baseline="0" dirty="0">
                          <a:ln>
                            <a:noFill/>
                          </a:ln>
                          <a:solidFill>
                            <a:schemeClr val="bg2"/>
                          </a:solidFill>
                          <a:effectLst/>
                          <a:latin typeface="Times New Roman" charset="0"/>
                          <a:ea typeface="MS Mincho" pitchFamily="49" charset="-128"/>
                          <a:cs typeface="Times New Roman" charset="0"/>
                        </a:rPr>
                        <a:t>Al</a:t>
                      </a:r>
                      <a:endParaRPr kumimoji="0" lang="it-IT" sz="2400" b="0" i="0" u="none" strike="noStrike" cap="none" normalizeH="0" baseline="0" dirty="0">
                        <a:ln>
                          <a:noFill/>
                        </a:ln>
                        <a:solidFill>
                          <a:schemeClr val="bg2"/>
                        </a:solidFill>
                        <a:effectLst/>
                        <a:latin typeface="Times New Roman" charset="0"/>
                        <a:ea typeface="MS Mincho" pitchFamily="49"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0" i="0" u="none" strike="noStrike" cap="none" normalizeH="0" baseline="0" dirty="0" err="1">
                          <a:ln>
                            <a:noFill/>
                          </a:ln>
                          <a:solidFill>
                            <a:schemeClr val="bg2"/>
                          </a:solidFill>
                          <a:effectLst/>
                          <a:latin typeface="Times New Roman" charset="0"/>
                          <a:ea typeface="MS Mincho" pitchFamily="49" charset="-128"/>
                          <a:cs typeface="Times New Roman" charset="0"/>
                        </a:rPr>
                        <a:t>Mg</a:t>
                      </a:r>
                      <a:endParaRPr kumimoji="0" lang="it-IT" sz="2400" b="0" i="0" u="none" strike="noStrike" cap="none" normalizeH="0" baseline="0" dirty="0">
                        <a:ln>
                          <a:noFill/>
                        </a:ln>
                        <a:solidFill>
                          <a:schemeClr val="bg2"/>
                        </a:solidFill>
                        <a:effectLst/>
                        <a:latin typeface="Times New Roman" charset="0"/>
                        <a:ea typeface="MS Mincho" pitchFamily="49"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0" i="0" u="none" strike="noStrike" cap="none" normalizeH="0" baseline="0" dirty="0">
                          <a:ln>
                            <a:noFill/>
                          </a:ln>
                          <a:solidFill>
                            <a:schemeClr val="bg2"/>
                          </a:solidFill>
                          <a:effectLst/>
                          <a:latin typeface="Times New Roman" charset="0"/>
                          <a:ea typeface="MS Mincho" pitchFamily="49" charset="-128"/>
                          <a:cs typeface="Times New Roman" charset="0"/>
                        </a:rPr>
                        <a:t>H</a:t>
                      </a:r>
                      <a:r>
                        <a:rPr kumimoji="0" lang="pt-BR" sz="2400" b="0" i="0" u="none" strike="noStrike" cap="none" normalizeH="0" baseline="-30000" dirty="0">
                          <a:ln>
                            <a:noFill/>
                          </a:ln>
                          <a:solidFill>
                            <a:schemeClr val="bg2"/>
                          </a:solidFill>
                          <a:effectLst/>
                          <a:latin typeface="Times New Roman" charset="0"/>
                          <a:ea typeface="MS Mincho" pitchFamily="49" charset="-128"/>
                          <a:cs typeface="Times New Roman" charset="0"/>
                        </a:rPr>
                        <a:t>2</a:t>
                      </a:r>
                      <a:r>
                        <a:rPr kumimoji="0" lang="pt-BR" sz="2400" b="0" i="0" u="none" strike="noStrike" cap="none" normalizeH="0" baseline="0" dirty="0">
                          <a:ln>
                            <a:noFill/>
                          </a:ln>
                          <a:solidFill>
                            <a:schemeClr val="bg2"/>
                          </a:solidFill>
                          <a:effectLst/>
                          <a:latin typeface="Times New Roman" charset="0"/>
                          <a:ea typeface="MS Mincho" pitchFamily="49" charset="-128"/>
                          <a:cs typeface="Times New Roman" charset="0"/>
                        </a:rPr>
                        <a:t>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504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0" i="0" u="none" strike="noStrike" cap="none" normalizeH="0" baseline="0" dirty="0" smtClean="0">
                          <a:ln>
                            <a:noFill/>
                          </a:ln>
                          <a:solidFill>
                            <a:schemeClr val="bg2"/>
                          </a:solidFill>
                          <a:effectLst/>
                          <a:latin typeface="Times New Roman" charset="0"/>
                          <a:ea typeface="MS Mincho" pitchFamily="49" charset="-128"/>
                          <a:cs typeface="Times New Roman" charset="0"/>
                        </a:rPr>
                        <a:t>13.5</a:t>
                      </a:r>
                      <a:endParaRPr kumimoji="0" lang="it-IT" sz="2400" b="0" i="0" u="none" strike="noStrike" cap="none" normalizeH="0" baseline="0" dirty="0">
                        <a:ln>
                          <a:noFill/>
                        </a:ln>
                        <a:solidFill>
                          <a:schemeClr val="bg2"/>
                        </a:solidFill>
                        <a:effectLst/>
                        <a:latin typeface="Times New Roman" charset="0"/>
                        <a:ea typeface="MS Mincho" pitchFamily="49"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0" i="0" u="none" strike="noStrike" cap="none" normalizeH="0" baseline="0" dirty="0" smtClean="0">
                          <a:ln>
                            <a:noFill/>
                          </a:ln>
                          <a:solidFill>
                            <a:schemeClr val="bg2"/>
                          </a:solidFill>
                          <a:effectLst/>
                          <a:latin typeface="Times New Roman" charset="0"/>
                          <a:ea typeface="MS Mincho" pitchFamily="49" charset="-128"/>
                          <a:cs typeface="Times New Roman" charset="0"/>
                        </a:rPr>
                        <a:t>11.3</a:t>
                      </a:r>
                      <a:endParaRPr kumimoji="0" lang="it-IT" sz="2400" b="0" i="0" u="none" strike="noStrike" cap="none" normalizeH="0" baseline="0" dirty="0">
                        <a:ln>
                          <a:noFill/>
                        </a:ln>
                        <a:solidFill>
                          <a:schemeClr val="bg2"/>
                        </a:solidFill>
                        <a:effectLst/>
                        <a:latin typeface="Times New Roman" charset="0"/>
                        <a:ea typeface="MS Mincho" pitchFamily="49"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0" i="0" u="none" strike="noStrike" cap="none" normalizeH="0" baseline="0" dirty="0" smtClean="0">
                          <a:ln>
                            <a:noFill/>
                          </a:ln>
                          <a:solidFill>
                            <a:schemeClr val="bg2"/>
                          </a:solidFill>
                          <a:effectLst/>
                          <a:latin typeface="Times New Roman" charset="0"/>
                          <a:ea typeface="MS Mincho" pitchFamily="49" charset="-128"/>
                          <a:cs typeface="Times New Roman" charset="0"/>
                        </a:rPr>
                        <a:t>9.0</a:t>
                      </a:r>
                      <a:endParaRPr kumimoji="0" lang="it-IT" sz="2400" b="0" i="0" u="none" strike="noStrike" cap="none" normalizeH="0" baseline="0" dirty="0">
                        <a:ln>
                          <a:noFill/>
                        </a:ln>
                        <a:solidFill>
                          <a:schemeClr val="bg2"/>
                        </a:solidFill>
                        <a:effectLst/>
                        <a:latin typeface="Times New Roman" charset="0"/>
                        <a:ea typeface="MS Mincho" pitchFamily="49"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0" i="0" u="none" strike="noStrike" cap="none" normalizeH="0" baseline="0" dirty="0" smtClean="0">
                          <a:ln>
                            <a:noFill/>
                          </a:ln>
                          <a:solidFill>
                            <a:schemeClr val="bg2"/>
                          </a:solidFill>
                          <a:effectLst/>
                          <a:latin typeface="Times New Roman" charset="0"/>
                          <a:ea typeface="MS Mincho" pitchFamily="49" charset="-128"/>
                          <a:cs typeface="Times New Roman" charset="0"/>
                        </a:rPr>
                        <a:t>8.7</a:t>
                      </a:r>
                      <a:endParaRPr kumimoji="0" lang="it-IT" sz="2400" b="0" i="0" u="none" strike="noStrike" cap="none" normalizeH="0" baseline="0" dirty="0">
                        <a:ln>
                          <a:noFill/>
                        </a:ln>
                        <a:solidFill>
                          <a:schemeClr val="bg2"/>
                        </a:solidFill>
                        <a:effectLst/>
                        <a:latin typeface="Times New Roman" charset="0"/>
                        <a:ea typeface="MS Mincho" pitchFamily="49"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0" i="0" u="none" strike="noStrike" cap="none" normalizeH="0" baseline="0" dirty="0" smtClean="0">
                          <a:ln>
                            <a:noFill/>
                          </a:ln>
                          <a:solidFill>
                            <a:schemeClr val="bg2"/>
                          </a:solidFill>
                          <a:effectLst/>
                          <a:latin typeface="Times New Roman" charset="0"/>
                          <a:ea typeface="MS Mincho" pitchFamily="49" charset="-128"/>
                          <a:cs typeface="Times New Roman" charset="0"/>
                        </a:rPr>
                        <a:t>7.2</a:t>
                      </a:r>
                      <a:endParaRPr kumimoji="0" lang="it-IT" sz="2400" b="0" i="0" u="none" strike="noStrike" cap="none" normalizeH="0" baseline="0" dirty="0">
                        <a:ln>
                          <a:noFill/>
                        </a:ln>
                        <a:solidFill>
                          <a:schemeClr val="bg2"/>
                        </a:solidFill>
                        <a:effectLst/>
                        <a:latin typeface="Times New Roman" charset="0"/>
                        <a:ea typeface="MS Mincho" pitchFamily="49"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0" i="0" u="none" strike="noStrike" cap="none" normalizeH="0" baseline="0" dirty="0" smtClean="0">
                          <a:ln>
                            <a:noFill/>
                          </a:ln>
                          <a:solidFill>
                            <a:schemeClr val="bg2"/>
                          </a:solidFill>
                          <a:effectLst/>
                          <a:latin typeface="Times New Roman" charset="0"/>
                          <a:ea typeface="MS Mincho" pitchFamily="49" charset="-128"/>
                          <a:cs typeface="Times New Roman" charset="0"/>
                        </a:rPr>
                        <a:t>5.8</a:t>
                      </a:r>
                      <a:endParaRPr kumimoji="0" lang="it-IT" sz="2400" b="0" i="0" u="none" strike="noStrike" cap="none" normalizeH="0" baseline="0" dirty="0" smtClean="0">
                        <a:ln>
                          <a:noFill/>
                        </a:ln>
                        <a:solidFill>
                          <a:schemeClr val="bg2"/>
                        </a:solidFill>
                        <a:effectLst/>
                        <a:latin typeface="Times New Roman" charset="0"/>
                        <a:ea typeface="MS Mincho" pitchFamily="49"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0" i="0" u="none" strike="noStrike" cap="none" normalizeH="0" baseline="0" dirty="0" smtClean="0">
                          <a:ln>
                            <a:noFill/>
                          </a:ln>
                          <a:solidFill>
                            <a:schemeClr val="bg2"/>
                          </a:solidFill>
                          <a:effectLst/>
                          <a:latin typeface="Times New Roman" charset="0"/>
                          <a:ea typeface="MS Mincho" pitchFamily="49" charset="-128"/>
                          <a:cs typeface="Times New Roman" charset="0"/>
                        </a:rPr>
                        <a:t>5.8</a:t>
                      </a:r>
                      <a:endParaRPr kumimoji="0" lang="it-IT" sz="2400" b="0" i="0" u="none" strike="noStrike" cap="none" normalizeH="0" baseline="0" dirty="0">
                        <a:ln>
                          <a:noFill/>
                        </a:ln>
                        <a:solidFill>
                          <a:schemeClr val="bg2"/>
                        </a:solidFill>
                        <a:effectLst/>
                        <a:latin typeface="Times New Roman" charset="0"/>
                        <a:ea typeface="MS Mincho" pitchFamily="49"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0" i="0" u="none" strike="noStrike" cap="none" normalizeH="0" baseline="0" dirty="0" smtClean="0">
                          <a:ln>
                            <a:noFill/>
                          </a:ln>
                          <a:solidFill>
                            <a:schemeClr val="bg2"/>
                          </a:solidFill>
                          <a:effectLst/>
                          <a:latin typeface="Times New Roman" charset="0"/>
                          <a:ea typeface="MS Mincho" pitchFamily="49" charset="-128"/>
                          <a:cs typeface="Times New Roman" charset="0"/>
                        </a:rPr>
                        <a:t>2.7</a:t>
                      </a:r>
                      <a:endParaRPr kumimoji="0" lang="it-IT" sz="2400" b="0" i="0" u="none" strike="noStrike" cap="none" normalizeH="0" baseline="0" dirty="0">
                        <a:ln>
                          <a:noFill/>
                        </a:ln>
                        <a:solidFill>
                          <a:schemeClr val="bg2"/>
                        </a:solidFill>
                        <a:effectLst/>
                        <a:latin typeface="Times New Roman" charset="0"/>
                        <a:ea typeface="MS Mincho" pitchFamily="49"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0" i="0" u="none" strike="noStrike" cap="none" normalizeH="0" baseline="0" dirty="0" smtClean="0">
                          <a:ln>
                            <a:noFill/>
                          </a:ln>
                          <a:solidFill>
                            <a:schemeClr val="bg2"/>
                          </a:solidFill>
                          <a:effectLst/>
                          <a:latin typeface="Times New Roman" charset="0"/>
                          <a:ea typeface="MS Mincho" pitchFamily="49" charset="-128"/>
                          <a:cs typeface="Times New Roman" charset="0"/>
                        </a:rPr>
                        <a:t>1.7</a:t>
                      </a:r>
                      <a:endParaRPr kumimoji="0" lang="it-IT" sz="2400" b="0" i="0" u="none" strike="noStrike" cap="none" normalizeH="0" baseline="0" dirty="0">
                        <a:ln>
                          <a:noFill/>
                        </a:ln>
                        <a:solidFill>
                          <a:schemeClr val="bg2"/>
                        </a:solidFill>
                        <a:effectLst/>
                        <a:latin typeface="Times New Roman" charset="0"/>
                        <a:ea typeface="MS Mincho" pitchFamily="49"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0" i="0" u="none" strike="noStrike" cap="none" normalizeH="0" baseline="0" dirty="0" smtClean="0">
                          <a:ln>
                            <a:noFill/>
                          </a:ln>
                          <a:solidFill>
                            <a:schemeClr val="bg2"/>
                          </a:solidFill>
                          <a:effectLst/>
                          <a:latin typeface="Times New Roman" charset="0"/>
                          <a:ea typeface="MS Mincho" pitchFamily="49" charset="-128"/>
                          <a:cs typeface="Times New Roman" charset="0"/>
                        </a:rPr>
                        <a:t>1.0</a:t>
                      </a:r>
                      <a:endParaRPr kumimoji="0" lang="it-IT" sz="2400" b="0" i="0" u="none" strike="noStrike" cap="none" normalizeH="0" baseline="0" dirty="0">
                        <a:ln>
                          <a:noFill/>
                        </a:ln>
                        <a:solidFill>
                          <a:schemeClr val="bg2"/>
                        </a:solidFill>
                        <a:effectLst/>
                        <a:latin typeface="Times New Roman" charset="0"/>
                        <a:ea typeface="MS Mincho" pitchFamily="49" charset="-128"/>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504D"/>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88772" name="Text Box 4"/>
          <p:cNvSpPr txBox="1">
            <a:spLocks noChangeArrowheads="1"/>
          </p:cNvSpPr>
          <p:nvPr/>
        </p:nvSpPr>
        <p:spPr bwMode="auto">
          <a:xfrm>
            <a:off x="609600" y="609600"/>
            <a:ext cx="8001000" cy="4770537"/>
          </a:xfrm>
          <a:prstGeom prst="rect">
            <a:avLst/>
          </a:prstGeom>
          <a:noFill/>
          <a:ln w="9525">
            <a:noFill/>
            <a:miter lim="800000"/>
            <a:headEnd/>
            <a:tailEnd/>
          </a:ln>
          <a:effectLst/>
        </p:spPr>
        <p:txBody>
          <a:bodyPr>
            <a:prstTxWarp prst="textNoShape">
              <a:avLst/>
            </a:prstTxWarp>
            <a:spAutoFit/>
          </a:bodyPr>
          <a:lstStyle/>
          <a:p>
            <a:pPr algn="just">
              <a:spcBef>
                <a:spcPct val="50000"/>
              </a:spcBef>
            </a:pPr>
            <a:r>
              <a:rPr lang="it-IT" sz="3200" b="1" dirty="0" smtClean="0">
                <a:solidFill>
                  <a:schemeClr val="bg2"/>
                </a:solidFill>
                <a:latin typeface="Chalkboard"/>
                <a:ea typeface="Times New Roman" charset="0"/>
                <a:cs typeface="Chalkboard"/>
              </a:rPr>
              <a:t>I </a:t>
            </a:r>
            <a:r>
              <a:rPr lang="it-IT" sz="3200" b="1" dirty="0">
                <a:solidFill>
                  <a:schemeClr val="bg2"/>
                </a:solidFill>
                <a:latin typeface="Chalkboard"/>
                <a:ea typeface="Times New Roman" charset="0"/>
                <a:cs typeface="Chalkboard"/>
              </a:rPr>
              <a:t>più rappresentativi per il rischio ambientale:</a:t>
            </a:r>
          </a:p>
          <a:p>
            <a:pPr algn="ctr">
              <a:spcBef>
                <a:spcPct val="50000"/>
              </a:spcBef>
            </a:pPr>
            <a:r>
              <a:rPr lang="it-IT" sz="3200" b="1" dirty="0">
                <a:solidFill>
                  <a:srgbClr val="FFFF00"/>
                </a:solidFill>
                <a:latin typeface="Chalkboard"/>
                <a:ea typeface="Times New Roman" charset="0"/>
                <a:cs typeface="Chalkboard"/>
              </a:rPr>
              <a:t>Mercurio, </a:t>
            </a:r>
            <a:r>
              <a:rPr lang="it-IT" sz="3200" b="1" dirty="0" smtClean="0">
                <a:solidFill>
                  <a:srgbClr val="FFFF00"/>
                </a:solidFill>
                <a:latin typeface="Chalkboard"/>
                <a:ea typeface="Times New Roman" charset="0"/>
                <a:cs typeface="Chalkboard"/>
              </a:rPr>
              <a:t>Piombo, Cadmio, </a:t>
            </a:r>
            <a:r>
              <a:rPr lang="it-IT" sz="3200" b="1" dirty="0">
                <a:solidFill>
                  <a:srgbClr val="FFFF00"/>
                </a:solidFill>
                <a:latin typeface="Chalkboard"/>
                <a:ea typeface="Times New Roman" charset="0"/>
                <a:cs typeface="Chalkboard"/>
              </a:rPr>
              <a:t>Cromo e Arsenico </a:t>
            </a:r>
          </a:p>
          <a:p>
            <a:pPr algn="ctr">
              <a:spcBef>
                <a:spcPct val="50000"/>
              </a:spcBef>
            </a:pPr>
            <a:endParaRPr lang="it-IT" sz="3200" b="1" dirty="0">
              <a:solidFill>
                <a:schemeClr val="bg2"/>
              </a:solidFill>
              <a:latin typeface="Chalkboard"/>
              <a:ea typeface="Times New Roman" charset="0"/>
              <a:cs typeface="Chalkboard"/>
            </a:endParaRPr>
          </a:p>
          <a:p>
            <a:pPr algn="ctr">
              <a:spcBef>
                <a:spcPct val="50000"/>
              </a:spcBef>
            </a:pPr>
            <a:r>
              <a:rPr lang="it-IT" sz="3200" b="1" dirty="0">
                <a:solidFill>
                  <a:schemeClr val="bg2"/>
                </a:solidFill>
                <a:latin typeface="Chalkboard"/>
                <a:ea typeface="Times New Roman" charset="0"/>
                <a:cs typeface="Chalkboard"/>
              </a:rPr>
              <a:t>Ciò, soprattutto, in relazione al loro uso massivo, alla loro tossicità ed alla loro ampia distribuzione in natura.</a:t>
            </a:r>
            <a:endParaRPr lang="it-IT" sz="3200" b="1" dirty="0">
              <a:solidFill>
                <a:schemeClr val="bg2"/>
              </a:solidFill>
              <a:latin typeface="Chalkboard"/>
              <a:cs typeface="Chalkboard"/>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descr="C:\My Documents\IES 2002-03\heavymetals.jpg"/>
          <p:cNvPicPr>
            <a:picLocks noChangeAspect="1" noChangeArrowheads="1"/>
          </p:cNvPicPr>
          <p:nvPr/>
        </p:nvPicPr>
        <p:blipFill>
          <a:blip r:embed="rId2"/>
          <a:srcRect/>
          <a:stretch>
            <a:fillRect/>
          </a:stretch>
        </p:blipFill>
        <p:spPr bwMode="auto">
          <a:xfrm>
            <a:off x="0" y="1134533"/>
            <a:ext cx="9144000" cy="469265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 y="-1"/>
            <a:ext cx="9144001" cy="6904509"/>
          </a:xfrm>
          <a:prstGeom prst="rect">
            <a:avLst/>
          </a:prstGeom>
        </p:spPr>
      </p:pic>
      <p:sp>
        <p:nvSpPr>
          <p:cNvPr id="14338" name="Rectangle 2"/>
          <p:cNvSpPr>
            <a:spLocks noGrp="1" noChangeArrowheads="1"/>
          </p:cNvSpPr>
          <p:nvPr>
            <p:ph type="title"/>
          </p:nvPr>
        </p:nvSpPr>
        <p:spPr/>
        <p:txBody>
          <a:bodyPr/>
          <a:lstStyle/>
          <a:p>
            <a:r>
              <a:rPr lang="en-US" dirty="0" err="1" smtClean="0">
                <a:solidFill>
                  <a:srgbClr val="0000FF"/>
                </a:solidFill>
                <a:latin typeface="Chalkboard"/>
                <a:cs typeface="Chalkboard"/>
              </a:rPr>
              <a:t>Inquinanti</a:t>
            </a:r>
            <a:r>
              <a:rPr lang="en-US" dirty="0" smtClean="0">
                <a:solidFill>
                  <a:srgbClr val="0000FF"/>
                </a:solidFill>
                <a:latin typeface="Chalkboard"/>
                <a:cs typeface="Chalkboard"/>
              </a:rPr>
              <a:t> </a:t>
            </a:r>
            <a:r>
              <a:rPr lang="en-US" dirty="0" err="1" smtClean="0">
                <a:solidFill>
                  <a:srgbClr val="0000FF"/>
                </a:solidFill>
                <a:latin typeface="Chalkboard"/>
                <a:cs typeface="Chalkboard"/>
              </a:rPr>
              <a:t>inorganici</a:t>
            </a:r>
            <a:endParaRPr lang="en-US" dirty="0">
              <a:solidFill>
                <a:srgbClr val="0000FF"/>
              </a:solidFill>
              <a:latin typeface="Chalkboard"/>
              <a:cs typeface="Chalkboard"/>
            </a:endParaRPr>
          </a:p>
        </p:txBody>
      </p:sp>
      <p:sp>
        <p:nvSpPr>
          <p:cNvPr id="14339" name="Rectangle 3"/>
          <p:cNvSpPr>
            <a:spLocks noGrp="1" noChangeArrowheads="1"/>
          </p:cNvSpPr>
          <p:nvPr>
            <p:ph type="body" idx="1"/>
          </p:nvPr>
        </p:nvSpPr>
        <p:spPr>
          <a:xfrm>
            <a:off x="457200" y="2049103"/>
            <a:ext cx="8229600" cy="4525963"/>
          </a:xfrm>
          <a:solidFill>
            <a:schemeClr val="bg1">
              <a:alpha val="36000"/>
            </a:schemeClr>
          </a:solidFill>
        </p:spPr>
        <p:txBody>
          <a:bodyPr>
            <a:normAutofit fontScale="92500" lnSpcReduction="10000"/>
          </a:bodyPr>
          <a:lstStyle/>
          <a:p>
            <a:pPr>
              <a:lnSpc>
                <a:spcPct val="90000"/>
              </a:lnSpc>
            </a:pPr>
            <a:r>
              <a:rPr lang="en-US" sz="2800" dirty="0" err="1" smtClean="0">
                <a:solidFill>
                  <a:srgbClr val="660066"/>
                </a:solidFill>
                <a:latin typeface="Chalkboard"/>
                <a:cs typeface="Chalkboard"/>
              </a:rPr>
              <a:t>Alcune</a:t>
            </a:r>
            <a:r>
              <a:rPr lang="en-US" sz="2800" dirty="0" smtClean="0">
                <a:solidFill>
                  <a:srgbClr val="660066"/>
                </a:solidFill>
                <a:latin typeface="Chalkboard"/>
                <a:cs typeface="Chalkboard"/>
              </a:rPr>
              <a:t> </a:t>
            </a:r>
            <a:r>
              <a:rPr lang="en-US" sz="2800" dirty="0" err="1" smtClean="0">
                <a:solidFill>
                  <a:srgbClr val="660066"/>
                </a:solidFill>
                <a:latin typeface="Chalkboard"/>
                <a:cs typeface="Chalkboard"/>
              </a:rPr>
              <a:t>malattie</a:t>
            </a:r>
            <a:r>
              <a:rPr lang="en-US" sz="2800" dirty="0" smtClean="0">
                <a:solidFill>
                  <a:srgbClr val="660066"/>
                </a:solidFill>
                <a:latin typeface="Chalkboard"/>
                <a:cs typeface="Chalkboard"/>
              </a:rPr>
              <a:t> </a:t>
            </a:r>
            <a:r>
              <a:rPr lang="en-US" sz="2800" dirty="0" err="1" smtClean="0">
                <a:solidFill>
                  <a:srgbClr val="660066"/>
                </a:solidFill>
                <a:latin typeface="Chalkboard"/>
                <a:cs typeface="Chalkboard"/>
              </a:rPr>
              <a:t>sono</a:t>
            </a:r>
            <a:r>
              <a:rPr lang="en-US" sz="2800" dirty="0" smtClean="0">
                <a:solidFill>
                  <a:srgbClr val="660066"/>
                </a:solidFill>
                <a:latin typeface="Chalkboard"/>
                <a:cs typeface="Chalkboard"/>
              </a:rPr>
              <a:t> originate </a:t>
            </a:r>
            <a:r>
              <a:rPr lang="en-US" sz="2800" dirty="0" err="1" smtClean="0">
                <a:solidFill>
                  <a:srgbClr val="660066"/>
                </a:solidFill>
                <a:latin typeface="Chalkboard"/>
                <a:cs typeface="Chalkboard"/>
              </a:rPr>
              <a:t>proprio</a:t>
            </a:r>
            <a:r>
              <a:rPr lang="en-US" sz="2800" dirty="0" smtClean="0">
                <a:solidFill>
                  <a:srgbClr val="660066"/>
                </a:solidFill>
                <a:latin typeface="Chalkboard"/>
                <a:cs typeface="Chalkboard"/>
              </a:rPr>
              <a:t> </a:t>
            </a:r>
            <a:r>
              <a:rPr lang="en-US" sz="2800" dirty="0" err="1" smtClean="0">
                <a:solidFill>
                  <a:srgbClr val="660066"/>
                </a:solidFill>
                <a:latin typeface="Chalkboard"/>
                <a:cs typeface="Chalkboard"/>
              </a:rPr>
              <a:t>dai</a:t>
            </a:r>
            <a:r>
              <a:rPr lang="en-US" sz="2800" dirty="0" smtClean="0">
                <a:solidFill>
                  <a:srgbClr val="660066"/>
                </a:solidFill>
                <a:latin typeface="Chalkboard"/>
                <a:cs typeface="Chalkboard"/>
              </a:rPr>
              <a:t> </a:t>
            </a:r>
            <a:r>
              <a:rPr lang="en-US" sz="2800" dirty="0" err="1" smtClean="0">
                <a:solidFill>
                  <a:srgbClr val="660066"/>
                </a:solidFill>
                <a:latin typeface="Chalkboard"/>
                <a:cs typeface="Chalkboard"/>
              </a:rPr>
              <a:t>metalli</a:t>
            </a:r>
            <a:endParaRPr lang="en-US" sz="2800" dirty="0" smtClean="0">
              <a:solidFill>
                <a:srgbClr val="660066"/>
              </a:solidFill>
              <a:latin typeface="Chalkboard"/>
              <a:cs typeface="Chalkboard"/>
            </a:endParaRPr>
          </a:p>
          <a:p>
            <a:pPr>
              <a:lnSpc>
                <a:spcPct val="90000"/>
              </a:lnSpc>
            </a:pPr>
            <a:r>
              <a:rPr lang="en-US" sz="2800" dirty="0" smtClean="0">
                <a:solidFill>
                  <a:srgbClr val="660066"/>
                </a:solidFill>
                <a:latin typeface="Chalkboard"/>
                <a:cs typeface="Chalkboard"/>
              </a:rPr>
              <a:t>La </a:t>
            </a:r>
            <a:r>
              <a:rPr lang="en-US" sz="2800" dirty="0" err="1" smtClean="0">
                <a:solidFill>
                  <a:srgbClr val="660066"/>
                </a:solidFill>
                <a:latin typeface="Chalkboard"/>
                <a:cs typeface="Chalkboard"/>
              </a:rPr>
              <a:t>Minamata</a:t>
            </a:r>
            <a:r>
              <a:rPr lang="en-US" sz="2800" dirty="0" smtClean="0">
                <a:solidFill>
                  <a:srgbClr val="660066"/>
                </a:solidFill>
                <a:latin typeface="Chalkboard"/>
                <a:cs typeface="Chalkboard"/>
              </a:rPr>
              <a:t> disease: </a:t>
            </a:r>
            <a:r>
              <a:rPr lang="en-US" sz="2800" dirty="0" err="1" smtClean="0">
                <a:solidFill>
                  <a:srgbClr val="660066"/>
                </a:solidFill>
                <a:latin typeface="Chalkboard"/>
                <a:cs typeface="Chalkboard"/>
              </a:rPr>
              <a:t>malattia</a:t>
            </a:r>
            <a:r>
              <a:rPr lang="en-US" sz="2800" dirty="0" smtClean="0">
                <a:solidFill>
                  <a:srgbClr val="660066"/>
                </a:solidFill>
                <a:latin typeface="Chalkboard"/>
                <a:cs typeface="Chalkboard"/>
              </a:rPr>
              <a:t> </a:t>
            </a:r>
            <a:r>
              <a:rPr lang="en-US" sz="2800" dirty="0" err="1" smtClean="0">
                <a:solidFill>
                  <a:srgbClr val="660066"/>
                </a:solidFill>
                <a:latin typeface="Chalkboard"/>
                <a:cs typeface="Chalkboard"/>
              </a:rPr>
              <a:t>da</a:t>
            </a:r>
            <a:r>
              <a:rPr lang="en-US" sz="2800" dirty="0" smtClean="0">
                <a:solidFill>
                  <a:srgbClr val="660066"/>
                </a:solidFill>
                <a:latin typeface="Chalkboard"/>
                <a:cs typeface="Chalkboard"/>
              </a:rPr>
              <a:t> </a:t>
            </a:r>
            <a:r>
              <a:rPr lang="en-US" sz="2800" dirty="0" err="1" smtClean="0">
                <a:solidFill>
                  <a:srgbClr val="660066"/>
                </a:solidFill>
                <a:latin typeface="Chalkboard"/>
                <a:cs typeface="Chalkboard"/>
              </a:rPr>
              <a:t>metil-mercurio</a:t>
            </a:r>
            <a:endParaRPr lang="en-US" sz="2800" dirty="0" smtClean="0">
              <a:solidFill>
                <a:srgbClr val="660066"/>
              </a:solidFill>
              <a:latin typeface="Chalkboard"/>
              <a:cs typeface="Chalkboard"/>
            </a:endParaRPr>
          </a:p>
          <a:p>
            <a:pPr>
              <a:lnSpc>
                <a:spcPct val="90000"/>
              </a:lnSpc>
            </a:pPr>
            <a:r>
              <a:rPr lang="en-US" sz="2800" dirty="0" err="1" smtClean="0">
                <a:solidFill>
                  <a:srgbClr val="660066"/>
                </a:solidFill>
                <a:latin typeface="Chalkboard"/>
                <a:cs typeface="Chalkboard"/>
              </a:rPr>
              <a:t>Idrargirismo</a:t>
            </a:r>
            <a:r>
              <a:rPr lang="en-US" sz="2800" dirty="0" smtClean="0">
                <a:solidFill>
                  <a:srgbClr val="660066"/>
                </a:solidFill>
                <a:latin typeface="Chalkboard"/>
                <a:cs typeface="Chalkboard"/>
              </a:rPr>
              <a:t>: </a:t>
            </a:r>
            <a:r>
              <a:rPr lang="en-US" sz="2800" dirty="0" err="1" smtClean="0">
                <a:solidFill>
                  <a:srgbClr val="660066"/>
                </a:solidFill>
                <a:latin typeface="Chalkboard"/>
                <a:cs typeface="Chalkboard"/>
              </a:rPr>
              <a:t>mercurio</a:t>
            </a:r>
            <a:endParaRPr lang="en-US" sz="2800" dirty="0" smtClean="0">
              <a:solidFill>
                <a:srgbClr val="660066"/>
              </a:solidFill>
              <a:latin typeface="Chalkboard"/>
              <a:cs typeface="Chalkboard"/>
            </a:endParaRPr>
          </a:p>
          <a:p>
            <a:pPr>
              <a:lnSpc>
                <a:spcPct val="90000"/>
              </a:lnSpc>
            </a:pPr>
            <a:r>
              <a:rPr lang="en-US" sz="2800" dirty="0" smtClean="0">
                <a:solidFill>
                  <a:srgbClr val="660066"/>
                </a:solidFill>
                <a:latin typeface="Chalkboard"/>
                <a:cs typeface="Chalkboard"/>
              </a:rPr>
              <a:t>Hatter’s Shake (la </a:t>
            </a:r>
            <a:r>
              <a:rPr lang="en-US" sz="2800" dirty="0" err="1" smtClean="0">
                <a:solidFill>
                  <a:srgbClr val="660066"/>
                </a:solidFill>
                <a:latin typeface="Chalkboard"/>
                <a:cs typeface="Chalkboard"/>
              </a:rPr>
              <a:t>malattia</a:t>
            </a:r>
            <a:r>
              <a:rPr lang="en-US" sz="2800" dirty="0" smtClean="0">
                <a:solidFill>
                  <a:srgbClr val="660066"/>
                </a:solidFill>
                <a:latin typeface="Chalkboard"/>
                <a:cs typeface="Chalkboard"/>
              </a:rPr>
              <a:t> del </a:t>
            </a:r>
            <a:r>
              <a:rPr lang="en-US" sz="2800" dirty="0" err="1" smtClean="0">
                <a:solidFill>
                  <a:srgbClr val="660066"/>
                </a:solidFill>
                <a:latin typeface="Chalkboard"/>
                <a:cs typeface="Chalkboard"/>
              </a:rPr>
              <a:t>cappellaio</a:t>
            </a:r>
            <a:r>
              <a:rPr lang="en-US" sz="2800" dirty="0" smtClean="0">
                <a:solidFill>
                  <a:srgbClr val="660066"/>
                </a:solidFill>
                <a:latin typeface="Chalkboard"/>
                <a:cs typeface="Chalkboard"/>
              </a:rPr>
              <a:t> </a:t>
            </a:r>
            <a:r>
              <a:rPr lang="en-US" sz="2800" dirty="0" err="1" smtClean="0">
                <a:solidFill>
                  <a:srgbClr val="660066"/>
                </a:solidFill>
                <a:latin typeface="Chalkboard"/>
                <a:cs typeface="Chalkboard"/>
              </a:rPr>
              <a:t>matto</a:t>
            </a:r>
            <a:r>
              <a:rPr lang="en-US" sz="2800" dirty="0" smtClean="0">
                <a:solidFill>
                  <a:srgbClr val="660066"/>
                </a:solidFill>
                <a:latin typeface="Chalkboard"/>
                <a:cs typeface="Chalkboard"/>
              </a:rPr>
              <a:t>)</a:t>
            </a:r>
          </a:p>
          <a:p>
            <a:pPr>
              <a:lnSpc>
                <a:spcPct val="90000"/>
              </a:lnSpc>
            </a:pPr>
            <a:r>
              <a:rPr lang="en-US" sz="2800" dirty="0" err="1" smtClean="0">
                <a:solidFill>
                  <a:srgbClr val="660066"/>
                </a:solidFill>
                <a:latin typeface="Chalkboard"/>
                <a:cs typeface="Chalkboard"/>
              </a:rPr>
              <a:t>Avvelenamento</a:t>
            </a:r>
            <a:r>
              <a:rPr lang="en-US" sz="2800" dirty="0" smtClean="0">
                <a:solidFill>
                  <a:srgbClr val="660066"/>
                </a:solidFill>
                <a:latin typeface="Chalkboard"/>
                <a:cs typeface="Chalkboard"/>
              </a:rPr>
              <a:t> </a:t>
            </a:r>
            <a:r>
              <a:rPr lang="en-US" sz="2800" dirty="0" err="1" smtClean="0">
                <a:solidFill>
                  <a:srgbClr val="660066"/>
                </a:solidFill>
                <a:latin typeface="Chalkboard"/>
                <a:cs typeface="Chalkboard"/>
              </a:rPr>
              <a:t>da</a:t>
            </a:r>
            <a:r>
              <a:rPr lang="en-US" sz="2800" dirty="0" smtClean="0">
                <a:solidFill>
                  <a:srgbClr val="660066"/>
                </a:solidFill>
                <a:latin typeface="Chalkboard"/>
                <a:cs typeface="Chalkboard"/>
              </a:rPr>
              <a:t> </a:t>
            </a:r>
            <a:r>
              <a:rPr lang="en-US" sz="2800" dirty="0" err="1" smtClean="0">
                <a:solidFill>
                  <a:srgbClr val="660066"/>
                </a:solidFill>
                <a:latin typeface="Chalkboard"/>
                <a:cs typeface="Chalkboard"/>
              </a:rPr>
              <a:t>Cadmio</a:t>
            </a:r>
            <a:r>
              <a:rPr lang="en-US" sz="2800" dirty="0" smtClean="0">
                <a:solidFill>
                  <a:srgbClr val="660066"/>
                </a:solidFill>
                <a:latin typeface="Chalkboard"/>
                <a:cs typeface="Chalkboard"/>
              </a:rPr>
              <a:t>: </a:t>
            </a:r>
            <a:r>
              <a:rPr lang="en-US" sz="2800" i="1" dirty="0" err="1">
                <a:solidFill>
                  <a:srgbClr val="660066"/>
                </a:solidFill>
                <a:latin typeface="Chalkboard"/>
                <a:cs typeface="Chalkboard"/>
              </a:rPr>
              <a:t>itai-itai</a:t>
            </a:r>
            <a:endParaRPr lang="en-US" sz="2800" i="1" dirty="0" smtClean="0">
              <a:solidFill>
                <a:srgbClr val="660066"/>
              </a:solidFill>
              <a:latin typeface="Chalkboard"/>
              <a:cs typeface="Chalkboard"/>
            </a:endParaRPr>
          </a:p>
          <a:p>
            <a:pPr>
              <a:lnSpc>
                <a:spcPct val="90000"/>
              </a:lnSpc>
            </a:pPr>
            <a:r>
              <a:rPr lang="en-US" sz="2800" dirty="0" err="1" smtClean="0">
                <a:solidFill>
                  <a:srgbClr val="660066"/>
                </a:solidFill>
                <a:latin typeface="Chalkboard"/>
                <a:cs typeface="Chalkboard"/>
              </a:rPr>
              <a:t>Avvelenamento</a:t>
            </a:r>
            <a:r>
              <a:rPr lang="en-US" sz="2800" dirty="0" smtClean="0">
                <a:solidFill>
                  <a:srgbClr val="660066"/>
                </a:solidFill>
                <a:latin typeface="Chalkboard"/>
                <a:cs typeface="Chalkboard"/>
              </a:rPr>
              <a:t> </a:t>
            </a:r>
            <a:r>
              <a:rPr lang="en-US" sz="2800" dirty="0" err="1" smtClean="0">
                <a:solidFill>
                  <a:srgbClr val="660066"/>
                </a:solidFill>
                <a:latin typeface="Chalkboard"/>
                <a:cs typeface="Chalkboard"/>
              </a:rPr>
              <a:t>da</a:t>
            </a:r>
            <a:r>
              <a:rPr lang="en-US" sz="2800" dirty="0" smtClean="0">
                <a:solidFill>
                  <a:srgbClr val="660066"/>
                </a:solidFill>
                <a:latin typeface="Chalkboard"/>
                <a:cs typeface="Chalkboard"/>
              </a:rPr>
              <a:t> </a:t>
            </a:r>
            <a:r>
              <a:rPr lang="en-US" sz="2800" dirty="0" err="1" smtClean="0">
                <a:solidFill>
                  <a:srgbClr val="660066"/>
                </a:solidFill>
                <a:latin typeface="Chalkboard"/>
                <a:cs typeface="Chalkboard"/>
              </a:rPr>
              <a:t>Piombo</a:t>
            </a:r>
            <a:r>
              <a:rPr lang="en-US" sz="2800" dirty="0" smtClean="0">
                <a:solidFill>
                  <a:srgbClr val="660066"/>
                </a:solidFill>
                <a:latin typeface="Chalkboard"/>
                <a:cs typeface="Chalkboard"/>
              </a:rPr>
              <a:t>: </a:t>
            </a:r>
            <a:r>
              <a:rPr lang="en-US" sz="2800" dirty="0" err="1" smtClean="0">
                <a:solidFill>
                  <a:srgbClr val="660066"/>
                </a:solidFill>
                <a:latin typeface="Chalkboard"/>
                <a:cs typeface="Chalkboard"/>
              </a:rPr>
              <a:t>saturnismo</a:t>
            </a:r>
            <a:endParaRPr lang="en-US" sz="2800" dirty="0" smtClean="0">
              <a:solidFill>
                <a:srgbClr val="660066"/>
              </a:solidFill>
              <a:latin typeface="Chalkboard"/>
              <a:cs typeface="Chalkboard"/>
            </a:endParaRPr>
          </a:p>
          <a:p>
            <a:pPr>
              <a:lnSpc>
                <a:spcPct val="90000"/>
              </a:lnSpc>
            </a:pPr>
            <a:r>
              <a:rPr lang="en-US" sz="2800" dirty="0" err="1" smtClean="0">
                <a:solidFill>
                  <a:srgbClr val="660066"/>
                </a:solidFill>
                <a:latin typeface="Chalkboard"/>
                <a:cs typeface="Chalkboard"/>
              </a:rPr>
              <a:t>Avvelenamento</a:t>
            </a:r>
            <a:r>
              <a:rPr lang="en-US" sz="2800" dirty="0" smtClean="0">
                <a:solidFill>
                  <a:srgbClr val="660066"/>
                </a:solidFill>
                <a:latin typeface="Chalkboard"/>
                <a:cs typeface="Chalkboard"/>
              </a:rPr>
              <a:t> </a:t>
            </a:r>
            <a:r>
              <a:rPr lang="en-US" sz="2800" dirty="0" err="1" smtClean="0">
                <a:solidFill>
                  <a:srgbClr val="660066"/>
                </a:solidFill>
                <a:latin typeface="Chalkboard"/>
                <a:cs typeface="Chalkboard"/>
              </a:rPr>
              <a:t>da</a:t>
            </a:r>
            <a:r>
              <a:rPr lang="en-US" sz="2800" dirty="0" smtClean="0">
                <a:solidFill>
                  <a:srgbClr val="660066"/>
                </a:solidFill>
                <a:latin typeface="Chalkboard"/>
                <a:cs typeface="Chalkboard"/>
              </a:rPr>
              <a:t> </a:t>
            </a:r>
            <a:r>
              <a:rPr lang="en-US" sz="2800" dirty="0" err="1" smtClean="0">
                <a:solidFill>
                  <a:srgbClr val="660066"/>
                </a:solidFill>
                <a:latin typeface="Chalkboard"/>
                <a:cs typeface="Chalkboard"/>
              </a:rPr>
              <a:t>Arsenico</a:t>
            </a:r>
            <a:r>
              <a:rPr lang="en-US" sz="2800" dirty="0" smtClean="0">
                <a:solidFill>
                  <a:srgbClr val="660066"/>
                </a:solidFill>
                <a:latin typeface="Chalkboard"/>
                <a:cs typeface="Chalkboard"/>
              </a:rPr>
              <a:t>: As</a:t>
            </a:r>
            <a:r>
              <a:rPr lang="en-US" sz="2800" baseline="30000" dirty="0" smtClean="0">
                <a:solidFill>
                  <a:srgbClr val="660066"/>
                </a:solidFill>
                <a:latin typeface="Chalkboard"/>
                <a:cs typeface="Chalkboard"/>
              </a:rPr>
              <a:t>3+</a:t>
            </a:r>
            <a:r>
              <a:rPr lang="en-US" sz="2800" dirty="0" smtClean="0">
                <a:solidFill>
                  <a:srgbClr val="660066"/>
                </a:solidFill>
                <a:latin typeface="Chalkboard"/>
                <a:cs typeface="Chalkboard"/>
              </a:rPr>
              <a:t> &gt;&gt; As</a:t>
            </a:r>
            <a:r>
              <a:rPr lang="en-US" sz="2800" baseline="30000" dirty="0" smtClean="0">
                <a:solidFill>
                  <a:srgbClr val="660066"/>
                </a:solidFill>
                <a:latin typeface="Chalkboard"/>
                <a:cs typeface="Chalkboard"/>
              </a:rPr>
              <a:t>5+</a:t>
            </a:r>
          </a:p>
          <a:p>
            <a:pPr>
              <a:lnSpc>
                <a:spcPct val="90000"/>
              </a:lnSpc>
            </a:pPr>
            <a:r>
              <a:rPr lang="en-US" sz="2800" dirty="0" err="1" smtClean="0">
                <a:solidFill>
                  <a:srgbClr val="660066"/>
                </a:solidFill>
                <a:latin typeface="Chalkboard"/>
                <a:cs typeface="Chalkboard"/>
              </a:rPr>
              <a:t>Avvelenamento</a:t>
            </a:r>
            <a:r>
              <a:rPr lang="en-US" sz="2800" dirty="0" smtClean="0">
                <a:solidFill>
                  <a:srgbClr val="660066"/>
                </a:solidFill>
                <a:latin typeface="Chalkboard"/>
                <a:cs typeface="Chalkboard"/>
              </a:rPr>
              <a:t> </a:t>
            </a:r>
            <a:r>
              <a:rPr lang="en-US" sz="2800" dirty="0" err="1" smtClean="0">
                <a:solidFill>
                  <a:srgbClr val="660066"/>
                </a:solidFill>
                <a:latin typeface="Chalkboard"/>
                <a:cs typeface="Chalkboard"/>
              </a:rPr>
              <a:t>da</a:t>
            </a:r>
            <a:r>
              <a:rPr lang="en-US" sz="2800" dirty="0" smtClean="0">
                <a:solidFill>
                  <a:srgbClr val="660066"/>
                </a:solidFill>
                <a:latin typeface="Chalkboard"/>
                <a:cs typeface="Chalkboard"/>
              </a:rPr>
              <a:t> </a:t>
            </a:r>
            <a:r>
              <a:rPr lang="en-US" sz="2800" dirty="0" err="1" smtClean="0">
                <a:solidFill>
                  <a:srgbClr val="660066"/>
                </a:solidFill>
                <a:latin typeface="Chalkboard"/>
                <a:cs typeface="Chalkboard"/>
              </a:rPr>
              <a:t>Cromo</a:t>
            </a:r>
            <a:r>
              <a:rPr lang="en-US" sz="2800" dirty="0" smtClean="0">
                <a:solidFill>
                  <a:srgbClr val="660066"/>
                </a:solidFill>
                <a:latin typeface="Chalkboard"/>
                <a:cs typeface="Chalkboard"/>
              </a:rPr>
              <a:t>: Cr</a:t>
            </a:r>
            <a:r>
              <a:rPr lang="en-US" sz="2800" baseline="30000" dirty="0" smtClean="0">
                <a:solidFill>
                  <a:srgbClr val="660066"/>
                </a:solidFill>
                <a:latin typeface="Chalkboard"/>
                <a:cs typeface="Chalkboard"/>
              </a:rPr>
              <a:t>6+</a:t>
            </a:r>
            <a:r>
              <a:rPr lang="en-US" sz="2800" dirty="0" smtClean="0">
                <a:solidFill>
                  <a:srgbClr val="660066"/>
                </a:solidFill>
                <a:latin typeface="Chalkboard"/>
                <a:cs typeface="Chalkboard"/>
              </a:rPr>
              <a:t> (</a:t>
            </a:r>
            <a:r>
              <a:rPr lang="en-US" sz="2800" dirty="0" err="1" smtClean="0">
                <a:solidFill>
                  <a:srgbClr val="660066"/>
                </a:solidFill>
                <a:latin typeface="Chalkboard"/>
                <a:cs typeface="Chalkboard"/>
              </a:rPr>
              <a:t>solubile</a:t>
            </a:r>
            <a:r>
              <a:rPr lang="en-US" sz="2800" dirty="0" smtClean="0">
                <a:solidFill>
                  <a:srgbClr val="660066"/>
                </a:solidFill>
                <a:latin typeface="Chalkboard"/>
                <a:cs typeface="Chalkboard"/>
              </a:rPr>
              <a:t>) &gt;&gt; Cr</a:t>
            </a:r>
            <a:r>
              <a:rPr lang="en-US" sz="2800" baseline="30000" dirty="0" smtClean="0">
                <a:solidFill>
                  <a:srgbClr val="660066"/>
                </a:solidFill>
                <a:latin typeface="Chalkboard"/>
                <a:cs typeface="Chalkboard"/>
              </a:rPr>
              <a:t>3+</a:t>
            </a:r>
            <a:r>
              <a:rPr lang="en-US" sz="2800" dirty="0" smtClean="0">
                <a:solidFill>
                  <a:srgbClr val="660066"/>
                </a:solidFill>
                <a:latin typeface="Chalkboard"/>
                <a:cs typeface="Chalkboard"/>
              </a:rPr>
              <a:t> (</a:t>
            </a:r>
            <a:r>
              <a:rPr lang="en-US" sz="2800" dirty="0" err="1" smtClean="0">
                <a:solidFill>
                  <a:srgbClr val="660066"/>
                </a:solidFill>
                <a:latin typeface="Chalkboard"/>
                <a:cs typeface="Chalkboard"/>
              </a:rPr>
              <a:t>insolubile</a:t>
            </a:r>
            <a:r>
              <a:rPr lang="en-US" sz="2800" dirty="0" smtClean="0">
                <a:solidFill>
                  <a:srgbClr val="660066"/>
                </a:solidFill>
                <a:latin typeface="Chalkboard"/>
                <a:cs typeface="Chalkboard"/>
              </a:rPr>
              <a:t>)</a:t>
            </a:r>
          </a:p>
          <a:p>
            <a:pPr>
              <a:lnSpc>
                <a:spcPct val="90000"/>
              </a:lnSpc>
            </a:pPr>
            <a:r>
              <a:rPr lang="en-US" sz="2800" dirty="0" err="1" smtClean="0">
                <a:solidFill>
                  <a:srgbClr val="660066"/>
                </a:solidFill>
                <a:latin typeface="Chalkboard"/>
                <a:cs typeface="Chalkboard"/>
              </a:rPr>
              <a:t>Avvelenamento</a:t>
            </a:r>
            <a:r>
              <a:rPr lang="en-US" sz="2800" dirty="0" smtClean="0">
                <a:solidFill>
                  <a:srgbClr val="660066"/>
                </a:solidFill>
                <a:latin typeface="Chalkboard"/>
                <a:cs typeface="Chalkboard"/>
              </a:rPr>
              <a:t> </a:t>
            </a:r>
            <a:r>
              <a:rPr lang="en-US" sz="2800" dirty="0" err="1" smtClean="0">
                <a:solidFill>
                  <a:srgbClr val="660066"/>
                </a:solidFill>
                <a:latin typeface="Chalkboard"/>
                <a:cs typeface="Chalkboard"/>
              </a:rPr>
              <a:t>da</a:t>
            </a:r>
            <a:r>
              <a:rPr lang="en-US" sz="2800" dirty="0" smtClean="0">
                <a:solidFill>
                  <a:srgbClr val="660066"/>
                </a:solidFill>
                <a:latin typeface="Chalkboard"/>
                <a:cs typeface="Chalkboard"/>
              </a:rPr>
              <a:t> </a:t>
            </a:r>
            <a:r>
              <a:rPr lang="en-US" sz="2800" dirty="0" err="1" smtClean="0">
                <a:solidFill>
                  <a:srgbClr val="660066"/>
                </a:solidFill>
                <a:latin typeface="Chalkboard"/>
                <a:cs typeface="Chalkboard"/>
              </a:rPr>
              <a:t>Tallio</a:t>
            </a:r>
            <a:endParaRPr lang="en-US" sz="2800" dirty="0" smtClean="0">
              <a:solidFill>
                <a:srgbClr val="660066"/>
              </a:solidFill>
              <a:latin typeface="Chalkboard"/>
              <a:cs typeface="Chalkboard"/>
            </a:endParaRPr>
          </a:p>
          <a:p>
            <a:pPr>
              <a:lnSpc>
                <a:spcPct val="90000"/>
              </a:lnSpc>
            </a:pPr>
            <a:r>
              <a:rPr lang="en-US" sz="2800" dirty="0" err="1" smtClean="0">
                <a:solidFill>
                  <a:srgbClr val="660066"/>
                </a:solidFill>
                <a:latin typeface="Chalkboard"/>
                <a:cs typeface="Chalkboard"/>
              </a:rPr>
              <a:t>Allergie</a:t>
            </a:r>
            <a:r>
              <a:rPr lang="en-US" sz="2800" dirty="0" smtClean="0">
                <a:solidFill>
                  <a:srgbClr val="660066"/>
                </a:solidFill>
                <a:latin typeface="Chalkboard"/>
                <a:cs typeface="Chalkboard"/>
              </a:rPr>
              <a:t>, e.g. </a:t>
            </a:r>
            <a:r>
              <a:rPr lang="en-US" sz="2800" dirty="0" err="1" smtClean="0">
                <a:solidFill>
                  <a:srgbClr val="660066"/>
                </a:solidFill>
                <a:latin typeface="Chalkboard"/>
                <a:cs typeface="Chalkboard"/>
              </a:rPr>
              <a:t>nichel</a:t>
            </a:r>
            <a:endParaRPr lang="en-US" sz="2800" dirty="0">
              <a:solidFill>
                <a:srgbClr val="660066"/>
              </a:solidFill>
              <a:latin typeface="Chalkboard"/>
              <a:cs typeface="Chalkboard"/>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2" name="Gruppo 11"/>
          <p:cNvGrpSpPr/>
          <p:nvPr/>
        </p:nvGrpSpPr>
        <p:grpSpPr>
          <a:xfrm>
            <a:off x="254000" y="222519"/>
            <a:ext cx="6308512" cy="2716558"/>
            <a:chOff x="254000" y="222519"/>
            <a:chExt cx="6308512" cy="2716558"/>
          </a:xfrm>
        </p:grpSpPr>
        <p:pic>
          <p:nvPicPr>
            <p:cNvPr id="4" name="Immagine 3"/>
            <p:cNvPicPr>
              <a:picLocks noChangeAspect="1"/>
            </p:cNvPicPr>
            <p:nvPr/>
          </p:nvPicPr>
          <p:blipFill>
            <a:blip r:embed="rId2"/>
            <a:stretch>
              <a:fillRect/>
            </a:stretch>
          </p:blipFill>
          <p:spPr>
            <a:xfrm>
              <a:off x="254000" y="591851"/>
              <a:ext cx="3208866" cy="2347226"/>
            </a:xfrm>
            <a:prstGeom prst="rect">
              <a:avLst/>
            </a:prstGeom>
          </p:spPr>
        </p:pic>
        <p:sp>
          <p:nvSpPr>
            <p:cNvPr id="5" name="Rettangolo 4"/>
            <p:cNvSpPr/>
            <p:nvPr/>
          </p:nvSpPr>
          <p:spPr>
            <a:xfrm>
              <a:off x="254000" y="222519"/>
              <a:ext cx="6308512" cy="369332"/>
            </a:xfrm>
            <a:prstGeom prst="rect">
              <a:avLst/>
            </a:prstGeom>
          </p:spPr>
          <p:txBody>
            <a:bodyPr wrap="none">
              <a:spAutoFit/>
            </a:bodyPr>
            <a:lstStyle/>
            <a:p>
              <a:r>
                <a:rPr lang="it-IT" dirty="0" smtClean="0">
                  <a:solidFill>
                    <a:srgbClr val="FF0000"/>
                  </a:solidFill>
                  <a:latin typeface="Chalkboard"/>
                  <a:cs typeface="Chalkboard"/>
                </a:rPr>
                <a:t>Caratteristiche generali elementi in traccia: metalli pesanti</a:t>
              </a:r>
              <a:endParaRPr lang="it-IT" dirty="0"/>
            </a:p>
          </p:txBody>
        </p:sp>
      </p:grpSp>
      <p:grpSp>
        <p:nvGrpSpPr>
          <p:cNvPr id="13" name="Gruppo 12"/>
          <p:cNvGrpSpPr/>
          <p:nvPr/>
        </p:nvGrpSpPr>
        <p:grpSpPr>
          <a:xfrm>
            <a:off x="-1" y="3220541"/>
            <a:ext cx="5994399" cy="3264925"/>
            <a:chOff x="0" y="3220542"/>
            <a:chExt cx="5609464" cy="2858532"/>
          </a:xfrm>
        </p:grpSpPr>
        <p:pic>
          <p:nvPicPr>
            <p:cNvPr id="6" name="Immagine 5"/>
            <p:cNvPicPr>
              <a:picLocks noChangeAspect="1"/>
            </p:cNvPicPr>
            <p:nvPr/>
          </p:nvPicPr>
          <p:blipFill>
            <a:blip r:embed="rId3"/>
            <a:stretch>
              <a:fillRect/>
            </a:stretch>
          </p:blipFill>
          <p:spPr>
            <a:xfrm>
              <a:off x="0" y="3589874"/>
              <a:ext cx="5609464" cy="2489200"/>
            </a:xfrm>
            <a:prstGeom prst="rect">
              <a:avLst/>
            </a:prstGeom>
          </p:spPr>
        </p:pic>
        <p:sp>
          <p:nvSpPr>
            <p:cNvPr id="7" name="Rettangolo 6"/>
            <p:cNvSpPr/>
            <p:nvPr/>
          </p:nvSpPr>
          <p:spPr>
            <a:xfrm>
              <a:off x="254000" y="3220542"/>
              <a:ext cx="4428679" cy="323360"/>
            </a:xfrm>
            <a:prstGeom prst="rect">
              <a:avLst/>
            </a:prstGeom>
          </p:spPr>
          <p:txBody>
            <a:bodyPr wrap="square">
              <a:spAutoFit/>
            </a:bodyPr>
            <a:lstStyle/>
            <a:p>
              <a:r>
                <a:rPr lang="it-IT" dirty="0" smtClean="0">
                  <a:solidFill>
                    <a:srgbClr val="FF0000"/>
                  </a:solidFill>
                  <a:latin typeface="Chalkboard"/>
                  <a:cs typeface="Chalkboard"/>
                </a:rPr>
                <a:t>Cenni sulla mobilità dei metalli/metalloidi</a:t>
              </a:r>
              <a:endParaRPr lang="it-IT" dirty="0"/>
            </a:p>
          </p:txBody>
        </p:sp>
      </p:grpSp>
      <p:grpSp>
        <p:nvGrpSpPr>
          <p:cNvPr id="14" name="Gruppo 13"/>
          <p:cNvGrpSpPr/>
          <p:nvPr/>
        </p:nvGrpSpPr>
        <p:grpSpPr>
          <a:xfrm>
            <a:off x="5232883" y="808876"/>
            <a:ext cx="3741787" cy="3684523"/>
            <a:chOff x="5232883" y="808876"/>
            <a:chExt cx="3741787" cy="3684523"/>
          </a:xfrm>
        </p:grpSpPr>
        <p:pic>
          <p:nvPicPr>
            <p:cNvPr id="8" name="Immagine 7"/>
            <p:cNvPicPr>
              <a:picLocks noChangeAspect="1"/>
            </p:cNvPicPr>
            <p:nvPr/>
          </p:nvPicPr>
          <p:blipFill>
            <a:blip r:embed="rId4"/>
            <a:stretch>
              <a:fillRect/>
            </a:stretch>
          </p:blipFill>
          <p:spPr>
            <a:xfrm>
              <a:off x="5994399" y="1455207"/>
              <a:ext cx="2284082" cy="3038192"/>
            </a:xfrm>
            <a:prstGeom prst="rect">
              <a:avLst/>
            </a:prstGeom>
          </p:spPr>
        </p:pic>
        <p:sp>
          <p:nvSpPr>
            <p:cNvPr id="9" name="Rettangolo 8"/>
            <p:cNvSpPr/>
            <p:nvPr/>
          </p:nvSpPr>
          <p:spPr>
            <a:xfrm>
              <a:off x="5232883" y="808876"/>
              <a:ext cx="3741787" cy="646331"/>
            </a:xfrm>
            <a:prstGeom prst="rect">
              <a:avLst/>
            </a:prstGeom>
          </p:spPr>
          <p:txBody>
            <a:bodyPr wrap="square">
              <a:spAutoFit/>
            </a:bodyPr>
            <a:lstStyle/>
            <a:p>
              <a:pPr algn="ctr"/>
              <a:r>
                <a:rPr lang="it-IT" dirty="0" smtClean="0">
                  <a:solidFill>
                    <a:srgbClr val="FF0000"/>
                  </a:solidFill>
                  <a:latin typeface="Chalkboard"/>
                  <a:cs typeface="Chalkboard"/>
                </a:rPr>
                <a:t>La legge e gli elementi in traccia nelle acque: le procedure</a:t>
              </a:r>
              <a:endParaRPr lang="it-IT" dirty="0"/>
            </a:p>
          </p:txBody>
        </p:sp>
      </p:grpSp>
      <p:grpSp>
        <p:nvGrpSpPr>
          <p:cNvPr id="15" name="Gruppo 14"/>
          <p:cNvGrpSpPr/>
          <p:nvPr/>
        </p:nvGrpSpPr>
        <p:grpSpPr>
          <a:xfrm>
            <a:off x="5994399" y="4743248"/>
            <a:ext cx="2980271" cy="2114752"/>
            <a:chOff x="5994399" y="4743248"/>
            <a:chExt cx="2980271" cy="2114752"/>
          </a:xfrm>
        </p:grpSpPr>
        <p:pic>
          <p:nvPicPr>
            <p:cNvPr id="10" name="Immagine 9"/>
            <p:cNvPicPr>
              <a:picLocks noChangeAspect="1"/>
            </p:cNvPicPr>
            <p:nvPr/>
          </p:nvPicPr>
          <p:blipFill>
            <a:blip r:embed="rId5"/>
            <a:stretch>
              <a:fillRect/>
            </a:stretch>
          </p:blipFill>
          <p:spPr>
            <a:xfrm>
              <a:off x="6859918" y="4743248"/>
              <a:ext cx="2114752" cy="2114752"/>
            </a:xfrm>
            <a:prstGeom prst="rect">
              <a:avLst/>
            </a:prstGeom>
          </p:spPr>
        </p:pic>
        <p:sp>
          <p:nvSpPr>
            <p:cNvPr id="11" name="Rettangolo 10"/>
            <p:cNvSpPr/>
            <p:nvPr/>
          </p:nvSpPr>
          <p:spPr>
            <a:xfrm>
              <a:off x="5994399" y="4743248"/>
              <a:ext cx="1940018" cy="369332"/>
            </a:xfrm>
            <a:prstGeom prst="rect">
              <a:avLst/>
            </a:prstGeom>
          </p:spPr>
          <p:txBody>
            <a:bodyPr wrap="none">
              <a:spAutoFit/>
            </a:bodyPr>
            <a:lstStyle/>
            <a:p>
              <a:r>
                <a:rPr lang="it-IT" dirty="0" smtClean="0">
                  <a:solidFill>
                    <a:srgbClr val="FF0000"/>
                  </a:solidFill>
                  <a:latin typeface="Chalkboard"/>
                  <a:cs typeface="Chalkboard"/>
                </a:rPr>
                <a:t>I metodi analitici</a:t>
              </a:r>
              <a:endParaRPr lang="it-IT"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accel="50000" decel="5000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 y="0"/>
            <a:ext cx="9144000" cy="6858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err="1" smtClean="0">
                <a:solidFill>
                  <a:srgbClr val="FFFFFF"/>
                </a:solidFill>
                <a:latin typeface="Chalkboard"/>
                <a:cs typeface="Chalkboard"/>
              </a:rPr>
              <a:t>Solubilità</a:t>
            </a:r>
            <a:r>
              <a:rPr lang="en-US" dirty="0" smtClean="0">
                <a:solidFill>
                  <a:srgbClr val="FFFFFF"/>
                </a:solidFill>
                <a:latin typeface="Chalkboard"/>
                <a:cs typeface="Chalkboard"/>
              </a:rPr>
              <a:t> </a:t>
            </a:r>
            <a:r>
              <a:rPr lang="en-US" dirty="0" err="1" smtClean="0">
                <a:solidFill>
                  <a:srgbClr val="FFFFFF"/>
                </a:solidFill>
                <a:latin typeface="Chalkboard"/>
                <a:cs typeface="Chalkboard"/>
              </a:rPr>
              <a:t>dei</a:t>
            </a:r>
            <a:r>
              <a:rPr lang="en-US" dirty="0" smtClean="0">
                <a:solidFill>
                  <a:srgbClr val="FFFFFF"/>
                </a:solidFill>
                <a:latin typeface="Chalkboard"/>
                <a:cs typeface="Chalkboard"/>
              </a:rPr>
              <a:t> </a:t>
            </a:r>
            <a:r>
              <a:rPr lang="en-US" dirty="0" err="1" smtClean="0">
                <a:solidFill>
                  <a:srgbClr val="FFFFFF"/>
                </a:solidFill>
                <a:latin typeface="Chalkboard"/>
                <a:cs typeface="Chalkboard"/>
              </a:rPr>
              <a:t>metalli</a:t>
            </a:r>
            <a:endParaRPr lang="en-US" dirty="0">
              <a:solidFill>
                <a:srgbClr val="FFFFFF"/>
              </a:solidFill>
              <a:latin typeface="Chalkboard"/>
              <a:cs typeface="Chalkboard"/>
            </a:endParaRPr>
          </a:p>
        </p:txBody>
      </p:sp>
      <p:sp>
        <p:nvSpPr>
          <p:cNvPr id="35843" name="Rectangle 3"/>
          <p:cNvSpPr>
            <a:spLocks noGrp="1" noChangeArrowheads="1"/>
          </p:cNvSpPr>
          <p:nvPr>
            <p:ph type="body" idx="1"/>
          </p:nvPr>
        </p:nvSpPr>
        <p:spPr>
          <a:xfrm>
            <a:off x="457200" y="1752600"/>
            <a:ext cx="8458200" cy="4114800"/>
          </a:xfrm>
        </p:spPr>
        <p:txBody>
          <a:bodyPr>
            <a:normAutofit/>
          </a:bodyPr>
          <a:lstStyle/>
          <a:p>
            <a:r>
              <a:rPr lang="en-US" sz="2800" dirty="0" err="1" smtClean="0">
                <a:solidFill>
                  <a:schemeClr val="accent2">
                    <a:lumMod val="20000"/>
                    <a:lumOff val="80000"/>
                  </a:schemeClr>
                </a:solidFill>
                <a:latin typeface="Chalkboard"/>
                <a:cs typeface="Chalkboard"/>
              </a:rPr>
              <a:t>Gli</a:t>
            </a:r>
            <a:r>
              <a:rPr lang="en-US" sz="2800" dirty="0" smtClean="0">
                <a:solidFill>
                  <a:schemeClr val="accent2">
                    <a:lumMod val="20000"/>
                    <a:lumOff val="80000"/>
                  </a:schemeClr>
                </a:solidFill>
                <a:latin typeface="Chalkboard"/>
                <a:cs typeface="Chalkboard"/>
              </a:rPr>
              <a:t> </a:t>
            </a:r>
            <a:r>
              <a:rPr lang="en-US" sz="2800" dirty="0" err="1" smtClean="0">
                <a:solidFill>
                  <a:schemeClr val="accent2">
                    <a:lumMod val="20000"/>
                    <a:lumOff val="80000"/>
                  </a:schemeClr>
                </a:solidFill>
                <a:latin typeface="Chalkboard"/>
                <a:cs typeface="Chalkboard"/>
              </a:rPr>
              <a:t>ioni</a:t>
            </a:r>
            <a:r>
              <a:rPr lang="en-US" sz="2800" dirty="0" smtClean="0">
                <a:solidFill>
                  <a:schemeClr val="accent2">
                    <a:lumMod val="20000"/>
                    <a:lumOff val="80000"/>
                  </a:schemeClr>
                </a:solidFill>
                <a:latin typeface="Chalkboard"/>
                <a:cs typeface="Chalkboard"/>
              </a:rPr>
              <a:t> </a:t>
            </a:r>
            <a:r>
              <a:rPr lang="en-US" sz="2800" dirty="0" err="1" smtClean="0">
                <a:solidFill>
                  <a:schemeClr val="accent2">
                    <a:lumMod val="20000"/>
                    <a:lumOff val="80000"/>
                  </a:schemeClr>
                </a:solidFill>
                <a:latin typeface="Chalkboard"/>
                <a:cs typeface="Chalkboard"/>
              </a:rPr>
              <a:t>principali</a:t>
            </a:r>
            <a:r>
              <a:rPr lang="en-US" sz="2800" dirty="0" smtClean="0">
                <a:solidFill>
                  <a:schemeClr val="accent2">
                    <a:lumMod val="20000"/>
                    <a:lumOff val="80000"/>
                  </a:schemeClr>
                </a:solidFill>
                <a:latin typeface="Chalkboard"/>
                <a:cs typeface="Chalkboard"/>
              </a:rPr>
              <a:t> ne </a:t>
            </a:r>
            <a:r>
              <a:rPr lang="en-US" sz="2800" dirty="0" err="1" smtClean="0">
                <a:solidFill>
                  <a:schemeClr val="accent2">
                    <a:lumMod val="20000"/>
                    <a:lumOff val="80000"/>
                  </a:schemeClr>
                </a:solidFill>
                <a:latin typeface="Chalkboard"/>
                <a:cs typeface="Chalkboard"/>
              </a:rPr>
              <a:t>controllano</a:t>
            </a:r>
            <a:r>
              <a:rPr lang="en-US" sz="2800" dirty="0" smtClean="0">
                <a:solidFill>
                  <a:schemeClr val="accent2">
                    <a:lumMod val="20000"/>
                    <a:lumOff val="80000"/>
                  </a:schemeClr>
                </a:solidFill>
                <a:latin typeface="Chalkboard"/>
                <a:cs typeface="Chalkboard"/>
              </a:rPr>
              <a:t> la </a:t>
            </a:r>
            <a:r>
              <a:rPr lang="en-US" sz="2800" dirty="0" err="1" smtClean="0">
                <a:solidFill>
                  <a:schemeClr val="accent2">
                    <a:lumMod val="20000"/>
                    <a:lumOff val="80000"/>
                  </a:schemeClr>
                </a:solidFill>
                <a:latin typeface="Chalkboard"/>
                <a:cs typeface="Chalkboard"/>
              </a:rPr>
              <a:t>precipitazione</a:t>
            </a:r>
            <a:r>
              <a:rPr lang="en-US" sz="2800" dirty="0" smtClean="0">
                <a:solidFill>
                  <a:schemeClr val="accent2">
                    <a:lumMod val="20000"/>
                    <a:lumOff val="80000"/>
                  </a:schemeClr>
                </a:solidFill>
                <a:latin typeface="Chalkboard"/>
                <a:cs typeface="Chalkboard"/>
              </a:rPr>
              <a:t>:</a:t>
            </a:r>
            <a:endParaRPr lang="en-US" sz="2800" dirty="0">
              <a:solidFill>
                <a:schemeClr val="accent2">
                  <a:lumMod val="20000"/>
                  <a:lumOff val="80000"/>
                </a:schemeClr>
              </a:solidFill>
              <a:latin typeface="Chalkboard"/>
              <a:cs typeface="Chalkboard"/>
            </a:endParaRPr>
          </a:p>
          <a:p>
            <a:pPr lvl="1"/>
            <a:r>
              <a:rPr lang="en-US" sz="2400" dirty="0">
                <a:solidFill>
                  <a:schemeClr val="accent2">
                    <a:lumMod val="20000"/>
                    <a:lumOff val="80000"/>
                  </a:schemeClr>
                </a:solidFill>
                <a:latin typeface="Chalkboard"/>
                <a:cs typeface="Chalkboard"/>
              </a:rPr>
              <a:t>CO</a:t>
            </a:r>
            <a:r>
              <a:rPr lang="en-US" sz="2400" baseline="-25000" dirty="0">
                <a:solidFill>
                  <a:schemeClr val="accent2">
                    <a:lumMod val="20000"/>
                    <a:lumOff val="80000"/>
                  </a:schemeClr>
                </a:solidFill>
                <a:latin typeface="Chalkboard"/>
                <a:cs typeface="Chalkboard"/>
              </a:rPr>
              <a:t>3</a:t>
            </a:r>
            <a:r>
              <a:rPr lang="en-US" sz="2400" baseline="30000" dirty="0">
                <a:solidFill>
                  <a:schemeClr val="accent2">
                    <a:lumMod val="20000"/>
                    <a:lumOff val="80000"/>
                  </a:schemeClr>
                </a:solidFill>
                <a:latin typeface="Chalkboard"/>
                <a:cs typeface="Chalkboard"/>
              </a:rPr>
              <a:t>2-</a:t>
            </a:r>
            <a:r>
              <a:rPr lang="en-US" sz="2400" dirty="0">
                <a:solidFill>
                  <a:schemeClr val="accent2">
                    <a:lumMod val="20000"/>
                    <a:lumOff val="80000"/>
                  </a:schemeClr>
                </a:solidFill>
                <a:latin typeface="Chalkboard"/>
                <a:cs typeface="Chalkboard"/>
              </a:rPr>
              <a:t>, HCO</a:t>
            </a:r>
            <a:r>
              <a:rPr lang="en-US" sz="2400" baseline="-25000" dirty="0">
                <a:solidFill>
                  <a:schemeClr val="accent2">
                    <a:lumMod val="20000"/>
                    <a:lumOff val="80000"/>
                  </a:schemeClr>
                </a:solidFill>
                <a:latin typeface="Chalkboard"/>
                <a:cs typeface="Chalkboard"/>
              </a:rPr>
              <a:t>3</a:t>
            </a:r>
            <a:r>
              <a:rPr lang="en-US" sz="2400" baseline="30000" dirty="0">
                <a:solidFill>
                  <a:schemeClr val="accent2">
                    <a:lumMod val="20000"/>
                    <a:lumOff val="80000"/>
                  </a:schemeClr>
                </a:solidFill>
                <a:latin typeface="Chalkboard"/>
                <a:cs typeface="Chalkboard"/>
              </a:rPr>
              <a:t>-</a:t>
            </a:r>
            <a:r>
              <a:rPr lang="en-US" sz="2400" dirty="0">
                <a:solidFill>
                  <a:schemeClr val="accent2">
                    <a:lumMod val="20000"/>
                    <a:lumOff val="80000"/>
                  </a:schemeClr>
                </a:solidFill>
                <a:latin typeface="Chalkboard"/>
                <a:cs typeface="Chalkboard"/>
              </a:rPr>
              <a:t>, </a:t>
            </a:r>
            <a:r>
              <a:rPr lang="en-US" sz="2400" dirty="0" err="1">
                <a:solidFill>
                  <a:schemeClr val="accent2">
                    <a:lumMod val="20000"/>
                    <a:lumOff val="80000"/>
                  </a:schemeClr>
                </a:solidFill>
                <a:latin typeface="Chalkboard"/>
                <a:cs typeface="Chalkboard"/>
              </a:rPr>
              <a:t>Cl</a:t>
            </a:r>
            <a:r>
              <a:rPr lang="en-US" sz="2400" baseline="30000" dirty="0">
                <a:solidFill>
                  <a:schemeClr val="accent2">
                    <a:lumMod val="20000"/>
                    <a:lumOff val="80000"/>
                  </a:schemeClr>
                </a:solidFill>
                <a:latin typeface="Chalkboard"/>
                <a:cs typeface="Chalkboard"/>
              </a:rPr>
              <a:t>-</a:t>
            </a:r>
            <a:r>
              <a:rPr lang="en-US" sz="2400" dirty="0">
                <a:solidFill>
                  <a:schemeClr val="accent2">
                    <a:lumMod val="20000"/>
                    <a:lumOff val="80000"/>
                  </a:schemeClr>
                </a:solidFill>
                <a:latin typeface="Chalkboard"/>
                <a:cs typeface="Chalkboard"/>
              </a:rPr>
              <a:t>, SO</a:t>
            </a:r>
            <a:r>
              <a:rPr lang="en-US" sz="2400" baseline="-25000" dirty="0">
                <a:solidFill>
                  <a:schemeClr val="accent2">
                    <a:lumMod val="20000"/>
                    <a:lumOff val="80000"/>
                  </a:schemeClr>
                </a:solidFill>
                <a:latin typeface="Chalkboard"/>
                <a:cs typeface="Chalkboard"/>
              </a:rPr>
              <a:t>4</a:t>
            </a:r>
            <a:r>
              <a:rPr lang="en-US" sz="2400" baseline="30000" dirty="0">
                <a:solidFill>
                  <a:schemeClr val="accent2">
                    <a:lumMod val="20000"/>
                    <a:lumOff val="80000"/>
                  </a:schemeClr>
                </a:solidFill>
                <a:latin typeface="Chalkboard"/>
                <a:cs typeface="Chalkboard"/>
              </a:rPr>
              <a:t>2-</a:t>
            </a:r>
            <a:endParaRPr lang="en-US" sz="2400" dirty="0">
              <a:solidFill>
                <a:schemeClr val="accent2">
                  <a:lumMod val="20000"/>
                  <a:lumOff val="80000"/>
                </a:schemeClr>
              </a:solidFill>
              <a:latin typeface="Chalkboard"/>
              <a:cs typeface="Chalkboard"/>
            </a:endParaRPr>
          </a:p>
          <a:p>
            <a:pPr lvl="1"/>
            <a:r>
              <a:rPr lang="en-US" sz="2400" dirty="0">
                <a:solidFill>
                  <a:schemeClr val="accent2">
                    <a:lumMod val="20000"/>
                    <a:lumOff val="80000"/>
                  </a:schemeClr>
                </a:solidFill>
                <a:latin typeface="Chalkboard"/>
                <a:cs typeface="Chalkboard"/>
              </a:rPr>
              <a:t>H</a:t>
            </a:r>
            <a:r>
              <a:rPr lang="en-US" sz="2400" baseline="-25000" dirty="0">
                <a:solidFill>
                  <a:schemeClr val="accent2">
                    <a:lumMod val="20000"/>
                    <a:lumOff val="80000"/>
                  </a:schemeClr>
                </a:solidFill>
                <a:latin typeface="Chalkboard"/>
                <a:cs typeface="Chalkboard"/>
              </a:rPr>
              <a:t>2</a:t>
            </a:r>
            <a:r>
              <a:rPr lang="en-US" sz="2400" dirty="0">
                <a:solidFill>
                  <a:schemeClr val="accent2">
                    <a:lumMod val="20000"/>
                    <a:lumOff val="80000"/>
                  </a:schemeClr>
                </a:solidFill>
                <a:latin typeface="Chalkboard"/>
                <a:cs typeface="Chalkboard"/>
              </a:rPr>
              <a:t>S, HS</a:t>
            </a:r>
            <a:r>
              <a:rPr lang="en-US" sz="2400" baseline="30000" dirty="0">
                <a:solidFill>
                  <a:schemeClr val="accent2">
                    <a:lumMod val="20000"/>
                    <a:lumOff val="80000"/>
                  </a:schemeClr>
                </a:solidFill>
                <a:latin typeface="Chalkboard"/>
                <a:cs typeface="Chalkboard"/>
              </a:rPr>
              <a:t>-</a:t>
            </a:r>
            <a:r>
              <a:rPr lang="en-US" sz="2400" dirty="0">
                <a:solidFill>
                  <a:schemeClr val="accent2">
                    <a:lumMod val="20000"/>
                    <a:lumOff val="80000"/>
                  </a:schemeClr>
                </a:solidFill>
                <a:latin typeface="Chalkboard"/>
                <a:cs typeface="Chalkboard"/>
              </a:rPr>
              <a:t>, S</a:t>
            </a:r>
            <a:r>
              <a:rPr lang="en-US" sz="2400" baseline="30000" dirty="0">
                <a:solidFill>
                  <a:schemeClr val="accent2">
                    <a:lumMod val="20000"/>
                    <a:lumOff val="80000"/>
                  </a:schemeClr>
                </a:solidFill>
                <a:latin typeface="Chalkboard"/>
                <a:cs typeface="Chalkboard"/>
              </a:rPr>
              <a:t>2-</a:t>
            </a:r>
            <a:r>
              <a:rPr lang="en-US" sz="2400" dirty="0">
                <a:solidFill>
                  <a:schemeClr val="accent2">
                    <a:lumMod val="20000"/>
                    <a:lumOff val="80000"/>
                  </a:schemeClr>
                </a:solidFill>
                <a:latin typeface="Chalkboard"/>
                <a:cs typeface="Chalkboard"/>
              </a:rPr>
              <a:t> </a:t>
            </a:r>
            <a:r>
              <a:rPr lang="en-US" sz="2400" dirty="0" smtClean="0">
                <a:solidFill>
                  <a:schemeClr val="accent2">
                    <a:lumMod val="20000"/>
                    <a:lumOff val="80000"/>
                  </a:schemeClr>
                </a:solidFill>
                <a:latin typeface="Chalkboard"/>
                <a:cs typeface="Chalkboard"/>
              </a:rPr>
              <a:t>(</a:t>
            </a:r>
            <a:r>
              <a:rPr lang="en-US" sz="2400" dirty="0" err="1" smtClean="0">
                <a:solidFill>
                  <a:schemeClr val="accent2">
                    <a:lumMod val="20000"/>
                    <a:lumOff val="80000"/>
                  </a:schemeClr>
                </a:solidFill>
                <a:latin typeface="Chalkboard"/>
                <a:cs typeface="Chalkboard"/>
              </a:rPr>
              <a:t>condizioni</a:t>
            </a:r>
            <a:r>
              <a:rPr lang="en-US" sz="2400" dirty="0" smtClean="0">
                <a:solidFill>
                  <a:schemeClr val="accent2">
                    <a:lumMod val="20000"/>
                    <a:lumOff val="80000"/>
                  </a:schemeClr>
                </a:solidFill>
                <a:latin typeface="Chalkboard"/>
                <a:cs typeface="Chalkboard"/>
              </a:rPr>
              <a:t> </a:t>
            </a:r>
            <a:r>
              <a:rPr lang="en-US" sz="2400" dirty="0" err="1" smtClean="0">
                <a:solidFill>
                  <a:schemeClr val="accent2">
                    <a:lumMod val="20000"/>
                    <a:lumOff val="80000"/>
                  </a:schemeClr>
                </a:solidFill>
                <a:latin typeface="Chalkboard"/>
                <a:cs typeface="Chalkboard"/>
              </a:rPr>
              <a:t>riducenti</a:t>
            </a:r>
            <a:r>
              <a:rPr lang="en-US" sz="2400" dirty="0" smtClean="0">
                <a:solidFill>
                  <a:schemeClr val="accent2">
                    <a:lumMod val="20000"/>
                    <a:lumOff val="80000"/>
                  </a:schemeClr>
                </a:solidFill>
                <a:latin typeface="Chalkboard"/>
                <a:cs typeface="Chalkboard"/>
              </a:rPr>
              <a:t>) </a:t>
            </a:r>
          </a:p>
          <a:p>
            <a:r>
              <a:rPr lang="en-US" sz="2800" dirty="0" err="1" smtClean="0">
                <a:solidFill>
                  <a:schemeClr val="accent2">
                    <a:lumMod val="20000"/>
                    <a:lumOff val="80000"/>
                  </a:schemeClr>
                </a:solidFill>
                <a:latin typeface="Chalkboard"/>
                <a:cs typeface="Chalkboard"/>
              </a:rPr>
              <a:t>Tre</a:t>
            </a:r>
            <a:r>
              <a:rPr lang="en-US" sz="2800" dirty="0" smtClean="0">
                <a:solidFill>
                  <a:schemeClr val="accent2">
                    <a:lumMod val="20000"/>
                    <a:lumOff val="80000"/>
                  </a:schemeClr>
                </a:solidFill>
                <a:latin typeface="Chalkboard"/>
                <a:cs typeface="Chalkboard"/>
              </a:rPr>
              <a:t> </a:t>
            </a:r>
            <a:r>
              <a:rPr lang="en-US" sz="2800" dirty="0" err="1" smtClean="0">
                <a:solidFill>
                  <a:schemeClr val="accent2">
                    <a:lumMod val="20000"/>
                    <a:lumOff val="80000"/>
                  </a:schemeClr>
                </a:solidFill>
                <a:latin typeface="Chalkboard"/>
                <a:cs typeface="Chalkboard"/>
              </a:rPr>
              <a:t>sono</a:t>
            </a:r>
            <a:r>
              <a:rPr lang="en-US" sz="2800" dirty="0" smtClean="0">
                <a:solidFill>
                  <a:schemeClr val="accent2">
                    <a:lumMod val="20000"/>
                    <a:lumOff val="80000"/>
                  </a:schemeClr>
                </a:solidFill>
                <a:latin typeface="Chalkboard"/>
                <a:cs typeface="Chalkboard"/>
              </a:rPr>
              <a:t> le </a:t>
            </a:r>
            <a:r>
              <a:rPr lang="en-US" sz="2800" dirty="0" err="1" smtClean="0">
                <a:solidFill>
                  <a:schemeClr val="accent2">
                    <a:lumMod val="20000"/>
                    <a:lumOff val="80000"/>
                  </a:schemeClr>
                </a:solidFill>
                <a:latin typeface="Chalkboard"/>
                <a:cs typeface="Chalkboard"/>
              </a:rPr>
              <a:t>tipologie</a:t>
            </a:r>
            <a:r>
              <a:rPr lang="en-US" sz="2800" dirty="0" smtClean="0">
                <a:solidFill>
                  <a:schemeClr val="accent2">
                    <a:lumMod val="20000"/>
                    <a:lumOff val="80000"/>
                  </a:schemeClr>
                </a:solidFill>
                <a:latin typeface="Chalkboard"/>
                <a:cs typeface="Chalkboard"/>
              </a:rPr>
              <a:t> </a:t>
            </a:r>
            <a:r>
              <a:rPr lang="en-US" sz="2800" dirty="0" err="1" smtClean="0">
                <a:solidFill>
                  <a:schemeClr val="accent2">
                    <a:lumMod val="20000"/>
                    <a:lumOff val="80000"/>
                  </a:schemeClr>
                </a:solidFill>
                <a:latin typeface="Chalkboard"/>
                <a:cs typeface="Chalkboard"/>
              </a:rPr>
              <a:t>più</a:t>
            </a:r>
            <a:r>
              <a:rPr lang="en-US" sz="2800" dirty="0" smtClean="0">
                <a:solidFill>
                  <a:schemeClr val="accent2">
                    <a:lumMod val="20000"/>
                    <a:lumOff val="80000"/>
                  </a:schemeClr>
                </a:solidFill>
                <a:latin typeface="Chalkboard"/>
                <a:cs typeface="Chalkboard"/>
              </a:rPr>
              <a:t> </a:t>
            </a:r>
            <a:r>
              <a:rPr lang="en-US" sz="2800" dirty="0" err="1" smtClean="0">
                <a:solidFill>
                  <a:schemeClr val="accent2">
                    <a:lumMod val="20000"/>
                    <a:lumOff val="80000"/>
                  </a:schemeClr>
                </a:solidFill>
                <a:latin typeface="Chalkboard"/>
                <a:cs typeface="Chalkboard"/>
              </a:rPr>
              <a:t>importanti</a:t>
            </a:r>
            <a:r>
              <a:rPr lang="en-US" sz="2800" dirty="0" smtClean="0">
                <a:solidFill>
                  <a:schemeClr val="accent2">
                    <a:lumMod val="20000"/>
                    <a:lumOff val="80000"/>
                  </a:schemeClr>
                </a:solidFill>
                <a:latin typeface="Chalkboard"/>
                <a:cs typeface="Chalkboard"/>
              </a:rPr>
              <a:t> </a:t>
            </a:r>
            <a:r>
              <a:rPr lang="en-US" sz="2800" dirty="0" err="1" smtClean="0">
                <a:solidFill>
                  <a:schemeClr val="accent2">
                    <a:lumMod val="20000"/>
                    <a:lumOff val="80000"/>
                  </a:schemeClr>
                </a:solidFill>
                <a:latin typeface="Chalkboard"/>
                <a:cs typeface="Chalkboard"/>
              </a:rPr>
              <a:t>di</a:t>
            </a:r>
            <a:r>
              <a:rPr lang="en-US" sz="2800" dirty="0" smtClean="0">
                <a:solidFill>
                  <a:schemeClr val="accent2">
                    <a:lumMod val="20000"/>
                    <a:lumOff val="80000"/>
                  </a:schemeClr>
                </a:solidFill>
                <a:latin typeface="Chalkboard"/>
                <a:cs typeface="Chalkboard"/>
              </a:rPr>
              <a:t> </a:t>
            </a:r>
            <a:r>
              <a:rPr lang="en-US" sz="2800" dirty="0" err="1" smtClean="0">
                <a:solidFill>
                  <a:schemeClr val="accent2">
                    <a:lumMod val="20000"/>
                    <a:lumOff val="80000"/>
                  </a:schemeClr>
                </a:solidFill>
                <a:latin typeface="Chalkboard"/>
                <a:cs typeface="Chalkboard"/>
              </a:rPr>
              <a:t>precipitati</a:t>
            </a:r>
            <a:endParaRPr lang="en-US" sz="2800" dirty="0" smtClean="0">
              <a:solidFill>
                <a:schemeClr val="accent2">
                  <a:lumMod val="20000"/>
                  <a:lumOff val="80000"/>
                </a:schemeClr>
              </a:solidFill>
              <a:latin typeface="Chalkboard"/>
              <a:cs typeface="Chalkboard"/>
            </a:endParaRPr>
          </a:p>
          <a:p>
            <a:pPr lvl="1"/>
            <a:r>
              <a:rPr lang="en-US" sz="2400" dirty="0" err="1" smtClean="0">
                <a:solidFill>
                  <a:schemeClr val="accent2">
                    <a:lumMod val="20000"/>
                    <a:lumOff val="80000"/>
                  </a:schemeClr>
                </a:solidFill>
                <a:latin typeface="Chalkboard"/>
                <a:cs typeface="Chalkboard"/>
              </a:rPr>
              <a:t>Solfuri</a:t>
            </a:r>
            <a:r>
              <a:rPr lang="en-US" sz="2400" dirty="0" smtClean="0">
                <a:solidFill>
                  <a:schemeClr val="accent2">
                    <a:lumMod val="20000"/>
                    <a:lumOff val="80000"/>
                  </a:schemeClr>
                </a:solidFill>
                <a:latin typeface="Chalkboard"/>
                <a:cs typeface="Chalkboard"/>
              </a:rPr>
              <a:t>, </a:t>
            </a:r>
            <a:r>
              <a:rPr lang="en-US" sz="2400" dirty="0" err="1" smtClean="0">
                <a:solidFill>
                  <a:schemeClr val="accent2">
                    <a:lumMod val="20000"/>
                    <a:lumOff val="80000"/>
                  </a:schemeClr>
                </a:solidFill>
                <a:latin typeface="Chalkboard"/>
                <a:cs typeface="Chalkboard"/>
              </a:rPr>
              <a:t>carbonati</a:t>
            </a:r>
            <a:r>
              <a:rPr lang="en-US" sz="2400" dirty="0" smtClean="0">
                <a:solidFill>
                  <a:schemeClr val="accent2">
                    <a:lumMod val="20000"/>
                    <a:lumOff val="80000"/>
                  </a:schemeClr>
                </a:solidFill>
                <a:latin typeface="Chalkboard"/>
                <a:cs typeface="Chalkboard"/>
              </a:rPr>
              <a:t> </a:t>
            </a:r>
            <a:r>
              <a:rPr lang="en-US" sz="2400" dirty="0" err="1" smtClean="0">
                <a:solidFill>
                  <a:schemeClr val="accent2">
                    <a:lumMod val="20000"/>
                    <a:lumOff val="80000"/>
                  </a:schemeClr>
                </a:solidFill>
                <a:latin typeface="Chalkboard"/>
                <a:cs typeface="Chalkboard"/>
              </a:rPr>
              <a:t>e</a:t>
            </a:r>
            <a:r>
              <a:rPr lang="en-US" sz="2400" dirty="0" smtClean="0">
                <a:solidFill>
                  <a:schemeClr val="accent2">
                    <a:lumMod val="20000"/>
                    <a:lumOff val="80000"/>
                  </a:schemeClr>
                </a:solidFill>
                <a:latin typeface="Chalkboard"/>
                <a:cs typeface="Chalkboard"/>
              </a:rPr>
              <a:t> </a:t>
            </a:r>
            <a:r>
              <a:rPr lang="en-US" sz="2400" dirty="0" err="1" smtClean="0">
                <a:solidFill>
                  <a:schemeClr val="accent2">
                    <a:lumMod val="20000"/>
                    <a:lumOff val="80000"/>
                  </a:schemeClr>
                </a:solidFill>
                <a:latin typeface="Chalkboard"/>
                <a:cs typeface="Chalkboard"/>
              </a:rPr>
              <a:t>idrossidi</a:t>
            </a:r>
            <a:endParaRPr lang="en-US" sz="2400" dirty="0" smtClean="0">
              <a:solidFill>
                <a:schemeClr val="accent2">
                  <a:lumMod val="20000"/>
                  <a:lumOff val="80000"/>
                </a:schemeClr>
              </a:solidFill>
              <a:latin typeface="Chalkboard"/>
              <a:cs typeface="Chalkboard"/>
            </a:endParaRPr>
          </a:p>
          <a:p>
            <a:r>
              <a:rPr lang="en-US" sz="2800" dirty="0" err="1" smtClean="0">
                <a:solidFill>
                  <a:schemeClr val="accent2">
                    <a:lumMod val="20000"/>
                    <a:lumOff val="80000"/>
                  </a:schemeClr>
                </a:solidFill>
                <a:latin typeface="Chalkboard"/>
                <a:cs typeface="Chalkboard"/>
              </a:rPr>
              <a:t>Metalli</a:t>
            </a:r>
            <a:r>
              <a:rPr lang="en-US" sz="2800" dirty="0" smtClean="0">
                <a:solidFill>
                  <a:schemeClr val="accent2">
                    <a:lumMod val="20000"/>
                    <a:lumOff val="80000"/>
                  </a:schemeClr>
                </a:solidFill>
                <a:latin typeface="Chalkboard"/>
                <a:cs typeface="Chalkboard"/>
              </a:rPr>
              <a:t> “</a:t>
            </a:r>
            <a:r>
              <a:rPr lang="en-US" sz="2800" dirty="0" err="1" smtClean="0">
                <a:solidFill>
                  <a:schemeClr val="accent2">
                    <a:lumMod val="20000"/>
                    <a:lumOff val="80000"/>
                  </a:schemeClr>
                </a:solidFill>
                <a:latin typeface="Chalkboard"/>
                <a:cs typeface="Chalkboard"/>
              </a:rPr>
              <a:t>Solubili</a:t>
            </a:r>
            <a:r>
              <a:rPr lang="en-US" sz="2800" dirty="0" smtClean="0">
                <a:solidFill>
                  <a:schemeClr val="accent2">
                    <a:lumMod val="20000"/>
                    <a:lumOff val="80000"/>
                  </a:schemeClr>
                </a:solidFill>
                <a:latin typeface="Chalkboard"/>
                <a:cs typeface="Chalkboard"/>
              </a:rPr>
              <a:t>” </a:t>
            </a:r>
            <a:r>
              <a:rPr lang="en-US" sz="2800" dirty="0">
                <a:solidFill>
                  <a:schemeClr val="accent2">
                    <a:lumMod val="20000"/>
                    <a:lumOff val="80000"/>
                  </a:schemeClr>
                </a:solidFill>
                <a:latin typeface="Chalkboard"/>
                <a:cs typeface="Chalkboard"/>
              </a:rPr>
              <a:t>vs. </a:t>
            </a:r>
            <a:r>
              <a:rPr lang="en-US" sz="2800" dirty="0" smtClean="0">
                <a:solidFill>
                  <a:schemeClr val="accent2">
                    <a:lumMod val="20000"/>
                    <a:lumOff val="80000"/>
                  </a:schemeClr>
                </a:solidFill>
                <a:latin typeface="Chalkboard"/>
                <a:cs typeface="Chalkboard"/>
              </a:rPr>
              <a:t>“</a:t>
            </a:r>
            <a:r>
              <a:rPr lang="en-US" sz="2800" dirty="0" err="1" smtClean="0">
                <a:solidFill>
                  <a:schemeClr val="accent2">
                    <a:lumMod val="20000"/>
                    <a:lumOff val="80000"/>
                  </a:schemeClr>
                </a:solidFill>
                <a:latin typeface="Chalkboard"/>
                <a:cs typeface="Chalkboard"/>
              </a:rPr>
              <a:t>Insolubili</a:t>
            </a:r>
            <a:r>
              <a:rPr lang="en-US" sz="2800" dirty="0" smtClean="0">
                <a:solidFill>
                  <a:schemeClr val="accent2">
                    <a:lumMod val="20000"/>
                    <a:lumOff val="80000"/>
                  </a:schemeClr>
                </a:solidFill>
                <a:latin typeface="Chalkboard"/>
                <a:cs typeface="Chalkboard"/>
              </a:rPr>
              <a:t>”:</a:t>
            </a:r>
          </a:p>
          <a:p>
            <a:pPr lvl="1"/>
            <a:r>
              <a:rPr lang="en-US" sz="2400" dirty="0" err="1" smtClean="0">
                <a:solidFill>
                  <a:schemeClr val="accent2">
                    <a:lumMod val="20000"/>
                    <a:lumOff val="80000"/>
                  </a:schemeClr>
                </a:solidFill>
                <a:latin typeface="Chalkboard"/>
                <a:cs typeface="Chalkboard"/>
              </a:rPr>
              <a:t>Solubili</a:t>
            </a:r>
            <a:r>
              <a:rPr lang="en-US" sz="2400" dirty="0" smtClean="0">
                <a:solidFill>
                  <a:schemeClr val="accent2">
                    <a:lumMod val="20000"/>
                    <a:lumOff val="80000"/>
                  </a:schemeClr>
                </a:solidFill>
                <a:latin typeface="Chalkboard"/>
                <a:cs typeface="Chalkboard"/>
              </a:rPr>
              <a:t>: </a:t>
            </a:r>
            <a:r>
              <a:rPr lang="en-US" sz="2400" dirty="0" err="1" smtClean="0">
                <a:solidFill>
                  <a:schemeClr val="accent2">
                    <a:lumMod val="20000"/>
                    <a:lumOff val="80000"/>
                  </a:schemeClr>
                </a:solidFill>
                <a:latin typeface="Chalkboard"/>
                <a:cs typeface="Chalkboard"/>
              </a:rPr>
              <a:t>composti</a:t>
            </a:r>
            <a:r>
              <a:rPr lang="en-US" sz="2400" dirty="0" smtClean="0">
                <a:solidFill>
                  <a:schemeClr val="accent2">
                    <a:lumMod val="20000"/>
                    <a:lumOff val="80000"/>
                  </a:schemeClr>
                </a:solidFill>
                <a:latin typeface="Chalkboard"/>
                <a:cs typeface="Chalkboard"/>
              </a:rPr>
              <a:t> </a:t>
            </a:r>
            <a:r>
              <a:rPr lang="en-US" sz="2400" dirty="0" err="1" smtClean="0">
                <a:solidFill>
                  <a:schemeClr val="accent2">
                    <a:lumMod val="20000"/>
                    <a:lumOff val="80000"/>
                  </a:schemeClr>
                </a:solidFill>
                <a:latin typeface="Chalkboard"/>
                <a:cs typeface="Chalkboard"/>
              </a:rPr>
              <a:t>metallici</a:t>
            </a:r>
            <a:r>
              <a:rPr lang="en-US" sz="2400" dirty="0" smtClean="0">
                <a:solidFill>
                  <a:schemeClr val="accent2">
                    <a:lumMod val="20000"/>
                    <a:lumOff val="80000"/>
                  </a:schemeClr>
                </a:solidFill>
                <a:latin typeface="Chalkboard"/>
                <a:cs typeface="Chalkboard"/>
              </a:rPr>
              <a:t> con </a:t>
            </a:r>
            <a:r>
              <a:rPr lang="en-US" sz="2400" dirty="0" err="1" smtClean="0">
                <a:solidFill>
                  <a:schemeClr val="accent2">
                    <a:lumMod val="20000"/>
                    <a:lumOff val="80000"/>
                  </a:schemeClr>
                </a:solidFill>
                <a:latin typeface="Chalkboard"/>
                <a:cs typeface="Chalkboard"/>
              </a:rPr>
              <a:t>Cl</a:t>
            </a:r>
            <a:r>
              <a:rPr lang="en-US" sz="2400" baseline="30000" dirty="0" smtClean="0">
                <a:solidFill>
                  <a:schemeClr val="accent2">
                    <a:lumMod val="20000"/>
                    <a:lumOff val="80000"/>
                  </a:schemeClr>
                </a:solidFill>
                <a:latin typeface="Chalkboard"/>
                <a:cs typeface="Chalkboard"/>
              </a:rPr>
              <a:t>-</a:t>
            </a:r>
            <a:r>
              <a:rPr lang="en-US" sz="2400" dirty="0" smtClean="0">
                <a:solidFill>
                  <a:schemeClr val="accent2">
                    <a:lumMod val="20000"/>
                    <a:lumOff val="80000"/>
                  </a:schemeClr>
                </a:solidFill>
                <a:latin typeface="Chalkboard"/>
                <a:cs typeface="Chalkboard"/>
              </a:rPr>
              <a:t> </a:t>
            </a:r>
            <a:r>
              <a:rPr lang="en-US" sz="2400" dirty="0" err="1" smtClean="0">
                <a:solidFill>
                  <a:schemeClr val="accent2">
                    <a:lumMod val="20000"/>
                    <a:lumOff val="80000"/>
                  </a:schemeClr>
                </a:solidFill>
                <a:latin typeface="Chalkboard"/>
                <a:cs typeface="Chalkboard"/>
              </a:rPr>
              <a:t>e</a:t>
            </a:r>
            <a:r>
              <a:rPr lang="en-US" sz="2400" dirty="0" smtClean="0">
                <a:solidFill>
                  <a:schemeClr val="accent2">
                    <a:lumMod val="20000"/>
                    <a:lumOff val="80000"/>
                  </a:schemeClr>
                </a:solidFill>
                <a:latin typeface="Chalkboard"/>
                <a:cs typeface="Chalkboard"/>
              </a:rPr>
              <a:t> </a:t>
            </a:r>
            <a:r>
              <a:rPr lang="en-US" sz="2400" dirty="0">
                <a:solidFill>
                  <a:schemeClr val="accent2">
                    <a:lumMod val="20000"/>
                    <a:lumOff val="80000"/>
                  </a:schemeClr>
                </a:solidFill>
                <a:latin typeface="Chalkboard"/>
                <a:cs typeface="Chalkboard"/>
              </a:rPr>
              <a:t>SO</a:t>
            </a:r>
            <a:r>
              <a:rPr lang="en-US" sz="2400" baseline="-25000" dirty="0">
                <a:solidFill>
                  <a:schemeClr val="accent2">
                    <a:lumMod val="20000"/>
                    <a:lumOff val="80000"/>
                  </a:schemeClr>
                </a:solidFill>
                <a:latin typeface="Chalkboard"/>
                <a:cs typeface="Chalkboard"/>
              </a:rPr>
              <a:t>4</a:t>
            </a:r>
            <a:r>
              <a:rPr lang="en-US" sz="2400" baseline="30000" dirty="0">
                <a:solidFill>
                  <a:schemeClr val="accent2">
                    <a:lumMod val="20000"/>
                    <a:lumOff val="80000"/>
                  </a:schemeClr>
                </a:solidFill>
                <a:latin typeface="Chalkboard"/>
                <a:cs typeface="Chalkboard"/>
              </a:rPr>
              <a:t>2</a:t>
            </a:r>
            <a:r>
              <a:rPr lang="en-US" sz="2400" baseline="30000" dirty="0" smtClean="0">
                <a:solidFill>
                  <a:schemeClr val="accent2">
                    <a:lumMod val="20000"/>
                    <a:lumOff val="80000"/>
                  </a:schemeClr>
                </a:solidFill>
                <a:latin typeface="Chalkboard"/>
                <a:cs typeface="Chalkboard"/>
              </a:rPr>
              <a:t>-</a:t>
            </a:r>
            <a:r>
              <a:rPr lang="en-US" sz="2400" dirty="0" smtClean="0">
                <a:solidFill>
                  <a:schemeClr val="accent2">
                    <a:lumMod val="20000"/>
                    <a:lumOff val="80000"/>
                  </a:schemeClr>
                </a:solidFill>
                <a:latin typeface="Chalkboard"/>
                <a:cs typeface="Chalkboard"/>
              </a:rPr>
              <a:t> (</a:t>
            </a:r>
            <a:r>
              <a:rPr lang="en-US" sz="2400" dirty="0" err="1" smtClean="0">
                <a:solidFill>
                  <a:schemeClr val="accent2">
                    <a:lumMod val="20000"/>
                    <a:lumOff val="80000"/>
                  </a:schemeClr>
                </a:solidFill>
                <a:latin typeface="Chalkboard"/>
                <a:cs typeface="Chalkboard"/>
              </a:rPr>
              <a:t>eccetto</a:t>
            </a:r>
            <a:r>
              <a:rPr lang="en-US" sz="2400" dirty="0" smtClean="0">
                <a:solidFill>
                  <a:schemeClr val="accent2">
                    <a:lumMod val="20000"/>
                    <a:lumOff val="80000"/>
                  </a:schemeClr>
                </a:solidFill>
                <a:latin typeface="Chalkboard"/>
                <a:cs typeface="Chalkboard"/>
              </a:rPr>
              <a:t> </a:t>
            </a:r>
            <a:r>
              <a:rPr lang="en-US" sz="2400" dirty="0" err="1" smtClean="0">
                <a:solidFill>
                  <a:schemeClr val="accent2">
                    <a:lumMod val="20000"/>
                    <a:lumOff val="80000"/>
                  </a:schemeClr>
                </a:solidFill>
                <a:latin typeface="Chalkboard"/>
                <a:cs typeface="Chalkboard"/>
              </a:rPr>
              <a:t>AgCl</a:t>
            </a:r>
            <a:r>
              <a:rPr lang="en-US" sz="2400" dirty="0">
                <a:solidFill>
                  <a:schemeClr val="accent2">
                    <a:lumMod val="20000"/>
                    <a:lumOff val="80000"/>
                  </a:schemeClr>
                </a:solidFill>
                <a:latin typeface="Chalkboard"/>
                <a:cs typeface="Chalkboard"/>
              </a:rPr>
              <a:t>, </a:t>
            </a:r>
            <a:r>
              <a:rPr lang="en-US" sz="2400" dirty="0" err="1">
                <a:solidFill>
                  <a:schemeClr val="accent2">
                    <a:lumMod val="20000"/>
                    <a:lumOff val="80000"/>
                  </a:schemeClr>
                </a:solidFill>
                <a:latin typeface="Chalkboard"/>
                <a:cs typeface="Chalkboard"/>
              </a:rPr>
              <a:t>HgCl</a:t>
            </a:r>
            <a:r>
              <a:rPr lang="en-US" sz="2400" dirty="0">
                <a:solidFill>
                  <a:schemeClr val="accent2">
                    <a:lumMod val="20000"/>
                    <a:lumOff val="80000"/>
                  </a:schemeClr>
                </a:solidFill>
                <a:latin typeface="Chalkboard"/>
                <a:cs typeface="Chalkboard"/>
              </a:rPr>
              <a:t>, </a:t>
            </a:r>
            <a:r>
              <a:rPr lang="en-US" sz="2400" dirty="0" smtClean="0">
                <a:solidFill>
                  <a:schemeClr val="accent2">
                    <a:lumMod val="20000"/>
                    <a:lumOff val="80000"/>
                  </a:schemeClr>
                </a:solidFill>
                <a:latin typeface="Chalkboard"/>
                <a:cs typeface="Chalkboard"/>
              </a:rPr>
              <a:t>PbSO</a:t>
            </a:r>
            <a:r>
              <a:rPr lang="en-US" sz="2400" baseline="-25000" dirty="0" smtClean="0">
                <a:solidFill>
                  <a:schemeClr val="accent2">
                    <a:lumMod val="20000"/>
                    <a:lumOff val="80000"/>
                  </a:schemeClr>
                </a:solidFill>
                <a:latin typeface="Chalkboard"/>
                <a:cs typeface="Chalkboard"/>
              </a:rPr>
              <a:t>4</a:t>
            </a:r>
            <a:r>
              <a:rPr lang="en-US" sz="2400" dirty="0" smtClean="0">
                <a:solidFill>
                  <a:schemeClr val="accent2">
                    <a:lumMod val="20000"/>
                    <a:lumOff val="80000"/>
                  </a:schemeClr>
                </a:solidFill>
                <a:latin typeface="Chalkboard"/>
                <a:cs typeface="Chalkboard"/>
              </a:rPr>
              <a:t>)</a:t>
            </a:r>
          </a:p>
          <a:p>
            <a:pPr lvl="1"/>
            <a:r>
              <a:rPr lang="en-US" sz="2400" dirty="0" err="1" smtClean="0">
                <a:solidFill>
                  <a:schemeClr val="accent2">
                    <a:lumMod val="20000"/>
                    <a:lumOff val="80000"/>
                  </a:schemeClr>
                </a:solidFill>
                <a:latin typeface="Chalkboard"/>
                <a:cs typeface="Chalkboard"/>
              </a:rPr>
              <a:t>Insolubili</a:t>
            </a:r>
            <a:r>
              <a:rPr lang="en-US" sz="2400" dirty="0" smtClean="0">
                <a:solidFill>
                  <a:schemeClr val="accent2">
                    <a:lumMod val="20000"/>
                    <a:lumOff val="80000"/>
                  </a:schemeClr>
                </a:solidFill>
                <a:latin typeface="Chalkboard"/>
                <a:cs typeface="Chalkboard"/>
              </a:rPr>
              <a:t> (</a:t>
            </a:r>
            <a:r>
              <a:rPr lang="en-US" sz="2400" dirty="0">
                <a:solidFill>
                  <a:schemeClr val="accent2">
                    <a:lumMod val="20000"/>
                    <a:lumOff val="80000"/>
                  </a:schemeClr>
                </a:solidFill>
                <a:latin typeface="Chalkboard"/>
                <a:cs typeface="Chalkboard"/>
              </a:rPr>
              <a:t>&lt; 10 mg /100 ml H</a:t>
            </a:r>
            <a:r>
              <a:rPr lang="en-US" sz="2400" baseline="-25000" dirty="0">
                <a:solidFill>
                  <a:schemeClr val="accent2">
                    <a:lumMod val="20000"/>
                    <a:lumOff val="80000"/>
                  </a:schemeClr>
                </a:solidFill>
                <a:latin typeface="Chalkboard"/>
                <a:cs typeface="Chalkboard"/>
              </a:rPr>
              <a:t>2</a:t>
            </a:r>
            <a:r>
              <a:rPr lang="en-US" sz="2400" dirty="0">
                <a:solidFill>
                  <a:schemeClr val="accent2">
                    <a:lumMod val="20000"/>
                    <a:lumOff val="80000"/>
                  </a:schemeClr>
                </a:solidFill>
                <a:latin typeface="Chalkboard"/>
                <a:cs typeface="Chalkboard"/>
              </a:rPr>
              <a:t>O): CO</a:t>
            </a:r>
            <a:r>
              <a:rPr lang="en-US" sz="2400" baseline="-25000" dirty="0">
                <a:solidFill>
                  <a:schemeClr val="accent2">
                    <a:lumMod val="20000"/>
                    <a:lumOff val="80000"/>
                  </a:schemeClr>
                </a:solidFill>
                <a:latin typeface="Chalkboard"/>
                <a:cs typeface="Chalkboard"/>
              </a:rPr>
              <a:t>3</a:t>
            </a:r>
            <a:r>
              <a:rPr lang="en-US" sz="2400" baseline="30000" dirty="0">
                <a:solidFill>
                  <a:schemeClr val="accent2">
                    <a:lumMod val="20000"/>
                    <a:lumOff val="80000"/>
                  </a:schemeClr>
                </a:solidFill>
                <a:latin typeface="Chalkboard"/>
                <a:cs typeface="Chalkboard"/>
              </a:rPr>
              <a:t>2-</a:t>
            </a:r>
            <a:r>
              <a:rPr lang="en-US" sz="2400" dirty="0">
                <a:solidFill>
                  <a:schemeClr val="accent2">
                    <a:lumMod val="20000"/>
                    <a:lumOff val="80000"/>
                  </a:schemeClr>
                </a:solidFill>
                <a:latin typeface="Chalkboard"/>
                <a:cs typeface="Chalkboard"/>
              </a:rPr>
              <a:t>, S</a:t>
            </a:r>
            <a:r>
              <a:rPr lang="en-US" sz="2400" baseline="30000" dirty="0">
                <a:solidFill>
                  <a:schemeClr val="accent2">
                    <a:lumMod val="20000"/>
                    <a:lumOff val="80000"/>
                  </a:schemeClr>
                </a:solidFill>
                <a:latin typeface="Chalkboard"/>
                <a:cs typeface="Chalkboard"/>
              </a:rPr>
              <a:t>2-</a:t>
            </a:r>
            <a:r>
              <a:rPr lang="en-US" sz="2400" dirty="0">
                <a:solidFill>
                  <a:schemeClr val="accent2">
                    <a:lumMod val="20000"/>
                    <a:lumOff val="80000"/>
                  </a:schemeClr>
                </a:solidFill>
                <a:latin typeface="Chalkboard"/>
                <a:cs typeface="Chalkboard"/>
              </a:rPr>
              <a:t>, OH</a:t>
            </a:r>
            <a:r>
              <a:rPr lang="en-US" sz="2400" baseline="30000" dirty="0">
                <a:solidFill>
                  <a:schemeClr val="accent2">
                    <a:lumMod val="20000"/>
                    <a:lumOff val="80000"/>
                  </a:schemeClr>
                </a:solidFill>
                <a:latin typeface="Chalkboard"/>
                <a:cs typeface="Chalkboard"/>
              </a:rPr>
              <a:t>-</a:t>
            </a:r>
            <a:r>
              <a:rPr lang="en-US" sz="2400" dirty="0">
                <a:solidFill>
                  <a:schemeClr val="accent2">
                    <a:lumMod val="20000"/>
                    <a:lumOff val="80000"/>
                  </a:schemeClr>
                </a:solidFill>
                <a:latin typeface="Chalkboard"/>
                <a:cs typeface="Chalkboard"/>
              </a:rPr>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183446"/>
            <a:ext cx="7772400" cy="1143000"/>
          </a:xfrm>
        </p:spPr>
        <p:txBody>
          <a:bodyPr/>
          <a:lstStyle/>
          <a:p>
            <a:r>
              <a:rPr lang="en-US" sz="3200" b="1" dirty="0" err="1" smtClean="0">
                <a:solidFill>
                  <a:srgbClr val="F2DCDB"/>
                </a:solidFill>
                <a:latin typeface="Chalkboard"/>
                <a:cs typeface="Chalkboard"/>
              </a:rPr>
              <a:t>Geochimica</a:t>
            </a:r>
            <a:r>
              <a:rPr lang="en-US" sz="3200" b="1" dirty="0" smtClean="0">
                <a:solidFill>
                  <a:srgbClr val="F2DCDB"/>
                </a:solidFill>
                <a:latin typeface="Chalkboard"/>
                <a:cs typeface="Chalkboard"/>
              </a:rPr>
              <a:t> </a:t>
            </a:r>
            <a:r>
              <a:rPr lang="en-US" sz="3200" b="1" dirty="0" err="1" smtClean="0">
                <a:solidFill>
                  <a:srgbClr val="F2DCDB"/>
                </a:solidFill>
                <a:latin typeface="Chalkboard"/>
                <a:cs typeface="Chalkboard"/>
              </a:rPr>
              <a:t>dei</a:t>
            </a:r>
            <a:r>
              <a:rPr lang="en-US" sz="3200" b="1" dirty="0" smtClean="0">
                <a:solidFill>
                  <a:srgbClr val="F2DCDB"/>
                </a:solidFill>
                <a:latin typeface="Chalkboard"/>
                <a:cs typeface="Chalkboard"/>
              </a:rPr>
              <a:t> </a:t>
            </a:r>
            <a:r>
              <a:rPr lang="en-US" sz="3200" b="1" dirty="0" err="1" smtClean="0">
                <a:solidFill>
                  <a:srgbClr val="F2DCDB"/>
                </a:solidFill>
                <a:latin typeface="Chalkboard"/>
                <a:cs typeface="Chalkboard"/>
              </a:rPr>
              <a:t>metalli</a:t>
            </a:r>
            <a:r>
              <a:rPr lang="en-US" sz="3200" b="1" dirty="0" smtClean="0">
                <a:solidFill>
                  <a:srgbClr val="F2DCDB"/>
                </a:solidFill>
                <a:latin typeface="Chalkboard"/>
                <a:cs typeface="Chalkboard"/>
              </a:rPr>
              <a:t> in </a:t>
            </a:r>
            <a:r>
              <a:rPr lang="en-US" sz="3200" b="1" dirty="0" err="1" smtClean="0">
                <a:solidFill>
                  <a:srgbClr val="F2DCDB"/>
                </a:solidFill>
                <a:latin typeface="Chalkboard"/>
                <a:cs typeface="Chalkboard"/>
              </a:rPr>
              <a:t>sistemi</a:t>
            </a:r>
            <a:r>
              <a:rPr lang="en-US" sz="3200" b="1" dirty="0" smtClean="0">
                <a:solidFill>
                  <a:srgbClr val="F2DCDB"/>
                </a:solidFill>
                <a:latin typeface="Chalkboard"/>
                <a:cs typeface="Chalkboard"/>
              </a:rPr>
              <a:t> </a:t>
            </a:r>
            <a:r>
              <a:rPr lang="en-US" sz="3200" b="1" dirty="0" err="1" smtClean="0">
                <a:solidFill>
                  <a:srgbClr val="F2DCDB"/>
                </a:solidFill>
                <a:latin typeface="Chalkboard"/>
                <a:cs typeface="Chalkboard"/>
              </a:rPr>
              <a:t>acquosi</a:t>
            </a:r>
            <a:endParaRPr lang="en-US" sz="4000" b="1" dirty="0">
              <a:solidFill>
                <a:srgbClr val="F2DCDB"/>
              </a:solidFill>
              <a:latin typeface="Chalkboard"/>
              <a:cs typeface="Chalkboard"/>
            </a:endParaRPr>
          </a:p>
        </p:txBody>
      </p:sp>
      <p:sp>
        <p:nvSpPr>
          <p:cNvPr id="2051" name="Rectangle 3"/>
          <p:cNvSpPr>
            <a:spLocks noGrp="1" noChangeArrowheads="1"/>
          </p:cNvSpPr>
          <p:nvPr>
            <p:ph type="body" idx="1"/>
          </p:nvPr>
        </p:nvSpPr>
        <p:spPr>
          <a:xfrm>
            <a:off x="1" y="1174046"/>
            <a:ext cx="9144000" cy="4114800"/>
          </a:xfrm>
        </p:spPr>
        <p:txBody>
          <a:bodyPr>
            <a:normAutofit/>
          </a:bodyPr>
          <a:lstStyle/>
          <a:p>
            <a:r>
              <a:rPr lang="en-US" dirty="0" err="1" smtClean="0">
                <a:solidFill>
                  <a:schemeClr val="bg1"/>
                </a:solidFill>
                <a:latin typeface="Chalkboard"/>
                <a:cs typeface="Chalkboard"/>
              </a:rPr>
              <a:t>Metalli</a:t>
            </a:r>
            <a:r>
              <a:rPr lang="en-US" dirty="0" smtClean="0">
                <a:solidFill>
                  <a:schemeClr val="bg1"/>
                </a:solidFill>
                <a:latin typeface="Chalkboard"/>
                <a:cs typeface="Chalkboard"/>
              </a:rPr>
              <a:t> in </a:t>
            </a:r>
            <a:r>
              <a:rPr lang="en-US" dirty="0" err="1" smtClean="0">
                <a:solidFill>
                  <a:schemeClr val="bg1"/>
                </a:solidFill>
                <a:latin typeface="Chalkboard"/>
                <a:cs typeface="Chalkboard"/>
              </a:rPr>
              <a:t>differenti</a:t>
            </a:r>
            <a:r>
              <a:rPr lang="en-US" dirty="0" smtClean="0">
                <a:solidFill>
                  <a:schemeClr val="bg1"/>
                </a:solidFill>
                <a:latin typeface="Chalkboard"/>
                <a:cs typeface="Chalkboard"/>
              </a:rPr>
              <a:t> specie </a:t>
            </a:r>
            <a:r>
              <a:rPr lang="en-US" dirty="0">
                <a:solidFill>
                  <a:schemeClr val="bg1"/>
                </a:solidFill>
                <a:latin typeface="Chalkboard"/>
                <a:cs typeface="Chalkboard"/>
              </a:rPr>
              <a:t>(</a:t>
            </a:r>
            <a:r>
              <a:rPr lang="en-US" dirty="0" err="1" smtClean="0">
                <a:solidFill>
                  <a:schemeClr val="bg1"/>
                </a:solidFill>
                <a:latin typeface="Chalkboard"/>
                <a:cs typeface="Chalkboard"/>
              </a:rPr>
              <a:t>speciazione</a:t>
            </a:r>
            <a:r>
              <a:rPr lang="en-US" dirty="0" smtClean="0">
                <a:solidFill>
                  <a:schemeClr val="bg1"/>
                </a:solidFill>
                <a:latin typeface="Chalkboard"/>
                <a:cs typeface="Chalkboard"/>
              </a:rPr>
              <a:t>)</a:t>
            </a:r>
            <a:r>
              <a:rPr lang="en-US" dirty="0">
                <a:solidFill>
                  <a:schemeClr val="bg1"/>
                </a:solidFill>
                <a:latin typeface="Chalkboard"/>
                <a:cs typeface="Chalkboard"/>
              </a:rPr>
              <a:t>:</a:t>
            </a:r>
            <a:endParaRPr lang="en-US" dirty="0" smtClean="0">
              <a:solidFill>
                <a:schemeClr val="bg1"/>
              </a:solidFill>
              <a:latin typeface="Chalkboard"/>
              <a:cs typeface="Chalkboard"/>
            </a:endParaRPr>
          </a:p>
          <a:p>
            <a:pPr lvl="1"/>
            <a:r>
              <a:rPr lang="en-US" sz="3200" dirty="0" err="1" smtClean="0">
                <a:solidFill>
                  <a:schemeClr val="bg1"/>
                </a:solidFill>
                <a:latin typeface="Chalkboard"/>
                <a:cs typeface="Chalkboard"/>
              </a:rPr>
              <a:t>Ioni</a:t>
            </a:r>
            <a:r>
              <a:rPr lang="en-US" sz="3200" dirty="0" smtClean="0">
                <a:solidFill>
                  <a:schemeClr val="bg1"/>
                </a:solidFill>
                <a:latin typeface="Chalkboard"/>
                <a:cs typeface="Chalkboard"/>
              </a:rPr>
              <a:t> </a:t>
            </a:r>
            <a:r>
              <a:rPr lang="en-US" sz="3200" dirty="0" err="1" smtClean="0">
                <a:solidFill>
                  <a:schemeClr val="bg1"/>
                </a:solidFill>
                <a:latin typeface="Chalkboard"/>
                <a:cs typeface="Chalkboard"/>
              </a:rPr>
              <a:t>di</a:t>
            </a:r>
            <a:r>
              <a:rPr lang="en-US" sz="3200" dirty="0" smtClean="0">
                <a:solidFill>
                  <a:schemeClr val="bg1"/>
                </a:solidFill>
                <a:latin typeface="Chalkboard"/>
                <a:cs typeface="Chalkboard"/>
              </a:rPr>
              <a:t> </a:t>
            </a:r>
            <a:r>
              <a:rPr lang="en-US" sz="3200" dirty="0" err="1" smtClean="0">
                <a:solidFill>
                  <a:schemeClr val="bg1"/>
                </a:solidFill>
                <a:latin typeface="Chalkboard"/>
                <a:cs typeface="Chalkboard"/>
              </a:rPr>
              <a:t>metalli</a:t>
            </a:r>
            <a:r>
              <a:rPr lang="en-US" sz="3200" dirty="0" smtClean="0">
                <a:solidFill>
                  <a:schemeClr val="bg1"/>
                </a:solidFill>
                <a:latin typeface="Chalkboard"/>
                <a:cs typeface="Chalkboard"/>
              </a:rPr>
              <a:t> </a:t>
            </a:r>
            <a:r>
              <a:rPr lang="en-US" sz="3200" dirty="0" err="1" smtClean="0">
                <a:solidFill>
                  <a:schemeClr val="bg1"/>
                </a:solidFill>
                <a:latin typeface="Chalkboard"/>
                <a:cs typeface="Chalkboard"/>
              </a:rPr>
              <a:t>liberi</a:t>
            </a:r>
            <a:r>
              <a:rPr lang="en-US" sz="3200" dirty="0" smtClean="0">
                <a:solidFill>
                  <a:schemeClr val="bg1"/>
                </a:solidFill>
                <a:latin typeface="Chalkboard"/>
                <a:cs typeface="Chalkboard"/>
              </a:rPr>
              <a:t> (</a:t>
            </a:r>
            <a:r>
              <a:rPr lang="en-US" sz="3200" dirty="0">
                <a:solidFill>
                  <a:schemeClr val="bg1"/>
                </a:solidFill>
                <a:latin typeface="Chalkboard"/>
                <a:cs typeface="Chalkboard"/>
              </a:rPr>
              <a:t>e.g., Cu</a:t>
            </a:r>
            <a:r>
              <a:rPr lang="en-US" sz="3200" baseline="30000" dirty="0">
                <a:solidFill>
                  <a:schemeClr val="bg1"/>
                </a:solidFill>
                <a:latin typeface="Chalkboard"/>
                <a:cs typeface="Chalkboard"/>
              </a:rPr>
              <a:t>2+</a:t>
            </a:r>
            <a:r>
              <a:rPr lang="en-US" sz="3200" dirty="0">
                <a:solidFill>
                  <a:schemeClr val="bg1"/>
                </a:solidFill>
                <a:latin typeface="Chalkboard"/>
                <a:cs typeface="Chalkboard"/>
              </a:rPr>
              <a:t>, Cr</a:t>
            </a:r>
            <a:r>
              <a:rPr lang="en-US" sz="3200" baseline="30000" dirty="0">
                <a:solidFill>
                  <a:schemeClr val="bg1"/>
                </a:solidFill>
                <a:latin typeface="Chalkboard"/>
                <a:cs typeface="Chalkboard"/>
              </a:rPr>
              <a:t>3+</a:t>
            </a:r>
            <a:r>
              <a:rPr lang="en-US" sz="3200" dirty="0">
                <a:solidFill>
                  <a:schemeClr val="bg1"/>
                </a:solidFill>
                <a:latin typeface="Chalkboard"/>
                <a:cs typeface="Chalkboard"/>
              </a:rPr>
              <a:t>):</a:t>
            </a:r>
            <a:r>
              <a:rPr lang="en-US" sz="3200" dirty="0" smtClean="0">
                <a:solidFill>
                  <a:schemeClr val="bg1"/>
                </a:solidFill>
                <a:latin typeface="Chalkboard"/>
                <a:cs typeface="Chalkboard"/>
              </a:rPr>
              <a:t> non </a:t>
            </a:r>
            <a:r>
              <a:rPr lang="en-US" sz="3200" dirty="0" err="1" smtClean="0">
                <a:solidFill>
                  <a:schemeClr val="bg1"/>
                </a:solidFill>
                <a:latin typeface="Chalkboard"/>
                <a:cs typeface="Chalkboard"/>
              </a:rPr>
              <a:t>esistono</a:t>
            </a:r>
            <a:r>
              <a:rPr lang="en-US" sz="3200" dirty="0" smtClean="0">
                <a:solidFill>
                  <a:schemeClr val="bg1"/>
                </a:solidFill>
                <a:latin typeface="Chalkboard"/>
                <a:cs typeface="Chalkboard"/>
              </a:rPr>
              <a:t> </a:t>
            </a:r>
            <a:r>
              <a:rPr lang="en-US" sz="3200" dirty="0" err="1" smtClean="0">
                <a:solidFill>
                  <a:schemeClr val="bg1"/>
                </a:solidFill>
                <a:latin typeface="Chalkboard"/>
                <a:cs typeface="Chalkboard"/>
              </a:rPr>
              <a:t>virtualmente</a:t>
            </a:r>
            <a:endParaRPr lang="en-US" sz="3200" dirty="0" smtClean="0">
              <a:solidFill>
                <a:schemeClr val="bg1"/>
              </a:solidFill>
              <a:latin typeface="Chalkboard"/>
              <a:cs typeface="Chalkboard"/>
            </a:endParaRPr>
          </a:p>
          <a:p>
            <a:pPr lvl="1"/>
            <a:r>
              <a:rPr lang="en-US" sz="3200" dirty="0" err="1" smtClean="0">
                <a:solidFill>
                  <a:schemeClr val="bg1"/>
                </a:solidFill>
                <a:latin typeface="Chalkboard"/>
                <a:cs typeface="Chalkboard"/>
              </a:rPr>
              <a:t>Ioni</a:t>
            </a:r>
            <a:r>
              <a:rPr lang="en-US" sz="3200" dirty="0" smtClean="0">
                <a:solidFill>
                  <a:schemeClr val="bg1"/>
                </a:solidFill>
                <a:latin typeface="Chalkboard"/>
                <a:cs typeface="Chalkboard"/>
              </a:rPr>
              <a:t> </a:t>
            </a:r>
            <a:r>
              <a:rPr lang="en-US" sz="3200" dirty="0" err="1" smtClean="0">
                <a:solidFill>
                  <a:schemeClr val="bg1"/>
                </a:solidFill>
                <a:latin typeface="Chalkboard"/>
                <a:cs typeface="Chalkboard"/>
              </a:rPr>
              <a:t>metallici</a:t>
            </a:r>
            <a:r>
              <a:rPr lang="en-US" sz="3200" dirty="0" smtClean="0">
                <a:solidFill>
                  <a:schemeClr val="bg1"/>
                </a:solidFill>
                <a:latin typeface="Chalkboard"/>
                <a:cs typeface="Chalkboard"/>
              </a:rPr>
              <a:t> </a:t>
            </a:r>
            <a:r>
              <a:rPr lang="en-US" sz="3200" dirty="0" err="1" smtClean="0">
                <a:solidFill>
                  <a:schemeClr val="bg1"/>
                </a:solidFill>
                <a:latin typeface="Chalkboard"/>
                <a:cs typeface="Chalkboard"/>
              </a:rPr>
              <a:t>complessi</a:t>
            </a:r>
            <a:r>
              <a:rPr lang="en-US" sz="3200" dirty="0" smtClean="0">
                <a:solidFill>
                  <a:schemeClr val="bg1"/>
                </a:solidFill>
                <a:latin typeface="Chalkboard"/>
                <a:cs typeface="Chalkboard"/>
              </a:rPr>
              <a:t> con </a:t>
            </a:r>
            <a:r>
              <a:rPr lang="en-US" sz="3200" dirty="0" err="1" smtClean="0">
                <a:solidFill>
                  <a:schemeClr val="bg1"/>
                </a:solidFill>
                <a:latin typeface="Chalkboard"/>
                <a:cs typeface="Chalkboard"/>
              </a:rPr>
              <a:t>leganti</a:t>
            </a:r>
            <a:r>
              <a:rPr lang="en-US" sz="3200" dirty="0" smtClean="0">
                <a:solidFill>
                  <a:schemeClr val="bg1"/>
                </a:solidFill>
                <a:latin typeface="Chalkboard"/>
                <a:cs typeface="Chalkboard"/>
              </a:rPr>
              <a:t> (</a:t>
            </a:r>
            <a:r>
              <a:rPr lang="en-US" sz="3200" dirty="0" err="1" smtClean="0">
                <a:solidFill>
                  <a:schemeClr val="bg1"/>
                </a:solidFill>
                <a:latin typeface="Chalkboard"/>
                <a:cs typeface="Chalkboard"/>
              </a:rPr>
              <a:t>ligands</a:t>
            </a:r>
            <a:r>
              <a:rPr lang="en-US" sz="3200" dirty="0" smtClean="0">
                <a:solidFill>
                  <a:schemeClr val="bg1"/>
                </a:solidFill>
                <a:latin typeface="Chalkboard"/>
                <a:cs typeface="Chalkboard"/>
              </a:rPr>
              <a:t>) </a:t>
            </a:r>
            <a:r>
              <a:rPr lang="en-US" sz="3200" dirty="0" err="1" smtClean="0">
                <a:solidFill>
                  <a:schemeClr val="bg1"/>
                </a:solidFill>
                <a:latin typeface="Chalkboard"/>
                <a:cs typeface="Chalkboard"/>
              </a:rPr>
              <a:t>inorganici</a:t>
            </a:r>
            <a:r>
              <a:rPr lang="en-US" sz="3200" dirty="0" smtClean="0">
                <a:solidFill>
                  <a:schemeClr val="bg1"/>
                </a:solidFill>
                <a:latin typeface="Chalkboard"/>
                <a:cs typeface="Chalkboard"/>
              </a:rPr>
              <a:t> </a:t>
            </a:r>
            <a:r>
              <a:rPr lang="en-US" sz="3200" dirty="0" err="1" smtClean="0">
                <a:solidFill>
                  <a:schemeClr val="bg1"/>
                </a:solidFill>
                <a:latin typeface="Chalkboard"/>
                <a:cs typeface="Chalkboard"/>
              </a:rPr>
              <a:t>o</a:t>
            </a:r>
            <a:r>
              <a:rPr lang="en-US" sz="3200" dirty="0" smtClean="0">
                <a:solidFill>
                  <a:schemeClr val="bg1"/>
                </a:solidFill>
                <a:latin typeface="Chalkboard"/>
                <a:cs typeface="Chalkboard"/>
              </a:rPr>
              <a:t> </a:t>
            </a:r>
            <a:r>
              <a:rPr lang="en-US" sz="3200" dirty="0" err="1" smtClean="0">
                <a:solidFill>
                  <a:schemeClr val="bg1"/>
                </a:solidFill>
                <a:latin typeface="Chalkboard"/>
                <a:cs typeface="Chalkboard"/>
              </a:rPr>
              <a:t>organici</a:t>
            </a:r>
            <a:r>
              <a:rPr lang="en-US" sz="3200" dirty="0" smtClean="0">
                <a:solidFill>
                  <a:schemeClr val="bg1"/>
                </a:solidFill>
                <a:latin typeface="Chalkboard"/>
                <a:cs typeface="Chalkboard"/>
              </a:rPr>
              <a:t> </a:t>
            </a:r>
            <a:r>
              <a:rPr lang="en-US" sz="3200" dirty="0">
                <a:solidFill>
                  <a:schemeClr val="bg1"/>
                </a:solidFill>
                <a:latin typeface="Chalkboard"/>
                <a:cs typeface="Chalkboard"/>
              </a:rPr>
              <a:t>(e.g., Fe(H</a:t>
            </a:r>
            <a:r>
              <a:rPr lang="en-US" sz="3200" baseline="-25000" dirty="0">
                <a:solidFill>
                  <a:schemeClr val="bg1"/>
                </a:solidFill>
                <a:latin typeface="Chalkboard"/>
                <a:cs typeface="Chalkboard"/>
              </a:rPr>
              <a:t>2</a:t>
            </a:r>
            <a:r>
              <a:rPr lang="en-US" sz="3200" dirty="0">
                <a:solidFill>
                  <a:schemeClr val="bg1"/>
                </a:solidFill>
                <a:latin typeface="Chalkboard"/>
                <a:cs typeface="Chalkboard"/>
              </a:rPr>
              <a:t>O)</a:t>
            </a:r>
            <a:r>
              <a:rPr lang="en-US" sz="3200" baseline="-25000" dirty="0">
                <a:solidFill>
                  <a:schemeClr val="bg1"/>
                </a:solidFill>
                <a:latin typeface="Chalkboard"/>
                <a:cs typeface="Chalkboard"/>
              </a:rPr>
              <a:t>6</a:t>
            </a:r>
            <a:r>
              <a:rPr lang="en-US" sz="3200" baseline="30000" dirty="0">
                <a:solidFill>
                  <a:schemeClr val="bg1"/>
                </a:solidFill>
                <a:latin typeface="Chalkboard"/>
                <a:cs typeface="Chalkboard"/>
              </a:rPr>
              <a:t>2+</a:t>
            </a:r>
            <a:r>
              <a:rPr lang="en-US" sz="3200" dirty="0">
                <a:solidFill>
                  <a:schemeClr val="bg1"/>
                </a:solidFill>
                <a:latin typeface="Chalkboard"/>
                <a:cs typeface="Chalkboard"/>
              </a:rPr>
              <a:t>, FeCN(H</a:t>
            </a:r>
            <a:r>
              <a:rPr lang="en-US" sz="3200" baseline="-25000" dirty="0">
                <a:solidFill>
                  <a:schemeClr val="bg1"/>
                </a:solidFill>
                <a:latin typeface="Chalkboard"/>
                <a:cs typeface="Chalkboard"/>
              </a:rPr>
              <a:t>2</a:t>
            </a:r>
            <a:r>
              <a:rPr lang="en-US" sz="3200" dirty="0">
                <a:solidFill>
                  <a:schemeClr val="bg1"/>
                </a:solidFill>
                <a:latin typeface="Chalkboard"/>
                <a:cs typeface="Chalkboard"/>
              </a:rPr>
              <a:t>O)</a:t>
            </a:r>
            <a:r>
              <a:rPr lang="en-US" sz="3200" baseline="-25000" dirty="0">
                <a:solidFill>
                  <a:schemeClr val="bg1"/>
                </a:solidFill>
                <a:latin typeface="Chalkboard"/>
                <a:cs typeface="Chalkboard"/>
              </a:rPr>
              <a:t>5</a:t>
            </a:r>
            <a:r>
              <a:rPr lang="en-US" sz="3200" baseline="30000" dirty="0">
                <a:solidFill>
                  <a:schemeClr val="bg1"/>
                </a:solidFill>
                <a:latin typeface="Chalkboard"/>
                <a:cs typeface="Chalkboard"/>
              </a:rPr>
              <a:t>+</a:t>
            </a:r>
            <a:r>
              <a:rPr lang="en-US" sz="3200" dirty="0">
                <a:solidFill>
                  <a:schemeClr val="bg1"/>
                </a:solidFill>
                <a:latin typeface="Chalkboard"/>
                <a:cs typeface="Chalkboard"/>
              </a:rPr>
              <a:t>):</a:t>
            </a:r>
            <a:r>
              <a:rPr lang="en-US" sz="3200" dirty="0" smtClean="0">
                <a:solidFill>
                  <a:schemeClr val="bg1"/>
                </a:solidFill>
                <a:latin typeface="Chalkboard"/>
                <a:cs typeface="Chalkboard"/>
              </a:rPr>
              <a:t> </a:t>
            </a:r>
            <a:r>
              <a:rPr lang="en-US" sz="3200" dirty="0" err="1" smtClean="0">
                <a:solidFill>
                  <a:schemeClr val="bg1"/>
                </a:solidFill>
                <a:latin typeface="Chalkboard"/>
                <a:cs typeface="Chalkboard"/>
              </a:rPr>
              <a:t>Essi</a:t>
            </a:r>
            <a:r>
              <a:rPr lang="en-US" sz="3200" dirty="0" smtClean="0">
                <a:solidFill>
                  <a:schemeClr val="bg1"/>
                </a:solidFill>
                <a:latin typeface="Chalkboard"/>
                <a:cs typeface="Chalkboard"/>
              </a:rPr>
              <a:t> </a:t>
            </a:r>
            <a:r>
              <a:rPr lang="en-US" sz="3200" dirty="0" err="1" smtClean="0">
                <a:solidFill>
                  <a:schemeClr val="bg1"/>
                </a:solidFill>
                <a:latin typeface="Chalkboard"/>
                <a:cs typeface="Chalkboard"/>
              </a:rPr>
              <a:t>formano</a:t>
            </a:r>
            <a:r>
              <a:rPr lang="en-US" sz="3200" dirty="0" smtClean="0">
                <a:solidFill>
                  <a:schemeClr val="bg1"/>
                </a:solidFill>
                <a:latin typeface="Chalkboard"/>
                <a:cs typeface="Chalkboard"/>
              </a:rPr>
              <a:t> </a:t>
            </a:r>
            <a:r>
              <a:rPr lang="en-US" sz="3200" dirty="0" err="1" smtClean="0">
                <a:solidFill>
                  <a:schemeClr val="bg1"/>
                </a:solidFill>
                <a:latin typeface="Chalkboard"/>
                <a:cs typeface="Chalkboard"/>
              </a:rPr>
              <a:t>complessi/chelati</a:t>
            </a:r>
            <a:r>
              <a:rPr lang="en-US" sz="3200" dirty="0" smtClean="0">
                <a:solidFill>
                  <a:schemeClr val="bg1"/>
                </a:solidFill>
                <a:latin typeface="Chalkboard"/>
                <a:cs typeface="Chalkboard"/>
              </a:rPr>
              <a:t> </a:t>
            </a:r>
            <a:r>
              <a:rPr lang="en-US" sz="3200" dirty="0" err="1" smtClean="0">
                <a:solidFill>
                  <a:schemeClr val="bg1"/>
                </a:solidFill>
                <a:latin typeface="Chalkboard"/>
                <a:cs typeface="Chalkboard"/>
              </a:rPr>
              <a:t>solubili</a:t>
            </a:r>
            <a:r>
              <a:rPr lang="en-US" sz="3200" dirty="0" smtClean="0">
                <a:solidFill>
                  <a:schemeClr val="bg1"/>
                </a:solidFill>
                <a:latin typeface="Chalkboard"/>
                <a:cs typeface="Chalkboard"/>
              </a:rPr>
              <a:t> in </a:t>
            </a:r>
            <a:r>
              <a:rPr lang="en-US" sz="3200" dirty="0" err="1" smtClean="0">
                <a:solidFill>
                  <a:schemeClr val="bg1"/>
                </a:solidFill>
                <a:latin typeface="Chalkboard"/>
                <a:cs typeface="Chalkboard"/>
              </a:rPr>
              <a:t>acqua</a:t>
            </a:r>
            <a:endParaRPr lang="en-US" sz="3200" dirty="0" smtClean="0">
              <a:solidFill>
                <a:schemeClr val="bg1"/>
              </a:solidFill>
              <a:latin typeface="Chalkboard"/>
              <a:cs typeface="Chalkboard"/>
            </a:endParaRPr>
          </a:p>
        </p:txBody>
      </p:sp>
      <p:pic>
        <p:nvPicPr>
          <p:cNvPr id="4" name="Immagine 3"/>
          <p:cNvPicPr>
            <a:picLocks noChangeAspect="1"/>
          </p:cNvPicPr>
          <p:nvPr/>
        </p:nvPicPr>
        <p:blipFill>
          <a:blip r:embed="rId3"/>
          <a:stretch>
            <a:fillRect/>
          </a:stretch>
        </p:blipFill>
        <p:spPr>
          <a:xfrm>
            <a:off x="4360332" y="4442845"/>
            <a:ext cx="4566357" cy="2415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395288" y="183444"/>
            <a:ext cx="8280400" cy="4832092"/>
          </a:xfrm>
          <a:prstGeom prst="rect">
            <a:avLst/>
          </a:prstGeom>
          <a:noFill/>
          <a:ln w="9525">
            <a:noFill/>
            <a:miter lim="800000"/>
            <a:headEnd/>
            <a:tailEnd/>
          </a:ln>
          <a:effectLst/>
        </p:spPr>
        <p:txBody>
          <a:bodyPr>
            <a:prstTxWarp prst="textNoShape">
              <a:avLst/>
            </a:prstTxWarp>
            <a:spAutoFit/>
          </a:bodyPr>
          <a:lstStyle/>
          <a:p>
            <a:pPr marL="342900" indent="-342900" algn="l">
              <a:spcBef>
                <a:spcPct val="20000"/>
              </a:spcBef>
            </a:pPr>
            <a:r>
              <a:rPr lang="it-IT" sz="2000" dirty="0">
                <a:solidFill>
                  <a:srgbClr val="FFFFFF"/>
                </a:solidFill>
                <a:effectLst/>
                <a:latin typeface="Chalkboard"/>
                <a:cs typeface="Chalkboard"/>
              </a:rPr>
              <a:t>L’entità di accumulo di una sostanza in un qualsiasi organismo dipende dal tasso con cui viene ingerita (</a:t>
            </a:r>
            <a:r>
              <a:rPr lang="it-IT" sz="2000" b="1" dirty="0" err="1">
                <a:solidFill>
                  <a:srgbClr val="FFFFFF"/>
                </a:solidFill>
                <a:effectLst/>
                <a:latin typeface="Chalkboard"/>
                <a:cs typeface="Chalkboard"/>
              </a:rPr>
              <a:t>R</a:t>
            </a:r>
            <a:r>
              <a:rPr lang="it-IT" sz="2000" dirty="0">
                <a:solidFill>
                  <a:srgbClr val="FFFFFF"/>
                </a:solidFill>
                <a:effectLst/>
                <a:latin typeface="Chalkboard"/>
                <a:cs typeface="Chalkboard"/>
              </a:rPr>
              <a:t>) e dal meccanismo con cui viene eliminata;</a:t>
            </a:r>
          </a:p>
          <a:p>
            <a:pPr marL="342900" indent="-342900" algn="l">
              <a:spcBef>
                <a:spcPct val="20000"/>
              </a:spcBef>
            </a:pPr>
            <a:r>
              <a:rPr lang="it-IT" sz="2000" dirty="0">
                <a:solidFill>
                  <a:srgbClr val="FFFFFF"/>
                </a:solidFill>
                <a:effectLst/>
                <a:latin typeface="Chalkboard"/>
                <a:cs typeface="Chalkboard"/>
              </a:rPr>
              <a:t> di solito il tasso di eliminazione è direttamente proporzionale alla concentrazione della sostanza nell’organismo (</a:t>
            </a:r>
            <a:r>
              <a:rPr lang="it-IT" sz="2000" b="1" dirty="0" err="1">
                <a:solidFill>
                  <a:srgbClr val="FFFFFF"/>
                </a:solidFill>
                <a:effectLst/>
                <a:latin typeface="Chalkboard"/>
                <a:cs typeface="Chalkboard"/>
              </a:rPr>
              <a:t>C</a:t>
            </a:r>
            <a:r>
              <a:rPr lang="it-IT" sz="2000" dirty="0">
                <a:solidFill>
                  <a:srgbClr val="FFFFFF"/>
                </a:solidFill>
                <a:effectLst/>
                <a:latin typeface="Chalkboard"/>
                <a:cs typeface="Chalkboard"/>
              </a:rPr>
              <a:t>) (relazione di primo grado).</a:t>
            </a:r>
          </a:p>
          <a:p>
            <a:pPr marL="342900" indent="-342900" algn="l">
              <a:spcBef>
                <a:spcPct val="20000"/>
              </a:spcBef>
            </a:pPr>
            <a:r>
              <a:rPr lang="it-IT" sz="2000" dirty="0">
                <a:solidFill>
                  <a:srgbClr val="FFFFFF"/>
                </a:solidFill>
                <a:effectLst/>
                <a:latin typeface="Chalkboard"/>
                <a:cs typeface="Chalkboard"/>
              </a:rPr>
              <a:t>Tasso di assunzione: </a:t>
            </a:r>
            <a:r>
              <a:rPr lang="it-IT" sz="2000" b="1" dirty="0" err="1">
                <a:solidFill>
                  <a:srgbClr val="FFFFFF"/>
                </a:solidFill>
                <a:effectLst/>
                <a:latin typeface="Chalkboard"/>
                <a:cs typeface="Chalkboard"/>
              </a:rPr>
              <a:t>R</a:t>
            </a:r>
            <a:endParaRPr lang="it-IT" sz="2000" b="1" dirty="0">
              <a:solidFill>
                <a:srgbClr val="FFFFFF"/>
              </a:solidFill>
              <a:effectLst/>
              <a:latin typeface="Chalkboard"/>
              <a:cs typeface="Chalkboard"/>
            </a:endParaRPr>
          </a:p>
          <a:p>
            <a:pPr marL="342900" indent="-342900" algn="l">
              <a:spcBef>
                <a:spcPct val="20000"/>
              </a:spcBef>
            </a:pPr>
            <a:r>
              <a:rPr lang="it-IT" sz="2000" dirty="0">
                <a:solidFill>
                  <a:srgbClr val="FFFFFF"/>
                </a:solidFill>
                <a:effectLst/>
                <a:latin typeface="Chalkboard"/>
                <a:cs typeface="Chalkboard"/>
              </a:rPr>
              <a:t>Tasso di eliminazione: </a:t>
            </a:r>
            <a:r>
              <a:rPr lang="it-IT" sz="2000" b="1" dirty="0" err="1">
                <a:solidFill>
                  <a:srgbClr val="FFFFFF"/>
                </a:solidFill>
                <a:effectLst/>
                <a:latin typeface="Chalkboard"/>
                <a:cs typeface="Chalkboard"/>
              </a:rPr>
              <a:t>kC</a:t>
            </a:r>
            <a:r>
              <a:rPr lang="it-IT" sz="2000" dirty="0" smtClean="0">
                <a:solidFill>
                  <a:srgbClr val="FFFFFF"/>
                </a:solidFill>
                <a:effectLst/>
                <a:latin typeface="Chalkboard"/>
                <a:cs typeface="Chalkboard"/>
              </a:rPr>
              <a:t> dove </a:t>
            </a:r>
            <a:r>
              <a:rPr lang="it-IT" sz="2000" dirty="0" err="1">
                <a:solidFill>
                  <a:srgbClr val="FFFFFF"/>
                </a:solidFill>
                <a:effectLst/>
                <a:latin typeface="Chalkboard"/>
                <a:cs typeface="Chalkboard"/>
              </a:rPr>
              <a:t>k</a:t>
            </a:r>
            <a:r>
              <a:rPr lang="it-IT" sz="2000" dirty="0">
                <a:solidFill>
                  <a:srgbClr val="FFFFFF"/>
                </a:solidFill>
                <a:effectLst/>
                <a:latin typeface="Chalkboard"/>
                <a:cs typeface="Chalkboard"/>
              </a:rPr>
              <a:t> è la costante di velocità del </a:t>
            </a:r>
            <a:r>
              <a:rPr lang="it-IT" sz="2000" dirty="0" smtClean="0">
                <a:solidFill>
                  <a:srgbClr val="FFFFFF"/>
                </a:solidFill>
                <a:effectLst/>
                <a:latin typeface="Chalkboard"/>
                <a:cs typeface="Chalkboard"/>
              </a:rPr>
              <a:t>processo</a:t>
            </a:r>
          </a:p>
          <a:p>
            <a:pPr marL="342900" indent="-342900" algn="l">
              <a:spcBef>
                <a:spcPct val="20000"/>
              </a:spcBef>
            </a:pPr>
            <a:r>
              <a:rPr lang="it-IT" sz="2000" dirty="0">
                <a:solidFill>
                  <a:srgbClr val="FFFFFF"/>
                </a:solidFill>
                <a:effectLst/>
                <a:latin typeface="Chalkboard"/>
                <a:cs typeface="Chalkboard"/>
              </a:rPr>
              <a:t>All’aumentare di </a:t>
            </a:r>
            <a:r>
              <a:rPr lang="it-IT" sz="2000" dirty="0" err="1">
                <a:solidFill>
                  <a:srgbClr val="FFFFFF"/>
                </a:solidFill>
                <a:effectLst/>
                <a:latin typeface="Chalkboard"/>
                <a:cs typeface="Chalkboard"/>
              </a:rPr>
              <a:t>C</a:t>
            </a:r>
            <a:r>
              <a:rPr lang="it-IT" sz="2000" dirty="0">
                <a:solidFill>
                  <a:srgbClr val="FFFFFF"/>
                </a:solidFill>
                <a:effectLst/>
                <a:latin typeface="Chalkboard"/>
                <a:cs typeface="Chalkboard"/>
              </a:rPr>
              <a:t> anche il tasso di eliminazione aumenta e, se </a:t>
            </a:r>
            <a:r>
              <a:rPr lang="it-IT" sz="2000" b="1" dirty="0" err="1">
                <a:solidFill>
                  <a:srgbClr val="FFFFFF"/>
                </a:solidFill>
                <a:effectLst/>
                <a:latin typeface="Chalkboard"/>
                <a:cs typeface="Chalkboard"/>
              </a:rPr>
              <a:t>R</a:t>
            </a:r>
            <a:r>
              <a:rPr lang="it-IT" sz="2000" b="1" dirty="0">
                <a:solidFill>
                  <a:srgbClr val="FFFFFF"/>
                </a:solidFill>
                <a:effectLst/>
                <a:latin typeface="Chalkboard"/>
                <a:cs typeface="Chalkboard"/>
              </a:rPr>
              <a:t> </a:t>
            </a:r>
            <a:r>
              <a:rPr lang="it-IT" sz="2000" dirty="0">
                <a:solidFill>
                  <a:srgbClr val="FFFFFF"/>
                </a:solidFill>
                <a:effectLst/>
                <a:latin typeface="Chalkboard"/>
                <a:cs typeface="Chalkboard"/>
              </a:rPr>
              <a:t>è una costante, arriverà a conformarsi al tasso di assunzione. Se </a:t>
            </a:r>
            <a:r>
              <a:rPr lang="it-IT" sz="2000" dirty="0" err="1">
                <a:solidFill>
                  <a:srgbClr val="FFFFFF"/>
                </a:solidFill>
                <a:effectLst/>
                <a:latin typeface="Chalkboard"/>
                <a:cs typeface="Chalkboard"/>
              </a:rPr>
              <a:t>C</a:t>
            </a:r>
            <a:r>
              <a:rPr lang="it-IT" sz="2000" dirty="0">
                <a:solidFill>
                  <a:srgbClr val="FFFFFF"/>
                </a:solidFill>
                <a:effectLst/>
                <a:latin typeface="Chalkboard"/>
                <a:cs typeface="Chalkboard"/>
              </a:rPr>
              <a:t> non cambia ulteriormente si è raggiunto uno “stato stazionario”:</a:t>
            </a:r>
          </a:p>
          <a:p>
            <a:pPr marL="342900" indent="-342900" algn="l">
              <a:spcBef>
                <a:spcPct val="20000"/>
              </a:spcBef>
            </a:pPr>
            <a:endParaRPr lang="it-IT" sz="2000" dirty="0">
              <a:solidFill>
                <a:srgbClr val="FFFFFF"/>
              </a:solidFill>
              <a:effectLst/>
              <a:latin typeface="Chalkboard"/>
              <a:cs typeface="Chalkboard"/>
            </a:endParaRPr>
          </a:p>
          <a:p>
            <a:pPr marL="342900" indent="-342900" algn="ctr">
              <a:spcBef>
                <a:spcPct val="20000"/>
              </a:spcBef>
            </a:pPr>
            <a:r>
              <a:rPr lang="it-IT" sz="4000" dirty="0" err="1">
                <a:solidFill>
                  <a:srgbClr val="FFFFFF"/>
                </a:solidFill>
                <a:effectLst/>
                <a:latin typeface="Chalkboard"/>
                <a:cs typeface="Chalkboard"/>
              </a:rPr>
              <a:t>C</a:t>
            </a:r>
            <a:r>
              <a:rPr lang="it-IT" sz="4000" baseline="-25000" dirty="0" err="1">
                <a:solidFill>
                  <a:srgbClr val="FFFFFF"/>
                </a:solidFill>
                <a:effectLst/>
                <a:latin typeface="Chalkboard"/>
                <a:cs typeface="Chalkboard"/>
              </a:rPr>
              <a:t>SS</a:t>
            </a:r>
            <a:r>
              <a:rPr lang="it-IT" sz="4000" dirty="0" err="1">
                <a:solidFill>
                  <a:srgbClr val="FFFFFF"/>
                </a:solidFill>
                <a:effectLst/>
                <a:latin typeface="Chalkboard"/>
                <a:cs typeface="Chalkboard"/>
              </a:rPr>
              <a:t>=R</a:t>
            </a:r>
            <a:r>
              <a:rPr lang="it-IT" sz="4000" dirty="0">
                <a:solidFill>
                  <a:srgbClr val="FFFFFF"/>
                </a:solidFill>
                <a:effectLst/>
                <a:latin typeface="Chalkboard"/>
                <a:cs typeface="Chalkboard"/>
              </a:rPr>
              <a:t>/</a:t>
            </a:r>
            <a:r>
              <a:rPr lang="it-IT" sz="4000" dirty="0" err="1">
                <a:solidFill>
                  <a:srgbClr val="FFFFFF"/>
                </a:solidFill>
                <a:effectLst/>
                <a:latin typeface="Chalkboard"/>
                <a:cs typeface="Chalkboard"/>
              </a:rPr>
              <a:t>k</a:t>
            </a:r>
            <a:endParaRPr lang="it-IT" sz="4000" dirty="0">
              <a:solidFill>
                <a:srgbClr val="FFFFFF"/>
              </a:solidFill>
              <a:effectLst/>
              <a:latin typeface="Chalkboard"/>
              <a:cs typeface="Chalkboard"/>
            </a:endParaRPr>
          </a:p>
        </p:txBody>
      </p:sp>
      <p:pic>
        <p:nvPicPr>
          <p:cNvPr id="5" name="Picture 3" descr="conctempo"/>
          <p:cNvPicPr>
            <a:picLocks noChangeAspect="1" noChangeArrowheads="1"/>
          </p:cNvPicPr>
          <p:nvPr/>
        </p:nvPicPr>
        <p:blipFill>
          <a:blip r:embed="rId2"/>
          <a:srcRect/>
          <a:stretch>
            <a:fillRect/>
          </a:stretch>
        </p:blipFill>
        <p:spPr bwMode="auto">
          <a:xfrm>
            <a:off x="6625116" y="4134556"/>
            <a:ext cx="2518884" cy="27833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9938" name="Text Box 1026"/>
          <p:cNvSpPr txBox="1">
            <a:spLocks noChangeArrowheads="1"/>
          </p:cNvSpPr>
          <p:nvPr/>
        </p:nvSpPr>
        <p:spPr bwMode="auto">
          <a:xfrm>
            <a:off x="684213" y="765175"/>
            <a:ext cx="7991475" cy="830997"/>
          </a:xfrm>
          <a:prstGeom prst="rect">
            <a:avLst/>
          </a:prstGeom>
          <a:noFill/>
          <a:ln w="9525">
            <a:noFill/>
            <a:miter lim="800000"/>
            <a:headEnd/>
            <a:tailEnd/>
          </a:ln>
          <a:effectLst/>
        </p:spPr>
        <p:txBody>
          <a:bodyPr>
            <a:prstTxWarp prst="textNoShape">
              <a:avLst/>
            </a:prstTxWarp>
            <a:spAutoFit/>
          </a:bodyPr>
          <a:lstStyle/>
          <a:p>
            <a:pPr marL="342900" indent="-342900" algn="l">
              <a:spcBef>
                <a:spcPct val="20000"/>
              </a:spcBef>
            </a:pPr>
            <a:r>
              <a:rPr lang="it-IT" sz="2400" dirty="0">
                <a:solidFill>
                  <a:srgbClr val="FFFFFF"/>
                </a:solidFill>
                <a:effectLst/>
                <a:latin typeface="Chalkboard"/>
                <a:cs typeface="Chalkboard"/>
              </a:rPr>
              <a:t>I metalli pesanti sono pericolosi perché tendono </a:t>
            </a:r>
            <a:r>
              <a:rPr lang="it-IT" sz="2400" dirty="0" smtClean="0">
                <a:solidFill>
                  <a:srgbClr val="FFFFFF"/>
                </a:solidFill>
                <a:effectLst/>
                <a:latin typeface="Chalkboard"/>
                <a:cs typeface="Chalkboard"/>
              </a:rPr>
              <a:t>a</a:t>
            </a:r>
            <a:r>
              <a:rPr lang="it-IT" sz="2400" dirty="0" smtClean="0">
                <a:solidFill>
                  <a:srgbClr val="FFFFFF"/>
                </a:solidFill>
                <a:latin typeface="Chalkboard"/>
                <a:cs typeface="Chalkboard"/>
              </a:rPr>
              <a:t> </a:t>
            </a:r>
            <a:r>
              <a:rPr lang="it-IT" sz="2400" u="sng" dirty="0" err="1" smtClean="0">
                <a:solidFill>
                  <a:srgbClr val="FFFFFF"/>
                </a:solidFill>
                <a:effectLst/>
                <a:latin typeface="Chalkboard"/>
                <a:cs typeface="Chalkboard"/>
              </a:rPr>
              <a:t>bioaccumularsi</a:t>
            </a:r>
            <a:r>
              <a:rPr lang="it-IT" sz="2400" dirty="0" smtClean="0">
                <a:solidFill>
                  <a:srgbClr val="FFFFFF"/>
                </a:solidFill>
                <a:effectLst/>
                <a:latin typeface="Chalkboard"/>
                <a:cs typeface="Chalkboard"/>
              </a:rPr>
              <a:t>!</a:t>
            </a:r>
            <a:endParaRPr lang="it-IT" sz="2400" dirty="0">
              <a:solidFill>
                <a:srgbClr val="FFFFFF"/>
              </a:solidFill>
              <a:effectLst/>
              <a:latin typeface="Chalkboard"/>
              <a:cs typeface="Chalkboard"/>
            </a:endParaRPr>
          </a:p>
        </p:txBody>
      </p:sp>
      <p:pic>
        <p:nvPicPr>
          <p:cNvPr id="39939" name="Picture 1027" descr="Immagine1"/>
          <p:cNvPicPr>
            <a:picLocks noChangeAspect="1" noChangeArrowheads="1"/>
          </p:cNvPicPr>
          <p:nvPr/>
        </p:nvPicPr>
        <p:blipFill>
          <a:blip r:embed="rId2">
            <a:lum bright="-12000" contrast="78000"/>
          </a:blip>
          <a:srcRect/>
          <a:stretch>
            <a:fillRect/>
          </a:stretch>
        </p:blipFill>
        <p:spPr bwMode="auto">
          <a:xfrm>
            <a:off x="685800" y="2057400"/>
            <a:ext cx="7645400" cy="4313238"/>
          </a:xfrm>
          <a:prstGeom prst="rect">
            <a:avLst/>
          </a:prstGeom>
          <a:solidFill>
            <a:schemeClr val="bg1"/>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99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CasellaDiTesto 3"/>
          <p:cNvSpPr txBox="1"/>
          <p:nvPr/>
        </p:nvSpPr>
        <p:spPr>
          <a:xfrm>
            <a:off x="346350" y="822527"/>
            <a:ext cx="8182518" cy="4893647"/>
          </a:xfrm>
          <a:prstGeom prst="rect">
            <a:avLst/>
          </a:prstGeom>
          <a:noFill/>
        </p:spPr>
        <p:txBody>
          <a:bodyPr wrap="square" rtlCol="0">
            <a:spAutoFit/>
          </a:bodyPr>
          <a:lstStyle/>
          <a:p>
            <a:r>
              <a:rPr lang="it-IT" sz="2400" dirty="0" smtClean="0">
                <a:solidFill>
                  <a:schemeClr val="bg2"/>
                </a:solidFill>
                <a:latin typeface="Chalkboard"/>
                <a:cs typeface="Chalkboard"/>
              </a:rPr>
              <a:t>Alcuni metalli pesanti si </a:t>
            </a:r>
            <a:r>
              <a:rPr lang="it-IT" sz="2400" dirty="0" err="1" smtClean="0">
                <a:solidFill>
                  <a:schemeClr val="bg2"/>
                </a:solidFill>
                <a:latin typeface="Chalkboard"/>
                <a:cs typeface="Chalkboard"/>
              </a:rPr>
              <a:t>bioaccumulano</a:t>
            </a:r>
            <a:r>
              <a:rPr lang="it-IT" sz="2400" dirty="0" smtClean="0">
                <a:solidFill>
                  <a:schemeClr val="bg2"/>
                </a:solidFill>
                <a:latin typeface="Chalkboard"/>
                <a:cs typeface="Chalkboard"/>
              </a:rPr>
              <a:t>.</a:t>
            </a:r>
          </a:p>
          <a:p>
            <a:endParaRPr lang="it-IT" sz="2400" dirty="0" smtClean="0">
              <a:latin typeface="Chalkboard"/>
              <a:cs typeface="Chalkboard"/>
            </a:endParaRPr>
          </a:p>
          <a:p>
            <a:r>
              <a:rPr lang="it-IT" sz="2400" dirty="0" smtClean="0">
                <a:solidFill>
                  <a:srgbClr val="CCFFCC"/>
                </a:solidFill>
                <a:latin typeface="Chalkboard"/>
                <a:cs typeface="Chalkboard"/>
              </a:rPr>
              <a:t>Per </a:t>
            </a:r>
            <a:r>
              <a:rPr lang="it-IT" sz="2400" dirty="0" err="1" smtClean="0">
                <a:solidFill>
                  <a:srgbClr val="FFFF00"/>
                </a:solidFill>
                <a:latin typeface="Chalkboard"/>
                <a:cs typeface="Chalkboard"/>
              </a:rPr>
              <a:t>bioaccumulazione</a:t>
            </a:r>
            <a:r>
              <a:rPr lang="it-IT" sz="2400" dirty="0" smtClean="0">
                <a:solidFill>
                  <a:srgbClr val="FFFF00"/>
                </a:solidFill>
                <a:latin typeface="Chalkboard"/>
                <a:cs typeface="Chalkboard"/>
              </a:rPr>
              <a:t> </a:t>
            </a:r>
            <a:r>
              <a:rPr lang="it-IT" sz="2400" dirty="0" smtClean="0">
                <a:solidFill>
                  <a:srgbClr val="CCFFCC"/>
                </a:solidFill>
                <a:latin typeface="Chalkboard"/>
                <a:cs typeface="Chalkboard"/>
              </a:rPr>
              <a:t>si intende il processo attraverso cui sostanze tossiche persistenti si accumulano all'interno di un organismo, in concentrazioni superiori a quelle riscontrate nell'ambiente circostante.</a:t>
            </a:r>
          </a:p>
          <a:p>
            <a:endParaRPr lang="it-IT" sz="2400" dirty="0" smtClean="0">
              <a:solidFill>
                <a:schemeClr val="bg2"/>
              </a:solidFill>
              <a:latin typeface="Chalkboard"/>
              <a:cs typeface="Chalkboard"/>
            </a:endParaRPr>
          </a:p>
          <a:p>
            <a:r>
              <a:rPr lang="it-IT" sz="2400" dirty="0" smtClean="0">
                <a:solidFill>
                  <a:schemeClr val="bg2"/>
                </a:solidFill>
                <a:latin typeface="Chalkboard"/>
                <a:cs typeface="Chalkboard"/>
              </a:rPr>
              <a:t>Alcuni metalli pesanti si </a:t>
            </a:r>
            <a:r>
              <a:rPr lang="it-IT" sz="2400" dirty="0" err="1" smtClean="0">
                <a:solidFill>
                  <a:schemeClr val="bg2"/>
                </a:solidFill>
                <a:latin typeface="Chalkboard"/>
                <a:cs typeface="Chalkboard"/>
              </a:rPr>
              <a:t>biomagnificano</a:t>
            </a:r>
            <a:r>
              <a:rPr lang="it-IT" sz="2400" dirty="0" smtClean="0">
                <a:solidFill>
                  <a:schemeClr val="bg2"/>
                </a:solidFill>
                <a:latin typeface="Chalkboard"/>
                <a:cs typeface="Chalkboard"/>
              </a:rPr>
              <a:t>.</a:t>
            </a:r>
          </a:p>
          <a:p>
            <a:endParaRPr lang="it-IT" sz="2400" dirty="0" smtClean="0">
              <a:latin typeface="Chalkboard"/>
              <a:cs typeface="Chalkboard"/>
            </a:endParaRPr>
          </a:p>
          <a:p>
            <a:r>
              <a:rPr lang="it-IT" sz="2400" dirty="0" smtClean="0">
                <a:solidFill>
                  <a:srgbClr val="FAC090"/>
                </a:solidFill>
                <a:latin typeface="Chalkboard"/>
                <a:cs typeface="Chalkboard"/>
              </a:rPr>
              <a:t>Per </a:t>
            </a:r>
            <a:r>
              <a:rPr lang="it-IT" sz="2400" dirty="0" err="1" smtClean="0">
                <a:solidFill>
                  <a:srgbClr val="FFFF00"/>
                </a:solidFill>
                <a:latin typeface="Chalkboard"/>
                <a:cs typeface="Chalkboard"/>
              </a:rPr>
              <a:t>biomagnificazione</a:t>
            </a:r>
            <a:r>
              <a:rPr lang="it-IT" sz="2400" dirty="0" smtClean="0">
                <a:solidFill>
                  <a:srgbClr val="FFFF00"/>
                </a:solidFill>
                <a:latin typeface="Chalkboard"/>
                <a:cs typeface="Chalkboard"/>
              </a:rPr>
              <a:t> </a:t>
            </a:r>
            <a:r>
              <a:rPr lang="it-IT" sz="2400" dirty="0" smtClean="0">
                <a:solidFill>
                  <a:schemeClr val="accent6">
                    <a:lumMod val="60000"/>
                    <a:lumOff val="40000"/>
                  </a:schemeClr>
                </a:solidFill>
                <a:latin typeface="Chalkboard"/>
                <a:cs typeface="Chalkboard"/>
              </a:rPr>
              <a:t>si intende il processo che porta all’accumulo di sostanze tossiche negli esseri viventi ed aumenta man mano che si sale al livello trofico successivo, i.e. procede dal basso verso l’alto nella catena alimentare.</a:t>
            </a:r>
            <a:endParaRPr lang="it-IT" sz="2400" dirty="0">
              <a:solidFill>
                <a:schemeClr val="accent6">
                  <a:lumMod val="60000"/>
                  <a:lumOff val="40000"/>
                </a:schemeClr>
              </a:solidFill>
              <a:latin typeface="Chalkboard"/>
              <a:cs typeface="Chalkboard"/>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 y="0"/>
            <a:ext cx="9267567" cy="6858000"/>
          </a:xfrm>
          <a:prstGeom prst="rect">
            <a:avLst/>
          </a:prstGeom>
        </p:spPr>
      </p:pic>
      <p:sp>
        <p:nvSpPr>
          <p:cNvPr id="13315" name="Rectangle 3"/>
          <p:cNvSpPr>
            <a:spLocks noGrp="1" noChangeArrowheads="1"/>
          </p:cNvSpPr>
          <p:nvPr>
            <p:ph type="body" idx="1"/>
          </p:nvPr>
        </p:nvSpPr>
        <p:spPr>
          <a:xfrm>
            <a:off x="275910" y="5637077"/>
            <a:ext cx="8810366" cy="1148773"/>
          </a:xfrm>
          <a:solidFill>
            <a:srgbClr val="3366FF"/>
          </a:solidFill>
        </p:spPr>
        <p:txBody>
          <a:bodyPr>
            <a:normAutofit lnSpcReduction="10000"/>
          </a:bodyPr>
          <a:lstStyle/>
          <a:p>
            <a:pPr>
              <a:buNone/>
            </a:pPr>
            <a:r>
              <a:rPr lang="pl-PL" sz="2400" dirty="0" smtClean="0">
                <a:solidFill>
                  <a:schemeClr val="bg1"/>
                </a:solidFill>
                <a:latin typeface="Chalkboard"/>
                <a:cs typeface="Chalkboard"/>
              </a:rPr>
              <a:t>I pesci sono organismi che assorbono grandi quantità di metil-Hg dalle acque (il mercurio può accumularsi nei pesci e nella catena alimentare).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23586" name="Rectangle 2"/>
          <p:cNvSpPr>
            <a:spLocks noChangeArrowheads="1"/>
          </p:cNvSpPr>
          <p:nvPr/>
        </p:nvSpPr>
        <p:spPr bwMode="auto">
          <a:xfrm>
            <a:off x="762000" y="381000"/>
            <a:ext cx="8077200" cy="579438"/>
          </a:xfrm>
          <a:prstGeom prst="rect">
            <a:avLst/>
          </a:prstGeom>
          <a:noFill/>
          <a:ln w="9525">
            <a:noFill/>
            <a:miter lim="800000"/>
            <a:headEnd/>
            <a:tailEnd/>
          </a:ln>
          <a:effectLst/>
        </p:spPr>
        <p:txBody>
          <a:bodyPr>
            <a:prstTxWarp prst="textNoShape">
              <a:avLst/>
            </a:prstTxWarp>
            <a:spAutoFit/>
          </a:bodyPr>
          <a:lstStyle/>
          <a:p>
            <a:pPr algn="ctr"/>
            <a:r>
              <a:rPr lang="it-IT" sz="3200" b="1">
                <a:solidFill>
                  <a:schemeClr val="bg1"/>
                </a:solidFill>
                <a:latin typeface="Chalkboard"/>
                <a:ea typeface="Times New Roman" charset="0"/>
                <a:cs typeface="Chalkboard"/>
              </a:rPr>
              <a:t>Tossicità dei metalli pesanti</a:t>
            </a:r>
          </a:p>
        </p:txBody>
      </p:sp>
      <p:sp>
        <p:nvSpPr>
          <p:cNvPr id="323587" name="Rectangle 3"/>
          <p:cNvSpPr>
            <a:spLocks noChangeArrowheads="1"/>
          </p:cNvSpPr>
          <p:nvPr/>
        </p:nvSpPr>
        <p:spPr bwMode="auto">
          <a:xfrm>
            <a:off x="609600" y="1591733"/>
            <a:ext cx="8229600" cy="3046988"/>
          </a:xfrm>
          <a:prstGeom prst="rect">
            <a:avLst/>
          </a:prstGeom>
          <a:noFill/>
          <a:ln w="9525">
            <a:noFill/>
            <a:miter lim="800000"/>
            <a:headEnd/>
            <a:tailEnd/>
          </a:ln>
          <a:effectLst/>
        </p:spPr>
        <p:txBody>
          <a:bodyPr>
            <a:prstTxWarp prst="textNoShape">
              <a:avLst/>
            </a:prstTxWarp>
            <a:spAutoFit/>
          </a:bodyPr>
          <a:lstStyle/>
          <a:p>
            <a:pPr algn="just"/>
            <a:r>
              <a:rPr lang="it-IT" sz="3200" b="1" dirty="0" smtClean="0">
                <a:solidFill>
                  <a:srgbClr val="FFFF00"/>
                </a:solidFill>
                <a:latin typeface="Chalkboard"/>
                <a:ea typeface="Times New Roman" charset="0"/>
                <a:cs typeface="Chalkboard"/>
              </a:rPr>
              <a:t>L'attività </a:t>
            </a:r>
            <a:r>
              <a:rPr lang="it-IT" sz="3200" b="1" dirty="0">
                <a:solidFill>
                  <a:srgbClr val="FFFF00"/>
                </a:solidFill>
                <a:latin typeface="Chalkboard"/>
                <a:ea typeface="Times New Roman" charset="0"/>
                <a:cs typeface="Chalkboard"/>
              </a:rPr>
              <a:t>tossica</a:t>
            </a:r>
            <a:r>
              <a:rPr lang="it-IT" sz="3200" b="1" dirty="0" smtClean="0">
                <a:solidFill>
                  <a:srgbClr val="FFFF00"/>
                </a:solidFill>
                <a:latin typeface="Chalkboard"/>
                <a:ea typeface="Times New Roman" charset="0"/>
                <a:cs typeface="Chalkboard"/>
              </a:rPr>
              <a:t> è </a:t>
            </a:r>
            <a:r>
              <a:rPr lang="it-IT" sz="3200" b="1" dirty="0">
                <a:solidFill>
                  <a:srgbClr val="FFFF00"/>
                </a:solidFill>
                <a:latin typeface="Chalkboard"/>
                <a:ea typeface="Times New Roman" charset="0"/>
                <a:cs typeface="Chalkboard"/>
              </a:rPr>
              <a:t>da attribuire alla loro forte affinità biochimica per lo </a:t>
            </a:r>
            <a:r>
              <a:rPr lang="it-IT" sz="3200" b="1" u="sng" dirty="0">
                <a:solidFill>
                  <a:srgbClr val="CCFFCC"/>
                </a:solidFill>
                <a:latin typeface="Chalkboard"/>
                <a:ea typeface="Times New Roman" charset="0"/>
                <a:cs typeface="Chalkboard"/>
              </a:rPr>
              <a:t>zolfo </a:t>
            </a:r>
            <a:r>
              <a:rPr lang="it-IT" sz="3200" b="1" u="sng" dirty="0" err="1">
                <a:solidFill>
                  <a:srgbClr val="CCFFCC"/>
                </a:solidFill>
                <a:latin typeface="Chalkboard"/>
                <a:ea typeface="Times New Roman" charset="0"/>
                <a:cs typeface="Chalkboard"/>
              </a:rPr>
              <a:t>solfidrilico</a:t>
            </a:r>
            <a:r>
              <a:rPr lang="it-IT" sz="3200" b="1" u="sng" dirty="0">
                <a:solidFill>
                  <a:srgbClr val="CCFFCC"/>
                </a:solidFill>
                <a:latin typeface="Chalkboard"/>
                <a:ea typeface="Times New Roman" charset="0"/>
                <a:cs typeface="Chalkboard"/>
              </a:rPr>
              <a:t> (-SH</a:t>
            </a:r>
            <a:r>
              <a:rPr lang="it-IT" sz="3200" b="1" u="sng" dirty="0" smtClean="0">
                <a:solidFill>
                  <a:srgbClr val="CCFFCC"/>
                </a:solidFill>
                <a:latin typeface="Chalkboard"/>
                <a:ea typeface="Times New Roman" charset="0"/>
                <a:cs typeface="Chalkboard"/>
              </a:rPr>
              <a:t>)</a:t>
            </a:r>
            <a:r>
              <a:rPr lang="it-IT" sz="3200" b="1" dirty="0" smtClean="0">
                <a:solidFill>
                  <a:srgbClr val="FFFF00"/>
                </a:solidFill>
                <a:latin typeface="Chalkboard"/>
                <a:ea typeface="Times New Roman" charset="0"/>
                <a:cs typeface="Chalkboard"/>
              </a:rPr>
              <a:t>. Questo è presente </a:t>
            </a:r>
            <a:r>
              <a:rPr lang="it-IT" sz="3200" b="1" dirty="0">
                <a:solidFill>
                  <a:srgbClr val="FFFF00"/>
                </a:solidFill>
                <a:latin typeface="Chalkboard"/>
                <a:ea typeface="Times New Roman" charset="0"/>
                <a:cs typeface="Chalkboard"/>
              </a:rPr>
              <a:t>negli enzimi che controllano la cinetica delle reazioni metaboliche fondamentali nell'organismo umano.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323586"/>
                                        </p:tgtEl>
                                        <p:attrNameLst>
                                          <p:attrName>style.visibility</p:attrName>
                                        </p:attrNameLst>
                                      </p:cBhvr>
                                      <p:to>
                                        <p:strVal val="visible"/>
                                      </p:to>
                                    </p:set>
                                    <p:animEffect transition="in" filter="blinds(horizontal)">
                                      <p:cBhvr>
                                        <p:cTn id="7" dur="500"/>
                                        <p:tgtEl>
                                          <p:spTgt spid="323586"/>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323587"/>
                                        </p:tgtEl>
                                        <p:attrNameLst>
                                          <p:attrName>style.visibility</p:attrName>
                                        </p:attrNameLst>
                                      </p:cBhvr>
                                      <p:to>
                                        <p:strVal val="visible"/>
                                      </p:to>
                                    </p:set>
                                    <p:anim calcmode="lin" valueType="num">
                                      <p:cBhvr additive="base">
                                        <p:cTn id="11" dur="500" fill="hold"/>
                                        <p:tgtEl>
                                          <p:spTgt spid="323587"/>
                                        </p:tgtEl>
                                        <p:attrNameLst>
                                          <p:attrName>ppt_x</p:attrName>
                                        </p:attrNameLst>
                                      </p:cBhvr>
                                      <p:tavLst>
                                        <p:tav tm="0">
                                          <p:val>
                                            <p:strVal val="0-#ppt_w/2"/>
                                          </p:val>
                                        </p:tav>
                                        <p:tav tm="100000">
                                          <p:val>
                                            <p:strVal val="#ppt_x"/>
                                          </p:val>
                                        </p:tav>
                                      </p:tavLst>
                                    </p:anim>
                                    <p:anim calcmode="lin" valueType="num">
                                      <p:cBhvr additive="base">
                                        <p:cTn id="12" dur="500" fill="hold"/>
                                        <p:tgtEl>
                                          <p:spTgt spid="3235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6" grpId="0" autoUpdateAnimBg="0"/>
      <p:bldP spid="323587" grpId="0" autoUpdateAnimBg="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24611" name="Rectangle 3"/>
          <p:cNvSpPr>
            <a:spLocks noChangeArrowheads="1"/>
          </p:cNvSpPr>
          <p:nvPr/>
        </p:nvSpPr>
        <p:spPr bwMode="auto">
          <a:xfrm>
            <a:off x="533400" y="1727200"/>
            <a:ext cx="8229600" cy="4462760"/>
          </a:xfrm>
          <a:prstGeom prst="rect">
            <a:avLst/>
          </a:prstGeom>
          <a:noFill/>
          <a:ln w="9525">
            <a:noFill/>
            <a:miter lim="800000"/>
            <a:headEnd/>
            <a:tailEnd/>
          </a:ln>
          <a:effectLst/>
        </p:spPr>
        <p:txBody>
          <a:bodyPr>
            <a:prstTxWarp prst="textNoShape">
              <a:avLst/>
            </a:prstTxWarp>
            <a:spAutoFit/>
          </a:bodyPr>
          <a:lstStyle/>
          <a:p>
            <a:pPr algn="just"/>
            <a:r>
              <a:rPr lang="it-IT" sz="3200" b="1" dirty="0">
                <a:solidFill>
                  <a:srgbClr val="FF3300"/>
                </a:solidFill>
                <a:latin typeface="Chalkboard"/>
                <a:ea typeface="Times New Roman" charset="0"/>
                <a:cs typeface="Chalkboard"/>
              </a:rPr>
              <a:t/>
            </a:r>
            <a:br>
              <a:rPr lang="it-IT" sz="3200" b="1" dirty="0">
                <a:solidFill>
                  <a:srgbClr val="FF3300"/>
                </a:solidFill>
                <a:latin typeface="Chalkboard"/>
                <a:ea typeface="Times New Roman" charset="0"/>
                <a:cs typeface="Chalkboard"/>
              </a:rPr>
            </a:br>
            <a:r>
              <a:rPr lang="it-IT" sz="2800" b="1" dirty="0">
                <a:solidFill>
                  <a:schemeClr val="bg2"/>
                </a:solidFill>
                <a:latin typeface="Chalkboard"/>
                <a:ea typeface="Times New Roman" charset="0"/>
                <a:cs typeface="Chalkboard"/>
              </a:rPr>
              <a:t>L'interazione del gruppo -</a:t>
            </a:r>
            <a:r>
              <a:rPr lang="it-IT" sz="2800" b="1" dirty="0" smtClean="0">
                <a:solidFill>
                  <a:schemeClr val="bg2"/>
                </a:solidFill>
                <a:latin typeface="Chalkboard"/>
                <a:ea typeface="Times New Roman" charset="0"/>
                <a:cs typeface="Chalkboard"/>
              </a:rPr>
              <a:t>SH con </a:t>
            </a:r>
            <a:r>
              <a:rPr lang="it-IT" sz="2800" b="1" dirty="0">
                <a:solidFill>
                  <a:schemeClr val="bg2"/>
                </a:solidFill>
                <a:latin typeface="Chalkboard"/>
                <a:ea typeface="Times New Roman" charset="0"/>
                <a:cs typeface="Chalkboard"/>
              </a:rPr>
              <a:t>i cationi </a:t>
            </a:r>
            <a:r>
              <a:rPr lang="it-IT" sz="2800" b="1" dirty="0" smtClean="0">
                <a:solidFill>
                  <a:schemeClr val="bg2"/>
                </a:solidFill>
                <a:latin typeface="Chalkboard"/>
                <a:ea typeface="Times New Roman" charset="0"/>
                <a:cs typeface="Chalkboard"/>
              </a:rPr>
              <a:t>metallici,  porta </a:t>
            </a:r>
            <a:r>
              <a:rPr lang="it-IT" sz="2800" b="1" dirty="0">
                <a:solidFill>
                  <a:schemeClr val="bg2"/>
                </a:solidFill>
                <a:latin typeface="Chalkboard"/>
                <a:ea typeface="Times New Roman" charset="0"/>
                <a:cs typeface="Chalkboard"/>
              </a:rPr>
              <a:t>alla formazione di complessi metallo-zolfo.</a:t>
            </a:r>
          </a:p>
          <a:p>
            <a:pPr algn="just"/>
            <a:endParaRPr lang="it-IT" sz="2800" b="1" dirty="0" smtClean="0">
              <a:solidFill>
                <a:schemeClr val="bg2"/>
              </a:solidFill>
              <a:latin typeface="Chalkboard"/>
              <a:ea typeface="Times New Roman" charset="0"/>
              <a:cs typeface="Chalkboard"/>
            </a:endParaRPr>
          </a:p>
          <a:p>
            <a:pPr algn="just"/>
            <a:r>
              <a:rPr lang="it-IT" sz="2800" b="1" dirty="0" smtClean="0">
                <a:solidFill>
                  <a:schemeClr val="bg2"/>
                </a:solidFill>
                <a:latin typeface="Chalkboard"/>
                <a:ea typeface="Times New Roman" charset="0"/>
                <a:cs typeface="Chalkboard"/>
              </a:rPr>
              <a:t>Conseguente </a:t>
            </a:r>
            <a:r>
              <a:rPr lang="it-IT" sz="2800" b="1" dirty="0">
                <a:solidFill>
                  <a:srgbClr val="CCFFCC"/>
                </a:solidFill>
                <a:latin typeface="Chalkboard"/>
                <a:ea typeface="Times New Roman" charset="0"/>
                <a:cs typeface="Chalkboard"/>
              </a:rPr>
              <a:t>disattivazione </a:t>
            </a:r>
            <a:r>
              <a:rPr lang="it-IT" sz="2800" b="1" dirty="0">
                <a:solidFill>
                  <a:schemeClr val="bg2"/>
                </a:solidFill>
                <a:latin typeface="Chalkboard"/>
                <a:ea typeface="Times New Roman" charset="0"/>
                <a:cs typeface="Chalkboard"/>
              </a:rPr>
              <a:t>dell'enzima che, non funzionando più come dovrebbe, provoca danni alla salute, a volte fino a provocarne la morte.</a:t>
            </a:r>
          </a:p>
          <a:p>
            <a:pPr algn="just"/>
            <a:endParaRPr lang="it-IT" sz="2800" b="1" dirty="0">
              <a:solidFill>
                <a:schemeClr val="bg2"/>
              </a:solidFill>
              <a:latin typeface="Chalkboard"/>
              <a:ea typeface="Times New Roman" charset="0"/>
              <a:cs typeface="Chalkboard"/>
            </a:endParaRPr>
          </a:p>
          <a:p>
            <a:pPr algn="just"/>
            <a:endParaRPr lang="it-IT" sz="2800" b="1" dirty="0">
              <a:solidFill>
                <a:schemeClr val="bg2"/>
              </a:solidFill>
              <a:latin typeface="Chalkboard"/>
              <a:ea typeface="Times New Roman" charset="0"/>
              <a:cs typeface="Chalkboard"/>
            </a:endParaRPr>
          </a:p>
        </p:txBody>
      </p:sp>
      <p:sp>
        <p:nvSpPr>
          <p:cNvPr id="4" name="Rectangle 2"/>
          <p:cNvSpPr>
            <a:spLocks noChangeArrowheads="1"/>
          </p:cNvSpPr>
          <p:nvPr/>
        </p:nvSpPr>
        <p:spPr bwMode="auto">
          <a:xfrm>
            <a:off x="762000" y="381000"/>
            <a:ext cx="8077200" cy="646331"/>
          </a:xfrm>
          <a:prstGeom prst="rect">
            <a:avLst/>
          </a:prstGeom>
          <a:noFill/>
          <a:ln w="9525">
            <a:noFill/>
            <a:miter lim="800000"/>
            <a:headEnd/>
            <a:tailEnd/>
          </a:ln>
          <a:effectLst/>
        </p:spPr>
        <p:txBody>
          <a:bodyPr>
            <a:prstTxWarp prst="textNoShape">
              <a:avLst/>
            </a:prstTxWarp>
            <a:spAutoFit/>
          </a:bodyPr>
          <a:lstStyle/>
          <a:p>
            <a:pPr algn="ctr"/>
            <a:r>
              <a:rPr lang="it-IT" sz="3600" b="1" dirty="0">
                <a:solidFill>
                  <a:schemeClr val="bg1"/>
                </a:solidFill>
                <a:latin typeface="Chalkboard"/>
                <a:ea typeface="Times New Roman" charset="0"/>
                <a:cs typeface="Chalkboard"/>
              </a:rPr>
              <a:t>Tossicità dei metalli pesanti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4611"/>
                                        </p:tgtEl>
                                        <p:attrNameLst>
                                          <p:attrName>style.visibility</p:attrName>
                                        </p:attrNameLst>
                                      </p:cBhvr>
                                      <p:to>
                                        <p:strVal val="visible"/>
                                      </p:to>
                                    </p:set>
                                    <p:anim calcmode="lin" valueType="num">
                                      <p:cBhvr additive="base">
                                        <p:cTn id="7" dur="500" fill="hold"/>
                                        <p:tgtEl>
                                          <p:spTgt spid="324611"/>
                                        </p:tgtEl>
                                        <p:attrNameLst>
                                          <p:attrName>ppt_x</p:attrName>
                                        </p:attrNameLst>
                                      </p:cBhvr>
                                      <p:tavLst>
                                        <p:tav tm="0">
                                          <p:val>
                                            <p:strVal val="0-#ppt_w/2"/>
                                          </p:val>
                                        </p:tav>
                                        <p:tav tm="100000">
                                          <p:val>
                                            <p:strVal val="#ppt_x"/>
                                          </p:val>
                                        </p:tav>
                                      </p:tavLst>
                                    </p:anim>
                                    <p:anim calcmode="lin" valueType="num">
                                      <p:cBhvr additive="base">
                                        <p:cTn id="8" dur="500" fill="hold"/>
                                        <p:tgtEl>
                                          <p:spTgt spid="3246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1" grpId="0" autoUpdateAnimBg="0"/>
      <p:bldP spid="4" grpId="0" autoUpdateAnimBg="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27682" name="Rectangle 2"/>
          <p:cNvSpPr>
            <a:spLocks noChangeArrowheads="1"/>
          </p:cNvSpPr>
          <p:nvPr/>
        </p:nvSpPr>
        <p:spPr bwMode="auto">
          <a:xfrm>
            <a:off x="524938" y="118531"/>
            <a:ext cx="8077200" cy="579438"/>
          </a:xfrm>
          <a:prstGeom prst="rect">
            <a:avLst/>
          </a:prstGeom>
          <a:noFill/>
          <a:ln w="9525">
            <a:noFill/>
            <a:miter lim="800000"/>
            <a:headEnd/>
            <a:tailEnd/>
          </a:ln>
          <a:effectLst/>
        </p:spPr>
        <p:txBody>
          <a:bodyPr>
            <a:prstTxWarp prst="textNoShape">
              <a:avLst/>
            </a:prstTxWarp>
            <a:spAutoFit/>
          </a:bodyPr>
          <a:lstStyle/>
          <a:p>
            <a:pPr algn="ctr"/>
            <a:r>
              <a:rPr lang="it-IT" sz="3200" b="1" dirty="0">
                <a:solidFill>
                  <a:schemeClr val="bg1"/>
                </a:solidFill>
                <a:latin typeface="Chalkboard"/>
                <a:ea typeface="Times New Roman" charset="0"/>
                <a:cs typeface="Chalkboard"/>
              </a:rPr>
              <a:t>Tossicità dei metalli pesanti</a:t>
            </a:r>
          </a:p>
        </p:txBody>
      </p:sp>
      <p:sp>
        <p:nvSpPr>
          <p:cNvPr id="327683" name="Rectangle 3"/>
          <p:cNvSpPr>
            <a:spLocks noChangeArrowheads="1"/>
          </p:cNvSpPr>
          <p:nvPr/>
        </p:nvSpPr>
        <p:spPr bwMode="auto">
          <a:xfrm>
            <a:off x="533400" y="729719"/>
            <a:ext cx="8229600" cy="5276850"/>
          </a:xfrm>
          <a:prstGeom prst="rect">
            <a:avLst/>
          </a:prstGeom>
          <a:noFill/>
          <a:ln w="9525">
            <a:noFill/>
            <a:miter lim="800000"/>
            <a:headEnd/>
            <a:tailEnd/>
          </a:ln>
          <a:effectLst/>
        </p:spPr>
        <p:txBody>
          <a:bodyPr>
            <a:prstTxWarp prst="textNoShape">
              <a:avLst/>
            </a:prstTxWarp>
            <a:spAutoFit/>
          </a:bodyPr>
          <a:lstStyle/>
          <a:p>
            <a:pPr algn="just"/>
            <a:r>
              <a:rPr lang="it-IT" sz="3200" b="1" dirty="0">
                <a:solidFill>
                  <a:srgbClr val="FFFFFF"/>
                </a:solidFill>
                <a:latin typeface="Chalkboard"/>
                <a:ea typeface="Times New Roman" charset="0"/>
                <a:cs typeface="Chalkboard"/>
              </a:rPr>
              <a:t/>
            </a:r>
            <a:br>
              <a:rPr lang="it-IT" sz="3200" b="1" dirty="0">
                <a:solidFill>
                  <a:srgbClr val="FFFFFF"/>
                </a:solidFill>
                <a:latin typeface="Chalkboard"/>
                <a:ea typeface="Times New Roman" charset="0"/>
                <a:cs typeface="Chalkboard"/>
              </a:rPr>
            </a:br>
            <a:r>
              <a:rPr lang="it-IT" sz="2800" b="1" dirty="0">
                <a:solidFill>
                  <a:srgbClr val="FFFFFF"/>
                </a:solidFill>
                <a:latin typeface="Chalkboard"/>
                <a:ea typeface="Times New Roman" charset="0"/>
                <a:cs typeface="Chalkboard"/>
              </a:rPr>
              <a:t>Le forme insolubili transitano nel corpo umano praticamente senza causare danni significativi; </a:t>
            </a:r>
          </a:p>
          <a:p>
            <a:pPr algn="just"/>
            <a:endParaRPr lang="it-IT" sz="2800" b="1" dirty="0" smtClean="0">
              <a:solidFill>
                <a:srgbClr val="FFFFFF"/>
              </a:solidFill>
              <a:latin typeface="Chalkboard"/>
              <a:ea typeface="Times New Roman" charset="0"/>
              <a:cs typeface="Chalkboard"/>
            </a:endParaRPr>
          </a:p>
          <a:p>
            <a:pPr algn="just"/>
            <a:r>
              <a:rPr lang="it-IT" sz="2800" b="1" dirty="0" smtClean="0">
                <a:solidFill>
                  <a:srgbClr val="FFFFFF"/>
                </a:solidFill>
                <a:latin typeface="Chalkboard"/>
                <a:ea typeface="Times New Roman" charset="0"/>
                <a:cs typeface="Chalkboard"/>
              </a:rPr>
              <a:t>Le </a:t>
            </a:r>
            <a:r>
              <a:rPr lang="it-IT" sz="2800" b="1" dirty="0">
                <a:solidFill>
                  <a:srgbClr val="FFFFFF"/>
                </a:solidFill>
                <a:latin typeface="Chalkboard"/>
                <a:ea typeface="Times New Roman" charset="0"/>
                <a:cs typeface="Chalkboard"/>
              </a:rPr>
              <a:t>forme più tossiche sono quelle che risultano solubili nei tessuti animali e che, quindi, sono capaci di attraversare facilmente le membrane biologiche.</a:t>
            </a:r>
          </a:p>
          <a:p>
            <a:pPr algn="just"/>
            <a:endParaRPr lang="it-IT" sz="2800" b="1" dirty="0">
              <a:solidFill>
                <a:srgbClr val="FFFFFF"/>
              </a:solidFill>
              <a:latin typeface="Chalkboard"/>
              <a:ea typeface="Times New Roman" charset="0"/>
              <a:cs typeface="Chalkboard"/>
            </a:endParaRPr>
          </a:p>
          <a:p>
            <a:pPr algn="just"/>
            <a:r>
              <a:rPr lang="it-IT" sz="2800" b="1" dirty="0">
                <a:solidFill>
                  <a:srgbClr val="FFFFFF"/>
                </a:solidFill>
                <a:latin typeface="Chalkboard"/>
                <a:ea typeface="Times New Roman" charset="0"/>
                <a:cs typeface="Chalkboard"/>
              </a:rPr>
              <a:t>Per il mercurio, ad esempio, la forma più tossica e quella che presenta gruppi metilici o etilici attaccati al metallo.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327682"/>
                                        </p:tgtEl>
                                        <p:attrNameLst>
                                          <p:attrName>style.visibility</p:attrName>
                                        </p:attrNameLst>
                                      </p:cBhvr>
                                      <p:to>
                                        <p:strVal val="visible"/>
                                      </p:to>
                                    </p:set>
                                    <p:animEffect transition="in" filter="blinds(horizontal)">
                                      <p:cBhvr>
                                        <p:cTn id="7" dur="500"/>
                                        <p:tgtEl>
                                          <p:spTgt spid="327682"/>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327683"/>
                                        </p:tgtEl>
                                        <p:attrNameLst>
                                          <p:attrName>style.visibility</p:attrName>
                                        </p:attrNameLst>
                                      </p:cBhvr>
                                      <p:to>
                                        <p:strVal val="visible"/>
                                      </p:to>
                                    </p:set>
                                    <p:anim calcmode="lin" valueType="num">
                                      <p:cBhvr additive="base">
                                        <p:cTn id="11" dur="500" fill="hold"/>
                                        <p:tgtEl>
                                          <p:spTgt spid="327683"/>
                                        </p:tgtEl>
                                        <p:attrNameLst>
                                          <p:attrName>ppt_x</p:attrName>
                                        </p:attrNameLst>
                                      </p:cBhvr>
                                      <p:tavLst>
                                        <p:tav tm="0">
                                          <p:val>
                                            <p:strVal val="0-#ppt_w/2"/>
                                          </p:val>
                                        </p:tav>
                                        <p:tav tm="100000">
                                          <p:val>
                                            <p:strVal val="#ppt_x"/>
                                          </p:val>
                                        </p:tav>
                                      </p:tavLst>
                                    </p:anim>
                                    <p:anim calcmode="lin" valueType="num">
                                      <p:cBhvr additive="base">
                                        <p:cTn id="12" dur="500" fill="hold"/>
                                        <p:tgtEl>
                                          <p:spTgt spid="3276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2" grpId="0" autoUpdateAnimBg="0"/>
      <p:bldP spid="327683" grpId="0" autoUpdateAnimBg="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grpSp>
        <p:nvGrpSpPr>
          <p:cNvPr id="17" name="Gruppo 16"/>
          <p:cNvGrpSpPr/>
          <p:nvPr/>
        </p:nvGrpSpPr>
        <p:grpSpPr>
          <a:xfrm>
            <a:off x="406680" y="86268"/>
            <a:ext cx="6558989" cy="3085799"/>
            <a:chOff x="220133" y="270934"/>
            <a:chExt cx="6558989" cy="3085799"/>
          </a:xfrm>
        </p:grpSpPr>
        <p:pic>
          <p:nvPicPr>
            <p:cNvPr id="4" name="Immagine 3"/>
            <p:cNvPicPr>
              <a:picLocks noChangeAspect="1"/>
            </p:cNvPicPr>
            <p:nvPr/>
          </p:nvPicPr>
          <p:blipFill>
            <a:blip r:embed="rId2"/>
            <a:stretch>
              <a:fillRect/>
            </a:stretch>
          </p:blipFill>
          <p:spPr>
            <a:xfrm>
              <a:off x="220133" y="270934"/>
              <a:ext cx="3466042" cy="2218267"/>
            </a:xfrm>
            <a:prstGeom prst="rect">
              <a:avLst/>
            </a:prstGeom>
          </p:spPr>
        </p:pic>
        <p:sp>
          <p:nvSpPr>
            <p:cNvPr id="5" name="Rettangolo 4"/>
            <p:cNvSpPr/>
            <p:nvPr/>
          </p:nvSpPr>
          <p:spPr>
            <a:xfrm>
              <a:off x="1340311" y="270934"/>
              <a:ext cx="2363167" cy="369332"/>
            </a:xfrm>
            <a:prstGeom prst="rect">
              <a:avLst/>
            </a:prstGeom>
          </p:spPr>
          <p:txBody>
            <a:bodyPr wrap="none">
              <a:spAutoFit/>
            </a:bodyPr>
            <a:lstStyle/>
            <a:p>
              <a:r>
                <a:rPr lang="it-IT" dirty="0" smtClean="0">
                  <a:solidFill>
                    <a:srgbClr val="FFFF00"/>
                  </a:solidFill>
                  <a:latin typeface="Chalkboard"/>
                  <a:cs typeface="Chalkboard"/>
                </a:rPr>
                <a:t>Dall’AAS con Fiamma</a:t>
              </a:r>
              <a:endParaRPr lang="it-IT" dirty="0">
                <a:solidFill>
                  <a:srgbClr val="FFFF00"/>
                </a:solidFill>
              </a:endParaRPr>
            </a:p>
          </p:txBody>
        </p:sp>
        <p:pic>
          <p:nvPicPr>
            <p:cNvPr id="6" name="Immagine 5"/>
            <p:cNvPicPr>
              <a:picLocks noChangeAspect="1"/>
            </p:cNvPicPr>
            <p:nvPr/>
          </p:nvPicPr>
          <p:blipFill>
            <a:blip r:embed="rId3"/>
            <a:stretch>
              <a:fillRect/>
            </a:stretch>
          </p:blipFill>
          <p:spPr>
            <a:xfrm>
              <a:off x="3487633" y="883005"/>
              <a:ext cx="3291489" cy="2473728"/>
            </a:xfrm>
            <a:prstGeom prst="rect">
              <a:avLst/>
            </a:prstGeom>
          </p:spPr>
        </p:pic>
        <p:sp>
          <p:nvSpPr>
            <p:cNvPr id="7" name="Rettangolo 6"/>
            <p:cNvSpPr/>
            <p:nvPr/>
          </p:nvSpPr>
          <p:spPr>
            <a:xfrm>
              <a:off x="4566075" y="1124735"/>
              <a:ext cx="1869107" cy="369332"/>
            </a:xfrm>
            <a:prstGeom prst="rect">
              <a:avLst/>
            </a:prstGeom>
          </p:spPr>
          <p:txBody>
            <a:bodyPr wrap="none">
              <a:spAutoFit/>
            </a:bodyPr>
            <a:lstStyle/>
            <a:p>
              <a:r>
                <a:rPr lang="it-IT" dirty="0" smtClean="0">
                  <a:solidFill>
                    <a:srgbClr val="FFFF00"/>
                  </a:solidFill>
                  <a:latin typeface="Chalkboard"/>
                  <a:cs typeface="Chalkboard"/>
                </a:rPr>
                <a:t>Dall’AAS con GF</a:t>
              </a:r>
              <a:endParaRPr lang="it-IT" dirty="0">
                <a:solidFill>
                  <a:srgbClr val="FFFF00"/>
                </a:solidFill>
              </a:endParaRPr>
            </a:p>
          </p:txBody>
        </p:sp>
      </p:grpSp>
      <p:grpSp>
        <p:nvGrpSpPr>
          <p:cNvPr id="18" name="Gruppo 17"/>
          <p:cNvGrpSpPr/>
          <p:nvPr/>
        </p:nvGrpSpPr>
        <p:grpSpPr>
          <a:xfrm>
            <a:off x="4519184" y="2632469"/>
            <a:ext cx="4624816" cy="4239263"/>
            <a:chOff x="4519184" y="2632469"/>
            <a:chExt cx="4624816" cy="4239263"/>
          </a:xfrm>
        </p:grpSpPr>
        <p:pic>
          <p:nvPicPr>
            <p:cNvPr id="8" name="Immagine 7"/>
            <p:cNvPicPr>
              <a:picLocks noChangeAspect="1"/>
            </p:cNvPicPr>
            <p:nvPr/>
          </p:nvPicPr>
          <p:blipFill>
            <a:blip r:embed="rId4"/>
            <a:stretch>
              <a:fillRect/>
            </a:stretch>
          </p:blipFill>
          <p:spPr>
            <a:xfrm>
              <a:off x="6115955" y="3001801"/>
              <a:ext cx="3028045" cy="2271034"/>
            </a:xfrm>
            <a:prstGeom prst="rect">
              <a:avLst/>
            </a:prstGeom>
          </p:spPr>
        </p:pic>
        <p:sp>
          <p:nvSpPr>
            <p:cNvPr id="9" name="Rettangolo 8"/>
            <p:cNvSpPr/>
            <p:nvPr/>
          </p:nvSpPr>
          <p:spPr>
            <a:xfrm>
              <a:off x="7002530" y="2632469"/>
              <a:ext cx="1530132" cy="369332"/>
            </a:xfrm>
            <a:prstGeom prst="rect">
              <a:avLst/>
            </a:prstGeom>
          </p:spPr>
          <p:txBody>
            <a:bodyPr wrap="none">
              <a:spAutoFit/>
            </a:bodyPr>
            <a:lstStyle/>
            <a:p>
              <a:r>
                <a:rPr lang="it-IT" dirty="0" smtClean="0">
                  <a:solidFill>
                    <a:srgbClr val="FFFF00"/>
                  </a:solidFill>
                  <a:latin typeface="Chalkboard"/>
                  <a:cs typeface="Chalkboard"/>
                </a:rPr>
                <a:t>Dall’ICP-AES</a:t>
              </a:r>
              <a:endParaRPr lang="it-IT" dirty="0">
                <a:solidFill>
                  <a:srgbClr val="FFFF00"/>
                </a:solidFill>
              </a:endParaRPr>
            </a:p>
          </p:txBody>
        </p:sp>
        <p:pic>
          <p:nvPicPr>
            <p:cNvPr id="10" name="Immagine 9"/>
            <p:cNvPicPr>
              <a:picLocks noChangeAspect="1"/>
            </p:cNvPicPr>
            <p:nvPr/>
          </p:nvPicPr>
          <p:blipFill>
            <a:blip r:embed="rId5"/>
            <a:stretch>
              <a:fillRect/>
            </a:stretch>
          </p:blipFill>
          <p:spPr>
            <a:xfrm>
              <a:off x="4519184" y="4805465"/>
              <a:ext cx="3507216" cy="2066267"/>
            </a:xfrm>
            <a:prstGeom prst="rect">
              <a:avLst/>
            </a:prstGeom>
          </p:spPr>
        </p:pic>
        <p:sp>
          <p:nvSpPr>
            <p:cNvPr id="11" name="Rettangolo 10"/>
            <p:cNvSpPr/>
            <p:nvPr/>
          </p:nvSpPr>
          <p:spPr>
            <a:xfrm>
              <a:off x="6115955" y="4810336"/>
              <a:ext cx="1326333" cy="369332"/>
            </a:xfrm>
            <a:prstGeom prst="rect">
              <a:avLst/>
            </a:prstGeom>
            <a:solidFill>
              <a:srgbClr val="00FFFF"/>
            </a:solidFill>
          </p:spPr>
          <p:txBody>
            <a:bodyPr wrap="none">
              <a:spAutoFit/>
            </a:bodyPr>
            <a:lstStyle/>
            <a:p>
              <a:r>
                <a:rPr lang="it-IT" dirty="0" smtClean="0">
                  <a:solidFill>
                    <a:srgbClr val="FFFF00"/>
                  </a:solidFill>
                  <a:latin typeface="Chalkboard"/>
                  <a:cs typeface="Chalkboard"/>
                </a:rPr>
                <a:t>All’ICP-MS</a:t>
              </a:r>
              <a:endParaRPr lang="it-IT" dirty="0">
                <a:solidFill>
                  <a:srgbClr val="FFFF00"/>
                </a:solidFill>
              </a:endParaRPr>
            </a:p>
          </p:txBody>
        </p:sp>
      </p:grpSp>
      <p:grpSp>
        <p:nvGrpSpPr>
          <p:cNvPr id="19" name="Gruppo 18"/>
          <p:cNvGrpSpPr/>
          <p:nvPr/>
        </p:nvGrpSpPr>
        <p:grpSpPr>
          <a:xfrm>
            <a:off x="89699" y="3001801"/>
            <a:ext cx="4626008" cy="3823816"/>
            <a:chOff x="89699" y="3001801"/>
            <a:chExt cx="4626008" cy="3823816"/>
          </a:xfrm>
        </p:grpSpPr>
        <p:sp>
          <p:nvSpPr>
            <p:cNvPr id="12" name="Rettangolo 11"/>
            <p:cNvSpPr/>
            <p:nvPr/>
          </p:nvSpPr>
          <p:spPr>
            <a:xfrm>
              <a:off x="89699" y="6456285"/>
              <a:ext cx="3056684" cy="369332"/>
            </a:xfrm>
            <a:prstGeom prst="rect">
              <a:avLst/>
            </a:prstGeom>
          </p:spPr>
          <p:txBody>
            <a:bodyPr wrap="none">
              <a:spAutoFit/>
            </a:bodyPr>
            <a:lstStyle/>
            <a:p>
              <a:r>
                <a:rPr lang="it-IT" dirty="0" smtClean="0">
                  <a:solidFill>
                    <a:srgbClr val="FFFF00"/>
                  </a:solidFill>
                  <a:latin typeface="Chalkboard"/>
                  <a:cs typeface="Chalkboard"/>
                </a:rPr>
                <a:t>Dall’</a:t>
              </a:r>
              <a:r>
                <a:rPr lang="it-IT" dirty="0" err="1" smtClean="0">
                  <a:solidFill>
                    <a:srgbClr val="FFFF00"/>
                  </a:solidFill>
                  <a:latin typeface="Chalkboard"/>
                  <a:cs typeface="Chalkboard"/>
                </a:rPr>
                <a:t>Ion-selective</a:t>
              </a:r>
              <a:r>
                <a:rPr lang="it-IT" dirty="0" smtClean="0">
                  <a:solidFill>
                    <a:srgbClr val="FFFF00"/>
                  </a:solidFill>
                  <a:latin typeface="Chalkboard"/>
                  <a:cs typeface="Chalkboard"/>
                </a:rPr>
                <a:t> </a:t>
              </a:r>
              <a:r>
                <a:rPr lang="it-IT" dirty="0" err="1" smtClean="0">
                  <a:solidFill>
                    <a:srgbClr val="FFFF00"/>
                  </a:solidFill>
                  <a:latin typeface="Chalkboard"/>
                  <a:cs typeface="Chalkboard"/>
                </a:rPr>
                <a:t>electrode</a:t>
              </a:r>
              <a:endParaRPr lang="it-IT" dirty="0">
                <a:solidFill>
                  <a:srgbClr val="FFFF00"/>
                </a:solidFill>
                <a:latin typeface="Chalkboard"/>
                <a:cs typeface="Chalkboard"/>
              </a:endParaRPr>
            </a:p>
          </p:txBody>
        </p:sp>
        <p:pic>
          <p:nvPicPr>
            <p:cNvPr id="13" name="Immagine 12"/>
            <p:cNvPicPr>
              <a:picLocks noChangeAspect="1"/>
            </p:cNvPicPr>
            <p:nvPr/>
          </p:nvPicPr>
          <p:blipFill>
            <a:blip r:embed="rId6"/>
            <a:stretch>
              <a:fillRect/>
            </a:stretch>
          </p:blipFill>
          <p:spPr>
            <a:xfrm>
              <a:off x="478367" y="4202409"/>
              <a:ext cx="2152297" cy="2318414"/>
            </a:xfrm>
            <a:prstGeom prst="rect">
              <a:avLst/>
            </a:prstGeom>
          </p:spPr>
        </p:pic>
        <p:pic>
          <p:nvPicPr>
            <p:cNvPr id="14" name="Immagine 13"/>
            <p:cNvPicPr>
              <a:picLocks noChangeAspect="1"/>
            </p:cNvPicPr>
            <p:nvPr/>
          </p:nvPicPr>
          <p:blipFill>
            <a:blip r:embed="rId7"/>
            <a:stretch>
              <a:fillRect/>
            </a:stretch>
          </p:blipFill>
          <p:spPr>
            <a:xfrm>
              <a:off x="2691249" y="3356733"/>
              <a:ext cx="2024458" cy="1719999"/>
            </a:xfrm>
            <a:prstGeom prst="rect">
              <a:avLst/>
            </a:prstGeom>
          </p:spPr>
        </p:pic>
        <p:sp>
          <p:nvSpPr>
            <p:cNvPr id="15" name="Rettangolo 14"/>
            <p:cNvSpPr/>
            <p:nvPr/>
          </p:nvSpPr>
          <p:spPr>
            <a:xfrm>
              <a:off x="197180" y="3001801"/>
              <a:ext cx="2546023" cy="923330"/>
            </a:xfrm>
            <a:prstGeom prst="rect">
              <a:avLst/>
            </a:prstGeom>
          </p:spPr>
          <p:txBody>
            <a:bodyPr wrap="square">
              <a:spAutoFit/>
            </a:bodyPr>
            <a:lstStyle/>
            <a:p>
              <a:pPr algn="ctr"/>
              <a:r>
                <a:rPr lang="it-IT" dirty="0" smtClean="0">
                  <a:solidFill>
                    <a:srgbClr val="FFFF00"/>
                  </a:solidFill>
                  <a:latin typeface="Chalkboard"/>
                  <a:cs typeface="Chalkboard"/>
                </a:rPr>
                <a:t>Ai metodi di estrazione e speciazione</a:t>
              </a:r>
              <a:endParaRPr lang="it-IT" dirty="0"/>
            </a:p>
          </p:txBody>
        </p:sp>
      </p:grpSp>
      <p:sp>
        <p:nvSpPr>
          <p:cNvPr id="16" name="Rettangolo 15"/>
          <p:cNvSpPr/>
          <p:nvPr/>
        </p:nvSpPr>
        <p:spPr>
          <a:xfrm>
            <a:off x="5984680" y="86268"/>
            <a:ext cx="2915215" cy="523220"/>
          </a:xfrm>
          <a:prstGeom prst="rect">
            <a:avLst/>
          </a:prstGeom>
        </p:spPr>
        <p:txBody>
          <a:bodyPr wrap="none">
            <a:spAutoFit/>
          </a:bodyPr>
          <a:lstStyle/>
          <a:p>
            <a:r>
              <a:rPr lang="it-IT" sz="2800" dirty="0" smtClean="0">
                <a:solidFill>
                  <a:srgbClr val="CCFFCC"/>
                </a:solidFill>
                <a:latin typeface="Chalkboard"/>
                <a:cs typeface="Chalkboard"/>
              </a:rPr>
              <a:t>I metodi analitici</a:t>
            </a:r>
            <a:endParaRPr lang="it-IT" sz="2800" dirty="0">
              <a:solidFill>
                <a:srgbClr val="CCFF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30754" name="Rectangle 2"/>
          <p:cNvSpPr>
            <a:spLocks noChangeArrowheads="1"/>
          </p:cNvSpPr>
          <p:nvPr/>
        </p:nvSpPr>
        <p:spPr bwMode="auto">
          <a:xfrm>
            <a:off x="626536" y="0"/>
            <a:ext cx="8077200" cy="579438"/>
          </a:xfrm>
          <a:prstGeom prst="rect">
            <a:avLst/>
          </a:prstGeom>
          <a:noFill/>
          <a:ln w="9525">
            <a:noFill/>
            <a:miter lim="800000"/>
            <a:headEnd/>
            <a:tailEnd/>
          </a:ln>
          <a:effectLst/>
        </p:spPr>
        <p:txBody>
          <a:bodyPr>
            <a:prstTxWarp prst="textNoShape">
              <a:avLst/>
            </a:prstTxWarp>
            <a:spAutoFit/>
          </a:bodyPr>
          <a:lstStyle/>
          <a:p>
            <a:pPr algn="ctr"/>
            <a:r>
              <a:rPr lang="it-IT" sz="3200" b="1" dirty="0">
                <a:solidFill>
                  <a:schemeClr val="bg1"/>
                </a:solidFill>
                <a:latin typeface="Chalkboard"/>
                <a:ea typeface="Times New Roman" charset="0"/>
                <a:cs typeface="Chalkboard"/>
              </a:rPr>
              <a:t>Tossicità dei metalli pesanti</a:t>
            </a:r>
          </a:p>
        </p:txBody>
      </p:sp>
      <p:sp>
        <p:nvSpPr>
          <p:cNvPr id="330755" name="Rectangle 3"/>
          <p:cNvSpPr>
            <a:spLocks noChangeArrowheads="1"/>
          </p:cNvSpPr>
          <p:nvPr/>
        </p:nvSpPr>
        <p:spPr bwMode="auto">
          <a:xfrm>
            <a:off x="533400" y="1301750"/>
            <a:ext cx="8229600" cy="4462760"/>
          </a:xfrm>
          <a:prstGeom prst="rect">
            <a:avLst/>
          </a:prstGeom>
          <a:noFill/>
          <a:ln w="9525">
            <a:noFill/>
            <a:miter lim="800000"/>
            <a:headEnd/>
            <a:tailEnd/>
          </a:ln>
          <a:effectLst/>
        </p:spPr>
        <p:txBody>
          <a:bodyPr>
            <a:prstTxWarp prst="textNoShape">
              <a:avLst/>
            </a:prstTxWarp>
            <a:spAutoFit/>
          </a:bodyPr>
          <a:lstStyle/>
          <a:p>
            <a:pPr algn="just"/>
            <a:r>
              <a:rPr lang="it-IT" sz="3200" b="1" dirty="0">
                <a:solidFill>
                  <a:srgbClr val="FFFF00"/>
                </a:solidFill>
                <a:latin typeface="Chalkboard"/>
                <a:ea typeface="Times New Roman" charset="0"/>
                <a:cs typeface="Chalkboard"/>
              </a:rPr>
              <a:t/>
            </a:r>
            <a:br>
              <a:rPr lang="it-IT" sz="3200" b="1" dirty="0">
                <a:solidFill>
                  <a:srgbClr val="FFFF00"/>
                </a:solidFill>
                <a:latin typeface="Chalkboard"/>
                <a:ea typeface="Times New Roman" charset="0"/>
                <a:cs typeface="Chalkboard"/>
              </a:rPr>
            </a:br>
            <a:r>
              <a:rPr lang="it-IT" sz="2800" b="1" dirty="0">
                <a:solidFill>
                  <a:srgbClr val="FFFF00"/>
                </a:solidFill>
                <a:latin typeface="Chalkboard"/>
                <a:ea typeface="Times New Roman" charset="0"/>
                <a:cs typeface="Chalkboard"/>
              </a:rPr>
              <a:t>Il trattamento farmacologico impiegato nel caso di avvelenamento da metalli pesanti</a:t>
            </a:r>
            <a:r>
              <a:rPr lang="it-IT" sz="2800" b="1" dirty="0" smtClean="0">
                <a:solidFill>
                  <a:srgbClr val="FFFF00"/>
                </a:solidFill>
                <a:latin typeface="Chalkboard"/>
                <a:ea typeface="Times New Roman" charset="0"/>
                <a:cs typeface="Chalkboard"/>
              </a:rPr>
              <a:t> consiste </a:t>
            </a:r>
            <a:r>
              <a:rPr lang="it-IT" sz="2800" b="1" dirty="0">
                <a:solidFill>
                  <a:srgbClr val="FFFF00"/>
                </a:solidFill>
                <a:latin typeface="Chalkboard"/>
                <a:ea typeface="Times New Roman" charset="0"/>
                <a:cs typeface="Chalkboard"/>
              </a:rPr>
              <a:t>nel trattamento del paziente con somministrazione di composti che legano i metalli più fortemente di quanto faccia l'enzima, </a:t>
            </a:r>
          </a:p>
          <a:p>
            <a:pPr algn="just"/>
            <a:endParaRPr lang="it-IT" sz="2800" b="1" dirty="0">
              <a:solidFill>
                <a:srgbClr val="FFFF00"/>
              </a:solidFill>
              <a:latin typeface="Chalkboard"/>
              <a:ea typeface="Times New Roman" charset="0"/>
              <a:cs typeface="Chalkboard"/>
            </a:endParaRPr>
          </a:p>
          <a:p>
            <a:pPr algn="just"/>
            <a:r>
              <a:rPr lang="it-IT" sz="2800" b="1" dirty="0">
                <a:solidFill>
                  <a:srgbClr val="FFFF00"/>
                </a:solidFill>
                <a:latin typeface="Chalkboard"/>
                <a:ea typeface="Times New Roman" charset="0"/>
                <a:cs typeface="Chalkboard"/>
              </a:rPr>
              <a:t>il complesso che si forma sarà poi eliminato dall'organismo attraverso l'urina e le feci.</a:t>
            </a:r>
          </a:p>
          <a:p>
            <a:pPr algn="just"/>
            <a:endParaRPr lang="it-IT" sz="2800" b="1" dirty="0">
              <a:solidFill>
                <a:srgbClr val="FFFF00"/>
              </a:solidFill>
              <a:latin typeface="Chalkboard"/>
              <a:ea typeface="Times New Roman" charset="0"/>
              <a:cs typeface="Chalkboar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330754"/>
                                        </p:tgtEl>
                                        <p:attrNameLst>
                                          <p:attrName>style.visibility</p:attrName>
                                        </p:attrNameLst>
                                      </p:cBhvr>
                                      <p:to>
                                        <p:strVal val="visible"/>
                                      </p:to>
                                    </p:set>
                                    <p:animEffect transition="in" filter="blinds(horizontal)">
                                      <p:cBhvr>
                                        <p:cTn id="7" dur="500"/>
                                        <p:tgtEl>
                                          <p:spTgt spid="330754"/>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330755"/>
                                        </p:tgtEl>
                                        <p:attrNameLst>
                                          <p:attrName>style.visibility</p:attrName>
                                        </p:attrNameLst>
                                      </p:cBhvr>
                                      <p:to>
                                        <p:strVal val="visible"/>
                                      </p:to>
                                    </p:set>
                                    <p:anim calcmode="lin" valueType="num">
                                      <p:cBhvr additive="base">
                                        <p:cTn id="11" dur="500" fill="hold"/>
                                        <p:tgtEl>
                                          <p:spTgt spid="330755"/>
                                        </p:tgtEl>
                                        <p:attrNameLst>
                                          <p:attrName>ppt_x</p:attrName>
                                        </p:attrNameLst>
                                      </p:cBhvr>
                                      <p:tavLst>
                                        <p:tav tm="0">
                                          <p:val>
                                            <p:strVal val="0-#ppt_w/2"/>
                                          </p:val>
                                        </p:tav>
                                        <p:tav tm="100000">
                                          <p:val>
                                            <p:strVal val="#ppt_x"/>
                                          </p:val>
                                        </p:tav>
                                      </p:tavLst>
                                    </p:anim>
                                    <p:anim calcmode="lin" valueType="num">
                                      <p:cBhvr additive="base">
                                        <p:cTn id="12" dur="500" fill="hold"/>
                                        <p:tgtEl>
                                          <p:spTgt spid="3307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4" grpId="0" autoUpdateAnimBg="0"/>
      <p:bldP spid="330755" grpId="0" autoUpdateAnimBg="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64523" name="Text Box 11"/>
          <p:cNvSpPr txBox="1">
            <a:spLocks noChangeArrowheads="1"/>
          </p:cNvSpPr>
          <p:nvPr/>
        </p:nvSpPr>
        <p:spPr bwMode="auto">
          <a:xfrm>
            <a:off x="539750" y="4809067"/>
            <a:ext cx="7993063" cy="1615827"/>
          </a:xfrm>
          <a:prstGeom prst="rect">
            <a:avLst/>
          </a:prstGeom>
          <a:noFill/>
          <a:ln w="9525">
            <a:noFill/>
            <a:miter lim="800000"/>
            <a:headEnd/>
            <a:tailEnd/>
          </a:ln>
          <a:effectLst/>
        </p:spPr>
        <p:txBody>
          <a:bodyPr>
            <a:prstTxWarp prst="textNoShape">
              <a:avLst/>
            </a:prstTxWarp>
            <a:spAutoFit/>
          </a:bodyPr>
          <a:lstStyle/>
          <a:p>
            <a:pPr marL="342900" indent="-342900"/>
            <a:r>
              <a:rPr lang="it-IT" sz="2200" dirty="0" smtClean="0">
                <a:solidFill>
                  <a:srgbClr val="00FFFF"/>
                </a:solidFill>
                <a:latin typeface="Chalkboard"/>
                <a:cs typeface="Chalkboard"/>
              </a:rPr>
              <a:t>Uno dei </a:t>
            </a:r>
            <a:r>
              <a:rPr lang="it-IT" sz="2200" dirty="0">
                <a:solidFill>
                  <a:srgbClr val="00FFFF"/>
                </a:solidFill>
                <a:latin typeface="Chalkboard"/>
                <a:cs typeface="Chalkboard"/>
              </a:rPr>
              <a:t>composti impiegati nell’avvelenamento da Mercurio e da </a:t>
            </a:r>
            <a:r>
              <a:rPr lang="it-IT" sz="2200" dirty="0" smtClean="0">
                <a:solidFill>
                  <a:srgbClr val="00FFFF"/>
                </a:solidFill>
                <a:latin typeface="Chalkboard"/>
                <a:cs typeface="Chalkboard"/>
              </a:rPr>
              <a:t>Piombo è il </a:t>
            </a:r>
            <a:r>
              <a:rPr lang="it-IT" sz="2200" dirty="0">
                <a:solidFill>
                  <a:srgbClr val="00FFFF"/>
                </a:solidFill>
                <a:latin typeface="Chalkboard"/>
                <a:cs typeface="Chalkboard"/>
              </a:rPr>
              <a:t>BAL (</a:t>
            </a:r>
            <a:r>
              <a:rPr lang="it-IT" sz="2200" dirty="0" err="1">
                <a:solidFill>
                  <a:srgbClr val="00FFFF"/>
                </a:solidFill>
                <a:latin typeface="Chalkboard"/>
                <a:cs typeface="Chalkboard"/>
              </a:rPr>
              <a:t>British</a:t>
            </a:r>
            <a:r>
              <a:rPr lang="it-IT" sz="2200" dirty="0">
                <a:solidFill>
                  <a:srgbClr val="00FFFF"/>
                </a:solidFill>
                <a:latin typeface="Chalkboard"/>
                <a:cs typeface="Chalkboard"/>
              </a:rPr>
              <a:t> Anti-Lewisite); le molecole del BAL contengono due gruppi </a:t>
            </a:r>
            <a:r>
              <a:rPr lang="it-IT" sz="2200" dirty="0" err="1">
                <a:solidFill>
                  <a:srgbClr val="00FFFF"/>
                </a:solidFill>
                <a:latin typeface="Chalkboard"/>
                <a:cs typeface="Chalkboard"/>
              </a:rPr>
              <a:t>–SH</a:t>
            </a:r>
            <a:r>
              <a:rPr lang="it-IT" sz="2200" dirty="0">
                <a:solidFill>
                  <a:srgbClr val="00FFFF"/>
                </a:solidFill>
                <a:latin typeface="Chalkboard"/>
                <a:cs typeface="Chalkboard"/>
              </a:rPr>
              <a:t> che legano il metallo.</a:t>
            </a:r>
          </a:p>
          <a:p>
            <a:pPr marL="342900" indent="-342900">
              <a:spcBef>
                <a:spcPct val="50000"/>
              </a:spcBef>
            </a:pPr>
            <a:endParaRPr lang="it-IT" sz="2200" dirty="0">
              <a:solidFill>
                <a:srgbClr val="00FFFF"/>
              </a:solidFill>
              <a:latin typeface="Chalkboard"/>
              <a:cs typeface="Chalkboard"/>
            </a:endParaRPr>
          </a:p>
        </p:txBody>
      </p:sp>
      <p:sp>
        <p:nvSpPr>
          <p:cNvPr id="64524" name="Text Box 12"/>
          <p:cNvSpPr txBox="1">
            <a:spLocks noChangeArrowheads="1"/>
          </p:cNvSpPr>
          <p:nvPr/>
        </p:nvSpPr>
        <p:spPr bwMode="auto">
          <a:xfrm>
            <a:off x="375708" y="272465"/>
            <a:ext cx="8429632" cy="2292935"/>
          </a:xfrm>
          <a:prstGeom prst="rect">
            <a:avLst/>
          </a:prstGeom>
          <a:noFill/>
          <a:ln w="9525">
            <a:noFill/>
            <a:miter lim="800000"/>
            <a:headEnd/>
            <a:tailEnd/>
          </a:ln>
          <a:effectLst/>
        </p:spPr>
        <p:txBody>
          <a:bodyPr wrap="square">
            <a:prstTxWarp prst="textNoShape">
              <a:avLst/>
            </a:prstTxWarp>
            <a:spAutoFit/>
          </a:bodyPr>
          <a:lstStyle/>
          <a:p>
            <a:pPr marL="342900" indent="-342900"/>
            <a:r>
              <a:rPr lang="it-IT" sz="2200" dirty="0">
                <a:solidFill>
                  <a:srgbClr val="FFFF00"/>
                </a:solidFill>
                <a:latin typeface="Chalkboard"/>
                <a:cs typeface="Chalkboard"/>
              </a:rPr>
              <a:t>Nel caso di avvelenamento acuto da metalli pesanti si può pensare di somministrare un composto che lega il metallo in  modo più forte di quanto non faccia l’enzima, successivamente la combinazione metallo-composto verrebbe eliminata dall’organismo.</a:t>
            </a:r>
          </a:p>
          <a:p>
            <a:pPr marL="342900" indent="-342900">
              <a:spcBef>
                <a:spcPct val="50000"/>
              </a:spcBef>
            </a:pPr>
            <a:endParaRPr lang="it-IT" sz="2200" dirty="0">
              <a:solidFill>
                <a:srgbClr val="FFFF00"/>
              </a:solidFill>
              <a:latin typeface="Chalkboard"/>
              <a:cs typeface="Chalkboard"/>
            </a:endParaRPr>
          </a:p>
        </p:txBody>
      </p:sp>
      <p:sp>
        <p:nvSpPr>
          <p:cNvPr id="7" name="Rettangolo 6"/>
          <p:cNvSpPr/>
          <p:nvPr/>
        </p:nvSpPr>
        <p:spPr>
          <a:xfrm>
            <a:off x="1250957" y="6050929"/>
            <a:ext cx="6781800" cy="646331"/>
          </a:xfrm>
          <a:prstGeom prst="rect">
            <a:avLst/>
          </a:prstGeom>
        </p:spPr>
        <p:txBody>
          <a:bodyPr wrap="square">
            <a:spAutoFit/>
          </a:bodyPr>
          <a:lstStyle/>
          <a:p>
            <a:pPr algn="ctr">
              <a:spcBef>
                <a:spcPct val="50000"/>
              </a:spcBef>
            </a:pPr>
            <a:r>
              <a:rPr lang="it-IT" b="1" dirty="0" smtClean="0">
                <a:solidFill>
                  <a:schemeClr val="bg1"/>
                </a:solidFill>
                <a:latin typeface="Chalkboard"/>
                <a:ea typeface="Times New Roman" charset="0"/>
                <a:cs typeface="Chalkboard"/>
              </a:rPr>
              <a:t>Il complesso metallico che si forma (chelato) è solubile e può essere facilmente eliminato dall'organismo.</a:t>
            </a:r>
            <a:endParaRPr lang="it-IT" b="1" dirty="0">
              <a:solidFill>
                <a:schemeClr val="bg1"/>
              </a:solidFill>
              <a:latin typeface="Chalkboard"/>
              <a:ea typeface="Times New Roman" charset="0"/>
              <a:cs typeface="Chalkboard"/>
            </a:endParaRPr>
          </a:p>
        </p:txBody>
      </p:sp>
      <p:grpSp>
        <p:nvGrpSpPr>
          <p:cNvPr id="10" name="Gruppo 9"/>
          <p:cNvGrpSpPr/>
          <p:nvPr/>
        </p:nvGrpSpPr>
        <p:grpSpPr>
          <a:xfrm>
            <a:off x="375708" y="2150533"/>
            <a:ext cx="8429632" cy="2421578"/>
            <a:chOff x="375708" y="2150533"/>
            <a:chExt cx="8429632" cy="2421578"/>
          </a:xfrm>
        </p:grpSpPr>
        <p:grpSp>
          <p:nvGrpSpPr>
            <p:cNvPr id="8" name="Gruppo 7"/>
            <p:cNvGrpSpPr/>
            <p:nvPr/>
          </p:nvGrpSpPr>
          <p:grpSpPr>
            <a:xfrm>
              <a:off x="375708" y="2150533"/>
              <a:ext cx="8429632" cy="2421578"/>
              <a:chOff x="375708" y="2150533"/>
              <a:chExt cx="8429632" cy="2421578"/>
            </a:xfrm>
          </p:grpSpPr>
          <p:sp>
            <p:nvSpPr>
              <p:cNvPr id="64514" name="Text Box 2"/>
              <p:cNvSpPr txBox="1">
                <a:spLocks noChangeArrowheads="1"/>
              </p:cNvSpPr>
              <p:nvPr/>
            </p:nvSpPr>
            <p:spPr bwMode="auto">
              <a:xfrm>
                <a:off x="375708" y="2565400"/>
                <a:ext cx="3527425" cy="1015663"/>
              </a:xfrm>
              <a:prstGeom prst="rect">
                <a:avLst/>
              </a:prstGeom>
              <a:noFill/>
              <a:ln w="9525">
                <a:solidFill>
                  <a:schemeClr val="accent6">
                    <a:lumMod val="60000"/>
                    <a:lumOff val="40000"/>
                  </a:schemeClr>
                </a:solidFill>
                <a:miter lim="800000"/>
                <a:headEnd/>
                <a:tailEnd/>
              </a:ln>
              <a:effectLst/>
            </p:spPr>
            <p:txBody>
              <a:bodyPr>
                <a:prstTxWarp prst="textNoShape">
                  <a:avLst/>
                </a:prstTxWarp>
                <a:spAutoFit/>
              </a:bodyPr>
              <a:lstStyle/>
              <a:p>
                <a:pPr marL="342900" indent="-342900" algn="ctr"/>
                <a:r>
                  <a:rPr lang="it-IT" sz="2000" dirty="0" smtClean="0">
                    <a:solidFill>
                      <a:schemeClr val="accent6">
                        <a:lumMod val="75000"/>
                      </a:schemeClr>
                    </a:solidFill>
                    <a:latin typeface="Chalkboard"/>
                    <a:cs typeface="Chalkboard"/>
                  </a:rPr>
                  <a:t>CH</a:t>
                </a:r>
                <a:r>
                  <a:rPr lang="it-IT" sz="2000" baseline="-25000" dirty="0" smtClean="0">
                    <a:solidFill>
                      <a:schemeClr val="accent6">
                        <a:lumMod val="75000"/>
                      </a:schemeClr>
                    </a:solidFill>
                    <a:latin typeface="Chalkboard"/>
                    <a:cs typeface="Chalkboard"/>
                  </a:rPr>
                  <a:t>2</a:t>
                </a:r>
                <a:r>
                  <a:rPr lang="it-IT" sz="2000" dirty="0">
                    <a:solidFill>
                      <a:schemeClr val="accent6">
                        <a:lumMod val="75000"/>
                      </a:schemeClr>
                    </a:solidFill>
                    <a:latin typeface="Chalkboard"/>
                    <a:cs typeface="Chalkboard"/>
                  </a:rPr>
                  <a:t>—CH—</a:t>
                </a:r>
                <a:r>
                  <a:rPr lang="it-IT" sz="2000" dirty="0" smtClean="0">
                    <a:solidFill>
                      <a:schemeClr val="accent6">
                        <a:lumMod val="75000"/>
                      </a:schemeClr>
                    </a:solidFill>
                    <a:latin typeface="Chalkboard"/>
                    <a:cs typeface="Chalkboard"/>
                  </a:rPr>
                  <a:t>CH</a:t>
                </a:r>
                <a:r>
                  <a:rPr lang="it-IT" sz="2000" baseline="-25000" dirty="0" smtClean="0">
                    <a:solidFill>
                      <a:schemeClr val="accent6">
                        <a:lumMod val="75000"/>
                      </a:schemeClr>
                    </a:solidFill>
                    <a:latin typeface="Chalkboard"/>
                    <a:cs typeface="Chalkboard"/>
                  </a:rPr>
                  <a:t>2</a:t>
                </a:r>
              </a:p>
              <a:p>
                <a:pPr marL="342900" indent="-342900" algn="ctr"/>
                <a:r>
                  <a:rPr lang="it-IT" sz="2000" dirty="0" smtClean="0">
                    <a:solidFill>
                      <a:schemeClr val="accent6">
                        <a:lumMod val="75000"/>
                      </a:schemeClr>
                    </a:solidFill>
                    <a:latin typeface="Chalkboard"/>
                    <a:cs typeface="Chalkboard"/>
                  </a:rPr>
                  <a:t>|     |    |</a:t>
                </a:r>
              </a:p>
              <a:p>
                <a:pPr marL="342900" indent="-342900" algn="ctr"/>
                <a:r>
                  <a:rPr lang="it-IT" sz="2000" dirty="0" smtClean="0">
                    <a:solidFill>
                      <a:schemeClr val="accent6">
                        <a:lumMod val="75000"/>
                      </a:schemeClr>
                    </a:solidFill>
                    <a:latin typeface="Chalkboard"/>
                    <a:cs typeface="Chalkboard"/>
                  </a:rPr>
                  <a:t>OH  SH  SH</a:t>
                </a:r>
                <a:endParaRPr lang="it-IT" sz="2000" dirty="0">
                  <a:solidFill>
                    <a:schemeClr val="accent6">
                      <a:lumMod val="75000"/>
                    </a:schemeClr>
                  </a:solidFill>
                  <a:latin typeface="Chalkboard"/>
                  <a:cs typeface="Chalkboard"/>
                </a:endParaRPr>
              </a:p>
            </p:txBody>
          </p:sp>
          <p:pic>
            <p:nvPicPr>
              <p:cNvPr id="5" name="Picture 6"/>
              <p:cNvPicPr>
                <a:picLocks noChangeAspect="1" noChangeArrowheads="1"/>
              </p:cNvPicPr>
              <p:nvPr/>
            </p:nvPicPr>
            <p:blipFill>
              <a:blip r:embed="rId3"/>
              <a:srcRect/>
              <a:stretch>
                <a:fillRect/>
              </a:stretch>
            </p:blipFill>
            <p:spPr bwMode="auto">
              <a:xfrm>
                <a:off x="4222204" y="2150533"/>
                <a:ext cx="4574662" cy="2070630"/>
              </a:xfrm>
              <a:prstGeom prst="rect">
                <a:avLst/>
              </a:prstGeom>
              <a:solidFill>
                <a:srgbClr val="FAC090"/>
              </a:solidFill>
              <a:ln w="9525">
                <a:noFill/>
                <a:miter lim="800000"/>
                <a:headEnd/>
                <a:tailEnd/>
              </a:ln>
            </p:spPr>
          </p:pic>
          <p:sp>
            <p:nvSpPr>
              <p:cNvPr id="6" name="Rettangolo 5"/>
              <p:cNvSpPr/>
              <p:nvPr/>
            </p:nvSpPr>
            <p:spPr>
              <a:xfrm>
                <a:off x="4233340" y="4264334"/>
                <a:ext cx="4572000" cy="307777"/>
              </a:xfrm>
              <a:prstGeom prst="rect">
                <a:avLst/>
              </a:prstGeom>
            </p:spPr>
            <p:txBody>
              <a:bodyPr>
                <a:spAutoFit/>
              </a:bodyPr>
              <a:lstStyle/>
              <a:p>
                <a:pPr algn="ctr"/>
                <a:r>
                  <a:rPr lang="it-IT" sz="1400" b="1" dirty="0" smtClean="0">
                    <a:solidFill>
                      <a:schemeClr val="bg1"/>
                    </a:solidFill>
                    <a:latin typeface="Chalkboard"/>
                    <a:cs typeface="Chalkboard"/>
                  </a:rPr>
                  <a:t>Acido </a:t>
                </a:r>
                <a:r>
                  <a:rPr lang="it-IT" sz="1400" b="1" dirty="0" err="1" smtClean="0">
                    <a:solidFill>
                      <a:schemeClr val="bg1"/>
                    </a:solidFill>
                    <a:latin typeface="Chalkboard"/>
                    <a:cs typeface="Chalkboard"/>
                  </a:rPr>
                  <a:t>etilen-diammino-tetraacetico</a:t>
                </a:r>
                <a:r>
                  <a:rPr lang="it-IT" sz="1400" b="1" dirty="0" smtClean="0">
                    <a:solidFill>
                      <a:schemeClr val="bg1"/>
                    </a:solidFill>
                    <a:latin typeface="Chalkboard"/>
                    <a:cs typeface="Chalkboard"/>
                  </a:rPr>
                  <a:t> (EDTA)</a:t>
                </a:r>
                <a:r>
                  <a:rPr lang="it-IT" sz="1400" dirty="0" smtClean="0">
                    <a:solidFill>
                      <a:schemeClr val="bg1"/>
                    </a:solidFill>
                    <a:latin typeface="Chalkboard"/>
                    <a:cs typeface="Chalkboard"/>
                  </a:rPr>
                  <a:t> </a:t>
                </a:r>
                <a:endParaRPr lang="it-IT" sz="1400" dirty="0">
                  <a:solidFill>
                    <a:schemeClr val="bg1"/>
                  </a:solidFill>
                  <a:latin typeface="Chalkboard"/>
                  <a:cs typeface="Chalkboard"/>
                </a:endParaRPr>
              </a:p>
            </p:txBody>
          </p:sp>
        </p:grpSp>
        <p:sp>
          <p:nvSpPr>
            <p:cNvPr id="9" name="Rettangolo 8"/>
            <p:cNvSpPr/>
            <p:nvPr/>
          </p:nvSpPr>
          <p:spPr>
            <a:xfrm>
              <a:off x="1250957" y="3851831"/>
              <a:ext cx="1223412" cy="307777"/>
            </a:xfrm>
            <a:prstGeom prst="rect">
              <a:avLst/>
            </a:prstGeom>
          </p:spPr>
          <p:txBody>
            <a:bodyPr wrap="none">
              <a:spAutoFit/>
            </a:bodyPr>
            <a:lstStyle/>
            <a:p>
              <a:r>
                <a:rPr lang="it-IT" sz="1400" dirty="0" err="1" smtClean="0">
                  <a:solidFill>
                    <a:schemeClr val="bg1"/>
                  </a:solidFill>
                  <a:latin typeface="Chalkboard"/>
                  <a:cs typeface="Chalkboard"/>
                </a:rPr>
                <a:t>Dimercaprolo</a:t>
              </a:r>
              <a:endParaRPr lang="it-IT" sz="14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523"/>
                                        </p:tgtEl>
                                        <p:attrNameLst>
                                          <p:attrName>style.visibility</p:attrName>
                                        </p:attrNameLst>
                                      </p:cBhvr>
                                      <p:to>
                                        <p:strVal val="visible"/>
                                      </p:to>
                                    </p:set>
                                    <p:animEffect transition="in" filter="fade">
                                      <p:cBhvr>
                                        <p:cTn id="10" dur="2000"/>
                                        <p:tgtEl>
                                          <p:spTgt spid="645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3" grpId="0"/>
      <p:bldP spid="7" grpId="0"/>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0" name="Rettangolo 9"/>
          <p:cNvSpPr>
            <a:spLocks noChangeArrowheads="1"/>
          </p:cNvSpPr>
          <p:nvPr/>
        </p:nvSpPr>
        <p:spPr bwMode="auto">
          <a:xfrm>
            <a:off x="3571875" y="4171951"/>
            <a:ext cx="4960938" cy="1001712"/>
          </a:xfrm>
          <a:prstGeom prst="rect">
            <a:avLst/>
          </a:prstGeom>
          <a:solidFill>
            <a:srgbClr val="333399"/>
          </a:solidFill>
          <a:ln w="25400">
            <a:solidFill>
              <a:srgbClr val="385D8A"/>
            </a:solidFill>
            <a:miter lim="800000"/>
            <a:headEnd/>
            <a:tailEnd/>
          </a:ln>
        </p:spPr>
        <p:txBody>
          <a:bodyPr anchor="ctr">
            <a:prstTxWarp prst="textNoShape">
              <a:avLst/>
            </a:prstTxWarp>
          </a:bodyPr>
          <a:lstStyle/>
          <a:p>
            <a:pPr algn="ctr" fontAlgn="auto">
              <a:spcBef>
                <a:spcPts val="0"/>
              </a:spcBef>
              <a:spcAft>
                <a:spcPts val="0"/>
              </a:spcAft>
              <a:defRPr/>
            </a:pPr>
            <a:endParaRPr lang="it-IT" sz="1800">
              <a:solidFill>
                <a:schemeClr val="lt1"/>
              </a:solidFill>
              <a:latin typeface="+mn-lt"/>
            </a:endParaRPr>
          </a:p>
        </p:txBody>
      </p:sp>
      <p:sp>
        <p:nvSpPr>
          <p:cNvPr id="9" name="Rettangolo 8"/>
          <p:cNvSpPr>
            <a:spLocks noChangeArrowheads="1"/>
          </p:cNvSpPr>
          <p:nvPr/>
        </p:nvSpPr>
        <p:spPr bwMode="auto">
          <a:xfrm>
            <a:off x="3571875" y="350838"/>
            <a:ext cx="4887913" cy="1492250"/>
          </a:xfrm>
          <a:prstGeom prst="rect">
            <a:avLst/>
          </a:prstGeom>
          <a:solidFill>
            <a:srgbClr val="333399"/>
          </a:solidFill>
          <a:ln w="25400">
            <a:solidFill>
              <a:srgbClr val="385D8A"/>
            </a:solidFill>
            <a:miter lim="800000"/>
            <a:headEnd/>
            <a:tailEnd/>
          </a:ln>
        </p:spPr>
        <p:txBody>
          <a:bodyPr anchor="ctr">
            <a:prstTxWarp prst="textNoShape">
              <a:avLst/>
            </a:prstTxWarp>
          </a:bodyPr>
          <a:lstStyle/>
          <a:p>
            <a:pPr algn="ctr" fontAlgn="auto">
              <a:spcBef>
                <a:spcPts val="0"/>
              </a:spcBef>
              <a:spcAft>
                <a:spcPts val="0"/>
              </a:spcAft>
              <a:defRPr/>
            </a:pPr>
            <a:endParaRPr lang="it-IT" sz="1800">
              <a:solidFill>
                <a:schemeClr val="lt1"/>
              </a:solidFill>
              <a:latin typeface="+mn-lt"/>
            </a:endParaRPr>
          </a:p>
        </p:txBody>
      </p:sp>
      <p:sp>
        <p:nvSpPr>
          <p:cNvPr id="8" name="Rettangolo 7"/>
          <p:cNvSpPr>
            <a:spLocks noChangeArrowheads="1"/>
          </p:cNvSpPr>
          <p:nvPr/>
        </p:nvSpPr>
        <p:spPr bwMode="auto">
          <a:xfrm>
            <a:off x="428625" y="350838"/>
            <a:ext cx="1714500" cy="4929188"/>
          </a:xfrm>
          <a:prstGeom prst="rect">
            <a:avLst/>
          </a:prstGeom>
          <a:solidFill>
            <a:srgbClr val="333399"/>
          </a:solidFill>
          <a:ln w="25400">
            <a:solidFill>
              <a:srgbClr val="385D8A"/>
            </a:solidFill>
            <a:miter lim="800000"/>
            <a:headEnd/>
            <a:tailEnd/>
          </a:ln>
        </p:spPr>
        <p:txBody>
          <a:bodyPr anchor="ctr">
            <a:prstTxWarp prst="textNoShape">
              <a:avLst/>
            </a:prstTxWarp>
          </a:bodyPr>
          <a:lstStyle/>
          <a:p>
            <a:pPr algn="ctr" fontAlgn="auto">
              <a:spcBef>
                <a:spcPts val="0"/>
              </a:spcBef>
              <a:spcAft>
                <a:spcPts val="0"/>
              </a:spcAft>
              <a:defRPr/>
            </a:pPr>
            <a:endParaRPr lang="it-IT" sz="1800">
              <a:solidFill>
                <a:schemeClr val="lt1"/>
              </a:solidFill>
              <a:latin typeface="+mn-lt"/>
            </a:endParaRPr>
          </a:p>
        </p:txBody>
      </p:sp>
      <p:sp>
        <p:nvSpPr>
          <p:cNvPr id="30725" name="CasellaDiTesto 3"/>
          <p:cNvSpPr txBox="1">
            <a:spLocks noChangeArrowheads="1"/>
          </p:cNvSpPr>
          <p:nvPr/>
        </p:nvSpPr>
        <p:spPr bwMode="auto">
          <a:xfrm>
            <a:off x="428625" y="1422401"/>
            <a:ext cx="1714500" cy="2308225"/>
          </a:xfrm>
          <a:prstGeom prst="rect">
            <a:avLst/>
          </a:prstGeom>
          <a:noFill/>
          <a:ln w="9525">
            <a:noFill/>
            <a:miter lim="800000"/>
            <a:headEnd/>
            <a:tailEnd/>
          </a:ln>
        </p:spPr>
        <p:txBody>
          <a:bodyPr>
            <a:prstTxWarp prst="textNoShape">
              <a:avLst/>
            </a:prstTxWarp>
            <a:spAutoFit/>
          </a:bodyPr>
          <a:lstStyle/>
          <a:p>
            <a:r>
              <a:rPr lang="it-IT" sz="1800" dirty="0">
                <a:solidFill>
                  <a:schemeClr val="bg1"/>
                </a:solidFill>
                <a:latin typeface="Chalkboard"/>
                <a:cs typeface="Chalkboard"/>
              </a:rPr>
              <a:t>Direttiva 2000/60/CE</a:t>
            </a:r>
          </a:p>
          <a:p>
            <a:r>
              <a:rPr lang="it-IT" sz="1800" dirty="0">
                <a:solidFill>
                  <a:schemeClr val="bg1"/>
                </a:solidFill>
                <a:latin typeface="Chalkboard"/>
                <a:cs typeface="Chalkboard"/>
              </a:rPr>
              <a:t>Istituisce un quadro per la protezione delle acque superficiali e sotterranee</a:t>
            </a:r>
          </a:p>
        </p:txBody>
      </p:sp>
      <p:sp>
        <p:nvSpPr>
          <p:cNvPr id="30726" name="CasellaDiTesto 4"/>
          <p:cNvSpPr txBox="1">
            <a:spLocks noChangeArrowheads="1"/>
          </p:cNvSpPr>
          <p:nvPr/>
        </p:nvSpPr>
        <p:spPr bwMode="auto">
          <a:xfrm>
            <a:off x="3643313" y="350838"/>
            <a:ext cx="4745037" cy="1477963"/>
          </a:xfrm>
          <a:prstGeom prst="rect">
            <a:avLst/>
          </a:prstGeom>
          <a:noFill/>
          <a:ln w="9525">
            <a:noFill/>
            <a:miter lim="800000"/>
            <a:headEnd/>
            <a:tailEnd/>
          </a:ln>
        </p:spPr>
        <p:txBody>
          <a:bodyPr>
            <a:prstTxWarp prst="textNoShape">
              <a:avLst/>
            </a:prstTxWarp>
            <a:spAutoFit/>
          </a:bodyPr>
          <a:lstStyle/>
          <a:p>
            <a:pPr>
              <a:spcAft>
                <a:spcPts val="300"/>
              </a:spcAft>
            </a:pPr>
            <a:r>
              <a:rPr lang="it-IT" sz="1600">
                <a:solidFill>
                  <a:schemeClr val="bg1"/>
                </a:solidFill>
                <a:latin typeface="Chalkboard"/>
                <a:cs typeface="Chalkboard"/>
              </a:rPr>
              <a:t>Direttiva 91/271/CEE (acque reflue urbane)</a:t>
            </a:r>
          </a:p>
          <a:p>
            <a:pPr>
              <a:spcAft>
                <a:spcPts val="300"/>
              </a:spcAft>
            </a:pPr>
            <a:r>
              <a:rPr lang="it-IT" sz="1600">
                <a:solidFill>
                  <a:schemeClr val="bg1"/>
                </a:solidFill>
                <a:latin typeface="Chalkboard"/>
                <a:cs typeface="Chalkboard"/>
              </a:rPr>
              <a:t>Direttiva 91/676/CEE (nitrati)</a:t>
            </a:r>
          </a:p>
          <a:p>
            <a:pPr>
              <a:spcAft>
                <a:spcPts val="300"/>
              </a:spcAft>
            </a:pPr>
            <a:r>
              <a:rPr lang="it-IT" sz="1600">
                <a:solidFill>
                  <a:schemeClr val="bg1"/>
                </a:solidFill>
                <a:latin typeface="Chalkboard"/>
                <a:cs typeface="Chalkboard"/>
              </a:rPr>
              <a:t>Direttiva 98/83/CE (acqua potabile)</a:t>
            </a:r>
          </a:p>
          <a:p>
            <a:pPr>
              <a:spcAft>
                <a:spcPts val="300"/>
              </a:spcAft>
            </a:pPr>
            <a:r>
              <a:rPr lang="it-IT" sz="1600">
                <a:solidFill>
                  <a:schemeClr val="bg1"/>
                </a:solidFill>
                <a:latin typeface="Chalkboard"/>
                <a:cs typeface="Chalkboard"/>
              </a:rPr>
              <a:t>Direttiva 2006/7/CE (balneazione)</a:t>
            </a:r>
          </a:p>
          <a:p>
            <a:pPr>
              <a:spcAft>
                <a:spcPts val="300"/>
              </a:spcAft>
            </a:pPr>
            <a:r>
              <a:rPr lang="it-IT" sz="1600">
                <a:solidFill>
                  <a:schemeClr val="bg1"/>
                </a:solidFill>
                <a:latin typeface="Chalkboard"/>
                <a:cs typeface="Chalkboard"/>
              </a:rPr>
              <a:t>Direttiva 2006/118/CE (Acque sotterranee)</a:t>
            </a:r>
          </a:p>
        </p:txBody>
      </p:sp>
      <p:sp>
        <p:nvSpPr>
          <p:cNvPr id="30727" name="CasellaDiTesto 5"/>
          <p:cNvSpPr txBox="1">
            <a:spLocks noChangeArrowheads="1"/>
          </p:cNvSpPr>
          <p:nvPr/>
        </p:nvSpPr>
        <p:spPr bwMode="auto">
          <a:xfrm>
            <a:off x="3643313" y="4179888"/>
            <a:ext cx="5105400" cy="1192213"/>
          </a:xfrm>
          <a:prstGeom prst="rect">
            <a:avLst/>
          </a:prstGeom>
          <a:noFill/>
          <a:ln w="9525">
            <a:noFill/>
            <a:miter lim="800000"/>
            <a:headEnd/>
            <a:tailEnd/>
          </a:ln>
        </p:spPr>
        <p:txBody>
          <a:bodyPr>
            <a:prstTxWarp prst="textNoShape">
              <a:avLst/>
            </a:prstTxWarp>
            <a:spAutoFit/>
          </a:bodyPr>
          <a:lstStyle/>
          <a:p>
            <a:pPr>
              <a:spcAft>
                <a:spcPts val="300"/>
              </a:spcAft>
            </a:pPr>
            <a:r>
              <a:rPr lang="it-IT" sz="1600">
                <a:solidFill>
                  <a:schemeClr val="bg1"/>
                </a:solidFill>
                <a:latin typeface="Chalkboard"/>
                <a:cs typeface="Chalkboard"/>
              </a:rPr>
              <a:t>Direttiva 2008/105/CE (standard qualità ambientale)</a:t>
            </a:r>
          </a:p>
          <a:p>
            <a:pPr>
              <a:spcAft>
                <a:spcPts val="300"/>
              </a:spcAft>
            </a:pPr>
            <a:r>
              <a:rPr lang="it-IT" sz="1600">
                <a:solidFill>
                  <a:schemeClr val="bg1"/>
                </a:solidFill>
                <a:latin typeface="Chalkboard"/>
                <a:cs typeface="Chalkboard"/>
              </a:rPr>
              <a:t>Decisione 17 agosto 2005</a:t>
            </a:r>
          </a:p>
          <a:p>
            <a:pPr>
              <a:spcAft>
                <a:spcPts val="300"/>
              </a:spcAft>
            </a:pPr>
            <a:r>
              <a:rPr lang="it-IT" sz="1600">
                <a:solidFill>
                  <a:schemeClr val="bg1"/>
                </a:solidFill>
                <a:latin typeface="Chalkboard"/>
                <a:cs typeface="Chalkboard"/>
              </a:rPr>
              <a:t>Decisione 30 ottobre 2008</a:t>
            </a:r>
          </a:p>
          <a:p>
            <a:pPr>
              <a:spcAft>
                <a:spcPts val="300"/>
              </a:spcAft>
            </a:pPr>
            <a:r>
              <a:rPr lang="it-IT" sz="1600">
                <a:solidFill>
                  <a:schemeClr val="bg1"/>
                </a:solidFill>
                <a:latin typeface="Chalkboard"/>
                <a:cs typeface="Chalkboard"/>
              </a:rPr>
              <a:t>                                     </a:t>
            </a:r>
          </a:p>
        </p:txBody>
      </p:sp>
      <p:sp>
        <p:nvSpPr>
          <p:cNvPr id="13" name="Freccia a destra 12"/>
          <p:cNvSpPr>
            <a:spLocks noChangeArrowheads="1"/>
          </p:cNvSpPr>
          <p:nvPr/>
        </p:nvSpPr>
        <p:spPr bwMode="auto">
          <a:xfrm>
            <a:off x="2428875" y="839788"/>
            <a:ext cx="928688" cy="500063"/>
          </a:xfrm>
          <a:prstGeom prst="rightArrow">
            <a:avLst>
              <a:gd name="adj1" fmla="val 50000"/>
              <a:gd name="adj2" fmla="val 49997"/>
            </a:avLst>
          </a:prstGeom>
          <a:solidFill>
            <a:srgbClr val="333399"/>
          </a:solidFill>
          <a:ln w="25400">
            <a:solidFill>
              <a:srgbClr val="385D8A"/>
            </a:solidFill>
            <a:miter lim="800000"/>
            <a:headEnd/>
            <a:tailEnd/>
          </a:ln>
        </p:spPr>
        <p:txBody>
          <a:bodyPr anchor="ctr">
            <a:prstTxWarp prst="textNoShape">
              <a:avLst/>
            </a:prstTxWarp>
          </a:bodyPr>
          <a:lstStyle/>
          <a:p>
            <a:pPr algn="ctr" fontAlgn="auto">
              <a:spcBef>
                <a:spcPts val="0"/>
              </a:spcBef>
              <a:spcAft>
                <a:spcPts val="0"/>
              </a:spcAft>
              <a:defRPr/>
            </a:pPr>
            <a:endParaRPr lang="it-IT" sz="1800">
              <a:solidFill>
                <a:schemeClr val="lt1"/>
              </a:solidFill>
              <a:latin typeface="+mn-lt"/>
            </a:endParaRPr>
          </a:p>
        </p:txBody>
      </p:sp>
      <p:sp>
        <p:nvSpPr>
          <p:cNvPr id="14" name="Freccia a destra 13"/>
          <p:cNvSpPr>
            <a:spLocks noChangeArrowheads="1"/>
          </p:cNvSpPr>
          <p:nvPr/>
        </p:nvSpPr>
        <p:spPr bwMode="auto">
          <a:xfrm>
            <a:off x="2428875" y="2711451"/>
            <a:ext cx="928688" cy="500062"/>
          </a:xfrm>
          <a:prstGeom prst="rightArrow">
            <a:avLst>
              <a:gd name="adj1" fmla="val 50000"/>
              <a:gd name="adj2" fmla="val 49997"/>
            </a:avLst>
          </a:prstGeom>
          <a:solidFill>
            <a:srgbClr val="333399"/>
          </a:solidFill>
          <a:ln w="25400">
            <a:solidFill>
              <a:srgbClr val="385D8A"/>
            </a:solidFill>
            <a:miter lim="800000"/>
            <a:headEnd/>
            <a:tailEnd/>
          </a:ln>
        </p:spPr>
        <p:txBody>
          <a:bodyPr anchor="ctr">
            <a:prstTxWarp prst="textNoShape">
              <a:avLst/>
            </a:prstTxWarp>
          </a:bodyPr>
          <a:lstStyle/>
          <a:p>
            <a:pPr algn="ctr" fontAlgn="auto">
              <a:spcBef>
                <a:spcPts val="0"/>
              </a:spcBef>
              <a:spcAft>
                <a:spcPts val="0"/>
              </a:spcAft>
              <a:defRPr/>
            </a:pPr>
            <a:endParaRPr lang="it-IT" sz="1800">
              <a:solidFill>
                <a:schemeClr val="lt1"/>
              </a:solidFill>
              <a:latin typeface="+mn-lt"/>
            </a:endParaRPr>
          </a:p>
        </p:txBody>
      </p:sp>
      <p:sp>
        <p:nvSpPr>
          <p:cNvPr id="15" name="Freccia a destra 14"/>
          <p:cNvSpPr>
            <a:spLocks noChangeArrowheads="1"/>
          </p:cNvSpPr>
          <p:nvPr/>
        </p:nvSpPr>
        <p:spPr bwMode="auto">
          <a:xfrm>
            <a:off x="2500313" y="4351338"/>
            <a:ext cx="857250" cy="571500"/>
          </a:xfrm>
          <a:prstGeom prst="rightArrow">
            <a:avLst>
              <a:gd name="adj1" fmla="val 50000"/>
              <a:gd name="adj2" fmla="val 50000"/>
            </a:avLst>
          </a:prstGeom>
          <a:solidFill>
            <a:srgbClr val="333399"/>
          </a:solidFill>
          <a:ln w="25400">
            <a:solidFill>
              <a:srgbClr val="385D8A"/>
            </a:solidFill>
            <a:miter lim="800000"/>
            <a:headEnd/>
            <a:tailEnd/>
          </a:ln>
        </p:spPr>
        <p:txBody>
          <a:bodyPr anchor="ctr">
            <a:prstTxWarp prst="textNoShape">
              <a:avLst/>
            </a:prstTxWarp>
          </a:bodyPr>
          <a:lstStyle/>
          <a:p>
            <a:pPr algn="ctr" fontAlgn="auto">
              <a:spcBef>
                <a:spcPts val="0"/>
              </a:spcBef>
              <a:spcAft>
                <a:spcPts val="0"/>
              </a:spcAft>
              <a:defRPr/>
            </a:pPr>
            <a:endParaRPr lang="it-IT" sz="1800">
              <a:solidFill>
                <a:schemeClr val="lt1"/>
              </a:solidFill>
              <a:latin typeface="+mn-lt"/>
            </a:endParaRPr>
          </a:p>
        </p:txBody>
      </p:sp>
      <p:sp>
        <p:nvSpPr>
          <p:cNvPr id="17" name="Rettangolo 16"/>
          <p:cNvSpPr>
            <a:spLocks noChangeArrowheads="1"/>
          </p:cNvSpPr>
          <p:nvPr/>
        </p:nvSpPr>
        <p:spPr bwMode="auto">
          <a:xfrm>
            <a:off x="3571875" y="2563813"/>
            <a:ext cx="4887913" cy="792163"/>
          </a:xfrm>
          <a:prstGeom prst="rect">
            <a:avLst/>
          </a:prstGeom>
          <a:solidFill>
            <a:srgbClr val="333399"/>
          </a:solidFill>
          <a:ln w="25400">
            <a:solidFill>
              <a:srgbClr val="385D8A"/>
            </a:solidFill>
            <a:miter lim="800000"/>
            <a:headEnd/>
            <a:tailEnd/>
          </a:ln>
        </p:spPr>
        <p:txBody>
          <a:bodyPr anchor="ctr">
            <a:prstTxWarp prst="textNoShape">
              <a:avLst/>
            </a:prstTxWarp>
          </a:bodyPr>
          <a:lstStyle/>
          <a:p>
            <a:pPr algn="ctr" fontAlgn="auto">
              <a:spcBef>
                <a:spcPts val="0"/>
              </a:spcBef>
              <a:spcAft>
                <a:spcPts val="0"/>
              </a:spcAft>
              <a:defRPr/>
            </a:pPr>
            <a:endParaRPr lang="it-IT" sz="1800">
              <a:solidFill>
                <a:schemeClr val="lt1"/>
              </a:solidFill>
              <a:latin typeface="+mn-lt"/>
            </a:endParaRPr>
          </a:p>
        </p:txBody>
      </p:sp>
      <p:sp>
        <p:nvSpPr>
          <p:cNvPr id="30732" name="CasellaDiTesto 17"/>
          <p:cNvSpPr txBox="1">
            <a:spLocks noChangeArrowheads="1"/>
          </p:cNvSpPr>
          <p:nvPr/>
        </p:nvSpPr>
        <p:spPr bwMode="auto">
          <a:xfrm>
            <a:off x="3563938" y="2635251"/>
            <a:ext cx="4889500" cy="619125"/>
          </a:xfrm>
          <a:prstGeom prst="rect">
            <a:avLst/>
          </a:prstGeom>
          <a:noFill/>
          <a:ln w="9525">
            <a:noFill/>
            <a:miter lim="800000"/>
            <a:headEnd/>
            <a:tailEnd/>
          </a:ln>
        </p:spPr>
        <p:txBody>
          <a:bodyPr>
            <a:prstTxWarp prst="textNoShape">
              <a:avLst/>
            </a:prstTxWarp>
            <a:spAutoFit/>
          </a:bodyPr>
          <a:lstStyle/>
          <a:p>
            <a:pPr>
              <a:spcAft>
                <a:spcPts val="300"/>
              </a:spcAft>
            </a:pPr>
            <a:r>
              <a:rPr lang="it-IT" sz="1600">
                <a:solidFill>
                  <a:schemeClr val="bg1"/>
                </a:solidFill>
                <a:latin typeface="Chalkboard"/>
                <a:cs typeface="Chalkboard"/>
              </a:rPr>
              <a:t>Direttiva 2007/60/CE (alluvioni)</a:t>
            </a:r>
          </a:p>
          <a:p>
            <a:pPr>
              <a:spcAft>
                <a:spcPts val="300"/>
              </a:spcAft>
            </a:pPr>
            <a:r>
              <a:rPr lang="it-IT" sz="1600">
                <a:solidFill>
                  <a:schemeClr val="bg1"/>
                </a:solidFill>
                <a:latin typeface="Chalkboard"/>
                <a:cs typeface="Chalkboard"/>
              </a:rPr>
              <a:t>Direttiva 2008/56/CE (strategia ambiente marino)</a:t>
            </a:r>
          </a:p>
        </p:txBody>
      </p:sp>
      <p:sp>
        <p:nvSpPr>
          <p:cNvPr id="19" name="Parentesi graffa chiusa 18"/>
          <p:cNvSpPr/>
          <p:nvPr/>
        </p:nvSpPr>
        <p:spPr>
          <a:xfrm>
            <a:off x="6227763" y="4524376"/>
            <a:ext cx="73025" cy="433387"/>
          </a:xfrm>
          <a:prstGeom prst="rightBrace">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it-IT" sz="1800"/>
          </a:p>
        </p:txBody>
      </p:sp>
      <p:sp>
        <p:nvSpPr>
          <p:cNvPr id="30734" name="CasellaDiTesto 19"/>
          <p:cNvSpPr txBox="1">
            <a:spLocks noChangeArrowheads="1"/>
          </p:cNvSpPr>
          <p:nvPr/>
        </p:nvSpPr>
        <p:spPr bwMode="auto">
          <a:xfrm>
            <a:off x="6372225" y="4546601"/>
            <a:ext cx="1689100" cy="338137"/>
          </a:xfrm>
          <a:prstGeom prst="rect">
            <a:avLst/>
          </a:prstGeom>
          <a:noFill/>
          <a:ln w="9525">
            <a:noFill/>
            <a:miter lim="800000"/>
            <a:headEnd/>
            <a:tailEnd/>
          </a:ln>
        </p:spPr>
        <p:txBody>
          <a:bodyPr wrap="none">
            <a:prstTxWarp prst="textNoShape">
              <a:avLst/>
            </a:prstTxWarp>
            <a:spAutoFit/>
          </a:bodyPr>
          <a:lstStyle/>
          <a:p>
            <a:r>
              <a:rPr lang="it-IT" sz="1600">
                <a:solidFill>
                  <a:schemeClr val="bg1"/>
                </a:solidFill>
                <a:latin typeface="Calibri" charset="0"/>
              </a:rPr>
              <a:t>(stato ecologico)</a:t>
            </a:r>
          </a:p>
        </p:txBody>
      </p:sp>
      <p:sp>
        <p:nvSpPr>
          <p:cNvPr id="16" name="Rettangolo 15"/>
          <p:cNvSpPr/>
          <p:nvPr/>
        </p:nvSpPr>
        <p:spPr>
          <a:xfrm>
            <a:off x="1317669" y="5821267"/>
            <a:ext cx="6639781" cy="523220"/>
          </a:xfrm>
          <a:prstGeom prst="rect">
            <a:avLst/>
          </a:prstGeom>
        </p:spPr>
        <p:txBody>
          <a:bodyPr wrap="none">
            <a:spAutoFit/>
          </a:bodyPr>
          <a:lstStyle/>
          <a:p>
            <a:r>
              <a:rPr lang="it-IT" sz="2800" dirty="0" smtClean="0">
                <a:solidFill>
                  <a:srgbClr val="CCFFCC"/>
                </a:solidFill>
                <a:latin typeface="Chalkboard"/>
                <a:cs typeface="Chalkboard"/>
              </a:rPr>
              <a:t>Testo Unico Ambientale: </a:t>
            </a:r>
            <a:r>
              <a:rPr lang="it-IT" sz="2800" dirty="0" err="1" smtClean="0">
                <a:solidFill>
                  <a:srgbClr val="CCFFCC"/>
                </a:solidFill>
                <a:latin typeface="Chalkboard"/>
                <a:cs typeface="Chalkboard"/>
              </a:rPr>
              <a:t>D.Lgs.</a:t>
            </a:r>
            <a:r>
              <a:rPr lang="it-IT" sz="2800" dirty="0" smtClean="0">
                <a:solidFill>
                  <a:srgbClr val="CCFFCC"/>
                </a:solidFill>
                <a:latin typeface="Chalkboard"/>
                <a:cs typeface="Chalkboard"/>
              </a:rPr>
              <a:t> 152/2006</a:t>
            </a:r>
            <a:endParaRPr lang="it-IT" sz="2800" dirty="0">
              <a:solidFill>
                <a:srgbClr val="CCFFCC"/>
              </a:solidFill>
              <a:latin typeface="Chalkboard"/>
              <a:cs typeface="Chalkboar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 y="0"/>
            <a:ext cx="9144000" cy="6858000"/>
          </a:xfrm>
          <a:prstGeom prst="rect">
            <a:avLst/>
          </a:prstGeom>
        </p:spPr>
      </p:pic>
      <p:sp>
        <p:nvSpPr>
          <p:cNvPr id="2" name="Rettangolo 1"/>
          <p:cNvSpPr/>
          <p:nvPr/>
        </p:nvSpPr>
        <p:spPr>
          <a:xfrm>
            <a:off x="-338659" y="-101598"/>
            <a:ext cx="5571067" cy="1292662"/>
          </a:xfrm>
          <a:prstGeom prst="rect">
            <a:avLst/>
          </a:prstGeom>
        </p:spPr>
        <p:txBody>
          <a:bodyPr wrap="square">
            <a:spAutoFit/>
          </a:bodyPr>
          <a:lstStyle/>
          <a:p>
            <a:pPr algn="ctr"/>
            <a:r>
              <a:rPr lang="it-IT" sz="2600" dirty="0" smtClean="0">
                <a:solidFill>
                  <a:schemeClr val="bg1"/>
                </a:solidFill>
                <a:latin typeface="Chalkboard"/>
                <a:cs typeface="Chalkboard"/>
              </a:rPr>
              <a:t>CHE FARE QUANDO VIENE RICONOSCIUTO UN INQUINAMENTO NELLE ACQUE?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Rettangolo 3"/>
          <p:cNvSpPr/>
          <p:nvPr/>
        </p:nvSpPr>
        <p:spPr>
          <a:xfrm>
            <a:off x="84665" y="220133"/>
            <a:ext cx="8788968" cy="1200328"/>
          </a:xfrm>
          <a:prstGeom prst="rect">
            <a:avLst/>
          </a:prstGeom>
        </p:spPr>
        <p:txBody>
          <a:bodyPr wrap="square">
            <a:spAutoFit/>
          </a:bodyPr>
          <a:lstStyle/>
          <a:p>
            <a:pPr algn="ctr"/>
            <a:r>
              <a:rPr lang="it-IT" sz="2400" b="1" dirty="0" smtClean="0">
                <a:solidFill>
                  <a:srgbClr val="FFFF00"/>
                </a:solidFill>
                <a:latin typeface="Chalkboard"/>
                <a:cs typeface="Chalkboard"/>
              </a:rPr>
              <a:t>Segnalazione di un processo di inquinamento o in atto (colore di un fiume) o per anomalia durante procedure di routine, e.g. innaffiamento, acqua da bere, ecc.</a:t>
            </a:r>
            <a:endParaRPr lang="it-IT" sz="2400" dirty="0">
              <a:solidFill>
                <a:srgbClr val="FFFF00"/>
              </a:solidFill>
            </a:endParaRPr>
          </a:p>
        </p:txBody>
      </p:sp>
      <p:pic>
        <p:nvPicPr>
          <p:cNvPr id="5" name="Immagine 4"/>
          <p:cNvPicPr>
            <a:picLocks noChangeAspect="1"/>
          </p:cNvPicPr>
          <p:nvPr/>
        </p:nvPicPr>
        <p:blipFill>
          <a:blip r:embed="rId2"/>
          <a:stretch>
            <a:fillRect/>
          </a:stretch>
        </p:blipFill>
        <p:spPr>
          <a:xfrm>
            <a:off x="1585387" y="1710267"/>
            <a:ext cx="6311900" cy="3873500"/>
          </a:xfrm>
          <a:prstGeom prst="rect">
            <a:avLst/>
          </a:prstGeom>
        </p:spPr>
      </p:pic>
      <p:pic>
        <p:nvPicPr>
          <p:cNvPr id="6" name="Immagine 5"/>
          <p:cNvPicPr>
            <a:picLocks noChangeAspect="1"/>
          </p:cNvPicPr>
          <p:nvPr/>
        </p:nvPicPr>
        <p:blipFill>
          <a:blip r:embed="rId3"/>
          <a:stretch>
            <a:fillRect/>
          </a:stretch>
        </p:blipFill>
        <p:spPr>
          <a:xfrm>
            <a:off x="0" y="4521200"/>
            <a:ext cx="2336800" cy="2336800"/>
          </a:xfrm>
          <a:prstGeom prst="rect">
            <a:avLst/>
          </a:prstGeom>
        </p:spPr>
      </p:pic>
      <p:pic>
        <p:nvPicPr>
          <p:cNvPr id="7" name="Immagine 6"/>
          <p:cNvPicPr>
            <a:picLocks noChangeAspect="1"/>
          </p:cNvPicPr>
          <p:nvPr/>
        </p:nvPicPr>
        <p:blipFill>
          <a:blip r:embed="rId4"/>
          <a:stretch>
            <a:fillRect/>
          </a:stretch>
        </p:blipFill>
        <p:spPr>
          <a:xfrm>
            <a:off x="6813172" y="4521200"/>
            <a:ext cx="2330828" cy="23368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 y="0"/>
            <a:ext cx="9144000" cy="68580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Rettangolo 3"/>
          <p:cNvSpPr/>
          <p:nvPr/>
        </p:nvSpPr>
        <p:spPr>
          <a:xfrm>
            <a:off x="575732" y="1354666"/>
            <a:ext cx="8314267" cy="3108544"/>
          </a:xfrm>
          <a:prstGeom prst="rect">
            <a:avLst/>
          </a:prstGeom>
        </p:spPr>
        <p:txBody>
          <a:bodyPr wrap="square">
            <a:spAutoFit/>
          </a:bodyPr>
          <a:lstStyle/>
          <a:p>
            <a:pPr algn="ctr"/>
            <a:r>
              <a:rPr lang="it-IT" sz="2800" baseline="0" dirty="0" smtClean="0">
                <a:solidFill>
                  <a:srgbClr val="FFFF00"/>
                </a:solidFill>
                <a:latin typeface="Chalkboard"/>
                <a:cs typeface="Chalkboard"/>
              </a:rPr>
              <a:t>Confront</a:t>
            </a:r>
            <a:r>
              <a:rPr lang="it-IT" sz="2800" dirty="0" smtClean="0">
                <a:solidFill>
                  <a:srgbClr val="FFFF00"/>
                </a:solidFill>
                <a:latin typeface="Chalkboard"/>
                <a:cs typeface="Chalkboard"/>
              </a:rPr>
              <a:t>o con i parametri riportati nel </a:t>
            </a:r>
            <a:r>
              <a:rPr lang="it-IT" sz="2800" baseline="0" dirty="0" err="1" smtClean="0">
                <a:solidFill>
                  <a:srgbClr val="FFFF00"/>
                </a:solidFill>
                <a:latin typeface="Chalkboard"/>
                <a:cs typeface="Chalkboard"/>
              </a:rPr>
              <a:t>D.Lgs.</a:t>
            </a:r>
            <a:r>
              <a:rPr lang="it-IT" sz="2800" baseline="0" dirty="0" smtClean="0">
                <a:solidFill>
                  <a:srgbClr val="FFFF00"/>
                </a:solidFill>
                <a:latin typeface="Chalkboard"/>
                <a:cs typeface="Chalkboard"/>
              </a:rPr>
              <a:t> 152/2006, nella tabella II dell’Allegato </a:t>
            </a:r>
            <a:r>
              <a:rPr lang="it-IT" sz="2800" baseline="0" dirty="0" err="1" smtClean="0">
                <a:solidFill>
                  <a:srgbClr val="FFFF00"/>
                </a:solidFill>
                <a:latin typeface="Chalkboard"/>
                <a:cs typeface="Chalkboard"/>
              </a:rPr>
              <a:t>V</a:t>
            </a:r>
            <a:r>
              <a:rPr lang="it-IT" sz="2800" baseline="0" dirty="0" smtClean="0">
                <a:solidFill>
                  <a:srgbClr val="FFFF00"/>
                </a:solidFill>
                <a:latin typeface="Chalkboard"/>
                <a:cs typeface="Chalkboard"/>
              </a:rPr>
              <a:t> alla parte IV, e verifica</a:t>
            </a:r>
            <a:r>
              <a:rPr lang="it-IT" sz="2800" dirty="0" smtClean="0">
                <a:solidFill>
                  <a:srgbClr val="FFFF00"/>
                </a:solidFill>
                <a:latin typeface="Chalkboard"/>
                <a:cs typeface="Chalkboard"/>
              </a:rPr>
              <a:t> dell’eventuale superamento </a:t>
            </a:r>
            <a:r>
              <a:rPr lang="it-IT" sz="2800" baseline="0" dirty="0" smtClean="0">
                <a:solidFill>
                  <a:srgbClr val="FFFF00"/>
                </a:solidFill>
                <a:latin typeface="Chalkboard"/>
                <a:cs typeface="Chalkboard"/>
              </a:rPr>
              <a:t>del valore CSC (</a:t>
            </a:r>
            <a:r>
              <a:rPr lang="it-IT" sz="2800" u="sng" baseline="0" dirty="0" smtClean="0">
                <a:solidFill>
                  <a:srgbClr val="FFFF00"/>
                </a:solidFill>
                <a:latin typeface="Chalkboard"/>
                <a:cs typeface="Chalkboard"/>
              </a:rPr>
              <a:t>concentrazione soglia di</a:t>
            </a:r>
            <a:r>
              <a:rPr lang="it-IT" sz="2800" u="sng" dirty="0" smtClean="0">
                <a:solidFill>
                  <a:srgbClr val="FFFF00"/>
                </a:solidFill>
                <a:latin typeface="Chalkboard"/>
                <a:cs typeface="Chalkboard"/>
              </a:rPr>
              <a:t> </a:t>
            </a:r>
            <a:r>
              <a:rPr lang="it-IT" sz="2800" u="sng" baseline="0" dirty="0" smtClean="0">
                <a:solidFill>
                  <a:srgbClr val="FFFF00"/>
                </a:solidFill>
                <a:latin typeface="Chalkboard"/>
                <a:cs typeface="Chalkboard"/>
              </a:rPr>
              <a:t>contaminazione</a:t>
            </a:r>
            <a:r>
              <a:rPr lang="it-IT" sz="2800" baseline="0" dirty="0" smtClean="0">
                <a:solidFill>
                  <a:srgbClr val="FFFF00"/>
                </a:solidFill>
                <a:latin typeface="Chalkboard"/>
                <a:cs typeface="Chalkboard"/>
              </a:rPr>
              <a:t>) per le acque sotterranee</a:t>
            </a:r>
            <a:r>
              <a:rPr lang="it-IT" sz="2800" dirty="0" smtClean="0">
                <a:solidFill>
                  <a:srgbClr val="FFFF00"/>
                </a:solidFill>
                <a:latin typeface="Chalkboard"/>
                <a:cs typeface="Chalkboard"/>
              </a:rPr>
              <a:t> o in base </a:t>
            </a:r>
            <a:r>
              <a:rPr lang="it-IT" sz="2800" baseline="0" dirty="0" smtClean="0">
                <a:solidFill>
                  <a:srgbClr val="FFFF00"/>
                </a:solidFill>
                <a:latin typeface="Chalkboard"/>
                <a:cs typeface="Chalkboard"/>
              </a:rPr>
              <a:t>al </a:t>
            </a:r>
            <a:r>
              <a:rPr lang="it-IT" sz="2800" u="sng" baseline="0" dirty="0" smtClean="0">
                <a:solidFill>
                  <a:srgbClr val="FFFF00"/>
                </a:solidFill>
                <a:latin typeface="Chalkboard"/>
                <a:cs typeface="Chalkboard"/>
              </a:rPr>
              <a:t>valore limite</a:t>
            </a:r>
            <a:r>
              <a:rPr lang="it-IT" sz="2800" u="sng" dirty="0" smtClean="0">
                <a:solidFill>
                  <a:srgbClr val="FFFF00"/>
                </a:solidFill>
                <a:latin typeface="Chalkboard"/>
                <a:cs typeface="Chalkboard"/>
              </a:rPr>
              <a:t> </a:t>
            </a:r>
            <a:r>
              <a:rPr lang="it-IT" sz="2800" baseline="0" dirty="0" smtClean="0">
                <a:solidFill>
                  <a:srgbClr val="FFFF00"/>
                </a:solidFill>
                <a:latin typeface="Chalkboard"/>
                <a:cs typeface="Chalkboard"/>
              </a:rPr>
              <a:t>stabilito dal </a:t>
            </a:r>
            <a:r>
              <a:rPr lang="it-IT" sz="2800" baseline="0" dirty="0" err="1" smtClean="0">
                <a:solidFill>
                  <a:srgbClr val="FFFF00"/>
                </a:solidFill>
                <a:latin typeface="Chalkboard"/>
                <a:cs typeface="Chalkboard"/>
              </a:rPr>
              <a:t>D.Lgs</a:t>
            </a:r>
            <a:r>
              <a:rPr lang="it-IT" sz="2800" baseline="0" dirty="0" smtClean="0">
                <a:solidFill>
                  <a:srgbClr val="FFFF00"/>
                </a:solidFill>
                <a:latin typeface="Chalkboard"/>
                <a:cs typeface="Chalkboard"/>
              </a:rPr>
              <a:t> 31/2001 per le acque destinate ad uso potabile</a:t>
            </a:r>
            <a:endParaRPr lang="it-IT" sz="2800" dirty="0">
              <a:solidFill>
                <a:srgbClr val="FFFF00"/>
              </a:solidFill>
              <a:latin typeface="Chalkboard"/>
              <a:cs typeface="Chalkboard"/>
            </a:endParaRPr>
          </a:p>
        </p:txBody>
      </p:sp>
      <p:sp>
        <p:nvSpPr>
          <p:cNvPr id="5" name="Rettangolo 4"/>
          <p:cNvSpPr/>
          <p:nvPr/>
        </p:nvSpPr>
        <p:spPr>
          <a:xfrm>
            <a:off x="169330" y="5334000"/>
            <a:ext cx="8815234" cy="553998"/>
          </a:xfrm>
          <a:prstGeom prst="rect">
            <a:avLst/>
          </a:prstGeom>
        </p:spPr>
        <p:txBody>
          <a:bodyPr wrap="none">
            <a:spAutoFit/>
          </a:bodyPr>
          <a:lstStyle/>
          <a:p>
            <a:r>
              <a:rPr lang="it-IT" sz="3000" baseline="0" dirty="0" smtClean="0">
                <a:solidFill>
                  <a:schemeClr val="bg1"/>
                </a:solidFill>
                <a:latin typeface="Chalkboard"/>
                <a:cs typeface="Chalkboard"/>
              </a:rPr>
              <a:t>Definizione dell’area interessata dall’inquinamento</a:t>
            </a:r>
            <a:endParaRPr lang="it-IT" sz="3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solidFill>
          <a:schemeClr val="tx1"/>
        </a:solidFill>
        <a:effectLst/>
      </p:bgPr>
    </p:bg>
    <p:spTree>
      <p:nvGrpSpPr>
        <p:cNvPr id="1" name=""/>
        <p:cNvGrpSpPr/>
        <p:nvPr/>
      </p:nvGrpSpPr>
      <p:grpSpPr>
        <a:xfrm>
          <a:off x="0" y="0"/>
          <a:ext cx="0" cy="0"/>
          <a:chOff x="0" y="0"/>
          <a:chExt cx="0" cy="0"/>
        </a:xfrm>
      </p:grpSpPr>
      <p:sp>
        <p:nvSpPr>
          <p:cNvPr id="16413" name="Rectangle 2077"/>
          <p:cNvSpPr>
            <a:spLocks noGrp="1"/>
          </p:cNvSpPr>
          <p:nvPr>
            <p:ph type="title" idx="4294967295"/>
          </p:nvPr>
        </p:nvSpPr>
        <p:spPr bwMode="auto">
          <a:noFill/>
        </p:spPr>
        <p:txBody>
          <a:bodyPr wrap="square" numCol="1" anchorCtr="0" compatLnSpc="1">
            <a:prstTxWarp prst="textNoShape">
              <a:avLst/>
            </a:prstTxWarp>
          </a:bodyPr>
          <a:lstStyle/>
          <a:p>
            <a:r>
              <a:rPr lang="en-US" dirty="0">
                <a:solidFill>
                  <a:srgbClr val="FFFF00"/>
                </a:solidFill>
                <a:effectLst/>
                <a:latin typeface="Chalkboard"/>
                <a:ea typeface="ＭＳ Ｐゴシック" charset="-128"/>
                <a:cs typeface="Chalkboard"/>
              </a:rPr>
              <a:t>Point source pollution</a:t>
            </a:r>
          </a:p>
        </p:txBody>
      </p:sp>
      <p:graphicFrame>
        <p:nvGraphicFramePr>
          <p:cNvPr id="16415" name="Object 2079"/>
          <p:cNvGraphicFramePr>
            <a:graphicFrameLocks noChangeAspect="1"/>
          </p:cNvGraphicFramePr>
          <p:nvPr>
            <p:ph type="chart" sz="half" idx="4294967295"/>
          </p:nvPr>
        </p:nvGraphicFramePr>
        <p:xfrm>
          <a:off x="4648200" y="2057400"/>
          <a:ext cx="4038600" cy="3962400"/>
        </p:xfrm>
        <a:graphic>
          <a:graphicData uri="http://schemas.openxmlformats.org/presentationml/2006/ole">
            <p:oleObj spid="_x0000_s32770" name="Grafico" r:id="rId3" imgW="4038600" imgH="3962400" progId="MSGraph.Chart.8">
              <p:embed followColorScheme="full"/>
            </p:oleObj>
          </a:graphicData>
        </a:graphic>
      </p:graphicFrame>
      <p:sp>
        <p:nvSpPr>
          <p:cNvPr id="16404" name="Rectangle 2068"/>
          <p:cNvSpPr>
            <a:spLocks noChangeArrowheads="1"/>
          </p:cNvSpPr>
          <p:nvPr/>
        </p:nvSpPr>
        <p:spPr bwMode="auto">
          <a:xfrm>
            <a:off x="0" y="781050"/>
            <a:ext cx="9144000" cy="0"/>
          </a:xfrm>
          <a:prstGeom prst="rect">
            <a:avLst/>
          </a:prstGeom>
          <a:noFill/>
          <a:ln w="9525">
            <a:noFill/>
            <a:miter lim="800000"/>
            <a:headEnd/>
            <a:tailEnd/>
          </a:ln>
          <a:effectLst/>
        </p:spPr>
        <p:txBody>
          <a:bodyPr>
            <a:prstTxWarp prst="textNoShape">
              <a:avLst/>
            </a:prstTxWarp>
            <a:spAutoFit/>
          </a:bodyPr>
          <a:lstStyle/>
          <a:p>
            <a:endParaRPr lang="it-IT"/>
          </a:p>
        </p:txBody>
      </p:sp>
      <p:sp>
        <p:nvSpPr>
          <p:cNvPr id="16405" name="Rectangle 2069"/>
          <p:cNvSpPr>
            <a:spLocks noChangeArrowheads="1"/>
          </p:cNvSpPr>
          <p:nvPr/>
        </p:nvSpPr>
        <p:spPr bwMode="auto">
          <a:xfrm>
            <a:off x="0" y="781050"/>
            <a:ext cx="9144000" cy="822325"/>
          </a:xfrm>
          <a:prstGeom prst="rect">
            <a:avLst/>
          </a:prstGeom>
          <a:noFill/>
          <a:ln w="9525">
            <a:noFill/>
            <a:miter lim="800000"/>
            <a:headEnd/>
            <a:tailEnd/>
          </a:ln>
          <a:effectLst/>
        </p:spPr>
        <p:txBody>
          <a:bodyPr>
            <a:prstTxWarp prst="textNoShape">
              <a:avLst/>
            </a:prstTxWarp>
            <a:spAutoFit/>
          </a:bodyPr>
          <a:lstStyle/>
          <a:p>
            <a:pPr algn="l" eaLnBrk="0" hangingPunct="0">
              <a:buFontTx/>
              <a:buAutoNum type="arabicPeriod"/>
            </a:pPr>
            <a:endParaRPr lang="en-US" b="0">
              <a:solidFill>
                <a:schemeClr val="tx1"/>
              </a:solidFill>
              <a:effectLst/>
              <a:latin typeface="Arial" charset="0"/>
            </a:endParaRPr>
          </a:p>
          <a:p>
            <a:pPr lvl="1" algn="l" eaLnBrk="0" hangingPunct="0"/>
            <a:endParaRPr lang="en-US" b="0">
              <a:solidFill>
                <a:schemeClr val="tx1"/>
              </a:solidFill>
              <a:effectLst/>
              <a:latin typeface="Arial" charset="0"/>
            </a:endParaRPr>
          </a:p>
        </p:txBody>
      </p:sp>
      <p:pic>
        <p:nvPicPr>
          <p:cNvPr id="9" name="Immagine 8"/>
          <p:cNvPicPr>
            <a:picLocks noChangeAspect="1"/>
          </p:cNvPicPr>
          <p:nvPr/>
        </p:nvPicPr>
        <p:blipFill>
          <a:blip r:embed="rId4"/>
          <a:stretch>
            <a:fillRect/>
          </a:stretch>
        </p:blipFill>
        <p:spPr>
          <a:xfrm>
            <a:off x="3980293" y="1603375"/>
            <a:ext cx="5163707" cy="4949825"/>
          </a:xfrm>
          <a:prstGeom prst="rect">
            <a:avLst/>
          </a:prstGeom>
        </p:spPr>
      </p:pic>
      <p:sp>
        <p:nvSpPr>
          <p:cNvPr id="10" name="Rectangle 2078"/>
          <p:cNvSpPr txBox="1">
            <a:spLocks/>
          </p:cNvSpPr>
          <p:nvPr/>
        </p:nvSpPr>
        <p:spPr bwMode="auto">
          <a:xfrm>
            <a:off x="4423" y="2057400"/>
            <a:ext cx="3975870" cy="3962400"/>
          </a:xfrm>
          <a:prstGeom prst="rect">
            <a:avLst/>
          </a:prstGeom>
          <a:noFill/>
        </p:spPr>
        <p:txBody>
          <a:bodyPr vert="horz" wrap="square" lIns="91440" tIns="45720" rIns="91440" bIns="45720" numCol="1" rtlCol="0" anchor="t" anchorCtr="0" compatLnSpc="1">
            <a:prstTxWarp prst="textNoShape">
              <a:avLst/>
            </a:prstTxWarp>
            <a:normAutofit fontScale="92500" lnSpcReduction="10000"/>
          </a:bodyPr>
          <a:lstStyle/>
          <a:p>
            <a:pPr marL="342900" marR="0" lvl="0" indent="-342900" algn="l" defTabSz="457200" rtl="0" eaLnBrk="1" fontAlgn="auto" latinLnBrk="0" hangingPunct="1">
              <a:lnSpc>
                <a:spcPct val="90000"/>
              </a:lnSpc>
              <a:spcBef>
                <a:spcPct val="20000"/>
              </a:spcBef>
              <a:spcAft>
                <a:spcPts val="0"/>
              </a:spcAft>
              <a:buClrTx/>
              <a:buSzTx/>
              <a:buFont typeface="Wingdings" charset="2"/>
              <a:buNone/>
              <a:tabLst/>
              <a:defRPr/>
            </a:pPr>
            <a:r>
              <a:rPr kumimoji="0" lang="en-US" sz="2800" b="0" i="0" u="none" strike="noStrike" kern="1200" cap="none" spc="0" normalizeH="0" baseline="0" noProof="0" dirty="0" smtClean="0">
                <a:ln>
                  <a:noFill/>
                </a:ln>
                <a:solidFill>
                  <a:schemeClr val="tx1"/>
                </a:solidFill>
                <a:effectLst/>
                <a:uLnTx/>
                <a:uFillTx/>
                <a:latin typeface="Chalkboard"/>
                <a:ea typeface="Cambria" charset="0"/>
                <a:cs typeface="Chalkboard"/>
              </a:rPr>
              <a:t>   </a:t>
            </a:r>
            <a:r>
              <a:rPr kumimoji="0" lang="en-US" sz="2800" b="0" i="0" u="none" strike="noStrike" kern="1200" cap="none" spc="0" normalizeH="0" baseline="0" noProof="0" dirty="0" smtClean="0">
                <a:ln>
                  <a:noFill/>
                </a:ln>
                <a:solidFill>
                  <a:srgbClr val="CCFFCC"/>
                </a:solidFill>
                <a:effectLst/>
                <a:uLnTx/>
                <a:uFillTx/>
                <a:latin typeface="Chalkboard"/>
                <a:ea typeface="Cambria" charset="0"/>
                <a:cs typeface="Chalkboard"/>
              </a:rPr>
              <a:t>Le </a:t>
            </a:r>
            <a:r>
              <a:rPr kumimoji="0" lang="en-US" sz="2800" b="0" i="0" u="none" strike="noStrike" kern="1200" cap="none" spc="0" normalizeH="0" baseline="0" noProof="0" dirty="0" err="1" smtClean="0">
                <a:ln>
                  <a:noFill/>
                </a:ln>
                <a:solidFill>
                  <a:srgbClr val="CCFFCC"/>
                </a:solidFill>
                <a:effectLst/>
                <a:uLnTx/>
                <a:uFillTx/>
                <a:latin typeface="Chalkboard"/>
                <a:ea typeface="Cambria" charset="0"/>
                <a:cs typeface="Chalkboard"/>
              </a:rPr>
              <a:t>sorgenti</a:t>
            </a:r>
            <a:r>
              <a:rPr kumimoji="0" lang="en-US" sz="2800" b="0" i="0" u="none" strike="noStrike" kern="1200" cap="none" spc="0" normalizeH="0" baseline="0" noProof="0" dirty="0" smtClean="0">
                <a:ln>
                  <a:noFill/>
                </a:ln>
                <a:solidFill>
                  <a:srgbClr val="CCFFCC"/>
                </a:solidFill>
                <a:effectLst/>
                <a:uLnTx/>
                <a:uFillTx/>
                <a:latin typeface="Chalkboard"/>
                <a:ea typeface="Cambria" charset="0"/>
                <a:cs typeface="Chalkboard"/>
              </a:rPr>
              <a:t> </a:t>
            </a:r>
            <a:r>
              <a:rPr kumimoji="0" lang="en-US" sz="2800" b="0" i="0" u="none" strike="noStrike" kern="1200" cap="none" spc="0" normalizeH="0" baseline="0" noProof="0" dirty="0" err="1" smtClean="0">
                <a:ln>
                  <a:noFill/>
                </a:ln>
                <a:solidFill>
                  <a:srgbClr val="CCFFCC"/>
                </a:solidFill>
                <a:effectLst/>
                <a:uLnTx/>
                <a:uFillTx/>
                <a:latin typeface="Chalkboard"/>
                <a:ea typeface="Cambria" charset="0"/>
                <a:cs typeface="Chalkboard"/>
              </a:rPr>
              <a:t>di</a:t>
            </a:r>
            <a:r>
              <a:rPr kumimoji="0" lang="en-US" sz="2800" b="0" i="0" u="none" strike="noStrike" kern="1200" cap="none" spc="0" normalizeH="0" baseline="0" noProof="0" dirty="0" smtClean="0">
                <a:ln>
                  <a:noFill/>
                </a:ln>
                <a:solidFill>
                  <a:srgbClr val="CCFFCC"/>
                </a:solidFill>
                <a:effectLst/>
                <a:uLnTx/>
                <a:uFillTx/>
                <a:latin typeface="Chalkboard"/>
                <a:ea typeface="Cambria" charset="0"/>
                <a:cs typeface="Chalkboard"/>
              </a:rPr>
              <a:t> </a:t>
            </a:r>
            <a:r>
              <a:rPr kumimoji="0" lang="en-US" sz="2800" b="0" i="0" u="none" strike="noStrike" kern="1200" cap="none" spc="0" normalizeH="0" baseline="0" noProof="0" dirty="0" err="1" smtClean="0">
                <a:ln>
                  <a:noFill/>
                </a:ln>
                <a:solidFill>
                  <a:srgbClr val="CCFFCC"/>
                </a:solidFill>
                <a:effectLst/>
                <a:uLnTx/>
                <a:uFillTx/>
                <a:latin typeface="Chalkboard"/>
                <a:ea typeface="Cambria" charset="0"/>
                <a:cs typeface="Chalkboard"/>
              </a:rPr>
              <a:t>inquinamento</a:t>
            </a:r>
            <a:r>
              <a:rPr kumimoji="0" lang="en-US" sz="2800" b="0" i="0" u="none" strike="noStrike" kern="1200" cap="none" spc="0" normalizeH="0" baseline="0" noProof="0" dirty="0" smtClean="0">
                <a:ln>
                  <a:noFill/>
                </a:ln>
                <a:solidFill>
                  <a:srgbClr val="CCFFCC"/>
                </a:solidFill>
                <a:effectLst/>
                <a:uLnTx/>
                <a:uFillTx/>
                <a:latin typeface="Chalkboard"/>
                <a:ea typeface="Cambria" charset="0"/>
                <a:cs typeface="Chalkboard"/>
              </a:rPr>
              <a:t> </a:t>
            </a:r>
            <a:r>
              <a:rPr kumimoji="0" lang="en-US" sz="2800" b="0" i="0" u="none" strike="noStrike" kern="1200" cap="none" spc="0" normalizeH="0" baseline="0" noProof="0" dirty="0" err="1" smtClean="0">
                <a:ln>
                  <a:noFill/>
                </a:ln>
                <a:solidFill>
                  <a:srgbClr val="CCFFCC"/>
                </a:solidFill>
                <a:effectLst/>
                <a:uLnTx/>
                <a:uFillTx/>
                <a:latin typeface="Chalkboard"/>
                <a:ea typeface="Cambria" charset="0"/>
                <a:cs typeface="Chalkboard"/>
              </a:rPr>
              <a:t>sono</a:t>
            </a:r>
            <a:r>
              <a:rPr kumimoji="0" lang="en-US" sz="2800" b="0" i="0" u="none" strike="noStrike" kern="1200" cap="none" spc="0" normalizeH="0" baseline="0" noProof="0" dirty="0" smtClean="0">
                <a:ln>
                  <a:noFill/>
                </a:ln>
                <a:solidFill>
                  <a:srgbClr val="CCFFCC"/>
                </a:solidFill>
                <a:effectLst/>
                <a:uLnTx/>
                <a:uFillTx/>
                <a:latin typeface="Chalkboard"/>
                <a:ea typeface="Cambria" charset="0"/>
                <a:cs typeface="Chalkboard"/>
              </a:rPr>
              <a:t> </a:t>
            </a:r>
            <a:r>
              <a:rPr kumimoji="0" lang="en-US" sz="2800" b="0" i="0" u="none" strike="noStrike" kern="1200" cap="none" spc="0" normalizeH="0" baseline="0" noProof="0" dirty="0" err="1" smtClean="0">
                <a:ln>
                  <a:noFill/>
                </a:ln>
                <a:solidFill>
                  <a:srgbClr val="CCFFCC"/>
                </a:solidFill>
                <a:effectLst/>
                <a:uLnTx/>
                <a:uFillTx/>
                <a:latin typeface="Chalkboard"/>
                <a:ea typeface="Cambria" charset="0"/>
                <a:cs typeface="Chalkboard"/>
              </a:rPr>
              <a:t>classificate</a:t>
            </a:r>
            <a:r>
              <a:rPr kumimoji="0" lang="en-US" sz="2800" b="0" i="0" u="none" strike="noStrike" kern="1200" cap="none" spc="0" normalizeH="0" baseline="0" noProof="0" dirty="0" smtClean="0">
                <a:ln>
                  <a:noFill/>
                </a:ln>
                <a:solidFill>
                  <a:srgbClr val="CCFFCC"/>
                </a:solidFill>
                <a:effectLst/>
                <a:uLnTx/>
                <a:uFillTx/>
                <a:latin typeface="Chalkboard"/>
                <a:ea typeface="Cambria" charset="0"/>
                <a:cs typeface="Chalkboard"/>
              </a:rPr>
              <a:t> </a:t>
            </a:r>
            <a:r>
              <a:rPr kumimoji="0" lang="en-US" sz="2800" b="0" i="0" u="none" strike="noStrike" kern="1200" cap="none" spc="0" normalizeH="0" baseline="0" noProof="0" dirty="0" err="1" smtClean="0">
                <a:ln>
                  <a:noFill/>
                </a:ln>
                <a:solidFill>
                  <a:srgbClr val="CCFFCC"/>
                </a:solidFill>
                <a:effectLst/>
                <a:uLnTx/>
                <a:uFillTx/>
                <a:latin typeface="Chalkboard"/>
                <a:ea typeface="Cambria" charset="0"/>
                <a:cs typeface="Chalkboard"/>
              </a:rPr>
              <a:t>sulla</a:t>
            </a:r>
            <a:r>
              <a:rPr kumimoji="0" lang="en-US" sz="2800" b="0" i="0" u="none" strike="noStrike" kern="1200" cap="none" spc="0" normalizeH="0" baseline="0" noProof="0" dirty="0" smtClean="0">
                <a:ln>
                  <a:noFill/>
                </a:ln>
                <a:solidFill>
                  <a:srgbClr val="CCFFCC"/>
                </a:solidFill>
                <a:effectLst/>
                <a:uLnTx/>
                <a:uFillTx/>
                <a:latin typeface="Chalkboard"/>
                <a:ea typeface="Cambria" charset="0"/>
                <a:cs typeface="Chalkboard"/>
              </a:rPr>
              <a:t> base </a:t>
            </a:r>
            <a:r>
              <a:rPr kumimoji="0" lang="en-US" sz="2800" b="0" i="0" u="none" strike="noStrike" kern="1200" cap="none" spc="0" normalizeH="0" baseline="0" noProof="0" dirty="0" err="1" smtClean="0">
                <a:ln>
                  <a:noFill/>
                </a:ln>
                <a:solidFill>
                  <a:srgbClr val="CCFFCC"/>
                </a:solidFill>
                <a:effectLst/>
                <a:uLnTx/>
                <a:uFillTx/>
                <a:latin typeface="Chalkboard"/>
                <a:ea typeface="Cambria" charset="0"/>
                <a:cs typeface="Chalkboard"/>
              </a:rPr>
              <a:t>di</a:t>
            </a:r>
            <a:r>
              <a:rPr kumimoji="0" lang="en-US" sz="2800" b="0" i="0" u="none" strike="noStrike" kern="1200" cap="none" spc="0" normalizeH="0" baseline="0" noProof="0" dirty="0" smtClean="0">
                <a:ln>
                  <a:noFill/>
                </a:ln>
                <a:solidFill>
                  <a:srgbClr val="CCFFCC"/>
                </a:solidFill>
                <a:effectLst/>
                <a:uLnTx/>
                <a:uFillTx/>
                <a:latin typeface="Chalkboard"/>
                <a:ea typeface="Cambria" charset="0"/>
                <a:cs typeface="Chalkboard"/>
              </a:rPr>
              <a:t> come </a:t>
            </a:r>
            <a:r>
              <a:rPr kumimoji="0" lang="en-US" sz="2800" b="0" i="0" u="none" strike="noStrike" kern="1200" cap="none" spc="0" normalizeH="0" baseline="0" noProof="0" dirty="0" err="1" smtClean="0">
                <a:ln>
                  <a:noFill/>
                </a:ln>
                <a:solidFill>
                  <a:srgbClr val="CCFFCC"/>
                </a:solidFill>
                <a:effectLst/>
                <a:uLnTx/>
                <a:uFillTx/>
                <a:latin typeface="Chalkboard"/>
                <a:ea typeface="Cambria" charset="0"/>
                <a:cs typeface="Chalkboard"/>
              </a:rPr>
              <a:t>queste</a:t>
            </a:r>
            <a:r>
              <a:rPr kumimoji="0" lang="en-US" sz="2800" b="0" i="0" u="none" strike="noStrike" kern="1200" cap="none" spc="0" normalizeH="0" baseline="0" noProof="0" dirty="0" smtClean="0">
                <a:ln>
                  <a:noFill/>
                </a:ln>
                <a:solidFill>
                  <a:srgbClr val="CCFFCC"/>
                </a:solidFill>
                <a:effectLst/>
                <a:uLnTx/>
                <a:uFillTx/>
                <a:latin typeface="Chalkboard"/>
                <a:ea typeface="Cambria" charset="0"/>
                <a:cs typeface="Chalkboard"/>
              </a:rPr>
              <a:t> </a:t>
            </a:r>
            <a:r>
              <a:rPr kumimoji="0" lang="en-US" sz="2800" b="0" i="0" u="none" strike="noStrike" kern="1200" cap="none" spc="0" normalizeH="0" baseline="0" noProof="0" dirty="0" err="1" smtClean="0">
                <a:ln>
                  <a:noFill/>
                </a:ln>
                <a:solidFill>
                  <a:srgbClr val="CCFFCC"/>
                </a:solidFill>
                <a:effectLst/>
                <a:uLnTx/>
                <a:uFillTx/>
                <a:latin typeface="Chalkboard"/>
                <a:ea typeface="Cambria" charset="0"/>
                <a:cs typeface="Chalkboard"/>
              </a:rPr>
              <a:t>vengano</a:t>
            </a:r>
            <a:r>
              <a:rPr kumimoji="0" lang="en-US" sz="2800" b="0" i="0" u="none" strike="noStrike" kern="1200" cap="none" spc="0" normalizeH="0" baseline="0" noProof="0" dirty="0" smtClean="0">
                <a:ln>
                  <a:noFill/>
                </a:ln>
                <a:solidFill>
                  <a:srgbClr val="CCFFCC"/>
                </a:solidFill>
                <a:effectLst/>
                <a:uLnTx/>
                <a:uFillTx/>
                <a:latin typeface="Chalkboard"/>
                <a:ea typeface="Cambria" charset="0"/>
                <a:cs typeface="Chalkboard"/>
              </a:rPr>
              <a:t> </a:t>
            </a:r>
            <a:r>
              <a:rPr kumimoji="0" lang="en-US" sz="2800" b="0" i="0" u="none" strike="noStrike" kern="1200" cap="none" spc="0" normalizeH="0" baseline="0" noProof="0" dirty="0" err="1" smtClean="0">
                <a:ln>
                  <a:noFill/>
                </a:ln>
                <a:solidFill>
                  <a:srgbClr val="CCFFCC"/>
                </a:solidFill>
                <a:effectLst/>
                <a:uLnTx/>
                <a:uFillTx/>
                <a:latin typeface="Chalkboard"/>
                <a:ea typeface="Cambria" charset="0"/>
                <a:cs typeface="Chalkboard"/>
              </a:rPr>
              <a:t>introdotte</a:t>
            </a:r>
            <a:r>
              <a:rPr kumimoji="0" lang="en-US" sz="2800" b="0" i="0" u="none" strike="noStrike" kern="1200" cap="none" spc="0" normalizeH="0" baseline="0" noProof="0" dirty="0" smtClean="0">
                <a:ln>
                  <a:noFill/>
                </a:ln>
                <a:solidFill>
                  <a:srgbClr val="CCFFCC"/>
                </a:solidFill>
                <a:effectLst/>
                <a:uLnTx/>
                <a:uFillTx/>
                <a:latin typeface="Chalkboard"/>
                <a:ea typeface="Cambria" charset="0"/>
                <a:cs typeface="Chalkboard"/>
              </a:rPr>
              <a:t> in un </a:t>
            </a:r>
            <a:r>
              <a:rPr kumimoji="0" lang="en-US" sz="2800" b="0" i="0" u="none" strike="noStrike" kern="1200" cap="none" spc="0" normalizeH="0" baseline="0" noProof="0" dirty="0" err="1" smtClean="0">
                <a:ln>
                  <a:noFill/>
                </a:ln>
                <a:solidFill>
                  <a:srgbClr val="CCFFCC"/>
                </a:solidFill>
                <a:effectLst/>
                <a:uLnTx/>
                <a:uFillTx/>
                <a:latin typeface="Chalkboard"/>
                <a:ea typeface="Cambria" charset="0"/>
                <a:cs typeface="Chalkboard"/>
              </a:rPr>
              <a:t>corpo</a:t>
            </a:r>
            <a:r>
              <a:rPr kumimoji="0" lang="en-US" sz="2800" b="0" i="0" u="none" strike="noStrike" kern="1200" cap="none" spc="0" normalizeH="0" baseline="0" noProof="0" dirty="0" smtClean="0">
                <a:ln>
                  <a:noFill/>
                </a:ln>
                <a:solidFill>
                  <a:srgbClr val="CCFFCC"/>
                </a:solidFill>
                <a:effectLst/>
                <a:uLnTx/>
                <a:uFillTx/>
                <a:latin typeface="Chalkboard"/>
                <a:ea typeface="Cambria" charset="0"/>
                <a:cs typeface="Chalkboard"/>
              </a:rPr>
              <a:t> </a:t>
            </a:r>
            <a:r>
              <a:rPr kumimoji="0" lang="en-US" sz="2800" b="0" i="0" u="none" strike="noStrike" kern="1200" cap="none" spc="0" normalizeH="0" baseline="0" noProof="0" dirty="0" err="1" smtClean="0">
                <a:ln>
                  <a:noFill/>
                </a:ln>
                <a:solidFill>
                  <a:srgbClr val="CCFFCC"/>
                </a:solidFill>
                <a:effectLst/>
                <a:uLnTx/>
                <a:uFillTx/>
                <a:latin typeface="Chalkboard"/>
                <a:ea typeface="Cambria" charset="0"/>
                <a:cs typeface="Chalkboard"/>
              </a:rPr>
              <a:t>idrico</a:t>
            </a:r>
            <a:r>
              <a:rPr kumimoji="0" lang="en-US" sz="2800" b="0" i="0" u="none" strike="noStrike" kern="1200" cap="none" spc="0" normalizeH="0" baseline="0" noProof="0" dirty="0" smtClean="0">
                <a:ln>
                  <a:noFill/>
                </a:ln>
                <a:solidFill>
                  <a:srgbClr val="CCFFCC"/>
                </a:solidFill>
                <a:effectLst/>
                <a:uLnTx/>
                <a:uFillTx/>
                <a:latin typeface="Chalkboard"/>
                <a:ea typeface="Cambria" charset="0"/>
                <a:cs typeface="Chalkboard"/>
              </a:rPr>
              <a:t>.</a:t>
            </a:r>
            <a:r>
              <a:rPr kumimoji="0" lang="en-US" sz="2800" b="0" i="0" u="none" strike="noStrike" kern="1200" cap="none" spc="0" normalizeH="0" baseline="0" noProof="0" dirty="0" smtClean="0">
                <a:ln>
                  <a:noFill/>
                </a:ln>
                <a:solidFill>
                  <a:srgbClr val="CCFFCC"/>
                </a:solidFill>
                <a:effectLst/>
                <a:uLnTx/>
                <a:uFillTx/>
                <a:latin typeface="Chalkboard"/>
                <a:ea typeface="Times New Roman" charset="0"/>
                <a:cs typeface="Chalkboard"/>
              </a:rPr>
              <a:t>  </a:t>
            </a:r>
          </a:p>
          <a:p>
            <a:pPr marL="342900" marR="0" lvl="0" indent="-342900" algn="l" defTabSz="457200" rtl="0" eaLnBrk="1" fontAlgn="auto" latinLnBrk="0" hangingPunct="1">
              <a:lnSpc>
                <a:spcPct val="90000"/>
              </a:lnSpc>
              <a:spcBef>
                <a:spcPct val="20000"/>
              </a:spcBef>
              <a:spcAft>
                <a:spcPts val="0"/>
              </a:spcAft>
              <a:buClrTx/>
              <a:buSzTx/>
              <a:buFont typeface="Wingdings" charset="2"/>
              <a:buNone/>
              <a:tabLst/>
              <a:defRPr/>
            </a:pPr>
            <a:r>
              <a:rPr kumimoji="0" lang="en-US" sz="2800" b="0" i="0" u="none" strike="noStrike" kern="1200" cap="none" spc="0" normalizeH="0" baseline="0" noProof="0" dirty="0" smtClean="0">
                <a:ln>
                  <a:noFill/>
                </a:ln>
                <a:solidFill>
                  <a:schemeClr val="hlink"/>
                </a:solidFill>
                <a:effectLst/>
                <a:uLnTx/>
                <a:uFillTx/>
                <a:latin typeface="Chalkboard"/>
                <a:ea typeface="Cambria" charset="0"/>
                <a:cs typeface="Chalkboard"/>
              </a:rPr>
              <a:t>  </a:t>
            </a:r>
          </a:p>
          <a:p>
            <a:pPr marL="342900" marR="0" lvl="0" indent="-342900" algn="l" defTabSz="457200" rtl="0" eaLnBrk="1" fontAlgn="auto" latinLnBrk="0" hangingPunct="1">
              <a:lnSpc>
                <a:spcPct val="90000"/>
              </a:lnSpc>
              <a:spcBef>
                <a:spcPct val="20000"/>
              </a:spcBef>
              <a:spcAft>
                <a:spcPts val="0"/>
              </a:spcAft>
              <a:buClrTx/>
              <a:buSzTx/>
              <a:buFont typeface="Wingdings" charset="2"/>
              <a:buNone/>
              <a:tabLst/>
              <a:defRPr/>
            </a:pPr>
            <a:r>
              <a:rPr kumimoji="0" lang="en-US" sz="2800" b="0" i="0" u="none" strike="noStrike" kern="1200" cap="none" spc="0" normalizeH="0" baseline="0" noProof="0" dirty="0" smtClean="0">
                <a:ln>
                  <a:noFill/>
                </a:ln>
                <a:solidFill>
                  <a:srgbClr val="00FFFF"/>
                </a:solidFill>
                <a:effectLst/>
                <a:uLnTx/>
                <a:uFillTx/>
                <a:latin typeface="Chalkboard"/>
                <a:ea typeface="Cambria" charset="0"/>
                <a:cs typeface="Chalkboard"/>
              </a:rPr>
              <a:t>Point source pollution </a:t>
            </a:r>
            <a:r>
              <a:rPr kumimoji="0" lang="en-US" sz="2800" b="0" i="0" u="none" strike="noStrike" kern="1200" cap="none" spc="0" normalizeH="0" baseline="0" noProof="0" dirty="0" err="1" smtClean="0">
                <a:ln>
                  <a:noFill/>
                </a:ln>
                <a:solidFill>
                  <a:srgbClr val="FFFF00"/>
                </a:solidFill>
                <a:effectLst/>
                <a:uLnTx/>
                <a:uFillTx/>
                <a:latin typeface="Chalkboard"/>
                <a:ea typeface="Cambria" charset="0"/>
                <a:cs typeface="Chalkboard"/>
              </a:rPr>
              <a:t>è</a:t>
            </a:r>
            <a:r>
              <a:rPr kumimoji="0" lang="en-US" sz="2800" b="0" i="0" u="none" strike="noStrike" kern="1200" cap="none" spc="0" normalizeH="0" baseline="0" noProof="0" dirty="0" smtClean="0">
                <a:ln>
                  <a:noFill/>
                </a:ln>
                <a:solidFill>
                  <a:srgbClr val="FFFF00"/>
                </a:solidFill>
                <a:effectLst/>
                <a:uLnTx/>
                <a:uFillTx/>
                <a:latin typeface="Chalkboard"/>
                <a:ea typeface="Cambria" charset="0"/>
                <a:cs typeface="Chalkboard"/>
              </a:rPr>
              <a:t> </a:t>
            </a:r>
            <a:r>
              <a:rPr kumimoji="0" lang="en-US" sz="2800" b="0" i="0" u="none" strike="noStrike" kern="1200" cap="none" spc="0" normalizeH="0" baseline="0" noProof="0" dirty="0" err="1" smtClean="0">
                <a:ln>
                  <a:noFill/>
                </a:ln>
                <a:solidFill>
                  <a:srgbClr val="FFFF00"/>
                </a:solidFill>
                <a:effectLst/>
                <a:uLnTx/>
                <a:uFillTx/>
                <a:latin typeface="Chalkboard"/>
                <a:ea typeface="Cambria" charset="0"/>
                <a:cs typeface="Chalkboard"/>
              </a:rPr>
              <a:t>una</a:t>
            </a:r>
            <a:r>
              <a:rPr kumimoji="0" lang="en-US" sz="2800" b="0" i="0" u="none" strike="noStrike" kern="1200" cap="none" spc="0" normalizeH="0" baseline="0" noProof="0" dirty="0" smtClean="0">
                <a:ln>
                  <a:noFill/>
                </a:ln>
                <a:solidFill>
                  <a:srgbClr val="FFFF00"/>
                </a:solidFill>
                <a:effectLst/>
                <a:uLnTx/>
                <a:uFillTx/>
                <a:latin typeface="Chalkboard"/>
                <a:ea typeface="Cambria" charset="0"/>
                <a:cs typeface="Chalkboard"/>
              </a:rPr>
              <a:t> </a:t>
            </a:r>
            <a:r>
              <a:rPr kumimoji="0" lang="en-US" sz="2800" b="0" i="0" u="none" strike="noStrike" kern="1200" cap="none" spc="0" normalizeH="0" baseline="0" noProof="0" dirty="0" err="1" smtClean="0">
                <a:ln>
                  <a:noFill/>
                </a:ln>
                <a:solidFill>
                  <a:srgbClr val="FFFF00"/>
                </a:solidFill>
                <a:effectLst/>
                <a:uLnTx/>
                <a:uFillTx/>
                <a:latin typeface="Chalkboard"/>
                <a:ea typeface="Cambria" charset="0"/>
                <a:cs typeface="Chalkboard"/>
              </a:rPr>
              <a:t>sorgente</a:t>
            </a:r>
            <a:r>
              <a:rPr kumimoji="0" lang="en-US" sz="2800" b="0" i="0" u="none" strike="noStrike" kern="1200" cap="none" spc="0" normalizeH="0" baseline="0" noProof="0" dirty="0" smtClean="0">
                <a:ln>
                  <a:noFill/>
                </a:ln>
                <a:solidFill>
                  <a:srgbClr val="FFFF00"/>
                </a:solidFill>
                <a:effectLst/>
                <a:uLnTx/>
                <a:uFillTx/>
                <a:latin typeface="Chalkboard"/>
                <a:ea typeface="Cambria" charset="0"/>
                <a:cs typeface="Chalkboard"/>
              </a:rPr>
              <a:t> </a:t>
            </a:r>
            <a:r>
              <a:rPr kumimoji="0" lang="en-US" sz="2800" b="0" i="0" u="none" strike="noStrike" kern="1200" cap="none" spc="0" normalizeH="0" baseline="0" noProof="0" dirty="0" err="1" smtClean="0">
                <a:ln>
                  <a:noFill/>
                </a:ln>
                <a:solidFill>
                  <a:srgbClr val="FFFF00"/>
                </a:solidFill>
                <a:effectLst/>
                <a:uLnTx/>
                <a:uFillTx/>
                <a:latin typeface="Chalkboard"/>
                <a:ea typeface="Cambria" charset="0"/>
                <a:cs typeface="Chalkboard"/>
              </a:rPr>
              <a:t>specifica</a:t>
            </a:r>
            <a:r>
              <a:rPr kumimoji="0" lang="en-US" sz="2800" b="0" i="0" u="none" strike="noStrike" kern="1200" cap="none" spc="0" normalizeH="0" baseline="0" noProof="0" dirty="0" smtClean="0">
                <a:ln>
                  <a:noFill/>
                </a:ln>
                <a:solidFill>
                  <a:srgbClr val="FFFF00"/>
                </a:solidFill>
                <a:effectLst/>
                <a:uLnTx/>
                <a:uFillTx/>
                <a:latin typeface="Chalkboard"/>
                <a:ea typeface="Cambria" charset="0"/>
                <a:cs typeface="Chalkboard"/>
              </a:rPr>
              <a:t> </a:t>
            </a:r>
            <a:r>
              <a:rPr kumimoji="0" lang="en-US" sz="2800" b="0" i="0" u="none" strike="noStrike" kern="1200" cap="none" spc="0" normalizeH="0" baseline="0" noProof="0" dirty="0" err="1" smtClean="0">
                <a:ln>
                  <a:noFill/>
                </a:ln>
                <a:solidFill>
                  <a:srgbClr val="FFFF00"/>
                </a:solidFill>
                <a:effectLst/>
                <a:uLnTx/>
                <a:uFillTx/>
                <a:latin typeface="Chalkboard"/>
                <a:ea typeface="Cambria" charset="0"/>
                <a:cs typeface="Chalkboard"/>
              </a:rPr>
              <a:t>che</a:t>
            </a:r>
            <a:r>
              <a:rPr kumimoji="0" lang="en-US" sz="2800" b="0" i="0" u="none" strike="noStrike" kern="1200" cap="none" spc="0" normalizeH="0" baseline="0" noProof="0" dirty="0" smtClean="0">
                <a:ln>
                  <a:noFill/>
                </a:ln>
                <a:solidFill>
                  <a:srgbClr val="FFFF00"/>
                </a:solidFill>
                <a:effectLst/>
                <a:uLnTx/>
                <a:uFillTx/>
                <a:latin typeface="Chalkboard"/>
                <a:ea typeface="Cambria" charset="0"/>
                <a:cs typeface="Chalkboard"/>
              </a:rPr>
              <a:t> </a:t>
            </a:r>
            <a:r>
              <a:rPr kumimoji="0" lang="en-US" sz="2800" b="0" i="0" u="none" strike="noStrike" kern="1200" cap="none" spc="0" normalizeH="0" baseline="0" noProof="0" dirty="0" err="1" smtClean="0">
                <a:ln>
                  <a:noFill/>
                </a:ln>
                <a:solidFill>
                  <a:srgbClr val="FFFF00"/>
                </a:solidFill>
                <a:effectLst/>
                <a:uLnTx/>
                <a:uFillTx/>
                <a:latin typeface="Chalkboard"/>
                <a:ea typeface="Cambria" charset="0"/>
                <a:cs typeface="Chalkboard"/>
              </a:rPr>
              <a:t>può</a:t>
            </a:r>
            <a:r>
              <a:rPr kumimoji="0" lang="en-US" sz="2800" b="0" i="0" u="none" strike="noStrike" kern="1200" cap="none" spc="0" normalizeH="0" baseline="0" noProof="0" dirty="0" smtClean="0">
                <a:ln>
                  <a:noFill/>
                </a:ln>
                <a:solidFill>
                  <a:srgbClr val="FFFF00"/>
                </a:solidFill>
                <a:effectLst/>
                <a:uLnTx/>
                <a:uFillTx/>
                <a:latin typeface="Chalkboard"/>
                <a:ea typeface="Cambria" charset="0"/>
                <a:cs typeface="Chalkboard"/>
              </a:rPr>
              <a:t> </a:t>
            </a:r>
            <a:r>
              <a:rPr kumimoji="0" lang="en-US" sz="2800" b="0" i="0" u="none" strike="noStrike" kern="1200" cap="none" spc="0" normalizeH="0" baseline="0" noProof="0" dirty="0" err="1" smtClean="0">
                <a:ln>
                  <a:noFill/>
                </a:ln>
                <a:solidFill>
                  <a:srgbClr val="FFFF00"/>
                </a:solidFill>
                <a:effectLst/>
                <a:uLnTx/>
                <a:uFillTx/>
                <a:latin typeface="Chalkboard"/>
                <a:ea typeface="Cambria" charset="0"/>
                <a:cs typeface="Chalkboard"/>
              </a:rPr>
              <a:t>essere</a:t>
            </a:r>
            <a:r>
              <a:rPr kumimoji="0" lang="en-US" sz="2800" b="0" i="0" u="none" strike="noStrike" kern="1200" cap="none" spc="0" normalizeH="0" baseline="0" noProof="0" dirty="0" smtClean="0">
                <a:ln>
                  <a:noFill/>
                </a:ln>
                <a:solidFill>
                  <a:srgbClr val="FFFF00"/>
                </a:solidFill>
                <a:effectLst/>
                <a:uLnTx/>
                <a:uFillTx/>
                <a:latin typeface="Chalkboard"/>
                <a:ea typeface="Cambria" charset="0"/>
                <a:cs typeface="Chalkboard"/>
              </a:rPr>
              <a:t> </a:t>
            </a:r>
            <a:r>
              <a:rPr kumimoji="0" lang="en-US" sz="2800" b="0" i="0" u="none" strike="noStrike" kern="1200" cap="none" spc="0" normalizeH="0" baseline="0" noProof="0" dirty="0" err="1" smtClean="0">
                <a:ln>
                  <a:noFill/>
                </a:ln>
                <a:solidFill>
                  <a:srgbClr val="FFFF00"/>
                </a:solidFill>
                <a:effectLst/>
                <a:uLnTx/>
                <a:uFillTx/>
                <a:latin typeface="Chalkboard"/>
                <a:ea typeface="Cambria" charset="0"/>
                <a:cs typeface="Chalkboard"/>
              </a:rPr>
              <a:t>identificata</a:t>
            </a:r>
            <a:r>
              <a:rPr kumimoji="0" lang="en-US" sz="2800" b="0" i="0" u="none" strike="noStrike" kern="1200" cap="none" spc="0" normalizeH="0" baseline="0" noProof="0" dirty="0" smtClean="0">
                <a:ln>
                  <a:noFill/>
                </a:ln>
                <a:solidFill>
                  <a:srgbClr val="FFFF00"/>
                </a:solidFill>
                <a:effectLst/>
                <a:uLnTx/>
                <a:uFillTx/>
                <a:latin typeface="Chalkboard"/>
                <a:ea typeface="Cambria" charset="0"/>
                <a:cs typeface="Chalkboard"/>
              </a:rPr>
              <a:t>.</a:t>
            </a:r>
            <a:r>
              <a:rPr kumimoji="0" lang="en-US" sz="1800" b="0" i="0" u="none" strike="noStrike" kern="1200" cap="none" spc="0" normalizeH="0" baseline="0" noProof="0" dirty="0" smtClean="0">
                <a:ln>
                  <a:noFill/>
                </a:ln>
                <a:solidFill>
                  <a:srgbClr val="FFFF00"/>
                </a:solidFill>
                <a:effectLst/>
                <a:uLnTx/>
                <a:uFillTx/>
                <a:latin typeface="Chalkboard"/>
                <a:ea typeface="ＭＳ Ｐゴシック" charset="-128"/>
                <a:cs typeface="Chalkboard"/>
              </a:rPr>
              <a:t>      </a:t>
            </a:r>
            <a:endParaRPr kumimoji="0" lang="en-US" sz="1800" b="0" i="0" u="none" strike="noStrike" kern="1200" cap="none" spc="0" normalizeH="0" baseline="0" noProof="0" dirty="0">
              <a:ln>
                <a:noFill/>
              </a:ln>
              <a:solidFill>
                <a:srgbClr val="FFFF00"/>
              </a:solidFill>
              <a:effectLst/>
              <a:uLnTx/>
              <a:uFillTx/>
              <a:latin typeface="Chalkboard"/>
              <a:ea typeface="ＭＳ Ｐゴシック" charset="-128"/>
              <a:cs typeface="Chalkboar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152400"/>
            <a:ext cx="6172200" cy="1143000"/>
          </a:xfrm>
          <a:prstGeom prst="rect">
            <a:avLst/>
          </a:prstGeom>
          <a:noFill/>
          <a:ln w="9525">
            <a:noFill/>
            <a:miter lim="800000"/>
            <a:headEnd/>
            <a:tailEnd/>
          </a:ln>
          <a:effectLst/>
        </p:spPr>
        <p:txBody>
          <a:bodyPr anchor="ctr">
            <a:prstTxWarp prst="textNoShape">
              <a:avLst/>
            </a:prstTxWarp>
          </a:bodyPr>
          <a:lstStyle/>
          <a:p>
            <a:pPr eaLnBrk="1" hangingPunct="1"/>
            <a:r>
              <a:rPr lang="en-US" sz="4000" dirty="0">
                <a:solidFill>
                  <a:srgbClr val="FFFF00"/>
                </a:solidFill>
                <a:latin typeface="Chalkboard"/>
                <a:cs typeface="Chalkboard"/>
              </a:rPr>
              <a:t>Point Source Pollution</a:t>
            </a:r>
          </a:p>
        </p:txBody>
      </p:sp>
      <p:sp>
        <p:nvSpPr>
          <p:cNvPr id="20483" name="Rectangle 3"/>
          <p:cNvSpPr>
            <a:spLocks noChangeArrowheads="1"/>
          </p:cNvSpPr>
          <p:nvPr/>
        </p:nvSpPr>
        <p:spPr bwMode="auto">
          <a:xfrm>
            <a:off x="1" y="1295400"/>
            <a:ext cx="3997456" cy="4114800"/>
          </a:xfrm>
          <a:prstGeom prst="rect">
            <a:avLst/>
          </a:prstGeom>
          <a:noFill/>
          <a:ln w="9525">
            <a:noFill/>
            <a:miter lim="800000"/>
            <a:headEnd/>
            <a:tailEnd/>
          </a:ln>
          <a:effectLst/>
        </p:spPr>
        <p:txBody>
          <a:bodyPr lIns="92075" tIns="46038" rIns="92075" bIns="46038">
            <a:prstTxWarp prst="textNoShape">
              <a:avLst/>
            </a:prstTxWarp>
          </a:bodyPr>
          <a:lstStyle/>
          <a:p>
            <a:pPr marL="342900" indent="-342900" eaLnBrk="1" hangingPunct="1">
              <a:spcBef>
                <a:spcPct val="20000"/>
              </a:spcBef>
              <a:buClr>
                <a:schemeClr val="bg2"/>
              </a:buClr>
              <a:buSzPct val="75000"/>
              <a:buFont typeface="Wingdings" charset="2"/>
              <a:buChar char="p"/>
            </a:pPr>
            <a:r>
              <a:rPr lang="en-US" sz="2400" dirty="0" err="1" smtClean="0">
                <a:solidFill>
                  <a:schemeClr val="bg1"/>
                </a:solidFill>
                <a:latin typeface="Chalkboard"/>
                <a:cs typeface="Chalkboard"/>
              </a:rPr>
              <a:t>Deriva</a:t>
            </a:r>
            <a:r>
              <a:rPr lang="en-US" sz="2400" dirty="0" smtClean="0">
                <a:solidFill>
                  <a:schemeClr val="bg1"/>
                </a:solidFill>
                <a:latin typeface="Chalkboard"/>
                <a:cs typeface="Chalkboard"/>
              </a:rPr>
              <a:t> </a:t>
            </a:r>
            <a:r>
              <a:rPr lang="en-US" sz="2400" dirty="0" err="1" smtClean="0">
                <a:solidFill>
                  <a:schemeClr val="bg1"/>
                </a:solidFill>
                <a:latin typeface="Chalkboard"/>
                <a:cs typeface="Chalkboard"/>
              </a:rPr>
              <a:t>da</a:t>
            </a:r>
            <a:r>
              <a:rPr lang="en-US" sz="2400" dirty="0" smtClean="0">
                <a:solidFill>
                  <a:schemeClr val="bg1"/>
                </a:solidFill>
                <a:latin typeface="Chalkboard"/>
                <a:cs typeface="Chalkboard"/>
              </a:rPr>
              <a:t> </a:t>
            </a:r>
            <a:r>
              <a:rPr lang="en-US" sz="2400" dirty="0" err="1" smtClean="0">
                <a:solidFill>
                  <a:schemeClr val="bg1"/>
                </a:solidFill>
                <a:latin typeface="Chalkboard"/>
                <a:cs typeface="Chalkboard"/>
              </a:rPr>
              <a:t>una</a:t>
            </a:r>
            <a:r>
              <a:rPr lang="en-US" sz="2400" dirty="0" smtClean="0">
                <a:solidFill>
                  <a:schemeClr val="bg1"/>
                </a:solidFill>
                <a:latin typeface="Chalkboard"/>
                <a:cs typeface="Chalkboard"/>
              </a:rPr>
              <a:t> </a:t>
            </a:r>
            <a:r>
              <a:rPr lang="en-US" sz="2400" dirty="0" err="1" smtClean="0">
                <a:solidFill>
                  <a:schemeClr val="bg1"/>
                </a:solidFill>
                <a:latin typeface="Chalkboard"/>
                <a:cs typeface="Chalkboard"/>
              </a:rPr>
              <a:t>sorgente</a:t>
            </a:r>
            <a:r>
              <a:rPr lang="en-US" sz="2400" dirty="0" smtClean="0">
                <a:solidFill>
                  <a:schemeClr val="bg1"/>
                </a:solidFill>
                <a:latin typeface="Chalkboard"/>
                <a:cs typeface="Chalkboard"/>
              </a:rPr>
              <a:t> </a:t>
            </a:r>
            <a:r>
              <a:rPr lang="en-US" sz="2400" dirty="0" err="1" smtClean="0">
                <a:solidFill>
                  <a:schemeClr val="bg1"/>
                </a:solidFill>
                <a:latin typeface="Chalkboard"/>
                <a:cs typeface="Chalkboard"/>
              </a:rPr>
              <a:t>specifica</a:t>
            </a:r>
            <a:r>
              <a:rPr lang="en-US" sz="2400" dirty="0" smtClean="0">
                <a:solidFill>
                  <a:schemeClr val="bg1"/>
                </a:solidFill>
                <a:latin typeface="Chalkboard"/>
                <a:cs typeface="Chalkboard"/>
              </a:rPr>
              <a:t> come </a:t>
            </a:r>
            <a:r>
              <a:rPr lang="en-US" sz="2400" dirty="0" err="1" smtClean="0">
                <a:solidFill>
                  <a:schemeClr val="bg1"/>
                </a:solidFill>
                <a:latin typeface="Chalkboard"/>
                <a:cs typeface="Chalkboard"/>
              </a:rPr>
              <a:t>una</a:t>
            </a:r>
            <a:r>
              <a:rPr lang="en-US" sz="2400" dirty="0" smtClean="0">
                <a:solidFill>
                  <a:schemeClr val="bg1"/>
                </a:solidFill>
                <a:latin typeface="Chalkboard"/>
                <a:cs typeface="Chalkboard"/>
              </a:rPr>
              <a:t> </a:t>
            </a:r>
            <a:r>
              <a:rPr lang="en-US" sz="2400" dirty="0" err="1" smtClean="0">
                <a:solidFill>
                  <a:schemeClr val="bg1"/>
                </a:solidFill>
                <a:latin typeface="Chalkboard"/>
                <a:cs typeface="Chalkboard"/>
              </a:rPr>
              <a:t>tubazione</a:t>
            </a:r>
            <a:endParaRPr lang="en-US" sz="2400" dirty="0" smtClean="0">
              <a:solidFill>
                <a:schemeClr val="bg1"/>
              </a:solidFill>
              <a:latin typeface="Chalkboard"/>
              <a:cs typeface="Chalkboard"/>
            </a:endParaRPr>
          </a:p>
          <a:p>
            <a:pPr marL="342900" indent="-342900" eaLnBrk="1" hangingPunct="1">
              <a:spcBef>
                <a:spcPct val="20000"/>
              </a:spcBef>
              <a:buClr>
                <a:schemeClr val="bg2"/>
              </a:buClr>
              <a:buSzPct val="75000"/>
              <a:buFont typeface="Wingdings" charset="2"/>
              <a:buChar char="p"/>
            </a:pPr>
            <a:endParaRPr lang="en-US" sz="2400" dirty="0" smtClean="0">
              <a:solidFill>
                <a:schemeClr val="bg1"/>
              </a:solidFill>
              <a:latin typeface="Chalkboard"/>
              <a:cs typeface="Chalkboard"/>
            </a:endParaRPr>
          </a:p>
          <a:p>
            <a:pPr marL="342900" indent="-342900" eaLnBrk="1" hangingPunct="1">
              <a:spcBef>
                <a:spcPct val="20000"/>
              </a:spcBef>
              <a:buClr>
                <a:schemeClr val="bg2"/>
              </a:buClr>
              <a:buSzPct val="75000"/>
              <a:buFont typeface="Wingdings" charset="2"/>
              <a:buChar char="p"/>
            </a:pPr>
            <a:r>
              <a:rPr lang="en-US" sz="2400" dirty="0" err="1" smtClean="0">
                <a:solidFill>
                  <a:schemeClr val="bg1"/>
                </a:solidFill>
                <a:latin typeface="Chalkboard"/>
                <a:cs typeface="Chalkboard"/>
              </a:rPr>
              <a:t>ditte</a:t>
            </a:r>
            <a:r>
              <a:rPr lang="en-US" sz="2400" dirty="0" smtClean="0">
                <a:solidFill>
                  <a:schemeClr val="bg1"/>
                </a:solidFill>
                <a:latin typeface="Chalkboard"/>
                <a:cs typeface="Chalkboard"/>
              </a:rPr>
              <a:t>, </a:t>
            </a:r>
            <a:r>
              <a:rPr lang="en-US" sz="2400" dirty="0" err="1" smtClean="0">
                <a:solidFill>
                  <a:schemeClr val="bg1"/>
                </a:solidFill>
                <a:latin typeface="Chalkboard"/>
                <a:cs typeface="Chalkboard"/>
              </a:rPr>
              <a:t>industrie</a:t>
            </a:r>
            <a:r>
              <a:rPr lang="en-US" sz="2400" dirty="0" smtClean="0">
                <a:solidFill>
                  <a:schemeClr val="bg1"/>
                </a:solidFill>
                <a:latin typeface="Chalkboard"/>
                <a:cs typeface="Chalkboard"/>
              </a:rPr>
              <a:t>, </a:t>
            </a:r>
            <a:r>
              <a:rPr lang="en-US" sz="2400" dirty="0" err="1" smtClean="0">
                <a:solidFill>
                  <a:schemeClr val="bg1"/>
                </a:solidFill>
                <a:latin typeface="Chalkboard"/>
                <a:cs typeface="Chalkboard"/>
              </a:rPr>
              <a:t>impianti</a:t>
            </a:r>
            <a:r>
              <a:rPr lang="en-US" sz="2400" dirty="0" smtClean="0">
                <a:solidFill>
                  <a:schemeClr val="bg1"/>
                </a:solidFill>
                <a:latin typeface="Chalkboard"/>
                <a:cs typeface="Chalkboard"/>
              </a:rPr>
              <a:t> </a:t>
            </a:r>
            <a:r>
              <a:rPr lang="en-US" sz="2400" dirty="0" err="1" smtClean="0">
                <a:solidFill>
                  <a:schemeClr val="bg1"/>
                </a:solidFill>
                <a:latin typeface="Chalkboard"/>
                <a:cs typeface="Chalkboard"/>
              </a:rPr>
              <a:t>di</a:t>
            </a:r>
            <a:r>
              <a:rPr lang="en-US" sz="2400" dirty="0" smtClean="0">
                <a:solidFill>
                  <a:schemeClr val="bg1"/>
                </a:solidFill>
                <a:latin typeface="Chalkboard"/>
                <a:cs typeface="Chalkboard"/>
              </a:rPr>
              <a:t> </a:t>
            </a:r>
            <a:r>
              <a:rPr lang="en-US" sz="2400" dirty="0" err="1" smtClean="0">
                <a:solidFill>
                  <a:schemeClr val="bg1"/>
                </a:solidFill>
                <a:latin typeface="Chalkboard"/>
                <a:cs typeface="Chalkboard"/>
              </a:rPr>
              <a:t>trattamenti</a:t>
            </a:r>
            <a:r>
              <a:rPr lang="en-US" sz="2400" dirty="0" smtClean="0">
                <a:solidFill>
                  <a:schemeClr val="bg1"/>
                </a:solidFill>
                <a:latin typeface="Chalkboard"/>
                <a:cs typeface="Chalkboard"/>
              </a:rPr>
              <a:t> </a:t>
            </a:r>
            <a:r>
              <a:rPr lang="en-US" sz="2400" dirty="0" err="1" smtClean="0">
                <a:solidFill>
                  <a:schemeClr val="bg1"/>
                </a:solidFill>
                <a:latin typeface="Chalkboard"/>
                <a:cs typeface="Chalkboard"/>
              </a:rPr>
              <a:t>municipali</a:t>
            </a:r>
            <a:endParaRPr lang="en-US" sz="2400" dirty="0" smtClean="0">
              <a:solidFill>
                <a:schemeClr val="bg1"/>
              </a:solidFill>
              <a:latin typeface="Chalkboard"/>
              <a:cs typeface="Chalkboard"/>
            </a:endParaRPr>
          </a:p>
          <a:p>
            <a:pPr marL="342900" indent="-342900" eaLnBrk="1" hangingPunct="1">
              <a:spcBef>
                <a:spcPct val="20000"/>
              </a:spcBef>
              <a:buClr>
                <a:schemeClr val="bg2"/>
              </a:buClr>
              <a:buSzPct val="75000"/>
              <a:buFont typeface="Wingdings" charset="2"/>
              <a:buNone/>
            </a:pPr>
            <a:endParaRPr lang="en-US" sz="2400" dirty="0" smtClean="0">
              <a:solidFill>
                <a:schemeClr val="bg1"/>
              </a:solidFill>
              <a:latin typeface="Chalkboard"/>
              <a:cs typeface="Chalkboard"/>
            </a:endParaRPr>
          </a:p>
          <a:p>
            <a:pPr marL="342900" indent="-342900" eaLnBrk="1" hangingPunct="1">
              <a:spcBef>
                <a:spcPct val="20000"/>
              </a:spcBef>
              <a:buClr>
                <a:schemeClr val="bg2"/>
              </a:buClr>
              <a:buSzPct val="75000"/>
              <a:buFont typeface="Wingdings" charset="2"/>
              <a:buChar char="p"/>
            </a:pPr>
            <a:r>
              <a:rPr lang="en-US" sz="2400" dirty="0" err="1" smtClean="0">
                <a:solidFill>
                  <a:schemeClr val="bg1"/>
                </a:solidFill>
                <a:latin typeface="Chalkboard"/>
                <a:cs typeface="Chalkboard"/>
              </a:rPr>
              <a:t>Possono</a:t>
            </a:r>
            <a:r>
              <a:rPr lang="en-US" sz="2400" dirty="0" smtClean="0">
                <a:solidFill>
                  <a:schemeClr val="bg1"/>
                </a:solidFill>
                <a:latin typeface="Chalkboard"/>
                <a:cs typeface="Chalkboard"/>
              </a:rPr>
              <a:t> </a:t>
            </a:r>
            <a:r>
              <a:rPr lang="en-US" sz="2400" dirty="0" err="1" smtClean="0">
                <a:solidFill>
                  <a:schemeClr val="bg1"/>
                </a:solidFill>
                <a:latin typeface="Chalkboard"/>
                <a:cs typeface="Chalkboard"/>
              </a:rPr>
              <a:t>essere</a:t>
            </a:r>
            <a:r>
              <a:rPr lang="en-US" sz="2400" dirty="0" smtClean="0">
                <a:solidFill>
                  <a:schemeClr val="bg1"/>
                </a:solidFill>
                <a:latin typeface="Chalkboard"/>
                <a:cs typeface="Chalkboard"/>
              </a:rPr>
              <a:t> </a:t>
            </a:r>
            <a:r>
              <a:rPr lang="en-US" sz="2400" dirty="0" err="1" smtClean="0">
                <a:solidFill>
                  <a:schemeClr val="bg1"/>
                </a:solidFill>
                <a:latin typeface="Chalkboard"/>
                <a:cs typeface="Chalkboard"/>
              </a:rPr>
              <a:t>monitorati</a:t>
            </a:r>
            <a:r>
              <a:rPr lang="en-US" sz="2400" dirty="0" smtClean="0">
                <a:solidFill>
                  <a:schemeClr val="bg1"/>
                </a:solidFill>
                <a:latin typeface="Chalkboard"/>
                <a:cs typeface="Chalkboard"/>
              </a:rPr>
              <a:t> con un </a:t>
            </a:r>
            <a:r>
              <a:rPr lang="en-US" sz="2400" dirty="0" err="1" smtClean="0">
                <a:solidFill>
                  <a:schemeClr val="bg1"/>
                </a:solidFill>
                <a:latin typeface="Chalkboard"/>
                <a:cs typeface="Chalkboard"/>
              </a:rPr>
              <a:t>atto</a:t>
            </a:r>
            <a:r>
              <a:rPr lang="en-US" sz="2400" dirty="0" smtClean="0">
                <a:solidFill>
                  <a:schemeClr val="bg1"/>
                </a:solidFill>
                <a:latin typeface="Chalkboard"/>
                <a:cs typeface="Chalkboard"/>
              </a:rPr>
              <a:t> </a:t>
            </a:r>
            <a:r>
              <a:rPr lang="en-US" sz="2400" dirty="0" err="1" smtClean="0">
                <a:solidFill>
                  <a:schemeClr val="bg1"/>
                </a:solidFill>
                <a:latin typeface="Chalkboard"/>
                <a:cs typeface="Chalkboard"/>
              </a:rPr>
              <a:t>di</a:t>
            </a:r>
            <a:r>
              <a:rPr lang="en-US" sz="2400" dirty="0" smtClean="0">
                <a:solidFill>
                  <a:schemeClr val="bg1"/>
                </a:solidFill>
                <a:latin typeface="Chalkboard"/>
                <a:cs typeface="Chalkboard"/>
              </a:rPr>
              <a:t> </a:t>
            </a:r>
            <a:r>
              <a:rPr lang="en-US" sz="2400" dirty="0" err="1" smtClean="0">
                <a:solidFill>
                  <a:schemeClr val="bg1"/>
                </a:solidFill>
                <a:latin typeface="Chalkboard"/>
                <a:cs typeface="Chalkboard"/>
              </a:rPr>
              <a:t>permesso</a:t>
            </a:r>
            <a:r>
              <a:rPr lang="en-US" sz="2400" dirty="0" smtClean="0">
                <a:solidFill>
                  <a:schemeClr val="bg1"/>
                </a:solidFill>
                <a:latin typeface="Chalkboard"/>
                <a:cs typeface="Chalkboard"/>
              </a:rPr>
              <a:t> </a:t>
            </a:r>
            <a:r>
              <a:rPr lang="en-US" sz="2400" dirty="0" err="1" smtClean="0">
                <a:solidFill>
                  <a:schemeClr val="bg1"/>
                </a:solidFill>
                <a:latin typeface="Chalkboard"/>
                <a:cs typeface="Chalkboard"/>
              </a:rPr>
              <a:t>da</a:t>
            </a:r>
            <a:r>
              <a:rPr lang="en-US" sz="2400" dirty="0" smtClean="0">
                <a:solidFill>
                  <a:schemeClr val="bg1"/>
                </a:solidFill>
                <a:latin typeface="Chalkboard"/>
                <a:cs typeface="Chalkboard"/>
              </a:rPr>
              <a:t> </a:t>
            </a:r>
            <a:r>
              <a:rPr lang="en-US" sz="2400" dirty="0" err="1" smtClean="0">
                <a:solidFill>
                  <a:schemeClr val="bg1"/>
                </a:solidFill>
                <a:latin typeface="Chalkboard"/>
                <a:cs typeface="Chalkboard"/>
              </a:rPr>
              <a:t>organi</a:t>
            </a:r>
            <a:r>
              <a:rPr lang="en-US" sz="2400" dirty="0" smtClean="0">
                <a:solidFill>
                  <a:schemeClr val="bg1"/>
                </a:solidFill>
                <a:latin typeface="Chalkboard"/>
                <a:cs typeface="Chalkboard"/>
              </a:rPr>
              <a:t> </a:t>
            </a:r>
            <a:r>
              <a:rPr lang="en-US" sz="2400" dirty="0" err="1" smtClean="0">
                <a:solidFill>
                  <a:schemeClr val="bg1"/>
                </a:solidFill>
                <a:latin typeface="Chalkboard"/>
                <a:cs typeface="Chalkboard"/>
              </a:rPr>
              <a:t>predisposti</a:t>
            </a:r>
            <a:r>
              <a:rPr lang="en-US" sz="2400" dirty="0" smtClean="0">
                <a:solidFill>
                  <a:schemeClr val="bg1"/>
                </a:solidFill>
                <a:latin typeface="Chalkboard"/>
                <a:cs typeface="Chalkboard"/>
              </a:rPr>
              <a:t>.</a:t>
            </a:r>
            <a:endParaRPr lang="en-US" sz="2400" dirty="0">
              <a:solidFill>
                <a:schemeClr val="bg1"/>
              </a:solidFill>
              <a:latin typeface="Chalkboard"/>
              <a:cs typeface="Chalkboard"/>
            </a:endParaRPr>
          </a:p>
        </p:txBody>
      </p:sp>
      <p:pic>
        <p:nvPicPr>
          <p:cNvPr id="5" name="Immagine 4"/>
          <p:cNvPicPr>
            <a:picLocks noChangeAspect="1"/>
          </p:cNvPicPr>
          <p:nvPr/>
        </p:nvPicPr>
        <p:blipFill>
          <a:blip r:embed="rId2"/>
          <a:stretch>
            <a:fillRect/>
          </a:stretch>
        </p:blipFill>
        <p:spPr>
          <a:xfrm>
            <a:off x="3945246" y="1295400"/>
            <a:ext cx="5181821" cy="4510617"/>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solidFill>
          <a:schemeClr val="tx1"/>
        </a:solidFill>
        <a:effectLst/>
      </p:bgPr>
    </p:bg>
    <p:spTree>
      <p:nvGrpSpPr>
        <p:cNvPr id="1" name=""/>
        <p:cNvGrpSpPr/>
        <p:nvPr/>
      </p:nvGrpSpPr>
      <p:grpSpPr>
        <a:xfrm>
          <a:off x="0" y="0"/>
          <a:ext cx="0" cy="0"/>
          <a:chOff x="0" y="0"/>
          <a:chExt cx="0" cy="0"/>
        </a:xfrm>
      </p:grpSpPr>
      <p:sp>
        <p:nvSpPr>
          <p:cNvPr id="17423" name="Rectangle 1039"/>
          <p:cNvSpPr>
            <a:spLocks noGrp="1"/>
          </p:cNvSpPr>
          <p:nvPr>
            <p:ph type="title" idx="4294967295"/>
          </p:nvPr>
        </p:nvSpPr>
        <p:spPr bwMode="auto">
          <a:noFill/>
        </p:spPr>
        <p:txBody>
          <a:bodyPr wrap="square" numCol="1" anchorCtr="0" compatLnSpc="1">
            <a:prstTxWarp prst="textNoShape">
              <a:avLst/>
            </a:prstTxWarp>
          </a:bodyPr>
          <a:lstStyle/>
          <a:p>
            <a:r>
              <a:rPr lang="en-US" dirty="0">
                <a:solidFill>
                  <a:srgbClr val="FFFFFF"/>
                </a:solidFill>
                <a:effectLst/>
                <a:latin typeface="Chalkboard"/>
                <a:ea typeface="ＭＳ Ｐゴシック" charset="-128"/>
                <a:cs typeface="Chalkboard"/>
              </a:rPr>
              <a:t>Nonpoint source pollution</a:t>
            </a:r>
          </a:p>
        </p:txBody>
      </p:sp>
      <p:sp>
        <p:nvSpPr>
          <p:cNvPr id="17424" name="Rectangle 1040"/>
          <p:cNvSpPr>
            <a:spLocks noGrp="1"/>
          </p:cNvSpPr>
          <p:nvPr>
            <p:ph type="body" sz="half" idx="4294967295"/>
          </p:nvPr>
        </p:nvSpPr>
        <p:spPr bwMode="auto">
          <a:xfrm>
            <a:off x="-50795" y="2057400"/>
            <a:ext cx="4038600" cy="3962400"/>
          </a:xfrm>
          <a:noFill/>
        </p:spPr>
        <p:txBody>
          <a:bodyPr wrap="square" numCol="1" anchor="t" anchorCtr="0" compatLnSpc="1">
            <a:prstTxWarp prst="textNoShape">
              <a:avLst/>
            </a:prstTxWarp>
            <a:normAutofit/>
          </a:bodyPr>
          <a:lstStyle/>
          <a:p>
            <a:pPr>
              <a:lnSpc>
                <a:spcPct val="90000"/>
              </a:lnSpc>
            </a:pPr>
            <a:r>
              <a:rPr lang="en-US" sz="2800" dirty="0" err="1" smtClean="0">
                <a:solidFill>
                  <a:srgbClr val="CCFFCC"/>
                </a:solidFill>
                <a:effectLst/>
                <a:latin typeface="Chalkboard"/>
                <a:ea typeface="Cambria" charset="0"/>
                <a:cs typeface="Chalkboard"/>
              </a:rPr>
              <a:t>Una</a:t>
            </a:r>
            <a:r>
              <a:rPr lang="en-US" sz="2800" dirty="0" smtClean="0">
                <a:solidFill>
                  <a:srgbClr val="CCFFCC"/>
                </a:solidFill>
                <a:effectLst/>
                <a:latin typeface="Chalkboard"/>
                <a:ea typeface="Cambria" charset="0"/>
                <a:cs typeface="Chalkboard"/>
              </a:rPr>
              <a:t> </a:t>
            </a:r>
            <a:r>
              <a:rPr lang="en-US" sz="2800" dirty="0" err="1" smtClean="0">
                <a:solidFill>
                  <a:srgbClr val="CCFFCC"/>
                </a:solidFill>
                <a:effectLst/>
                <a:latin typeface="Chalkboard"/>
                <a:ea typeface="Cambria" charset="0"/>
                <a:cs typeface="Chalkboard"/>
              </a:rPr>
              <a:t>sorgente</a:t>
            </a:r>
            <a:r>
              <a:rPr lang="en-US" sz="2800" dirty="0" smtClean="0">
                <a:solidFill>
                  <a:srgbClr val="CCFFCC"/>
                </a:solidFill>
                <a:effectLst/>
                <a:latin typeface="Chalkboard"/>
                <a:ea typeface="Cambria" charset="0"/>
                <a:cs typeface="Chalkboard"/>
              </a:rPr>
              <a:t> </a:t>
            </a:r>
            <a:r>
              <a:rPr lang="en-US" sz="2800" dirty="0" err="1" smtClean="0">
                <a:solidFill>
                  <a:srgbClr val="CCFFCC"/>
                </a:solidFill>
                <a:effectLst/>
                <a:latin typeface="Chalkboard"/>
                <a:ea typeface="Cambria" charset="0"/>
                <a:cs typeface="Chalkboard"/>
              </a:rPr>
              <a:t>di</a:t>
            </a:r>
            <a:r>
              <a:rPr lang="en-US" sz="2800" dirty="0" smtClean="0">
                <a:solidFill>
                  <a:srgbClr val="CCFFCC"/>
                </a:solidFill>
                <a:effectLst/>
                <a:latin typeface="Chalkboard"/>
                <a:ea typeface="Cambria" charset="0"/>
                <a:cs typeface="Chalkboard"/>
              </a:rPr>
              <a:t> </a:t>
            </a:r>
            <a:r>
              <a:rPr lang="en-US" sz="2800" dirty="0" err="1" smtClean="0">
                <a:solidFill>
                  <a:srgbClr val="CCFFCC"/>
                </a:solidFill>
                <a:effectLst/>
                <a:latin typeface="Chalkboard"/>
                <a:ea typeface="Cambria" charset="0"/>
                <a:cs typeface="Chalkboard"/>
              </a:rPr>
              <a:t>inquinamento</a:t>
            </a:r>
            <a:r>
              <a:rPr lang="en-US" sz="2800" dirty="0" smtClean="0">
                <a:solidFill>
                  <a:srgbClr val="CCFFCC"/>
                </a:solidFill>
                <a:effectLst/>
                <a:latin typeface="Chalkboard"/>
                <a:ea typeface="Cambria" charset="0"/>
                <a:cs typeface="Chalkboard"/>
              </a:rPr>
              <a:t> </a:t>
            </a:r>
            <a:r>
              <a:rPr lang="en-US" sz="2800" dirty="0" err="1" smtClean="0">
                <a:solidFill>
                  <a:srgbClr val="CCFFCC"/>
                </a:solidFill>
                <a:effectLst/>
                <a:latin typeface="Chalkboard"/>
                <a:ea typeface="Cambria" charset="0"/>
                <a:cs typeface="Chalkboard"/>
              </a:rPr>
              <a:t>multipla</a:t>
            </a:r>
            <a:r>
              <a:rPr lang="en-US" sz="2800" dirty="0" smtClean="0">
                <a:solidFill>
                  <a:srgbClr val="CCFFCC"/>
                </a:solidFill>
                <a:effectLst/>
                <a:latin typeface="Chalkboard"/>
                <a:ea typeface="Cambria" charset="0"/>
                <a:cs typeface="Chalkboard"/>
              </a:rPr>
              <a:t> </a:t>
            </a:r>
            <a:r>
              <a:rPr lang="en-US" sz="2800" dirty="0" err="1" smtClean="0">
                <a:solidFill>
                  <a:srgbClr val="CCFFCC"/>
                </a:solidFill>
                <a:latin typeface="Chalkboard"/>
                <a:ea typeface="Cambria" charset="0"/>
                <a:cs typeface="Chalkboard"/>
              </a:rPr>
              <a:t>o</a:t>
            </a:r>
            <a:r>
              <a:rPr lang="en-US" sz="2800" dirty="0" smtClean="0">
                <a:solidFill>
                  <a:srgbClr val="CCFFCC"/>
                </a:solidFill>
                <a:latin typeface="Chalkboard"/>
                <a:ea typeface="Cambria" charset="0"/>
                <a:cs typeface="Chalkboard"/>
              </a:rPr>
              <a:t> a </a:t>
            </a:r>
            <a:r>
              <a:rPr lang="en-US" sz="2800" dirty="0" err="1" smtClean="0">
                <a:solidFill>
                  <a:srgbClr val="CCFFCC"/>
                </a:solidFill>
                <a:latin typeface="Chalkboard"/>
                <a:ea typeface="Cambria" charset="0"/>
                <a:cs typeface="Chalkboard"/>
              </a:rPr>
              <a:t>grande</a:t>
            </a:r>
            <a:r>
              <a:rPr lang="en-US" sz="2800" dirty="0" smtClean="0">
                <a:solidFill>
                  <a:srgbClr val="CCFFCC"/>
                </a:solidFill>
                <a:latin typeface="Chalkboard"/>
                <a:ea typeface="Cambria" charset="0"/>
                <a:cs typeface="Chalkboard"/>
              </a:rPr>
              <a:t> </a:t>
            </a:r>
            <a:r>
              <a:rPr lang="en-US" sz="2800" dirty="0" err="1" smtClean="0">
                <a:solidFill>
                  <a:srgbClr val="CCFFCC"/>
                </a:solidFill>
                <a:latin typeface="Chalkboard"/>
                <a:ea typeface="Cambria" charset="0"/>
                <a:cs typeface="Chalkboard"/>
              </a:rPr>
              <a:t>scala</a:t>
            </a:r>
            <a:r>
              <a:rPr lang="en-US" sz="2800" dirty="0" smtClean="0">
                <a:solidFill>
                  <a:srgbClr val="CCFFCC"/>
                </a:solidFill>
                <a:latin typeface="Chalkboard"/>
                <a:ea typeface="Cambria" charset="0"/>
                <a:cs typeface="Chalkboard"/>
              </a:rPr>
              <a:t> </a:t>
            </a:r>
            <a:r>
              <a:rPr lang="en-US" sz="2800" dirty="0" err="1" smtClean="0">
                <a:solidFill>
                  <a:srgbClr val="CCFFCC"/>
                </a:solidFill>
                <a:latin typeface="Chalkboard"/>
                <a:ea typeface="Cambria" charset="0"/>
                <a:cs typeface="Chalkboard"/>
              </a:rPr>
              <a:t>che</a:t>
            </a:r>
            <a:r>
              <a:rPr lang="en-US" sz="2800" dirty="0" smtClean="0">
                <a:solidFill>
                  <a:srgbClr val="CCFFCC"/>
                </a:solidFill>
                <a:latin typeface="Chalkboard"/>
                <a:ea typeface="Cambria" charset="0"/>
                <a:cs typeface="Chalkboard"/>
              </a:rPr>
              <a:t> non </a:t>
            </a:r>
            <a:r>
              <a:rPr lang="en-US" sz="2800" dirty="0" err="1" smtClean="0">
                <a:solidFill>
                  <a:srgbClr val="CCFFCC"/>
                </a:solidFill>
                <a:latin typeface="Chalkboard"/>
                <a:ea typeface="Cambria" charset="0"/>
                <a:cs typeface="Chalkboard"/>
              </a:rPr>
              <a:t>può</a:t>
            </a:r>
            <a:r>
              <a:rPr lang="en-US" sz="2800" dirty="0" smtClean="0">
                <a:solidFill>
                  <a:srgbClr val="CCFFCC"/>
                </a:solidFill>
                <a:latin typeface="Chalkboard"/>
                <a:ea typeface="Cambria" charset="0"/>
                <a:cs typeface="Chalkboard"/>
              </a:rPr>
              <a:t> </a:t>
            </a:r>
            <a:r>
              <a:rPr lang="en-US" sz="2800" dirty="0" err="1" smtClean="0">
                <a:solidFill>
                  <a:srgbClr val="CCFFCC"/>
                </a:solidFill>
                <a:latin typeface="Chalkboard"/>
                <a:ea typeface="Cambria" charset="0"/>
                <a:cs typeface="Chalkboard"/>
              </a:rPr>
              <a:t>essere</a:t>
            </a:r>
            <a:r>
              <a:rPr lang="en-US" sz="2800" dirty="0" smtClean="0">
                <a:solidFill>
                  <a:srgbClr val="CCFFCC"/>
                </a:solidFill>
                <a:latin typeface="Chalkboard"/>
                <a:ea typeface="Cambria" charset="0"/>
                <a:cs typeface="Chalkboard"/>
              </a:rPr>
              <a:t> </a:t>
            </a:r>
            <a:r>
              <a:rPr lang="en-US" sz="2800" dirty="0" err="1" smtClean="0">
                <a:solidFill>
                  <a:srgbClr val="CCFFCC"/>
                </a:solidFill>
                <a:latin typeface="Chalkboard"/>
                <a:ea typeface="Cambria" charset="0"/>
                <a:cs typeface="Chalkboard"/>
              </a:rPr>
              <a:t>comunque</a:t>
            </a:r>
            <a:r>
              <a:rPr lang="en-US" sz="2800" dirty="0" smtClean="0">
                <a:solidFill>
                  <a:srgbClr val="CCFFCC"/>
                </a:solidFill>
                <a:latin typeface="Chalkboard"/>
                <a:ea typeface="Cambria" charset="0"/>
                <a:cs typeface="Chalkboard"/>
              </a:rPr>
              <a:t> </a:t>
            </a:r>
            <a:r>
              <a:rPr lang="en-US" sz="2800" dirty="0" err="1" smtClean="0">
                <a:solidFill>
                  <a:srgbClr val="CCFFCC"/>
                </a:solidFill>
                <a:latin typeface="Chalkboard"/>
                <a:ea typeface="Cambria" charset="0"/>
                <a:cs typeface="Chalkboard"/>
              </a:rPr>
              <a:t>associata</a:t>
            </a:r>
            <a:r>
              <a:rPr lang="en-US" sz="2800" dirty="0" smtClean="0">
                <a:solidFill>
                  <a:srgbClr val="CCFFCC"/>
                </a:solidFill>
                <a:latin typeface="Chalkboard"/>
                <a:ea typeface="Cambria" charset="0"/>
                <a:cs typeface="Chalkboard"/>
              </a:rPr>
              <a:t> ad un </a:t>
            </a:r>
            <a:r>
              <a:rPr lang="en-US" sz="2800" dirty="0" err="1" smtClean="0">
                <a:solidFill>
                  <a:srgbClr val="CCFFCC"/>
                </a:solidFill>
                <a:latin typeface="Chalkboard"/>
                <a:ea typeface="Cambria" charset="0"/>
                <a:cs typeface="Chalkboard"/>
              </a:rPr>
              <a:t>punto</a:t>
            </a:r>
            <a:r>
              <a:rPr lang="en-US" sz="2800" dirty="0" smtClean="0">
                <a:solidFill>
                  <a:srgbClr val="CCFFCC"/>
                </a:solidFill>
                <a:latin typeface="Chalkboard"/>
                <a:ea typeface="Cambria" charset="0"/>
                <a:cs typeface="Chalkboard"/>
              </a:rPr>
              <a:t> </a:t>
            </a:r>
            <a:r>
              <a:rPr lang="en-US" sz="2800" dirty="0" err="1" smtClean="0">
                <a:solidFill>
                  <a:srgbClr val="CCFFCC"/>
                </a:solidFill>
                <a:latin typeface="Chalkboard"/>
                <a:ea typeface="Cambria" charset="0"/>
                <a:cs typeface="Chalkboard"/>
              </a:rPr>
              <a:t>specifico</a:t>
            </a:r>
            <a:r>
              <a:rPr lang="en-US" sz="2800" dirty="0" smtClean="0">
                <a:solidFill>
                  <a:srgbClr val="CCFFCC"/>
                </a:solidFill>
                <a:latin typeface="Chalkboard"/>
                <a:ea typeface="Cambria" charset="0"/>
                <a:cs typeface="Chalkboard"/>
              </a:rPr>
              <a:t> </a:t>
            </a:r>
            <a:r>
              <a:rPr lang="en-US" sz="2800" dirty="0" err="1" smtClean="0">
                <a:solidFill>
                  <a:srgbClr val="CCFFCC"/>
                </a:solidFill>
                <a:latin typeface="Chalkboard"/>
                <a:ea typeface="Cambria" charset="0"/>
                <a:cs typeface="Chalkboard"/>
              </a:rPr>
              <a:t>di</a:t>
            </a:r>
            <a:r>
              <a:rPr lang="en-US" sz="2800" dirty="0" smtClean="0">
                <a:solidFill>
                  <a:srgbClr val="CCFFCC"/>
                </a:solidFill>
                <a:latin typeface="Chalkboard"/>
                <a:ea typeface="Cambria" charset="0"/>
                <a:cs typeface="Chalkboard"/>
              </a:rPr>
              <a:t> </a:t>
            </a:r>
            <a:r>
              <a:rPr lang="en-US" sz="2800" dirty="0" err="1" smtClean="0">
                <a:solidFill>
                  <a:srgbClr val="CCFFCC"/>
                </a:solidFill>
                <a:latin typeface="Chalkboard"/>
                <a:ea typeface="Cambria" charset="0"/>
                <a:cs typeface="Chalkboard"/>
              </a:rPr>
              <a:t>origine</a:t>
            </a:r>
            <a:r>
              <a:rPr lang="en-US" sz="2800" dirty="0" smtClean="0">
                <a:solidFill>
                  <a:srgbClr val="CCFFCC"/>
                </a:solidFill>
                <a:latin typeface="Chalkboard"/>
                <a:ea typeface="Cambria" charset="0"/>
                <a:cs typeface="Chalkboard"/>
              </a:rPr>
              <a:t> </a:t>
            </a:r>
            <a:r>
              <a:rPr lang="en-US" sz="2800" dirty="0" err="1" smtClean="0">
                <a:solidFill>
                  <a:srgbClr val="CCFFCC"/>
                </a:solidFill>
                <a:latin typeface="Chalkboard"/>
                <a:ea typeface="Cambria" charset="0"/>
                <a:cs typeface="Chalkboard"/>
              </a:rPr>
              <a:t>è</a:t>
            </a:r>
            <a:r>
              <a:rPr lang="en-US" sz="2800" dirty="0" smtClean="0">
                <a:solidFill>
                  <a:srgbClr val="CCFFCC"/>
                </a:solidFill>
                <a:latin typeface="Chalkboard"/>
                <a:ea typeface="Cambria" charset="0"/>
                <a:cs typeface="Chalkboard"/>
              </a:rPr>
              <a:t> </a:t>
            </a:r>
            <a:r>
              <a:rPr lang="en-US" sz="2800" dirty="0" err="1" smtClean="0">
                <a:solidFill>
                  <a:srgbClr val="CCFFCC"/>
                </a:solidFill>
                <a:latin typeface="Chalkboard"/>
                <a:ea typeface="Cambria" charset="0"/>
                <a:cs typeface="Chalkboard"/>
              </a:rPr>
              <a:t>chiamata</a:t>
            </a:r>
            <a:r>
              <a:rPr lang="en-US" sz="2800" dirty="0" smtClean="0">
                <a:solidFill>
                  <a:srgbClr val="CCFFCC"/>
                </a:solidFill>
                <a:latin typeface="Chalkboard"/>
                <a:ea typeface="Cambria" charset="0"/>
                <a:cs typeface="Chalkboard"/>
              </a:rPr>
              <a:t> </a:t>
            </a:r>
            <a:r>
              <a:rPr lang="en-US" sz="2800" dirty="0" smtClean="0">
                <a:solidFill>
                  <a:srgbClr val="00FFFF"/>
                </a:solidFill>
                <a:effectLst/>
                <a:latin typeface="Chalkboard"/>
                <a:ea typeface="Cambria" charset="0"/>
                <a:cs typeface="Chalkboard"/>
              </a:rPr>
              <a:t>nonpoint </a:t>
            </a:r>
            <a:r>
              <a:rPr lang="en-US" sz="2800" dirty="0">
                <a:solidFill>
                  <a:srgbClr val="00FFFF"/>
                </a:solidFill>
                <a:effectLst/>
                <a:latin typeface="Chalkboard"/>
                <a:ea typeface="Cambria" charset="0"/>
                <a:cs typeface="Chalkboard"/>
              </a:rPr>
              <a:t>source pollution</a:t>
            </a:r>
            <a:r>
              <a:rPr lang="en-US" sz="2800" dirty="0" smtClean="0">
                <a:solidFill>
                  <a:srgbClr val="00FFFF"/>
                </a:solidFill>
                <a:effectLst/>
                <a:latin typeface="Chalkboard"/>
                <a:ea typeface="Cambria" charset="0"/>
                <a:cs typeface="Chalkboard"/>
              </a:rPr>
              <a:t>.</a:t>
            </a:r>
            <a:endParaRPr lang="en-US" sz="2800" dirty="0">
              <a:solidFill>
                <a:srgbClr val="00FFFF"/>
              </a:solidFill>
              <a:effectLst/>
              <a:latin typeface="Chalkboard"/>
              <a:ea typeface="Cambria" charset="0"/>
              <a:cs typeface="Chalkboard"/>
            </a:endParaRPr>
          </a:p>
        </p:txBody>
      </p:sp>
      <p:pic>
        <p:nvPicPr>
          <p:cNvPr id="5" name="Immagine 4"/>
          <p:cNvPicPr>
            <a:picLocks noChangeAspect="1"/>
          </p:cNvPicPr>
          <p:nvPr/>
        </p:nvPicPr>
        <p:blipFill>
          <a:blip r:embed="rId2"/>
          <a:stretch>
            <a:fillRect/>
          </a:stretch>
        </p:blipFill>
        <p:spPr>
          <a:xfrm>
            <a:off x="3860402" y="1659466"/>
            <a:ext cx="5283598" cy="52366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24">
                                            <p:txEl>
                                              <p:pRg st="0" end="0"/>
                                            </p:txEl>
                                          </p:spTgt>
                                        </p:tgtEl>
                                        <p:attrNameLst>
                                          <p:attrName>style.visibility</p:attrName>
                                        </p:attrNameLst>
                                      </p:cBhvr>
                                      <p:to>
                                        <p:strVal val="visible"/>
                                      </p:to>
                                    </p:set>
                                    <p:anim calcmode="lin" valueType="num">
                                      <p:cBhvr additive="base">
                                        <p:cTn id="7" dur="500" fill="hold"/>
                                        <p:tgtEl>
                                          <p:spTgt spid="1742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2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4" grpId="0" build="p" autoUpdateAnimBg="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 name="Rectangle 16"/>
          <p:cNvSpPr>
            <a:spLocks noChangeArrowheads="1"/>
          </p:cNvSpPr>
          <p:nvPr/>
        </p:nvSpPr>
        <p:spPr bwMode="auto">
          <a:xfrm>
            <a:off x="143931" y="999067"/>
            <a:ext cx="8593667" cy="1384995"/>
          </a:xfrm>
          <a:prstGeom prst="rect">
            <a:avLst/>
          </a:prstGeom>
          <a:noFill/>
          <a:ln w="9525">
            <a:noFill/>
            <a:miter lim="800000"/>
            <a:headEnd/>
            <a:tailEnd/>
          </a:ln>
          <a:effectLst/>
        </p:spPr>
        <p:txBody>
          <a:bodyPr wrap="square">
            <a:prstTxWarp prst="textNoShape">
              <a:avLst/>
            </a:prstTxWarp>
            <a:spAutoFit/>
          </a:bodyPr>
          <a:lstStyle/>
          <a:p>
            <a:pPr algn="ctr" defTabSz="4597400"/>
            <a:r>
              <a:rPr lang="en-US" sz="2800" dirty="0" err="1" smtClean="0">
                <a:solidFill>
                  <a:srgbClr val="CCFFCC"/>
                </a:solidFill>
                <a:latin typeface="Chalkboard"/>
                <a:cs typeface="Chalkboard"/>
              </a:rPr>
              <a:t>Gli</a:t>
            </a:r>
            <a:r>
              <a:rPr lang="en-US" sz="2800" dirty="0" smtClean="0">
                <a:solidFill>
                  <a:srgbClr val="CCFFCC"/>
                </a:solidFill>
                <a:latin typeface="Chalkboard"/>
                <a:cs typeface="Chalkboard"/>
              </a:rPr>
              <a:t> </a:t>
            </a:r>
            <a:r>
              <a:rPr lang="en-US" sz="2800" dirty="0" err="1" smtClean="0">
                <a:solidFill>
                  <a:srgbClr val="CCFFCC"/>
                </a:solidFill>
                <a:latin typeface="Chalkboard"/>
                <a:cs typeface="Chalkboard"/>
              </a:rPr>
              <a:t>elementi</a:t>
            </a:r>
            <a:r>
              <a:rPr lang="en-US" sz="2800" dirty="0" smtClean="0">
                <a:solidFill>
                  <a:srgbClr val="CCFFCC"/>
                </a:solidFill>
                <a:latin typeface="Chalkboard"/>
                <a:cs typeface="Chalkboard"/>
              </a:rPr>
              <a:t> in </a:t>
            </a:r>
            <a:r>
              <a:rPr lang="en-US" sz="2800" dirty="0" err="1" smtClean="0">
                <a:solidFill>
                  <a:srgbClr val="CCFFCC"/>
                </a:solidFill>
                <a:latin typeface="Chalkboard"/>
                <a:cs typeface="Chalkboard"/>
              </a:rPr>
              <a:t>traccia</a:t>
            </a:r>
            <a:r>
              <a:rPr lang="en-US" sz="2800" dirty="0" smtClean="0">
                <a:solidFill>
                  <a:srgbClr val="CCFFCC"/>
                </a:solidFill>
                <a:latin typeface="Chalkboard"/>
                <a:cs typeface="Chalkboard"/>
              </a:rPr>
              <a:t> </a:t>
            </a:r>
            <a:r>
              <a:rPr lang="en-US" sz="2800" dirty="0" err="1" smtClean="0">
                <a:solidFill>
                  <a:srgbClr val="CCFFCC"/>
                </a:solidFill>
                <a:latin typeface="Chalkboard"/>
                <a:cs typeface="Chalkboard"/>
              </a:rPr>
              <a:t>sono</a:t>
            </a:r>
            <a:r>
              <a:rPr lang="en-US" sz="2800" dirty="0" smtClean="0">
                <a:solidFill>
                  <a:srgbClr val="CCFFCC"/>
                </a:solidFill>
                <a:latin typeface="Chalkboard"/>
                <a:cs typeface="Chalkboard"/>
              </a:rPr>
              <a:t> </a:t>
            </a:r>
            <a:r>
              <a:rPr lang="en-US" sz="2800" dirty="0" err="1" smtClean="0">
                <a:solidFill>
                  <a:srgbClr val="CCFFCC"/>
                </a:solidFill>
                <a:latin typeface="Chalkboard"/>
                <a:cs typeface="Chalkboard"/>
              </a:rPr>
              <a:t>introdotti</a:t>
            </a:r>
            <a:r>
              <a:rPr lang="en-US" sz="2800" dirty="0" smtClean="0">
                <a:solidFill>
                  <a:srgbClr val="CCFFCC"/>
                </a:solidFill>
                <a:latin typeface="Chalkboard"/>
                <a:cs typeface="Chalkboard"/>
              </a:rPr>
              <a:t> </a:t>
            </a:r>
            <a:r>
              <a:rPr lang="en-US" sz="2800" dirty="0" err="1" smtClean="0">
                <a:solidFill>
                  <a:srgbClr val="CCFFCC"/>
                </a:solidFill>
                <a:latin typeface="Chalkboard"/>
                <a:cs typeface="Chalkboard"/>
              </a:rPr>
              <a:t>nelle</a:t>
            </a:r>
            <a:r>
              <a:rPr lang="en-US" sz="2800" dirty="0" smtClean="0">
                <a:solidFill>
                  <a:srgbClr val="CCFFCC"/>
                </a:solidFill>
                <a:latin typeface="Chalkboard"/>
                <a:cs typeface="Chalkboard"/>
              </a:rPr>
              <a:t> </a:t>
            </a:r>
            <a:r>
              <a:rPr lang="en-US" sz="2800" dirty="0" err="1" smtClean="0">
                <a:solidFill>
                  <a:srgbClr val="CCFFCC"/>
                </a:solidFill>
                <a:latin typeface="Chalkboard"/>
                <a:cs typeface="Chalkboard"/>
              </a:rPr>
              <a:t>acque</a:t>
            </a:r>
            <a:r>
              <a:rPr lang="en-US" sz="2800" dirty="0" smtClean="0">
                <a:solidFill>
                  <a:srgbClr val="CCFFCC"/>
                </a:solidFill>
                <a:latin typeface="Chalkboard"/>
                <a:cs typeface="Chalkboard"/>
              </a:rPr>
              <a:t> </a:t>
            </a:r>
            <a:r>
              <a:rPr lang="en-US" sz="2800" dirty="0" err="1" smtClean="0">
                <a:solidFill>
                  <a:srgbClr val="CCFFCC"/>
                </a:solidFill>
                <a:latin typeface="Chalkboard"/>
                <a:cs typeface="Chalkboard"/>
              </a:rPr>
              <a:t>naturali</a:t>
            </a:r>
            <a:r>
              <a:rPr lang="en-US" sz="2800" dirty="0" smtClean="0">
                <a:solidFill>
                  <a:srgbClr val="CCFFCC"/>
                </a:solidFill>
                <a:latin typeface="Chalkboard"/>
                <a:cs typeface="Chalkboard"/>
              </a:rPr>
              <a:t>  </a:t>
            </a:r>
            <a:r>
              <a:rPr lang="en-US" sz="2800" dirty="0" err="1" smtClean="0">
                <a:solidFill>
                  <a:srgbClr val="CCFFCC"/>
                </a:solidFill>
                <a:latin typeface="Chalkboard"/>
                <a:cs typeface="Chalkboard"/>
              </a:rPr>
              <a:t>durante</a:t>
            </a:r>
            <a:r>
              <a:rPr lang="en-US" sz="2800" dirty="0" smtClean="0">
                <a:solidFill>
                  <a:srgbClr val="CCFFCC"/>
                </a:solidFill>
                <a:latin typeface="Chalkboard"/>
                <a:cs typeface="Chalkboard"/>
              </a:rPr>
              <a:t> </a:t>
            </a:r>
            <a:r>
              <a:rPr lang="en-US" sz="2800" dirty="0" err="1" smtClean="0">
                <a:solidFill>
                  <a:srgbClr val="CCFFCC"/>
                </a:solidFill>
                <a:latin typeface="Chalkboard"/>
                <a:cs typeface="Chalkboard"/>
              </a:rPr>
              <a:t>l’alterazione</a:t>
            </a:r>
            <a:r>
              <a:rPr lang="en-US" sz="2800" dirty="0" smtClean="0">
                <a:solidFill>
                  <a:srgbClr val="CCFFCC"/>
                </a:solidFill>
                <a:latin typeface="Chalkboard"/>
                <a:cs typeface="Chalkboard"/>
              </a:rPr>
              <a:t> </a:t>
            </a:r>
            <a:r>
              <a:rPr lang="en-US" sz="2800" dirty="0" err="1" smtClean="0">
                <a:solidFill>
                  <a:srgbClr val="CCFFCC"/>
                </a:solidFill>
                <a:latin typeface="Chalkboard"/>
                <a:cs typeface="Chalkboard"/>
              </a:rPr>
              <a:t>delle</a:t>
            </a:r>
            <a:r>
              <a:rPr lang="en-US" sz="2800" dirty="0" smtClean="0">
                <a:solidFill>
                  <a:srgbClr val="CCFFCC"/>
                </a:solidFill>
                <a:latin typeface="Chalkboard"/>
                <a:cs typeface="Chalkboard"/>
              </a:rPr>
              <a:t> </a:t>
            </a:r>
            <a:r>
              <a:rPr lang="en-US" sz="2800" dirty="0" err="1" smtClean="0">
                <a:solidFill>
                  <a:srgbClr val="CCFFCC"/>
                </a:solidFill>
                <a:latin typeface="Chalkboard"/>
                <a:cs typeface="Chalkboard"/>
              </a:rPr>
              <a:t>rocce</a:t>
            </a:r>
            <a:r>
              <a:rPr lang="en-US" sz="2800" dirty="0" smtClean="0">
                <a:solidFill>
                  <a:srgbClr val="CCFFCC"/>
                </a:solidFill>
                <a:latin typeface="Chalkboard"/>
                <a:cs typeface="Chalkboard"/>
              </a:rPr>
              <a:t> </a:t>
            </a:r>
            <a:r>
              <a:rPr lang="en-US" sz="2800" dirty="0" err="1" smtClean="0">
                <a:solidFill>
                  <a:srgbClr val="CCFFCC"/>
                </a:solidFill>
                <a:latin typeface="Chalkboard"/>
                <a:cs typeface="Chalkboard"/>
              </a:rPr>
              <a:t>e</a:t>
            </a:r>
            <a:r>
              <a:rPr lang="en-US" sz="2800" dirty="0" smtClean="0">
                <a:solidFill>
                  <a:srgbClr val="CCFFCC"/>
                </a:solidFill>
                <a:latin typeface="Chalkboard"/>
                <a:cs typeface="Chalkboard"/>
              </a:rPr>
              <a:t>, in </a:t>
            </a:r>
            <a:r>
              <a:rPr lang="en-US" sz="2800" dirty="0" err="1" smtClean="0">
                <a:solidFill>
                  <a:srgbClr val="CCFFCC"/>
                </a:solidFill>
                <a:latin typeface="Chalkboard"/>
                <a:cs typeface="Chalkboard"/>
              </a:rPr>
              <a:t>modo</a:t>
            </a:r>
            <a:r>
              <a:rPr lang="en-US" sz="2800" dirty="0" smtClean="0">
                <a:solidFill>
                  <a:srgbClr val="CCFFCC"/>
                </a:solidFill>
                <a:latin typeface="Chalkboard"/>
                <a:cs typeface="Chalkboard"/>
              </a:rPr>
              <a:t> </a:t>
            </a:r>
            <a:r>
              <a:rPr lang="en-US" sz="2800" dirty="0" err="1" smtClean="0">
                <a:solidFill>
                  <a:srgbClr val="CCFFCC"/>
                </a:solidFill>
                <a:latin typeface="Chalkboard"/>
                <a:cs typeface="Chalkboard"/>
              </a:rPr>
              <a:t>sempre</a:t>
            </a:r>
            <a:r>
              <a:rPr lang="en-US" sz="2800" dirty="0" smtClean="0">
                <a:solidFill>
                  <a:srgbClr val="CCFFCC"/>
                </a:solidFill>
                <a:latin typeface="Chalkboard"/>
                <a:cs typeface="Chalkboard"/>
              </a:rPr>
              <a:t> </a:t>
            </a:r>
            <a:r>
              <a:rPr lang="en-US" sz="2800" dirty="0" err="1" smtClean="0">
                <a:solidFill>
                  <a:srgbClr val="CCFFCC"/>
                </a:solidFill>
                <a:latin typeface="Chalkboard"/>
                <a:cs typeface="Chalkboard"/>
              </a:rPr>
              <a:t>più</a:t>
            </a:r>
            <a:r>
              <a:rPr lang="en-US" sz="2800" dirty="0" smtClean="0">
                <a:solidFill>
                  <a:srgbClr val="CCFFCC"/>
                </a:solidFill>
                <a:latin typeface="Chalkboard"/>
                <a:cs typeface="Chalkboard"/>
              </a:rPr>
              <a:t> </a:t>
            </a:r>
            <a:r>
              <a:rPr lang="en-US" sz="2800" dirty="0" err="1" smtClean="0">
                <a:solidFill>
                  <a:srgbClr val="CCFFCC"/>
                </a:solidFill>
                <a:latin typeface="Chalkboard"/>
                <a:cs typeface="Chalkboard"/>
              </a:rPr>
              <a:t>crescente</a:t>
            </a:r>
            <a:r>
              <a:rPr lang="en-US" sz="2800" dirty="0" smtClean="0">
                <a:solidFill>
                  <a:srgbClr val="CCFFCC"/>
                </a:solidFill>
                <a:latin typeface="Chalkboard"/>
                <a:cs typeface="Chalkboard"/>
              </a:rPr>
              <a:t>, </a:t>
            </a:r>
            <a:r>
              <a:rPr lang="en-US" sz="2800" dirty="0" err="1" smtClean="0">
                <a:solidFill>
                  <a:srgbClr val="CCFFCC"/>
                </a:solidFill>
                <a:latin typeface="Chalkboard"/>
                <a:cs typeface="Chalkboard"/>
              </a:rPr>
              <a:t>dalle</a:t>
            </a:r>
            <a:r>
              <a:rPr lang="en-US" sz="2800" dirty="0" smtClean="0">
                <a:solidFill>
                  <a:srgbClr val="CCFFCC"/>
                </a:solidFill>
                <a:latin typeface="Chalkboard"/>
                <a:cs typeface="Chalkboard"/>
              </a:rPr>
              <a:t> </a:t>
            </a:r>
            <a:r>
              <a:rPr lang="en-US" sz="2800" dirty="0" err="1" smtClean="0">
                <a:solidFill>
                  <a:srgbClr val="CCFFCC"/>
                </a:solidFill>
                <a:latin typeface="Chalkboard"/>
                <a:cs typeface="Chalkboard"/>
              </a:rPr>
              <a:t>attività</a:t>
            </a:r>
            <a:r>
              <a:rPr lang="en-US" sz="2800" dirty="0" smtClean="0">
                <a:solidFill>
                  <a:srgbClr val="CCFFCC"/>
                </a:solidFill>
                <a:latin typeface="Chalkboard"/>
                <a:cs typeface="Chalkboard"/>
              </a:rPr>
              <a:t> </a:t>
            </a:r>
            <a:r>
              <a:rPr lang="en-US" sz="2800" dirty="0" err="1" smtClean="0">
                <a:solidFill>
                  <a:srgbClr val="CCFFCC"/>
                </a:solidFill>
                <a:latin typeface="Chalkboard"/>
                <a:cs typeface="Chalkboard"/>
              </a:rPr>
              <a:t>umane</a:t>
            </a:r>
            <a:r>
              <a:rPr lang="en-US" sz="2800" dirty="0" smtClean="0">
                <a:solidFill>
                  <a:srgbClr val="CCFFCC"/>
                </a:solidFill>
                <a:latin typeface="Chalkboard"/>
                <a:cs typeface="Chalkboard"/>
              </a:rPr>
              <a:t>.</a:t>
            </a:r>
            <a:endParaRPr lang="en-US" sz="2800" dirty="0">
              <a:solidFill>
                <a:srgbClr val="CCFFCC"/>
              </a:solidFill>
              <a:latin typeface="Chalkboard"/>
              <a:cs typeface="Chalkboard"/>
            </a:endParaRPr>
          </a:p>
        </p:txBody>
      </p:sp>
      <p:sp>
        <p:nvSpPr>
          <p:cNvPr id="6" name="Rectangle 17"/>
          <p:cNvSpPr>
            <a:spLocks noChangeArrowheads="1"/>
          </p:cNvSpPr>
          <p:nvPr/>
        </p:nvSpPr>
        <p:spPr bwMode="auto">
          <a:xfrm>
            <a:off x="-8467" y="3886200"/>
            <a:ext cx="9118601" cy="1384995"/>
          </a:xfrm>
          <a:prstGeom prst="rect">
            <a:avLst/>
          </a:prstGeom>
          <a:noFill/>
          <a:ln w="9525">
            <a:noFill/>
            <a:miter lim="800000"/>
            <a:headEnd/>
            <a:tailEnd/>
          </a:ln>
          <a:effectLst/>
        </p:spPr>
        <p:txBody>
          <a:bodyPr wrap="square">
            <a:prstTxWarp prst="textNoShape">
              <a:avLst/>
            </a:prstTxWarp>
            <a:spAutoFit/>
          </a:bodyPr>
          <a:lstStyle/>
          <a:p>
            <a:pPr algn="ctr" defTabSz="4597400"/>
            <a:r>
              <a:rPr lang="en-US" sz="2800" dirty="0" smtClean="0">
                <a:solidFill>
                  <a:srgbClr val="FFFF00"/>
                </a:solidFill>
                <a:latin typeface="Chalkboard"/>
                <a:cs typeface="Chalkboard"/>
              </a:rPr>
              <a:t>Elevate </a:t>
            </a:r>
            <a:r>
              <a:rPr lang="en-US" sz="2800" dirty="0" err="1" smtClean="0">
                <a:solidFill>
                  <a:srgbClr val="FFFF00"/>
                </a:solidFill>
                <a:latin typeface="Chalkboard"/>
                <a:cs typeface="Chalkboard"/>
              </a:rPr>
              <a:t>concentrazioni</a:t>
            </a:r>
            <a:r>
              <a:rPr lang="en-US" sz="2800" dirty="0" smtClean="0">
                <a:solidFill>
                  <a:srgbClr val="FFFF00"/>
                </a:solidFill>
                <a:latin typeface="Chalkboard"/>
                <a:cs typeface="Chalkboard"/>
              </a:rPr>
              <a:t> </a:t>
            </a:r>
            <a:r>
              <a:rPr lang="en-US" sz="2800" dirty="0" err="1" smtClean="0">
                <a:solidFill>
                  <a:srgbClr val="FFFF00"/>
                </a:solidFill>
                <a:latin typeface="Chalkboard"/>
                <a:cs typeface="Chalkboard"/>
              </a:rPr>
              <a:t>di</a:t>
            </a:r>
            <a:r>
              <a:rPr lang="en-US" sz="2800" dirty="0" smtClean="0">
                <a:solidFill>
                  <a:srgbClr val="FFFF00"/>
                </a:solidFill>
                <a:latin typeface="Chalkboard"/>
                <a:cs typeface="Chalkboard"/>
              </a:rPr>
              <a:t> </a:t>
            </a:r>
            <a:r>
              <a:rPr lang="en-US" sz="2800" dirty="0" err="1" smtClean="0">
                <a:solidFill>
                  <a:srgbClr val="FFFF00"/>
                </a:solidFill>
                <a:latin typeface="Chalkboard"/>
                <a:cs typeface="Chalkboard"/>
              </a:rPr>
              <a:t>elementi</a:t>
            </a:r>
            <a:r>
              <a:rPr lang="en-US" sz="2800" dirty="0" smtClean="0">
                <a:solidFill>
                  <a:srgbClr val="FFFF00"/>
                </a:solidFill>
                <a:latin typeface="Chalkboard"/>
                <a:cs typeface="Chalkboard"/>
              </a:rPr>
              <a:t> in </a:t>
            </a:r>
            <a:r>
              <a:rPr lang="en-US" sz="2800" dirty="0" err="1" smtClean="0">
                <a:solidFill>
                  <a:srgbClr val="FFFF00"/>
                </a:solidFill>
                <a:latin typeface="Chalkboard"/>
                <a:cs typeface="Chalkboard"/>
              </a:rPr>
              <a:t>traccia</a:t>
            </a:r>
            <a:r>
              <a:rPr lang="en-US" sz="2800" dirty="0" smtClean="0">
                <a:solidFill>
                  <a:srgbClr val="FFFF00"/>
                </a:solidFill>
                <a:latin typeface="Chalkboard"/>
                <a:cs typeface="Chalkboard"/>
              </a:rPr>
              <a:t> </a:t>
            </a:r>
            <a:r>
              <a:rPr lang="en-US" sz="2800" dirty="0" err="1" smtClean="0">
                <a:solidFill>
                  <a:srgbClr val="FFFF00"/>
                </a:solidFill>
                <a:latin typeface="Chalkboard"/>
                <a:cs typeface="Chalkboard"/>
              </a:rPr>
              <a:t>sono</a:t>
            </a:r>
            <a:r>
              <a:rPr lang="en-US" sz="2800" dirty="0" smtClean="0">
                <a:solidFill>
                  <a:srgbClr val="FFFF00"/>
                </a:solidFill>
                <a:latin typeface="Chalkboard"/>
                <a:cs typeface="Chalkboard"/>
              </a:rPr>
              <a:t> </a:t>
            </a:r>
            <a:r>
              <a:rPr lang="en-US" sz="2800" dirty="0" err="1" smtClean="0">
                <a:solidFill>
                  <a:srgbClr val="FFFF00"/>
                </a:solidFill>
                <a:latin typeface="Chalkboard"/>
                <a:cs typeface="Chalkboard"/>
              </a:rPr>
              <a:t>presenti</a:t>
            </a:r>
            <a:r>
              <a:rPr lang="en-US" sz="2800" dirty="0" smtClean="0">
                <a:solidFill>
                  <a:srgbClr val="FFFF00"/>
                </a:solidFill>
                <a:latin typeface="Chalkboard"/>
                <a:cs typeface="Chalkboard"/>
              </a:rPr>
              <a:t> in </a:t>
            </a:r>
            <a:r>
              <a:rPr lang="en-US" sz="2800" dirty="0" err="1" smtClean="0">
                <a:solidFill>
                  <a:srgbClr val="FFFF00"/>
                </a:solidFill>
                <a:latin typeface="Chalkboard"/>
                <a:cs typeface="Chalkboard"/>
              </a:rPr>
              <a:t>acque</a:t>
            </a:r>
            <a:r>
              <a:rPr lang="en-US" sz="2800" dirty="0" smtClean="0">
                <a:solidFill>
                  <a:srgbClr val="FFFF00"/>
                </a:solidFill>
                <a:latin typeface="Chalkboard"/>
                <a:cs typeface="Chalkboard"/>
              </a:rPr>
              <a:t> </a:t>
            </a:r>
            <a:r>
              <a:rPr lang="en-US" sz="2800" dirty="0" err="1" smtClean="0">
                <a:solidFill>
                  <a:srgbClr val="FFFF00"/>
                </a:solidFill>
                <a:latin typeface="Chalkboard"/>
                <a:cs typeface="Chalkboard"/>
              </a:rPr>
              <a:t>naturali</a:t>
            </a:r>
            <a:r>
              <a:rPr lang="en-US" sz="2800" dirty="0" smtClean="0">
                <a:solidFill>
                  <a:srgbClr val="FFFF00"/>
                </a:solidFill>
                <a:latin typeface="Chalkboard"/>
                <a:cs typeface="Chalkboard"/>
              </a:rPr>
              <a:t> dove </a:t>
            </a:r>
            <a:r>
              <a:rPr lang="en-US" sz="2800" dirty="0" err="1" smtClean="0">
                <a:solidFill>
                  <a:srgbClr val="FFFF00"/>
                </a:solidFill>
                <a:latin typeface="Chalkboard"/>
                <a:cs typeface="Chalkboard"/>
              </a:rPr>
              <a:t>sono</a:t>
            </a:r>
            <a:r>
              <a:rPr lang="en-US" sz="2800" dirty="0" smtClean="0">
                <a:solidFill>
                  <a:srgbClr val="FFFF00"/>
                </a:solidFill>
                <a:latin typeface="Chalkboard"/>
                <a:cs typeface="Chalkboard"/>
              </a:rPr>
              <a:t> </a:t>
            </a:r>
            <a:r>
              <a:rPr lang="en-US" sz="2800" dirty="0" err="1" smtClean="0">
                <a:solidFill>
                  <a:srgbClr val="FFFF00"/>
                </a:solidFill>
                <a:latin typeface="Chalkboard"/>
                <a:cs typeface="Chalkboard"/>
              </a:rPr>
              <a:t>presenti</a:t>
            </a:r>
            <a:r>
              <a:rPr lang="en-US" sz="2800" dirty="0" smtClean="0">
                <a:solidFill>
                  <a:srgbClr val="FFFF00"/>
                </a:solidFill>
                <a:latin typeface="Chalkboard"/>
                <a:cs typeface="Chalkboard"/>
              </a:rPr>
              <a:t> </a:t>
            </a:r>
            <a:r>
              <a:rPr lang="en-US" sz="2800" dirty="0" err="1" smtClean="0">
                <a:solidFill>
                  <a:srgbClr val="FFFF00"/>
                </a:solidFill>
                <a:latin typeface="Chalkboard"/>
                <a:cs typeface="Chalkboard"/>
              </a:rPr>
              <a:t>corpi</a:t>
            </a:r>
            <a:r>
              <a:rPr lang="en-US" sz="2800" dirty="0" smtClean="0">
                <a:solidFill>
                  <a:srgbClr val="FFFF00"/>
                </a:solidFill>
                <a:latin typeface="Chalkboard"/>
                <a:cs typeface="Chalkboard"/>
              </a:rPr>
              <a:t> </a:t>
            </a:r>
            <a:r>
              <a:rPr lang="en-US" sz="2800" dirty="0" err="1" smtClean="0">
                <a:solidFill>
                  <a:srgbClr val="FFFF00"/>
                </a:solidFill>
                <a:latin typeface="Chalkboard"/>
                <a:cs typeface="Chalkboard"/>
              </a:rPr>
              <a:t>minerari</a:t>
            </a:r>
            <a:r>
              <a:rPr lang="en-US" sz="2800" dirty="0" smtClean="0">
                <a:solidFill>
                  <a:srgbClr val="FFFF00"/>
                </a:solidFill>
                <a:latin typeface="Chalkboard"/>
                <a:cs typeface="Chalkboard"/>
              </a:rPr>
              <a:t>.</a:t>
            </a:r>
            <a:endParaRPr lang="en-US" sz="2800" dirty="0">
              <a:solidFill>
                <a:srgbClr val="FFFF00"/>
              </a:solidFill>
              <a:latin typeface="Chalkboard"/>
              <a:cs typeface="Chalkboard"/>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438400" y="76200"/>
            <a:ext cx="6553200" cy="1143000"/>
          </a:xfrm>
          <a:prstGeom prst="rect">
            <a:avLst/>
          </a:prstGeom>
          <a:noFill/>
          <a:ln w="9525">
            <a:noFill/>
            <a:miter lim="800000"/>
            <a:headEnd/>
            <a:tailEnd/>
          </a:ln>
          <a:effectLst/>
        </p:spPr>
        <p:txBody>
          <a:bodyPr anchor="ctr">
            <a:prstTxWarp prst="textNoShape">
              <a:avLst/>
            </a:prstTxWarp>
          </a:bodyPr>
          <a:lstStyle/>
          <a:p>
            <a:pPr eaLnBrk="1" hangingPunct="1"/>
            <a:r>
              <a:rPr lang="en-US" sz="4000" dirty="0" err="1" smtClean="0">
                <a:solidFill>
                  <a:srgbClr val="00FFFF"/>
                </a:solidFill>
                <a:latin typeface="Chalkboard"/>
                <a:cs typeface="Chalkboard"/>
              </a:rPr>
              <a:t>Esempi</a:t>
            </a:r>
            <a:r>
              <a:rPr lang="en-US" sz="4000" dirty="0" smtClean="0">
                <a:solidFill>
                  <a:srgbClr val="00FFFF"/>
                </a:solidFill>
                <a:latin typeface="Chalkboard"/>
                <a:cs typeface="Chalkboard"/>
              </a:rPr>
              <a:t> </a:t>
            </a:r>
            <a:r>
              <a:rPr lang="en-US" sz="4000" dirty="0" err="1" smtClean="0">
                <a:solidFill>
                  <a:srgbClr val="00FFFF"/>
                </a:solidFill>
                <a:latin typeface="Chalkboard"/>
                <a:cs typeface="Chalkboard"/>
              </a:rPr>
              <a:t>di</a:t>
            </a:r>
            <a:r>
              <a:rPr lang="en-US" sz="4000" dirty="0" smtClean="0">
                <a:solidFill>
                  <a:srgbClr val="00FFFF"/>
                </a:solidFill>
                <a:latin typeface="Chalkboard"/>
                <a:cs typeface="Chalkboard"/>
              </a:rPr>
              <a:t> </a:t>
            </a:r>
            <a:r>
              <a:rPr lang="en-US" sz="4000" dirty="0">
                <a:solidFill>
                  <a:srgbClr val="00FFFF"/>
                </a:solidFill>
                <a:latin typeface="Chalkboard"/>
                <a:cs typeface="Chalkboard"/>
              </a:rPr>
              <a:t>NPS</a:t>
            </a:r>
          </a:p>
        </p:txBody>
      </p:sp>
      <p:sp>
        <p:nvSpPr>
          <p:cNvPr id="22531" name="Rectangle 3"/>
          <p:cNvSpPr>
            <a:spLocks noChangeArrowheads="1"/>
          </p:cNvSpPr>
          <p:nvPr/>
        </p:nvSpPr>
        <p:spPr bwMode="auto">
          <a:xfrm>
            <a:off x="67563" y="1676400"/>
            <a:ext cx="4295775" cy="4114800"/>
          </a:xfrm>
          <a:prstGeom prst="rect">
            <a:avLst/>
          </a:prstGeom>
          <a:noFill/>
          <a:ln w="9525">
            <a:noFill/>
            <a:miter lim="800000"/>
            <a:headEnd/>
            <a:tailEnd/>
          </a:ln>
          <a:effectLst/>
        </p:spPr>
        <p:txBody>
          <a:bodyPr lIns="92075" tIns="46038" rIns="92075" bIns="46038">
            <a:prstTxWarp prst="textNoShape">
              <a:avLst/>
            </a:prstTxWarp>
          </a:bodyPr>
          <a:lstStyle/>
          <a:p>
            <a:pPr marL="342900" indent="-342900" eaLnBrk="1" hangingPunct="1">
              <a:spcBef>
                <a:spcPct val="20000"/>
              </a:spcBef>
              <a:buClr>
                <a:schemeClr val="bg2"/>
              </a:buClr>
              <a:buSzPct val="75000"/>
              <a:buFont typeface="Wingdings" charset="2"/>
              <a:buChar char="p"/>
            </a:pPr>
            <a:r>
              <a:rPr lang="en-US" sz="2400" dirty="0" err="1" smtClean="0">
                <a:solidFill>
                  <a:schemeClr val="bg1"/>
                </a:solidFill>
                <a:latin typeface="Chalkboard"/>
                <a:cs typeface="Chalkboard"/>
              </a:rPr>
              <a:t>Benzina</a:t>
            </a:r>
            <a:r>
              <a:rPr lang="en-US" sz="2400" dirty="0" smtClean="0">
                <a:solidFill>
                  <a:schemeClr val="bg1"/>
                </a:solidFill>
                <a:latin typeface="Chalkboard"/>
                <a:cs typeface="Chalkboard"/>
              </a:rPr>
              <a:t> &amp; olio </a:t>
            </a:r>
            <a:r>
              <a:rPr lang="en-US" sz="2400" dirty="0" err="1" smtClean="0">
                <a:solidFill>
                  <a:schemeClr val="bg1"/>
                </a:solidFill>
                <a:latin typeface="Chalkboard"/>
                <a:cs typeface="Chalkboard"/>
              </a:rPr>
              <a:t>da</a:t>
            </a:r>
            <a:r>
              <a:rPr lang="en-US" sz="2400" dirty="0" smtClean="0">
                <a:solidFill>
                  <a:schemeClr val="bg1"/>
                </a:solidFill>
                <a:latin typeface="Chalkboard"/>
                <a:cs typeface="Chalkboard"/>
              </a:rPr>
              <a:t> auto</a:t>
            </a:r>
          </a:p>
          <a:p>
            <a:pPr marL="342900" indent="-342900" eaLnBrk="1" hangingPunct="1">
              <a:spcBef>
                <a:spcPct val="20000"/>
              </a:spcBef>
              <a:buClr>
                <a:schemeClr val="bg2"/>
              </a:buClr>
              <a:buSzPct val="75000"/>
              <a:buFont typeface="Wingdings" charset="2"/>
              <a:buChar char="p"/>
            </a:pPr>
            <a:r>
              <a:rPr lang="en-US" sz="2400" dirty="0" err="1" smtClean="0">
                <a:solidFill>
                  <a:schemeClr val="bg1"/>
                </a:solidFill>
                <a:latin typeface="Chalkboard"/>
                <a:cs typeface="Chalkboard"/>
              </a:rPr>
              <a:t>Fertilizzanti</a:t>
            </a:r>
            <a:r>
              <a:rPr lang="en-US" sz="2400" dirty="0" smtClean="0">
                <a:solidFill>
                  <a:schemeClr val="bg1"/>
                </a:solidFill>
                <a:latin typeface="Chalkboard"/>
                <a:cs typeface="Chalkboard"/>
              </a:rPr>
              <a:t> </a:t>
            </a:r>
          </a:p>
          <a:p>
            <a:pPr marL="342900" indent="-342900" eaLnBrk="1" hangingPunct="1">
              <a:spcBef>
                <a:spcPct val="20000"/>
              </a:spcBef>
              <a:buClr>
                <a:schemeClr val="bg2"/>
              </a:buClr>
              <a:buSzPct val="75000"/>
              <a:buFont typeface="Wingdings" charset="2"/>
              <a:buChar char="p"/>
            </a:pPr>
            <a:r>
              <a:rPr lang="en-US" sz="2400" dirty="0" err="1" smtClean="0">
                <a:solidFill>
                  <a:schemeClr val="bg1"/>
                </a:solidFill>
                <a:latin typeface="Chalkboard"/>
                <a:cs typeface="Chalkboard"/>
              </a:rPr>
              <a:t>Allevamenti</a:t>
            </a:r>
            <a:r>
              <a:rPr lang="en-US" sz="2400" dirty="0" smtClean="0">
                <a:solidFill>
                  <a:schemeClr val="bg1"/>
                </a:solidFill>
                <a:latin typeface="Chalkboard"/>
                <a:cs typeface="Chalkboard"/>
              </a:rPr>
              <a:t> </a:t>
            </a:r>
          </a:p>
          <a:p>
            <a:pPr marL="342900" indent="-342900" eaLnBrk="1" hangingPunct="1">
              <a:spcBef>
                <a:spcPct val="20000"/>
              </a:spcBef>
              <a:buClr>
                <a:schemeClr val="bg2"/>
              </a:buClr>
              <a:buSzPct val="75000"/>
              <a:buFont typeface="Wingdings" charset="2"/>
              <a:buChar char="p"/>
            </a:pPr>
            <a:r>
              <a:rPr lang="en-US" sz="2400" dirty="0" err="1" smtClean="0">
                <a:solidFill>
                  <a:schemeClr val="bg1"/>
                </a:solidFill>
                <a:latin typeface="Chalkboard"/>
                <a:cs typeface="Chalkboard"/>
              </a:rPr>
              <a:t>Sistemi</a:t>
            </a:r>
            <a:r>
              <a:rPr lang="en-US" sz="2400" dirty="0" smtClean="0">
                <a:solidFill>
                  <a:schemeClr val="bg1"/>
                </a:solidFill>
                <a:latin typeface="Chalkboard"/>
                <a:cs typeface="Chalkboard"/>
              </a:rPr>
              <a:t> </a:t>
            </a:r>
            <a:r>
              <a:rPr lang="en-US" sz="2400" dirty="0" err="1" smtClean="0">
                <a:solidFill>
                  <a:schemeClr val="bg1"/>
                </a:solidFill>
                <a:latin typeface="Chalkboard"/>
                <a:cs typeface="Chalkboard"/>
              </a:rPr>
              <a:t>di</a:t>
            </a:r>
            <a:r>
              <a:rPr lang="en-US" sz="2400" dirty="0" smtClean="0">
                <a:solidFill>
                  <a:schemeClr val="bg1"/>
                </a:solidFill>
                <a:latin typeface="Chalkboard"/>
                <a:cs typeface="Chalkboard"/>
              </a:rPr>
              <a:t> </a:t>
            </a:r>
            <a:r>
              <a:rPr lang="en-US" sz="2400" dirty="0" err="1" smtClean="0">
                <a:solidFill>
                  <a:schemeClr val="bg1"/>
                </a:solidFill>
                <a:latin typeface="Chalkboard"/>
                <a:cs typeface="Chalkboard"/>
              </a:rPr>
              <a:t>fognature</a:t>
            </a:r>
            <a:endParaRPr lang="en-US" sz="2400" dirty="0" smtClean="0">
              <a:solidFill>
                <a:schemeClr val="bg1"/>
              </a:solidFill>
              <a:latin typeface="Chalkboard"/>
              <a:cs typeface="Chalkboard"/>
            </a:endParaRPr>
          </a:p>
          <a:p>
            <a:pPr marL="342900" indent="-342900">
              <a:spcBef>
                <a:spcPct val="20000"/>
              </a:spcBef>
              <a:buClr>
                <a:schemeClr val="bg2"/>
              </a:buClr>
              <a:buSzPct val="75000"/>
              <a:buFont typeface="Wingdings" charset="2"/>
              <a:buChar char="p"/>
            </a:pPr>
            <a:r>
              <a:rPr lang="en-US" sz="2400" dirty="0" err="1" smtClean="0">
                <a:solidFill>
                  <a:schemeClr val="bg1"/>
                </a:solidFill>
                <a:latin typeface="Chalkboard"/>
                <a:cs typeface="Chalkboard"/>
              </a:rPr>
              <a:t>Acque</a:t>
            </a:r>
            <a:r>
              <a:rPr lang="en-US" sz="2400" dirty="0" smtClean="0">
                <a:solidFill>
                  <a:schemeClr val="bg1"/>
                </a:solidFill>
                <a:latin typeface="Chalkboard"/>
                <a:cs typeface="Chalkboard"/>
              </a:rPr>
              <a:t> </a:t>
            </a:r>
            <a:r>
              <a:rPr lang="en-US" sz="2400" dirty="0" err="1" smtClean="0">
                <a:solidFill>
                  <a:schemeClr val="bg1"/>
                </a:solidFill>
                <a:latin typeface="Chalkboard"/>
                <a:cs typeface="Chalkboard"/>
              </a:rPr>
              <a:t>reflue</a:t>
            </a:r>
            <a:r>
              <a:rPr lang="en-US" sz="2400" dirty="0" smtClean="0">
                <a:solidFill>
                  <a:schemeClr val="bg1"/>
                </a:solidFill>
                <a:latin typeface="Chalkboard"/>
                <a:cs typeface="Chalkboard"/>
              </a:rPr>
              <a:t> (sewage) &amp; </a:t>
            </a:r>
          </a:p>
          <a:p>
            <a:pPr marL="342900" indent="-342900">
              <a:spcBef>
                <a:spcPct val="20000"/>
              </a:spcBef>
              <a:buClr>
                <a:schemeClr val="bg2"/>
              </a:buClr>
              <a:buSzPct val="75000"/>
            </a:pPr>
            <a:r>
              <a:rPr lang="en-US" sz="2400" dirty="0" err="1" smtClean="0">
                <a:solidFill>
                  <a:schemeClr val="bg1"/>
                </a:solidFill>
                <a:latin typeface="Chalkboard"/>
                <a:cs typeface="Chalkboard"/>
              </a:rPr>
              <a:t>di</a:t>
            </a:r>
            <a:r>
              <a:rPr lang="en-US" sz="2400" dirty="0" smtClean="0">
                <a:solidFill>
                  <a:schemeClr val="bg1"/>
                </a:solidFill>
                <a:latin typeface="Chalkboard"/>
                <a:cs typeface="Chalkboard"/>
              </a:rPr>
              <a:t> </a:t>
            </a:r>
            <a:r>
              <a:rPr lang="en-US" sz="2400" dirty="0" err="1" smtClean="0">
                <a:solidFill>
                  <a:schemeClr val="bg1"/>
                </a:solidFill>
                <a:latin typeface="Chalkboard"/>
                <a:cs typeface="Chalkboard"/>
              </a:rPr>
              <a:t>pulitura</a:t>
            </a:r>
            <a:endParaRPr lang="en-US" sz="2400" dirty="0" smtClean="0">
              <a:solidFill>
                <a:schemeClr val="bg1"/>
              </a:solidFill>
              <a:latin typeface="Chalkboard"/>
              <a:cs typeface="Chalkboard"/>
            </a:endParaRPr>
          </a:p>
          <a:p>
            <a:pPr marL="342900" indent="-342900">
              <a:spcBef>
                <a:spcPct val="20000"/>
              </a:spcBef>
              <a:buClr>
                <a:schemeClr val="bg2"/>
              </a:buClr>
              <a:buSzPct val="75000"/>
              <a:buFont typeface="Wingdings" charset="2"/>
              <a:buChar char="p"/>
            </a:pPr>
            <a:r>
              <a:rPr lang="en-US" sz="2400" dirty="0" err="1" smtClean="0">
                <a:solidFill>
                  <a:schemeClr val="bg1"/>
                </a:solidFill>
                <a:latin typeface="Chalkboard"/>
                <a:cs typeface="Chalkboard"/>
              </a:rPr>
              <a:t>Prodotti</a:t>
            </a:r>
            <a:r>
              <a:rPr lang="en-US" sz="2400" dirty="0" smtClean="0">
                <a:solidFill>
                  <a:schemeClr val="bg1"/>
                </a:solidFill>
                <a:latin typeface="Chalkboard"/>
                <a:cs typeface="Chalkboard"/>
              </a:rPr>
              <a:t> per la </a:t>
            </a:r>
            <a:r>
              <a:rPr lang="en-US" sz="2400" dirty="0" err="1" smtClean="0">
                <a:solidFill>
                  <a:schemeClr val="bg1"/>
                </a:solidFill>
                <a:latin typeface="Chalkboard"/>
                <a:cs typeface="Chalkboard"/>
              </a:rPr>
              <a:t>pulizia</a:t>
            </a:r>
            <a:r>
              <a:rPr lang="en-US" sz="2400" dirty="0" smtClean="0">
                <a:solidFill>
                  <a:schemeClr val="bg1"/>
                </a:solidFill>
                <a:latin typeface="Chalkboard"/>
                <a:cs typeface="Chalkboard"/>
              </a:rPr>
              <a:t> </a:t>
            </a:r>
            <a:r>
              <a:rPr lang="en-US" sz="2400" dirty="0" err="1" smtClean="0">
                <a:solidFill>
                  <a:schemeClr val="bg1"/>
                </a:solidFill>
                <a:latin typeface="Chalkboard"/>
                <a:cs typeface="Chalkboard"/>
              </a:rPr>
              <a:t>delle</a:t>
            </a:r>
            <a:r>
              <a:rPr lang="en-US" sz="2400" dirty="0" smtClean="0">
                <a:solidFill>
                  <a:schemeClr val="bg1"/>
                </a:solidFill>
                <a:latin typeface="Chalkboard"/>
                <a:cs typeface="Chalkboard"/>
              </a:rPr>
              <a:t> case</a:t>
            </a:r>
          </a:p>
          <a:p>
            <a:pPr marL="342900" indent="-342900" eaLnBrk="1" hangingPunct="1">
              <a:spcBef>
                <a:spcPct val="20000"/>
              </a:spcBef>
              <a:buClr>
                <a:schemeClr val="bg2"/>
              </a:buClr>
              <a:buSzPct val="75000"/>
              <a:buFont typeface="Wingdings" charset="2"/>
              <a:buChar char="p"/>
            </a:pPr>
            <a:r>
              <a:rPr lang="en-US" sz="2400" dirty="0" err="1" smtClean="0">
                <a:solidFill>
                  <a:schemeClr val="bg1"/>
                </a:solidFill>
                <a:latin typeface="Chalkboard"/>
                <a:cs typeface="Chalkboard"/>
              </a:rPr>
              <a:t>Spazzatura</a:t>
            </a:r>
            <a:endParaRPr lang="en-US" sz="2400" dirty="0">
              <a:solidFill>
                <a:schemeClr val="bg1"/>
              </a:solidFill>
              <a:latin typeface="Chalkboard"/>
              <a:cs typeface="Chalkboard"/>
            </a:endParaRPr>
          </a:p>
        </p:txBody>
      </p:sp>
      <p:pic>
        <p:nvPicPr>
          <p:cNvPr id="5" name="Immagine 4"/>
          <p:cNvPicPr>
            <a:picLocks noChangeAspect="1"/>
          </p:cNvPicPr>
          <p:nvPr/>
        </p:nvPicPr>
        <p:blipFill>
          <a:blip r:embed="rId2"/>
          <a:stretch>
            <a:fillRect/>
          </a:stretch>
        </p:blipFill>
        <p:spPr>
          <a:xfrm>
            <a:off x="3989494" y="1676400"/>
            <a:ext cx="5154506" cy="4384406"/>
          </a:xfrm>
          <a:prstGeom prst="rect">
            <a:avLst/>
          </a:prstGeom>
        </p:spPr>
      </p:pic>
      <p:sp>
        <p:nvSpPr>
          <p:cNvPr id="6" name="Rettangolo 5"/>
          <p:cNvSpPr/>
          <p:nvPr/>
        </p:nvSpPr>
        <p:spPr>
          <a:xfrm>
            <a:off x="7421940" y="5421868"/>
            <a:ext cx="1569660" cy="369332"/>
          </a:xfrm>
          <a:prstGeom prst="rect">
            <a:avLst/>
          </a:prstGeom>
        </p:spPr>
        <p:txBody>
          <a:bodyPr wrap="none">
            <a:spAutoFit/>
          </a:bodyPr>
          <a:lstStyle/>
          <a:p>
            <a:r>
              <a:rPr lang="en-US" dirty="0" smtClean="0">
                <a:solidFill>
                  <a:srgbClr val="CCFFCC"/>
                </a:solidFill>
                <a:latin typeface="Chalkboard"/>
                <a:cs typeface="Chalkboard"/>
              </a:rPr>
              <a:t>Storm runoff</a:t>
            </a:r>
            <a:endParaRPr lang="it-IT" dirty="0">
              <a:solidFill>
                <a:srgbClr val="CCFFCC"/>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3500" y="0"/>
            <a:ext cx="9017000" cy="6858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Rettangolo 1"/>
          <p:cNvSpPr/>
          <p:nvPr/>
        </p:nvSpPr>
        <p:spPr>
          <a:xfrm>
            <a:off x="261104" y="5416042"/>
            <a:ext cx="8882896" cy="1446550"/>
          </a:xfrm>
          <a:prstGeom prst="rect">
            <a:avLst/>
          </a:prstGeom>
        </p:spPr>
        <p:txBody>
          <a:bodyPr wrap="square">
            <a:spAutoFit/>
          </a:bodyPr>
          <a:lstStyle/>
          <a:p>
            <a:pPr algn="ctr"/>
            <a:r>
              <a:rPr lang="it-IT" sz="2200" baseline="0" dirty="0" smtClean="0">
                <a:solidFill>
                  <a:schemeClr val="accent3"/>
                </a:solidFill>
                <a:latin typeface="Chalkboard"/>
                <a:cs typeface="Chalkboard"/>
              </a:rPr>
              <a:t>ARPAT propone agli organi competenti (comune, provincia,</a:t>
            </a:r>
            <a:r>
              <a:rPr lang="it-IT" sz="2200" dirty="0" smtClean="0">
                <a:solidFill>
                  <a:schemeClr val="accent3"/>
                </a:solidFill>
                <a:latin typeface="Chalkboard"/>
                <a:cs typeface="Chalkboard"/>
              </a:rPr>
              <a:t> </a:t>
            </a:r>
            <a:r>
              <a:rPr lang="it-IT" sz="2200" baseline="0" dirty="0" smtClean="0">
                <a:solidFill>
                  <a:schemeClr val="accent3"/>
                </a:solidFill>
                <a:latin typeface="Chalkboard"/>
                <a:cs typeface="Chalkboard"/>
              </a:rPr>
              <a:t>regione), ai sensi dell’art. 244</a:t>
            </a:r>
            <a:r>
              <a:rPr lang="it-IT" sz="2200" dirty="0" smtClean="0">
                <a:solidFill>
                  <a:schemeClr val="accent3"/>
                </a:solidFill>
                <a:latin typeface="Chalkboard"/>
                <a:cs typeface="Chalkboard"/>
              </a:rPr>
              <a:t> </a:t>
            </a:r>
            <a:r>
              <a:rPr lang="it-IT" sz="2200" baseline="0" dirty="0" smtClean="0">
                <a:solidFill>
                  <a:schemeClr val="accent3"/>
                </a:solidFill>
                <a:latin typeface="Chalkboard"/>
                <a:cs typeface="Chalkboard"/>
              </a:rPr>
              <a:t>comma </a:t>
            </a:r>
            <a:r>
              <a:rPr lang="it-IT" sz="2200" baseline="0" dirty="0" err="1" smtClean="0">
                <a:solidFill>
                  <a:schemeClr val="accent3"/>
                </a:solidFill>
                <a:latin typeface="Chalkboard"/>
                <a:cs typeface="Chalkboard"/>
              </a:rPr>
              <a:t>2</a:t>
            </a:r>
            <a:r>
              <a:rPr lang="it-IT" sz="2200" baseline="0" dirty="0" smtClean="0">
                <a:solidFill>
                  <a:schemeClr val="accent3"/>
                </a:solidFill>
                <a:latin typeface="Chalkboard"/>
                <a:cs typeface="Chalkboard"/>
              </a:rPr>
              <a:t> del </a:t>
            </a:r>
            <a:r>
              <a:rPr lang="it-IT" sz="2200" baseline="0" dirty="0" err="1" smtClean="0">
                <a:solidFill>
                  <a:schemeClr val="accent3"/>
                </a:solidFill>
                <a:latin typeface="Chalkboard"/>
                <a:cs typeface="Chalkboard"/>
              </a:rPr>
              <a:t>D.Lgs.</a:t>
            </a:r>
            <a:r>
              <a:rPr lang="it-IT" sz="2200" baseline="0" dirty="0" smtClean="0">
                <a:solidFill>
                  <a:schemeClr val="accent3"/>
                </a:solidFill>
                <a:latin typeface="Chalkboard"/>
                <a:cs typeface="Chalkboard"/>
              </a:rPr>
              <a:t> 152/2006, l’emissione di un atto ordinativo nel confronti di una o più ditte affinché</a:t>
            </a:r>
            <a:r>
              <a:rPr lang="it-IT" sz="2200" dirty="0" smtClean="0">
                <a:solidFill>
                  <a:schemeClr val="accent3"/>
                </a:solidFill>
                <a:latin typeface="Chalkboard"/>
                <a:cs typeface="Chalkboard"/>
              </a:rPr>
              <a:t> venga richiesto </a:t>
            </a:r>
            <a:r>
              <a:rPr lang="it-IT" sz="2200" baseline="0" dirty="0" smtClean="0">
                <a:solidFill>
                  <a:schemeClr val="accent3"/>
                </a:solidFill>
                <a:latin typeface="Chalkboard"/>
                <a:cs typeface="Chalkboard"/>
              </a:rPr>
              <a:t>uno specifico Piano di Indagine</a:t>
            </a:r>
            <a:endParaRPr lang="it-IT" sz="2200" dirty="0">
              <a:solidFill>
                <a:schemeClr val="accent3"/>
              </a:solidFill>
              <a:latin typeface="Chalkboard"/>
              <a:cs typeface="Chalkboard"/>
            </a:endParaRPr>
          </a:p>
        </p:txBody>
      </p:sp>
      <p:sp>
        <p:nvSpPr>
          <p:cNvPr id="3" name="Rettangolo 2"/>
          <p:cNvSpPr/>
          <p:nvPr/>
        </p:nvSpPr>
        <p:spPr>
          <a:xfrm>
            <a:off x="786038" y="177111"/>
            <a:ext cx="7286078" cy="492443"/>
          </a:xfrm>
          <a:prstGeom prst="rect">
            <a:avLst/>
          </a:prstGeom>
        </p:spPr>
        <p:txBody>
          <a:bodyPr wrap="none">
            <a:spAutoFit/>
          </a:bodyPr>
          <a:lstStyle/>
          <a:p>
            <a:r>
              <a:rPr lang="en-US" sz="2600" dirty="0" err="1" smtClean="0">
                <a:solidFill>
                  <a:srgbClr val="FFFFFF"/>
                </a:solidFill>
                <a:effectLst/>
                <a:latin typeface="Chalkboard"/>
                <a:ea typeface="Cambria" charset="0"/>
                <a:cs typeface="Chalkboard"/>
              </a:rPr>
              <a:t>Accertamento</a:t>
            </a:r>
            <a:r>
              <a:rPr lang="en-US" sz="2600" dirty="0" smtClean="0">
                <a:solidFill>
                  <a:srgbClr val="FFFFFF"/>
                </a:solidFill>
                <a:effectLst/>
                <a:latin typeface="Chalkboard"/>
                <a:ea typeface="Cambria" charset="0"/>
                <a:cs typeface="Chalkboard"/>
              </a:rPr>
              <a:t> </a:t>
            </a:r>
            <a:r>
              <a:rPr lang="en-US" sz="2600" dirty="0" err="1" smtClean="0">
                <a:solidFill>
                  <a:srgbClr val="FFFFFF"/>
                </a:solidFill>
                <a:effectLst/>
                <a:latin typeface="Chalkboard"/>
                <a:ea typeface="Cambria" charset="0"/>
                <a:cs typeface="Chalkboard"/>
              </a:rPr>
              <a:t>di</a:t>
            </a:r>
            <a:r>
              <a:rPr lang="en-US" sz="2600" dirty="0" smtClean="0">
                <a:solidFill>
                  <a:srgbClr val="FFFFFF"/>
                </a:solidFill>
                <a:effectLst/>
                <a:latin typeface="Chalkboard"/>
                <a:ea typeface="Cambria" charset="0"/>
                <a:cs typeface="Chalkboard"/>
              </a:rPr>
              <a:t> </a:t>
            </a:r>
            <a:r>
              <a:rPr lang="en-US" sz="2600" dirty="0" err="1" smtClean="0">
                <a:solidFill>
                  <a:srgbClr val="FFFFFF"/>
                </a:solidFill>
                <a:effectLst/>
                <a:latin typeface="Chalkboard"/>
                <a:ea typeface="Cambria" charset="0"/>
                <a:cs typeface="Chalkboard"/>
              </a:rPr>
              <a:t>uno</a:t>
            </a:r>
            <a:r>
              <a:rPr lang="en-US" sz="2600" dirty="0" smtClean="0">
                <a:solidFill>
                  <a:srgbClr val="FFFFFF"/>
                </a:solidFill>
                <a:effectLst/>
                <a:latin typeface="Chalkboard"/>
                <a:ea typeface="Cambria" charset="0"/>
                <a:cs typeface="Chalkboard"/>
              </a:rPr>
              <a:t> </a:t>
            </a:r>
            <a:r>
              <a:rPr lang="en-US" sz="2600" dirty="0" err="1" smtClean="0">
                <a:solidFill>
                  <a:srgbClr val="FFFFFF"/>
                </a:solidFill>
                <a:effectLst/>
                <a:latin typeface="Chalkboard"/>
                <a:ea typeface="Cambria" charset="0"/>
                <a:cs typeface="Chalkboard"/>
              </a:rPr>
              <a:t>o</a:t>
            </a:r>
            <a:r>
              <a:rPr lang="en-US" sz="2600" dirty="0" smtClean="0">
                <a:solidFill>
                  <a:srgbClr val="FFFFFF"/>
                </a:solidFill>
                <a:effectLst/>
                <a:latin typeface="Chalkboard"/>
                <a:ea typeface="Cambria" charset="0"/>
                <a:cs typeface="Chalkboard"/>
              </a:rPr>
              <a:t> </a:t>
            </a:r>
            <a:r>
              <a:rPr lang="en-US" sz="2600" dirty="0" err="1" smtClean="0">
                <a:solidFill>
                  <a:srgbClr val="FFFFFF"/>
                </a:solidFill>
                <a:effectLst/>
                <a:latin typeface="Chalkboard"/>
                <a:ea typeface="Cambria" charset="0"/>
                <a:cs typeface="Chalkboard"/>
              </a:rPr>
              <a:t>più</a:t>
            </a:r>
            <a:r>
              <a:rPr lang="en-US" sz="2600" dirty="0" smtClean="0">
                <a:solidFill>
                  <a:srgbClr val="FFFFFF"/>
                </a:solidFill>
                <a:effectLst/>
                <a:latin typeface="Chalkboard"/>
                <a:ea typeface="Cambria" charset="0"/>
                <a:cs typeface="Chalkboard"/>
              </a:rPr>
              <a:t> </a:t>
            </a:r>
            <a:r>
              <a:rPr lang="en-US" sz="2600" dirty="0" err="1" smtClean="0">
                <a:solidFill>
                  <a:srgbClr val="FFFFFF"/>
                </a:solidFill>
                <a:effectLst/>
                <a:latin typeface="Chalkboard"/>
                <a:ea typeface="Cambria" charset="0"/>
                <a:cs typeface="Chalkboard"/>
              </a:rPr>
              <a:t>possibili</a:t>
            </a:r>
            <a:r>
              <a:rPr lang="en-US" sz="2600" dirty="0" smtClean="0">
                <a:solidFill>
                  <a:srgbClr val="FFFFFF"/>
                </a:solidFill>
                <a:effectLst/>
                <a:latin typeface="Chalkboard"/>
                <a:ea typeface="Cambria" charset="0"/>
                <a:cs typeface="Chalkboard"/>
              </a:rPr>
              <a:t> </a:t>
            </a:r>
            <a:r>
              <a:rPr lang="en-US" sz="2600" dirty="0" err="1" smtClean="0">
                <a:solidFill>
                  <a:srgbClr val="FFFFFF"/>
                </a:solidFill>
                <a:effectLst/>
                <a:latin typeface="Chalkboard"/>
                <a:ea typeface="Cambria" charset="0"/>
                <a:cs typeface="Chalkboard"/>
              </a:rPr>
              <a:t>responsabili</a:t>
            </a:r>
            <a:endParaRPr lang="it-IT" sz="2600" dirty="0">
              <a:solidFill>
                <a:srgbClr val="FFFFFF"/>
              </a:solidFill>
            </a:endParaRPr>
          </a:p>
        </p:txBody>
      </p:sp>
      <p:pic>
        <p:nvPicPr>
          <p:cNvPr id="4" name="Immagine 3"/>
          <p:cNvPicPr>
            <a:picLocks noChangeAspect="1"/>
          </p:cNvPicPr>
          <p:nvPr/>
        </p:nvPicPr>
        <p:blipFill>
          <a:blip r:embed="rId2"/>
          <a:stretch>
            <a:fillRect/>
          </a:stretch>
        </p:blipFill>
        <p:spPr>
          <a:xfrm>
            <a:off x="1320798" y="848044"/>
            <a:ext cx="6480383" cy="4500266"/>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Rettangolo 1"/>
          <p:cNvSpPr/>
          <p:nvPr/>
        </p:nvSpPr>
        <p:spPr>
          <a:xfrm>
            <a:off x="1896532" y="384720"/>
            <a:ext cx="5520267" cy="769441"/>
          </a:xfrm>
          <a:prstGeom prst="rect">
            <a:avLst/>
          </a:prstGeom>
        </p:spPr>
        <p:txBody>
          <a:bodyPr wrap="square">
            <a:spAutoFit/>
          </a:bodyPr>
          <a:lstStyle/>
          <a:p>
            <a:pPr algn="ctr"/>
            <a:r>
              <a:rPr lang="it-IT" sz="2200" b="1" dirty="0" smtClean="0">
                <a:solidFill>
                  <a:srgbClr val="FFFF00"/>
                </a:solidFill>
                <a:latin typeface="Chalkboard"/>
                <a:cs typeface="Chalkboard"/>
              </a:rPr>
              <a:t>PIANO della CARATTERIZZAZIONE</a:t>
            </a:r>
          </a:p>
          <a:p>
            <a:pPr algn="ctr"/>
            <a:r>
              <a:rPr lang="it-IT" sz="2200" dirty="0" smtClean="0">
                <a:solidFill>
                  <a:srgbClr val="FFFF00"/>
                </a:solidFill>
                <a:latin typeface="Chalkboard"/>
                <a:cs typeface="Chalkboard"/>
              </a:rPr>
              <a:t>ai sensi del </a:t>
            </a:r>
            <a:r>
              <a:rPr lang="it-IT" sz="2200" dirty="0" err="1" smtClean="0">
                <a:solidFill>
                  <a:srgbClr val="FFFF00"/>
                </a:solidFill>
                <a:latin typeface="Chalkboard"/>
                <a:cs typeface="Chalkboard"/>
              </a:rPr>
              <a:t>D.Lgs.</a:t>
            </a:r>
            <a:r>
              <a:rPr lang="it-IT" sz="2200" dirty="0" smtClean="0">
                <a:solidFill>
                  <a:srgbClr val="FFFF00"/>
                </a:solidFill>
                <a:latin typeface="Chalkboard"/>
                <a:cs typeface="Chalkboard"/>
              </a:rPr>
              <a:t> n. 152/2006 e </a:t>
            </a:r>
            <a:r>
              <a:rPr lang="it-IT" sz="2200" dirty="0" err="1" smtClean="0">
                <a:solidFill>
                  <a:srgbClr val="FFFF00"/>
                </a:solidFill>
                <a:latin typeface="Chalkboard"/>
                <a:cs typeface="Chalkboard"/>
              </a:rPr>
              <a:t>s.m.i.</a:t>
            </a:r>
            <a:endParaRPr lang="it-IT" sz="2200" dirty="0">
              <a:solidFill>
                <a:srgbClr val="FFFF00"/>
              </a:solidFill>
              <a:latin typeface="Chalkboard"/>
              <a:cs typeface="Chalkboard"/>
            </a:endParaRPr>
          </a:p>
        </p:txBody>
      </p:sp>
      <p:sp>
        <p:nvSpPr>
          <p:cNvPr id="3" name="Rettangolo 2"/>
          <p:cNvSpPr/>
          <p:nvPr/>
        </p:nvSpPr>
        <p:spPr>
          <a:xfrm>
            <a:off x="965200" y="1536173"/>
            <a:ext cx="7467600" cy="461665"/>
          </a:xfrm>
          <a:prstGeom prst="rect">
            <a:avLst/>
          </a:prstGeom>
        </p:spPr>
        <p:txBody>
          <a:bodyPr wrap="square">
            <a:spAutoFit/>
          </a:bodyPr>
          <a:lstStyle/>
          <a:p>
            <a:pPr algn="ctr"/>
            <a:r>
              <a:rPr lang="it-IT" sz="2400" b="1" dirty="0">
                <a:solidFill>
                  <a:srgbClr val="CCFFCC"/>
                </a:solidFill>
                <a:latin typeface="Chalkboard"/>
                <a:cs typeface="Chalkboard"/>
              </a:rPr>
              <a:t>RAPPORTO </a:t>
            </a:r>
            <a:r>
              <a:rPr lang="it-IT" sz="2400" b="1" dirty="0" smtClean="0">
                <a:solidFill>
                  <a:srgbClr val="CCFFCC"/>
                </a:solidFill>
                <a:latin typeface="Chalkboard"/>
                <a:cs typeface="Chalkboard"/>
              </a:rPr>
              <a:t>FINALE </a:t>
            </a:r>
            <a:r>
              <a:rPr lang="it-IT" sz="2400" b="1" dirty="0" err="1" smtClean="0">
                <a:solidFill>
                  <a:srgbClr val="CCFFCC"/>
                </a:solidFill>
                <a:latin typeface="Chalkboard"/>
                <a:cs typeface="Chalkboard"/>
              </a:rPr>
              <a:t>DI</a:t>
            </a:r>
            <a:r>
              <a:rPr lang="it-IT" sz="2400" b="1" dirty="0" smtClean="0">
                <a:solidFill>
                  <a:srgbClr val="CCFFCC"/>
                </a:solidFill>
                <a:latin typeface="Chalkboard"/>
                <a:cs typeface="Chalkboard"/>
              </a:rPr>
              <a:t> INDAGINE </a:t>
            </a:r>
            <a:r>
              <a:rPr lang="it-IT" sz="2400" b="1" dirty="0">
                <a:solidFill>
                  <a:srgbClr val="CCFFCC"/>
                </a:solidFill>
                <a:latin typeface="Chalkboard"/>
                <a:cs typeface="Chalkboard"/>
              </a:rPr>
              <a:t>AMBIENTALE</a:t>
            </a:r>
            <a:endParaRPr lang="it-IT" sz="2400" dirty="0">
              <a:solidFill>
                <a:srgbClr val="CCFFCC"/>
              </a:solidFill>
              <a:latin typeface="Chalkboard"/>
              <a:cs typeface="Chalkboard"/>
            </a:endParaRPr>
          </a:p>
        </p:txBody>
      </p:sp>
      <p:sp>
        <p:nvSpPr>
          <p:cNvPr id="4" name="Rettangolo 3"/>
          <p:cNvSpPr/>
          <p:nvPr/>
        </p:nvSpPr>
        <p:spPr>
          <a:xfrm>
            <a:off x="81750" y="2675467"/>
            <a:ext cx="9062250" cy="3816429"/>
          </a:xfrm>
          <a:prstGeom prst="rect">
            <a:avLst/>
          </a:prstGeom>
        </p:spPr>
        <p:txBody>
          <a:bodyPr wrap="square">
            <a:spAutoFit/>
          </a:bodyPr>
          <a:lstStyle/>
          <a:p>
            <a:r>
              <a:rPr lang="it-IT" sz="2200" b="1" dirty="0" smtClean="0">
                <a:solidFill>
                  <a:srgbClr val="9BBB59"/>
                </a:solidFill>
                <a:latin typeface="Chalkboard"/>
                <a:cs typeface="Chalkboard"/>
              </a:rPr>
              <a:t>Può includere:</a:t>
            </a:r>
          </a:p>
          <a:p>
            <a:endParaRPr lang="it-IT" sz="2200" b="1" dirty="0" smtClean="0">
              <a:solidFill>
                <a:srgbClr val="9BBB59"/>
              </a:solidFill>
              <a:latin typeface="Chalkboard"/>
              <a:cs typeface="Chalkboard"/>
            </a:endParaRPr>
          </a:p>
          <a:p>
            <a:pPr>
              <a:buFont typeface="Wingdings" charset="2"/>
              <a:buChar char="ü"/>
            </a:pPr>
            <a:r>
              <a:rPr lang="it-IT" sz="2200" b="1" dirty="0" smtClean="0">
                <a:solidFill>
                  <a:srgbClr val="9BBB59"/>
                </a:solidFill>
                <a:latin typeface="Chalkboard"/>
                <a:cs typeface="Chalkboard"/>
              </a:rPr>
              <a:t> Analisi spaziale e temporale;</a:t>
            </a:r>
          </a:p>
          <a:p>
            <a:pPr>
              <a:buFont typeface="Wingdings" charset="2"/>
              <a:buChar char="ü"/>
            </a:pPr>
            <a:endParaRPr lang="it-IT" sz="2200" b="1" dirty="0" smtClean="0">
              <a:solidFill>
                <a:srgbClr val="9BBB59"/>
              </a:solidFill>
              <a:latin typeface="Chalkboard"/>
              <a:cs typeface="Chalkboard"/>
            </a:endParaRPr>
          </a:p>
          <a:p>
            <a:pPr>
              <a:buFont typeface="Wingdings" charset="2"/>
              <a:buChar char="ü"/>
            </a:pPr>
            <a:r>
              <a:rPr lang="it-IT" sz="2200" b="1" dirty="0" smtClean="0">
                <a:solidFill>
                  <a:srgbClr val="9BBB59"/>
                </a:solidFill>
                <a:latin typeface="Chalkboard"/>
                <a:cs typeface="Chalkboard"/>
              </a:rPr>
              <a:t> Analisi delle possibili sorgenti di inquinamento: terreni, materiali antropici e naturali;</a:t>
            </a:r>
          </a:p>
          <a:p>
            <a:pPr>
              <a:buFont typeface="Wingdings" charset="2"/>
              <a:buChar char="ü"/>
            </a:pPr>
            <a:endParaRPr lang="it-IT" sz="2200" b="1" dirty="0" smtClean="0">
              <a:solidFill>
                <a:srgbClr val="9BBB59"/>
              </a:solidFill>
              <a:latin typeface="Chalkboard"/>
              <a:cs typeface="Chalkboard"/>
            </a:endParaRPr>
          </a:p>
          <a:p>
            <a:pPr>
              <a:buFont typeface="Wingdings" charset="2"/>
              <a:buChar char="ü"/>
            </a:pPr>
            <a:r>
              <a:rPr lang="it-IT" sz="2200" b="1" dirty="0" smtClean="0">
                <a:solidFill>
                  <a:srgbClr val="9BBB59"/>
                </a:solidFill>
                <a:latin typeface="Chalkboard"/>
                <a:cs typeface="Chalkboard"/>
              </a:rPr>
              <a:t> Aspetti associati o associabili alla sorgente di inquinamento, e.g. granulometria terreni, studio della frazione argillosa, DOC, ecc.</a:t>
            </a:r>
          </a:p>
          <a:p>
            <a:pPr>
              <a:buFont typeface="Wingdings" charset="2"/>
              <a:buChar char="ü"/>
            </a:pPr>
            <a:endParaRPr lang="it-IT" sz="2200" b="1" dirty="0" smtClean="0">
              <a:solidFill>
                <a:srgbClr val="9BBB59"/>
              </a:solidFill>
              <a:latin typeface="Chalkboard"/>
              <a:cs typeface="Chalkboard"/>
            </a:endParaRPr>
          </a:p>
          <a:p>
            <a:pPr>
              <a:buFont typeface="Wingdings" charset="2"/>
              <a:buChar char="ü"/>
            </a:pPr>
            <a:r>
              <a:rPr lang="it-IT" sz="2200" b="1" dirty="0" smtClean="0">
                <a:solidFill>
                  <a:srgbClr val="9BBB59"/>
                </a:solidFill>
                <a:latin typeface="Chalkboard"/>
                <a:cs typeface="Chalkboard"/>
              </a:rPr>
              <a:t> Relazione finale.</a:t>
            </a:r>
            <a:endParaRPr lang="it-IT" sz="2200" dirty="0" smtClean="0">
              <a:solidFill>
                <a:srgbClr val="9BBB59"/>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Rettangolo 1"/>
          <p:cNvSpPr/>
          <p:nvPr/>
        </p:nvSpPr>
        <p:spPr>
          <a:xfrm>
            <a:off x="1557867" y="948267"/>
            <a:ext cx="5537200" cy="523220"/>
          </a:xfrm>
          <a:prstGeom prst="rect">
            <a:avLst/>
          </a:prstGeom>
        </p:spPr>
        <p:txBody>
          <a:bodyPr wrap="square">
            <a:spAutoFit/>
          </a:bodyPr>
          <a:lstStyle/>
          <a:p>
            <a:pPr algn="ctr"/>
            <a:r>
              <a:rPr lang="it-IT" sz="2800" b="1" dirty="0" smtClean="0">
                <a:solidFill>
                  <a:srgbClr val="FFFF00"/>
                </a:solidFill>
                <a:latin typeface="Chalkboard"/>
                <a:cs typeface="Chalkboard"/>
              </a:rPr>
              <a:t>Progetto operativo</a:t>
            </a:r>
            <a:endParaRPr lang="it-IT" sz="2800" dirty="0">
              <a:solidFill>
                <a:srgbClr val="FFFF00"/>
              </a:solidFill>
              <a:latin typeface="Chalkboard"/>
              <a:cs typeface="Chalkboard"/>
            </a:endParaRPr>
          </a:p>
        </p:txBody>
      </p:sp>
      <p:sp>
        <p:nvSpPr>
          <p:cNvPr id="3" name="Rettangolo 2"/>
          <p:cNvSpPr/>
          <p:nvPr/>
        </p:nvSpPr>
        <p:spPr>
          <a:xfrm>
            <a:off x="81750" y="2540000"/>
            <a:ext cx="9062250" cy="3139321"/>
          </a:xfrm>
          <a:prstGeom prst="rect">
            <a:avLst/>
          </a:prstGeom>
        </p:spPr>
        <p:txBody>
          <a:bodyPr wrap="square">
            <a:spAutoFit/>
          </a:bodyPr>
          <a:lstStyle/>
          <a:p>
            <a:r>
              <a:rPr lang="it-IT" sz="2200" b="1" dirty="0" smtClean="0">
                <a:solidFill>
                  <a:schemeClr val="accent3">
                    <a:lumMod val="40000"/>
                    <a:lumOff val="60000"/>
                  </a:schemeClr>
                </a:solidFill>
                <a:latin typeface="Chalkboard"/>
                <a:cs typeface="Chalkboard"/>
              </a:rPr>
              <a:t>Può includere:</a:t>
            </a:r>
          </a:p>
          <a:p>
            <a:endParaRPr lang="it-IT" sz="2200" b="1" dirty="0" smtClean="0">
              <a:solidFill>
                <a:schemeClr val="accent3">
                  <a:lumMod val="40000"/>
                  <a:lumOff val="60000"/>
                </a:schemeClr>
              </a:solidFill>
              <a:latin typeface="Chalkboard"/>
              <a:cs typeface="Chalkboard"/>
            </a:endParaRPr>
          </a:p>
          <a:p>
            <a:pPr>
              <a:buFont typeface="Wingdings" charset="2"/>
              <a:buChar char="ü"/>
            </a:pPr>
            <a:r>
              <a:rPr lang="it-IT" sz="2200" b="1" dirty="0" smtClean="0">
                <a:solidFill>
                  <a:schemeClr val="accent3">
                    <a:lumMod val="40000"/>
                    <a:lumOff val="60000"/>
                  </a:schemeClr>
                </a:solidFill>
                <a:latin typeface="Chalkboard"/>
                <a:cs typeface="Chalkboard"/>
              </a:rPr>
              <a:t> Monitoraggio geochimico (settimanale, mensile, bimensile, ecc.)</a:t>
            </a:r>
          </a:p>
          <a:p>
            <a:pPr>
              <a:buFont typeface="Wingdings" charset="2"/>
              <a:buChar char="ü"/>
            </a:pPr>
            <a:endParaRPr lang="it-IT" sz="2200" b="1" dirty="0" smtClean="0">
              <a:solidFill>
                <a:schemeClr val="accent3">
                  <a:lumMod val="40000"/>
                  <a:lumOff val="60000"/>
                </a:schemeClr>
              </a:solidFill>
              <a:latin typeface="Chalkboard"/>
              <a:cs typeface="Chalkboard"/>
            </a:endParaRPr>
          </a:p>
          <a:p>
            <a:pPr>
              <a:buFont typeface="Wingdings" charset="2"/>
              <a:buChar char="ü"/>
            </a:pPr>
            <a:r>
              <a:rPr lang="it-IT" sz="2200" b="1" dirty="0" smtClean="0">
                <a:solidFill>
                  <a:schemeClr val="accent3">
                    <a:lumMod val="40000"/>
                    <a:lumOff val="60000"/>
                  </a:schemeClr>
                </a:solidFill>
                <a:latin typeface="Chalkboard"/>
                <a:cs typeface="Chalkboard"/>
              </a:rPr>
              <a:t> Opere di bonifica, e.g. barriere idrauliche;</a:t>
            </a:r>
          </a:p>
          <a:p>
            <a:pPr>
              <a:buFont typeface="Wingdings" charset="2"/>
              <a:buChar char="ü"/>
            </a:pPr>
            <a:endParaRPr lang="it-IT" sz="2200" b="1" dirty="0" smtClean="0">
              <a:solidFill>
                <a:schemeClr val="accent3">
                  <a:lumMod val="40000"/>
                  <a:lumOff val="60000"/>
                </a:schemeClr>
              </a:solidFill>
              <a:latin typeface="Chalkboard"/>
              <a:cs typeface="Chalkboard"/>
            </a:endParaRPr>
          </a:p>
          <a:p>
            <a:pPr>
              <a:buFont typeface="Wingdings" charset="2"/>
              <a:buChar char="ü"/>
            </a:pPr>
            <a:r>
              <a:rPr lang="it-IT" sz="2200" b="1" dirty="0" smtClean="0">
                <a:solidFill>
                  <a:schemeClr val="accent3">
                    <a:lumMod val="40000"/>
                    <a:lumOff val="60000"/>
                  </a:schemeClr>
                </a:solidFill>
                <a:latin typeface="Chalkboard"/>
                <a:cs typeface="Chalkboard"/>
              </a:rPr>
              <a:t> Proposte di ulteriori sistemi di bonifica;</a:t>
            </a:r>
          </a:p>
          <a:p>
            <a:pPr>
              <a:buFont typeface="Wingdings" charset="2"/>
              <a:buChar char="ü"/>
            </a:pPr>
            <a:endParaRPr lang="it-IT" sz="2200" b="1" dirty="0" smtClean="0">
              <a:solidFill>
                <a:schemeClr val="accent3">
                  <a:lumMod val="40000"/>
                  <a:lumOff val="60000"/>
                </a:schemeClr>
              </a:solidFill>
              <a:latin typeface="Chalkboard"/>
              <a:cs typeface="Chalkboard"/>
            </a:endParaRPr>
          </a:p>
          <a:p>
            <a:pPr>
              <a:buFont typeface="Wingdings" charset="2"/>
              <a:buChar char="ü"/>
            </a:pPr>
            <a:r>
              <a:rPr lang="it-IT" sz="2200" b="1" dirty="0" smtClean="0">
                <a:solidFill>
                  <a:schemeClr val="accent3">
                    <a:lumMod val="40000"/>
                    <a:lumOff val="60000"/>
                  </a:schemeClr>
                </a:solidFill>
                <a:latin typeface="Chalkboard"/>
                <a:cs typeface="Chalkboard"/>
              </a:rPr>
              <a:t> Relazione finale.</a:t>
            </a:r>
            <a:endParaRPr lang="it-IT" sz="2200" dirty="0" smtClean="0">
              <a:solidFill>
                <a:schemeClr val="accent3">
                  <a:lumMod val="40000"/>
                  <a:lumOff val="60000"/>
                </a:scheme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Rettangolo 1"/>
          <p:cNvSpPr/>
          <p:nvPr/>
        </p:nvSpPr>
        <p:spPr>
          <a:xfrm>
            <a:off x="169330" y="440267"/>
            <a:ext cx="8754533" cy="5940087"/>
          </a:xfrm>
          <a:prstGeom prst="rect">
            <a:avLst/>
          </a:prstGeom>
        </p:spPr>
        <p:txBody>
          <a:bodyPr wrap="square">
            <a:spAutoFit/>
          </a:bodyPr>
          <a:lstStyle/>
          <a:p>
            <a:r>
              <a:rPr lang="it-IT" sz="2800" dirty="0" smtClean="0">
                <a:solidFill>
                  <a:srgbClr val="FFFF00"/>
                </a:solidFill>
                <a:latin typeface="Chalkboard"/>
                <a:cs typeface="Chalkboard"/>
              </a:rPr>
              <a:t>Iter della Caratterizzazione</a:t>
            </a:r>
          </a:p>
          <a:p>
            <a:endParaRPr lang="it-IT" sz="2200" dirty="0" smtClean="0">
              <a:solidFill>
                <a:schemeClr val="bg1"/>
              </a:solidFill>
              <a:latin typeface="Chalkboard"/>
              <a:cs typeface="Chalkboard"/>
            </a:endParaRPr>
          </a:p>
          <a:p>
            <a:pPr>
              <a:buFont typeface="Wingdings" charset="2"/>
              <a:buChar char="ü"/>
            </a:pPr>
            <a:r>
              <a:rPr lang="it-IT" sz="2200" dirty="0" smtClean="0">
                <a:solidFill>
                  <a:schemeClr val="bg1"/>
                </a:solidFill>
                <a:latin typeface="Chalkboard"/>
                <a:cs typeface="Chalkboard"/>
              </a:rPr>
              <a:t> Ricostruzione storica delle attività produttive svolte;</a:t>
            </a:r>
          </a:p>
          <a:p>
            <a:pPr>
              <a:buFont typeface="Wingdings" charset="2"/>
              <a:buChar char="ü"/>
            </a:pPr>
            <a:endParaRPr lang="it-IT" sz="2200" dirty="0" smtClean="0">
              <a:solidFill>
                <a:schemeClr val="bg1"/>
              </a:solidFill>
              <a:latin typeface="Chalkboard"/>
              <a:cs typeface="Chalkboard"/>
            </a:endParaRPr>
          </a:p>
          <a:p>
            <a:pPr>
              <a:buFont typeface="Wingdings" charset="2"/>
              <a:buChar char="ü"/>
            </a:pPr>
            <a:r>
              <a:rPr lang="it-IT" sz="2200" dirty="0" smtClean="0">
                <a:solidFill>
                  <a:schemeClr val="bg1"/>
                </a:solidFill>
                <a:latin typeface="Chalkboard"/>
                <a:cs typeface="Chalkboard"/>
              </a:rPr>
              <a:t> Elaborazione del Modello Concettuale Preliminare;</a:t>
            </a:r>
          </a:p>
          <a:p>
            <a:pPr>
              <a:buFont typeface="Wingdings" charset="2"/>
              <a:buChar char="ü"/>
            </a:pPr>
            <a:endParaRPr lang="it-IT" sz="2200" dirty="0" smtClean="0">
              <a:solidFill>
                <a:schemeClr val="bg1"/>
              </a:solidFill>
              <a:latin typeface="Chalkboard"/>
              <a:cs typeface="Chalkboard"/>
            </a:endParaRPr>
          </a:p>
          <a:p>
            <a:pPr>
              <a:buFont typeface="Wingdings" charset="2"/>
              <a:buChar char="ü"/>
            </a:pPr>
            <a:r>
              <a:rPr lang="it-IT" sz="2200" dirty="0" smtClean="0">
                <a:solidFill>
                  <a:schemeClr val="bg1"/>
                </a:solidFill>
                <a:latin typeface="Chalkboard"/>
                <a:cs typeface="Chalkboard"/>
              </a:rPr>
              <a:t> Predisposizione di un piano di indagine ambientale;</a:t>
            </a:r>
          </a:p>
          <a:p>
            <a:pPr>
              <a:buFont typeface="Wingdings" charset="2"/>
              <a:buChar char="ü"/>
            </a:pPr>
            <a:endParaRPr lang="it-IT" sz="2200" dirty="0" smtClean="0">
              <a:solidFill>
                <a:schemeClr val="bg1"/>
              </a:solidFill>
              <a:latin typeface="Chalkboard"/>
              <a:cs typeface="Chalkboard"/>
            </a:endParaRPr>
          </a:p>
          <a:p>
            <a:pPr>
              <a:buFont typeface="Wingdings" charset="2"/>
              <a:buChar char="ü"/>
            </a:pPr>
            <a:r>
              <a:rPr lang="it-IT" sz="2200" dirty="0" smtClean="0">
                <a:solidFill>
                  <a:schemeClr val="bg1"/>
                </a:solidFill>
                <a:latin typeface="Chalkboard"/>
                <a:cs typeface="Chalkboard"/>
              </a:rPr>
              <a:t> Esecuzione del piano di indagine e delle eventuali indagini integrative; </a:t>
            </a:r>
          </a:p>
          <a:p>
            <a:pPr>
              <a:buFont typeface="Wingdings" charset="2"/>
              <a:buChar char="ü"/>
            </a:pPr>
            <a:endParaRPr lang="it-IT" sz="2200" dirty="0" smtClean="0">
              <a:solidFill>
                <a:schemeClr val="bg1"/>
              </a:solidFill>
              <a:latin typeface="Chalkboard"/>
              <a:cs typeface="Chalkboard"/>
            </a:endParaRPr>
          </a:p>
          <a:p>
            <a:pPr>
              <a:buFont typeface="Wingdings" charset="2"/>
              <a:buChar char="ü"/>
            </a:pPr>
            <a:r>
              <a:rPr lang="it-IT" sz="2200" dirty="0" smtClean="0">
                <a:solidFill>
                  <a:schemeClr val="bg1"/>
                </a:solidFill>
                <a:latin typeface="Chalkboard"/>
                <a:cs typeface="Chalkboard"/>
              </a:rPr>
              <a:t> Elaborazione dei dati raccolti e dei risultati ottenuti;</a:t>
            </a:r>
          </a:p>
          <a:p>
            <a:pPr>
              <a:buFont typeface="Wingdings" charset="2"/>
              <a:buChar char="ü"/>
            </a:pPr>
            <a:endParaRPr lang="it-IT" sz="2200" dirty="0" smtClean="0">
              <a:solidFill>
                <a:schemeClr val="bg1"/>
              </a:solidFill>
              <a:latin typeface="Chalkboard"/>
              <a:cs typeface="Chalkboard"/>
            </a:endParaRPr>
          </a:p>
          <a:p>
            <a:pPr>
              <a:buFont typeface="Wingdings" charset="2"/>
              <a:buChar char="ü"/>
            </a:pPr>
            <a:r>
              <a:rPr lang="it-IT" sz="2200" dirty="0" smtClean="0">
                <a:solidFill>
                  <a:schemeClr val="bg1"/>
                </a:solidFill>
                <a:latin typeface="Chalkboard"/>
                <a:cs typeface="Chalkboard"/>
              </a:rPr>
              <a:t> Elaborazione del Modello Concettuale Definitivo;</a:t>
            </a:r>
          </a:p>
          <a:p>
            <a:pPr>
              <a:buFont typeface="Wingdings" charset="2"/>
              <a:buChar char="ü"/>
            </a:pPr>
            <a:endParaRPr lang="it-IT" sz="2200" dirty="0" smtClean="0">
              <a:solidFill>
                <a:schemeClr val="bg1"/>
              </a:solidFill>
              <a:latin typeface="Chalkboard"/>
              <a:cs typeface="Chalkboard"/>
            </a:endParaRPr>
          </a:p>
          <a:p>
            <a:pPr>
              <a:buFont typeface="Wingdings" charset="2"/>
              <a:buChar char="ü"/>
            </a:pPr>
            <a:r>
              <a:rPr lang="it-IT" sz="2200" dirty="0" smtClean="0">
                <a:solidFill>
                  <a:schemeClr val="bg1"/>
                </a:solidFill>
                <a:latin typeface="Chalkboard"/>
                <a:cs typeface="Chalkboard"/>
              </a:rPr>
              <a:t> Calcolo CSR (Concentrazioni Soglia di Rischio) mediante Analisi di Rischio su cui impostare il Progetto Operativo di Bonifica.</a:t>
            </a:r>
            <a:endParaRPr lang="it-IT" sz="2200" dirty="0">
              <a:solidFill>
                <a:schemeClr val="bg1"/>
              </a:solidFill>
              <a:latin typeface="Chalkboard"/>
              <a:cs typeface="Chalkboard"/>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9144000" cy="6858000"/>
          </a:xfrm>
          <a:prstGeom prst="rect">
            <a:avLst/>
          </a:prstGeom>
        </p:spPr>
      </p:pic>
      <p:sp>
        <p:nvSpPr>
          <p:cNvPr id="3" name="Rettangolo 2"/>
          <p:cNvSpPr/>
          <p:nvPr/>
        </p:nvSpPr>
        <p:spPr>
          <a:xfrm>
            <a:off x="6045542" y="4671999"/>
            <a:ext cx="3085769" cy="430887"/>
          </a:xfrm>
          <a:prstGeom prst="rect">
            <a:avLst/>
          </a:prstGeom>
        </p:spPr>
        <p:txBody>
          <a:bodyPr wrap="none">
            <a:spAutoFit/>
          </a:bodyPr>
          <a:lstStyle/>
          <a:p>
            <a:r>
              <a:rPr lang="it-IT" sz="2200" dirty="0" smtClean="0">
                <a:solidFill>
                  <a:srgbClr val="000090"/>
                </a:solidFill>
                <a:latin typeface="Chalkboard"/>
                <a:cs typeface="Chalkboard"/>
              </a:rPr>
              <a:t>Conferenza dei Servizi</a:t>
            </a:r>
            <a:endParaRPr lang="it-IT" sz="2200" dirty="0">
              <a:solidFill>
                <a:srgbClr val="00009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68816" y="404689"/>
            <a:ext cx="5322023" cy="2821517"/>
          </a:xfrm>
          <a:prstGeom prst="rect">
            <a:avLst/>
          </a:prstGeom>
        </p:spPr>
      </p:pic>
      <p:sp>
        <p:nvSpPr>
          <p:cNvPr id="3" name="Rettangolo 2"/>
          <p:cNvSpPr/>
          <p:nvPr/>
        </p:nvSpPr>
        <p:spPr>
          <a:xfrm>
            <a:off x="5806016" y="404689"/>
            <a:ext cx="3337984" cy="2862323"/>
          </a:xfrm>
          <a:prstGeom prst="rect">
            <a:avLst/>
          </a:prstGeom>
        </p:spPr>
        <p:txBody>
          <a:bodyPr wrap="square">
            <a:spAutoFit/>
          </a:bodyPr>
          <a:lstStyle/>
          <a:p>
            <a:r>
              <a:rPr lang="it-IT" dirty="0" smtClean="0">
                <a:solidFill>
                  <a:srgbClr val="FFFF00"/>
                </a:solidFill>
                <a:latin typeface="Chalkboard"/>
                <a:cs typeface="Chalkboard"/>
              </a:rPr>
              <a:t>L'analisi di rischio </a:t>
            </a:r>
            <a:r>
              <a:rPr lang="it-IT" dirty="0" err="1" smtClean="0">
                <a:solidFill>
                  <a:srgbClr val="FFFF00"/>
                </a:solidFill>
                <a:latin typeface="Chalkboard"/>
                <a:cs typeface="Chalkboard"/>
              </a:rPr>
              <a:t>sanitario-ambientale</a:t>
            </a:r>
            <a:r>
              <a:rPr lang="it-IT" dirty="0" smtClean="0">
                <a:solidFill>
                  <a:srgbClr val="FFFF00"/>
                </a:solidFill>
                <a:latin typeface="Chalkboard"/>
                <a:cs typeface="Chalkboard"/>
              </a:rPr>
              <a:t> è attualmente lo strumento più avanzato di supporto alle decisioni nella gestione dei siti contaminati che consente di valutare, in via quantitativa, i rischi per la salute umana connessi alla presenza di inquinanti nelle matrici ambientali.</a:t>
            </a:r>
            <a:endParaRPr lang="it-IT" dirty="0">
              <a:solidFill>
                <a:srgbClr val="FFFF00"/>
              </a:solidFill>
              <a:latin typeface="Chalkboard"/>
              <a:cs typeface="Chalkboard"/>
            </a:endParaRPr>
          </a:p>
        </p:txBody>
      </p:sp>
      <p:sp>
        <p:nvSpPr>
          <p:cNvPr id="4" name="Rettangolo 3"/>
          <p:cNvSpPr/>
          <p:nvPr/>
        </p:nvSpPr>
        <p:spPr>
          <a:xfrm>
            <a:off x="-2112" y="-118531"/>
            <a:ext cx="3642784" cy="523220"/>
          </a:xfrm>
          <a:prstGeom prst="rect">
            <a:avLst/>
          </a:prstGeom>
        </p:spPr>
        <p:txBody>
          <a:bodyPr wrap="square">
            <a:spAutoFit/>
          </a:bodyPr>
          <a:lstStyle/>
          <a:p>
            <a:pPr algn="ctr"/>
            <a:r>
              <a:rPr lang="it-IT" sz="2800" b="1" dirty="0" smtClean="0">
                <a:solidFill>
                  <a:srgbClr val="FFFFFF"/>
                </a:solidFill>
                <a:latin typeface="Chalkboard"/>
                <a:cs typeface="Chalkboard"/>
              </a:rPr>
              <a:t>Analisi di rischio</a:t>
            </a:r>
            <a:endParaRPr lang="it-IT" sz="2800" dirty="0">
              <a:solidFill>
                <a:srgbClr val="FFFFFF"/>
              </a:solidFill>
              <a:latin typeface="Chalkboard"/>
              <a:cs typeface="Chalkboard"/>
            </a:endParaRPr>
          </a:p>
        </p:txBody>
      </p:sp>
      <p:sp>
        <p:nvSpPr>
          <p:cNvPr id="5" name="Rettangolo 4"/>
          <p:cNvSpPr/>
          <p:nvPr/>
        </p:nvSpPr>
        <p:spPr>
          <a:xfrm>
            <a:off x="0" y="3175407"/>
            <a:ext cx="9144000" cy="646331"/>
          </a:xfrm>
          <a:prstGeom prst="rect">
            <a:avLst/>
          </a:prstGeom>
        </p:spPr>
        <p:txBody>
          <a:bodyPr wrap="square">
            <a:spAutoFit/>
          </a:bodyPr>
          <a:lstStyle/>
          <a:p>
            <a:r>
              <a:rPr lang="it-IT" dirty="0" smtClean="0">
                <a:solidFill>
                  <a:schemeClr val="accent6">
                    <a:lumMod val="60000"/>
                    <a:lumOff val="40000"/>
                  </a:schemeClr>
                </a:solidFill>
                <a:latin typeface="Chalkboard"/>
                <a:cs typeface="Chalkboard"/>
              </a:rPr>
              <a:t>Sviluppo del Modello Concettuale del Sito (MCS), basato sull’individuazione e parametrizzazione dei </a:t>
            </a:r>
            <a:r>
              <a:rPr lang="it-IT" dirty="0" err="1" smtClean="0">
                <a:solidFill>
                  <a:schemeClr val="accent6">
                    <a:lumMod val="60000"/>
                    <a:lumOff val="40000"/>
                  </a:schemeClr>
                </a:solidFill>
                <a:latin typeface="Chalkboard"/>
                <a:cs typeface="Chalkboard"/>
              </a:rPr>
              <a:t>3</a:t>
            </a:r>
            <a:r>
              <a:rPr lang="it-IT" dirty="0" smtClean="0">
                <a:solidFill>
                  <a:schemeClr val="accent6">
                    <a:lumMod val="60000"/>
                    <a:lumOff val="40000"/>
                  </a:schemeClr>
                </a:solidFill>
                <a:latin typeface="Chalkboard"/>
                <a:cs typeface="Chalkboard"/>
              </a:rPr>
              <a:t> elementi principali:</a:t>
            </a:r>
          </a:p>
        </p:txBody>
      </p:sp>
      <p:sp>
        <p:nvSpPr>
          <p:cNvPr id="6" name="Rettangolo 5"/>
          <p:cNvSpPr/>
          <p:nvPr/>
        </p:nvSpPr>
        <p:spPr>
          <a:xfrm>
            <a:off x="0" y="3720140"/>
            <a:ext cx="8703733" cy="369332"/>
          </a:xfrm>
          <a:prstGeom prst="rect">
            <a:avLst/>
          </a:prstGeom>
        </p:spPr>
        <p:txBody>
          <a:bodyPr wrap="square">
            <a:spAutoFit/>
          </a:bodyPr>
          <a:lstStyle/>
          <a:p>
            <a:pPr marL="342900" indent="-342900">
              <a:buAutoNum type="arabicParenR"/>
            </a:pPr>
            <a:r>
              <a:rPr lang="it-IT" dirty="0" smtClean="0">
                <a:solidFill>
                  <a:schemeClr val="accent6">
                    <a:lumMod val="60000"/>
                    <a:lumOff val="40000"/>
                  </a:schemeClr>
                </a:solidFill>
                <a:latin typeface="Chalkboard"/>
                <a:cs typeface="Chalkboard"/>
              </a:rPr>
              <a:t>la sorgente di contaminazione;</a:t>
            </a:r>
            <a:endParaRPr lang="it-IT" dirty="0">
              <a:solidFill>
                <a:schemeClr val="accent6">
                  <a:lumMod val="60000"/>
                  <a:lumOff val="40000"/>
                </a:schemeClr>
              </a:solidFill>
              <a:latin typeface="Chalkboard"/>
              <a:cs typeface="Chalkboard"/>
            </a:endParaRPr>
          </a:p>
        </p:txBody>
      </p:sp>
      <p:sp>
        <p:nvSpPr>
          <p:cNvPr id="7" name="Rettangolo 6"/>
          <p:cNvSpPr/>
          <p:nvPr/>
        </p:nvSpPr>
        <p:spPr>
          <a:xfrm>
            <a:off x="-2112" y="4089472"/>
            <a:ext cx="8382000" cy="369332"/>
          </a:xfrm>
          <a:prstGeom prst="rect">
            <a:avLst/>
          </a:prstGeom>
        </p:spPr>
        <p:txBody>
          <a:bodyPr wrap="square">
            <a:spAutoFit/>
          </a:bodyPr>
          <a:lstStyle/>
          <a:p>
            <a:pPr marL="342900" indent="-342900"/>
            <a:r>
              <a:rPr lang="it-IT" dirty="0" err="1" smtClean="0">
                <a:solidFill>
                  <a:schemeClr val="accent6">
                    <a:lumMod val="60000"/>
                    <a:lumOff val="40000"/>
                  </a:schemeClr>
                </a:solidFill>
                <a:latin typeface="Chalkboard"/>
                <a:cs typeface="Chalkboard"/>
              </a:rPr>
              <a:t>2</a:t>
            </a:r>
            <a:r>
              <a:rPr lang="it-IT" dirty="0" smtClean="0">
                <a:solidFill>
                  <a:schemeClr val="accent6">
                    <a:lumMod val="60000"/>
                    <a:lumOff val="40000"/>
                  </a:schemeClr>
                </a:solidFill>
                <a:latin typeface="Chalkboard"/>
                <a:cs typeface="Chalkboard"/>
              </a:rPr>
              <a:t>)  i percorsi di migrazione degli inquinanti attraverso le matrici ambientali;</a:t>
            </a:r>
            <a:endParaRPr lang="it-IT" dirty="0">
              <a:solidFill>
                <a:schemeClr val="accent6">
                  <a:lumMod val="60000"/>
                  <a:lumOff val="40000"/>
                </a:schemeClr>
              </a:solidFill>
              <a:latin typeface="Chalkboard"/>
              <a:cs typeface="Chalkboard"/>
            </a:endParaRPr>
          </a:p>
        </p:txBody>
      </p:sp>
      <p:sp>
        <p:nvSpPr>
          <p:cNvPr id="8" name="Rettangolo 7"/>
          <p:cNvSpPr/>
          <p:nvPr/>
        </p:nvSpPr>
        <p:spPr>
          <a:xfrm>
            <a:off x="4" y="4458804"/>
            <a:ext cx="8923867" cy="369332"/>
          </a:xfrm>
          <a:prstGeom prst="rect">
            <a:avLst/>
          </a:prstGeom>
        </p:spPr>
        <p:txBody>
          <a:bodyPr wrap="square">
            <a:spAutoFit/>
          </a:bodyPr>
          <a:lstStyle/>
          <a:p>
            <a:r>
              <a:rPr lang="it-IT" dirty="0" err="1" smtClean="0">
                <a:solidFill>
                  <a:schemeClr val="accent6">
                    <a:lumMod val="60000"/>
                    <a:lumOff val="40000"/>
                  </a:schemeClr>
                </a:solidFill>
                <a:latin typeface="Chalkboard"/>
                <a:cs typeface="Chalkboard"/>
              </a:rPr>
              <a:t>3</a:t>
            </a:r>
            <a:r>
              <a:rPr lang="it-IT" dirty="0" smtClean="0">
                <a:solidFill>
                  <a:schemeClr val="accent6">
                    <a:lumMod val="60000"/>
                    <a:lumOff val="40000"/>
                  </a:schemeClr>
                </a:solidFill>
                <a:latin typeface="Chalkboard"/>
                <a:cs typeface="Chalkboard"/>
              </a:rPr>
              <a:t>) i bersagli o recettori della contaminazione nel sito o nel suo intorno.</a:t>
            </a:r>
            <a:endParaRPr lang="it-IT" dirty="0">
              <a:solidFill>
                <a:schemeClr val="accent6">
                  <a:lumMod val="60000"/>
                  <a:lumOff val="40000"/>
                </a:schemeClr>
              </a:solidFill>
              <a:latin typeface="Chalkboard"/>
              <a:cs typeface="Chalkboard"/>
            </a:endParaRPr>
          </a:p>
        </p:txBody>
      </p:sp>
      <p:sp>
        <p:nvSpPr>
          <p:cNvPr id="9" name="Rettangolo 8"/>
          <p:cNvSpPr/>
          <p:nvPr/>
        </p:nvSpPr>
        <p:spPr>
          <a:xfrm>
            <a:off x="-2111" y="4876809"/>
            <a:ext cx="9146112" cy="2031325"/>
          </a:xfrm>
          <a:prstGeom prst="rect">
            <a:avLst/>
          </a:prstGeom>
        </p:spPr>
        <p:txBody>
          <a:bodyPr wrap="square">
            <a:spAutoFit/>
          </a:bodyPr>
          <a:lstStyle/>
          <a:p>
            <a:r>
              <a:rPr lang="it-IT" dirty="0" smtClean="0">
                <a:solidFill>
                  <a:srgbClr val="FFFF00"/>
                </a:solidFill>
                <a:latin typeface="Chalkboard"/>
                <a:cs typeface="Chalkboard"/>
              </a:rPr>
              <a:t>Si può determinare un rischio per la salute umana unicamente nel caso in cui in un dato sito i </a:t>
            </a:r>
            <a:r>
              <a:rPr lang="it-IT" dirty="0" err="1" smtClean="0">
                <a:solidFill>
                  <a:srgbClr val="FFFF00"/>
                </a:solidFill>
                <a:latin typeface="Chalkboard"/>
                <a:cs typeface="Chalkboard"/>
              </a:rPr>
              <a:t>3</a:t>
            </a:r>
            <a:r>
              <a:rPr lang="it-IT" dirty="0" smtClean="0">
                <a:solidFill>
                  <a:srgbClr val="FFFF00"/>
                </a:solidFill>
                <a:latin typeface="Chalkboard"/>
                <a:cs typeface="Chalkboard"/>
              </a:rPr>
              <a:t> elementi siano presenti e collegati tra loro. Il rischio stimato viene confrontato con i criteri di accettabilità definiti dalla normativa. L’analisi di rischio può essere applicata stimando il rischio associato allo stato di contaminazione rilevato nel sito (</a:t>
            </a:r>
            <a:r>
              <a:rPr lang="it-IT" dirty="0" err="1" smtClean="0">
                <a:solidFill>
                  <a:srgbClr val="FFFF00"/>
                </a:solidFill>
                <a:latin typeface="Chalkboard"/>
                <a:cs typeface="Chalkboard"/>
              </a:rPr>
              <a:t>forward</a:t>
            </a:r>
            <a:r>
              <a:rPr lang="it-IT" dirty="0" smtClean="0">
                <a:solidFill>
                  <a:srgbClr val="FFFF00"/>
                </a:solidFill>
                <a:latin typeface="Chalkboard"/>
                <a:cs typeface="Chalkboard"/>
              </a:rPr>
              <a:t>)  oppure, a partire dai criteri di accettabilità del rischio, per la determinazione dei livelli di contaminazione accettabili e degli obiettivi di bonifica per il sito in esame (</a:t>
            </a:r>
            <a:r>
              <a:rPr lang="it-IT" dirty="0" err="1" smtClean="0">
                <a:solidFill>
                  <a:srgbClr val="FFFF00"/>
                </a:solidFill>
                <a:latin typeface="Chalkboard"/>
                <a:cs typeface="Chalkboard"/>
              </a:rPr>
              <a:t>backward</a:t>
            </a:r>
            <a:r>
              <a:rPr lang="it-IT" dirty="0" smtClean="0">
                <a:solidFill>
                  <a:srgbClr val="FFFF00"/>
                </a:solidFill>
                <a:latin typeface="Chalkboard"/>
                <a:cs typeface="Chalkboard"/>
              </a:rPr>
              <a:t>).</a:t>
            </a:r>
            <a:endParaRPr lang="it-IT" dirty="0">
              <a:solidFill>
                <a:srgbClr val="FFFF00"/>
              </a:solidFill>
              <a:latin typeface="Chalkboard"/>
              <a:cs typeface="Chalkboar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lide(fromBottom)">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lide(fromBottom)">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900" decel="100000" fill="hold"/>
                                        <p:tgtEl>
                                          <p:spTgt spid="8"/>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slide(fromBottom)">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88900" y="958848"/>
            <a:ext cx="8966200" cy="5143500"/>
          </a:xfrm>
          <a:prstGeom prst="rect">
            <a:avLst/>
          </a:prstGeom>
        </p:spPr>
      </p:pic>
      <p:sp>
        <p:nvSpPr>
          <p:cNvPr id="4" name="CasellaDiTesto 3"/>
          <p:cNvSpPr txBox="1"/>
          <p:nvPr/>
        </p:nvSpPr>
        <p:spPr>
          <a:xfrm>
            <a:off x="-2861733" y="2455333"/>
            <a:ext cx="184666" cy="369332"/>
          </a:xfrm>
          <a:prstGeom prst="rect">
            <a:avLst/>
          </a:prstGeom>
          <a:noFill/>
        </p:spPr>
        <p:txBody>
          <a:bodyPr wrap="none" rtlCol="0">
            <a:spAutoFit/>
          </a:bodyPr>
          <a:lstStyle/>
          <a:p>
            <a:endParaRPr lang="it-IT"/>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20132" y="715433"/>
            <a:ext cx="8770827" cy="5008034"/>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Segnaposto contenuto 2"/>
          <p:cNvSpPr txBox="1">
            <a:spLocks/>
          </p:cNvSpPr>
          <p:nvPr/>
        </p:nvSpPr>
        <p:spPr>
          <a:xfrm>
            <a:off x="-25398" y="1066800"/>
            <a:ext cx="8763000" cy="4525963"/>
          </a:xfrm>
          <a:prstGeom prst="rect">
            <a:avLst/>
          </a:prstGeom>
        </p:spPr>
        <p:txBody>
          <a:bodyPr>
            <a:normAutofit/>
          </a:bodyPr>
          <a:lstStyle/>
          <a:p>
            <a:pPr marL="342900" indent="-342900" eaLnBrk="1" fontAlgn="auto" hangingPunct="1">
              <a:spcBef>
                <a:spcPct val="20000"/>
              </a:spcBef>
              <a:spcAft>
                <a:spcPts val="0"/>
              </a:spcAft>
              <a:buFont typeface="Arial" pitchFamily="34" charset="0"/>
              <a:buChar char="•"/>
              <a:defRPr/>
            </a:pPr>
            <a:r>
              <a:rPr lang="it-IT" sz="2700" dirty="0">
                <a:solidFill>
                  <a:srgbClr val="CCFFCC"/>
                </a:solidFill>
                <a:latin typeface="Chalkboard"/>
                <a:cs typeface="Chalkboard"/>
              </a:rPr>
              <a:t>Inquinante</a:t>
            </a:r>
            <a:r>
              <a:rPr lang="it-IT" sz="2700" dirty="0">
                <a:solidFill>
                  <a:schemeClr val="bg1"/>
                </a:solidFill>
                <a:latin typeface="Chalkboard"/>
                <a:cs typeface="Chalkboard"/>
              </a:rPr>
              <a:t>: sostanza presente in </a:t>
            </a:r>
            <a:r>
              <a:rPr lang="it-IT" sz="2700" dirty="0" smtClean="0">
                <a:solidFill>
                  <a:schemeClr val="bg1"/>
                </a:solidFill>
                <a:latin typeface="Chalkboard"/>
                <a:cs typeface="Chalkboard"/>
              </a:rPr>
              <a:t>quantità    </a:t>
            </a:r>
            <a:r>
              <a:rPr lang="it-IT" sz="2700" dirty="0">
                <a:solidFill>
                  <a:schemeClr val="bg1"/>
                </a:solidFill>
                <a:latin typeface="Chalkboard"/>
                <a:cs typeface="Chalkboard"/>
              </a:rPr>
              <a:t>maggiore di quella attesa in natura a causa  dell’attività umana e che ha un impatto negativo sull’ambiente e sulla salute dell’uomo. </a:t>
            </a:r>
          </a:p>
          <a:p>
            <a:pPr marL="342900" indent="-342900" eaLnBrk="1" fontAlgn="auto" hangingPunct="1">
              <a:spcBef>
                <a:spcPct val="20000"/>
              </a:spcBef>
              <a:spcAft>
                <a:spcPts val="0"/>
              </a:spcAft>
              <a:buFont typeface="Arial" pitchFamily="34" charset="0"/>
              <a:buNone/>
              <a:defRPr/>
            </a:pPr>
            <a:endParaRPr lang="it-IT" sz="2800" dirty="0" smtClean="0">
              <a:solidFill>
                <a:srgbClr val="FFFF33"/>
              </a:solidFill>
              <a:latin typeface="Chalkboard"/>
              <a:cs typeface="Chalkboard"/>
            </a:endParaRPr>
          </a:p>
          <a:p>
            <a:pPr marL="342900" indent="-342900" eaLnBrk="1" fontAlgn="auto" hangingPunct="1">
              <a:spcBef>
                <a:spcPct val="20000"/>
              </a:spcBef>
              <a:spcAft>
                <a:spcPts val="0"/>
              </a:spcAft>
              <a:buFont typeface="Arial" pitchFamily="34" charset="0"/>
              <a:buChar char="•"/>
              <a:defRPr/>
            </a:pPr>
            <a:r>
              <a:rPr lang="it-IT" sz="2700" dirty="0" smtClean="0">
                <a:solidFill>
                  <a:srgbClr val="FFFF33"/>
                </a:solidFill>
                <a:latin typeface="Chalkboard"/>
                <a:cs typeface="Chalkboard"/>
              </a:rPr>
              <a:t>Contaminante</a:t>
            </a:r>
            <a:r>
              <a:rPr lang="it-IT" sz="2700" dirty="0" smtClean="0">
                <a:solidFill>
                  <a:srgbClr val="FFFFFF"/>
                </a:solidFill>
                <a:latin typeface="Chalkboard"/>
                <a:cs typeface="Chalkboard"/>
              </a:rPr>
              <a:t>: sostanza presente in un dato ambiente al di sopra della concentrazione normale attesa e non ha effetti negativi sull’ambiente e sulla salute dell’uomo. </a:t>
            </a:r>
          </a:p>
          <a:p>
            <a:pPr marL="342900" indent="-342900" eaLnBrk="1" fontAlgn="auto" hangingPunct="1">
              <a:spcBef>
                <a:spcPct val="20000"/>
              </a:spcBef>
              <a:spcAft>
                <a:spcPts val="0"/>
              </a:spcAft>
              <a:buFont typeface="Arial" pitchFamily="34" charset="0"/>
              <a:buNone/>
              <a:defRPr/>
            </a:pPr>
            <a:endParaRPr lang="it-IT" sz="2800" dirty="0" smtClean="0">
              <a:latin typeface="Comic Sans MS"/>
              <a:cs typeface="Comic Sans MS"/>
            </a:endParaRPr>
          </a:p>
          <a:p>
            <a:pPr marL="342900" indent="-342900" eaLnBrk="1" fontAlgn="auto" hangingPunct="1">
              <a:spcBef>
                <a:spcPct val="20000"/>
              </a:spcBef>
              <a:spcAft>
                <a:spcPts val="0"/>
              </a:spcAft>
              <a:buFont typeface="Arial" pitchFamily="34" charset="0"/>
              <a:buChar char="•"/>
              <a:defRPr/>
            </a:pPr>
            <a:endParaRPr lang="it-IT" sz="2800" dirty="0">
              <a:latin typeface="Comic Sans MS"/>
              <a:cs typeface="Comic Sans MS"/>
            </a:endParaRPr>
          </a:p>
          <a:p>
            <a:pPr marL="342900" indent="-342900" eaLnBrk="1" fontAlgn="auto" hangingPunct="1">
              <a:spcBef>
                <a:spcPct val="20000"/>
              </a:spcBef>
              <a:spcAft>
                <a:spcPts val="0"/>
              </a:spcAft>
              <a:buFont typeface="Arial" pitchFamily="34" charset="0"/>
              <a:buNone/>
              <a:defRPr/>
            </a:pPr>
            <a:endParaRPr lang="it-IT" sz="2800" dirty="0">
              <a:latin typeface="Comic Sans MS"/>
              <a:cs typeface="Comic Sans MS"/>
            </a:endParaRPr>
          </a:p>
        </p:txBody>
      </p:sp>
      <p:grpSp>
        <p:nvGrpSpPr>
          <p:cNvPr id="10" name="Gruppo 9"/>
          <p:cNvGrpSpPr/>
          <p:nvPr/>
        </p:nvGrpSpPr>
        <p:grpSpPr>
          <a:xfrm>
            <a:off x="0" y="0"/>
            <a:ext cx="9169396" cy="6858000"/>
            <a:chOff x="0" y="0"/>
            <a:chExt cx="9169396" cy="6858000"/>
          </a:xfrm>
        </p:grpSpPr>
        <p:cxnSp>
          <p:nvCxnSpPr>
            <p:cNvPr id="5" name="Connettore 1 4"/>
            <p:cNvCxnSpPr/>
            <p:nvPr/>
          </p:nvCxnSpPr>
          <p:spPr>
            <a:xfrm flipV="1">
              <a:off x="0" y="3115733"/>
              <a:ext cx="8839200" cy="33867"/>
            </a:xfrm>
            <a:prstGeom prst="line">
              <a:avLst/>
            </a:prstGeom>
            <a:ln w="762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6" name="Immagine 5"/>
            <p:cNvPicPr>
              <a:picLocks noChangeAspect="1"/>
            </p:cNvPicPr>
            <p:nvPr/>
          </p:nvPicPr>
          <p:blipFill>
            <a:blip r:embed="rId2"/>
            <a:stretch>
              <a:fillRect/>
            </a:stretch>
          </p:blipFill>
          <p:spPr>
            <a:xfrm>
              <a:off x="7035799" y="4742128"/>
              <a:ext cx="2115872" cy="2115872"/>
            </a:xfrm>
            <a:prstGeom prst="rect">
              <a:avLst/>
            </a:prstGeom>
          </p:spPr>
        </p:pic>
        <p:pic>
          <p:nvPicPr>
            <p:cNvPr id="7" name="Immagine 6"/>
            <p:cNvPicPr>
              <a:picLocks noChangeAspect="1"/>
            </p:cNvPicPr>
            <p:nvPr/>
          </p:nvPicPr>
          <p:blipFill>
            <a:blip r:embed="rId3"/>
            <a:stretch>
              <a:fillRect/>
            </a:stretch>
          </p:blipFill>
          <p:spPr>
            <a:xfrm>
              <a:off x="7188196" y="0"/>
              <a:ext cx="1981200" cy="1485900"/>
            </a:xfrm>
            <a:prstGeom prst="rect">
              <a:avLst/>
            </a:prstGeom>
          </p:spPr>
        </p:pic>
        <p:sp>
          <p:nvSpPr>
            <p:cNvPr id="9" name="Rettangolo 8"/>
            <p:cNvSpPr/>
            <p:nvPr/>
          </p:nvSpPr>
          <p:spPr>
            <a:xfrm>
              <a:off x="7035799" y="2577071"/>
              <a:ext cx="1659429" cy="584776"/>
            </a:xfrm>
            <a:prstGeom prst="rect">
              <a:avLst/>
            </a:prstGeom>
          </p:spPr>
          <p:txBody>
            <a:bodyPr wrap="none">
              <a:spAutoFit/>
            </a:bodyPr>
            <a:lstStyle/>
            <a:p>
              <a:r>
                <a:rPr lang="it-IT" sz="3200" dirty="0" smtClean="0">
                  <a:solidFill>
                    <a:srgbClr val="FF0000"/>
                  </a:solidFill>
                  <a:latin typeface="Chalkboard"/>
                  <a:cs typeface="Chalkboard"/>
                </a:rPr>
                <a:t>SOGLIA</a:t>
              </a:r>
              <a:endParaRPr lang="it-IT" sz="3200"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Rettangolo 1"/>
          <p:cNvSpPr/>
          <p:nvPr/>
        </p:nvSpPr>
        <p:spPr>
          <a:xfrm>
            <a:off x="-2112" y="0"/>
            <a:ext cx="3642784" cy="523220"/>
          </a:xfrm>
          <a:prstGeom prst="rect">
            <a:avLst/>
          </a:prstGeom>
        </p:spPr>
        <p:txBody>
          <a:bodyPr wrap="square">
            <a:spAutoFit/>
          </a:bodyPr>
          <a:lstStyle/>
          <a:p>
            <a:pPr algn="ctr"/>
            <a:r>
              <a:rPr lang="it-IT" sz="2800" b="1" dirty="0" smtClean="0">
                <a:solidFill>
                  <a:srgbClr val="FAC090"/>
                </a:solidFill>
                <a:latin typeface="Chalkboard"/>
                <a:cs typeface="Chalkboard"/>
              </a:rPr>
              <a:t>Campionamento</a:t>
            </a:r>
            <a:endParaRPr lang="it-IT" sz="2800" dirty="0">
              <a:solidFill>
                <a:srgbClr val="FAC090"/>
              </a:solidFill>
              <a:latin typeface="Chalkboard"/>
              <a:cs typeface="Chalkboard"/>
            </a:endParaRPr>
          </a:p>
        </p:txBody>
      </p:sp>
      <p:pic>
        <p:nvPicPr>
          <p:cNvPr id="3" name="Immagine 2"/>
          <p:cNvPicPr>
            <a:picLocks noChangeAspect="1"/>
          </p:cNvPicPr>
          <p:nvPr/>
        </p:nvPicPr>
        <p:blipFill>
          <a:blip r:embed="rId2"/>
          <a:stretch>
            <a:fillRect/>
          </a:stretch>
        </p:blipFill>
        <p:spPr>
          <a:xfrm>
            <a:off x="554567" y="523220"/>
            <a:ext cx="8102600" cy="60833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asellaDiTesto 1"/>
          <p:cNvSpPr txBox="1"/>
          <p:nvPr/>
        </p:nvSpPr>
        <p:spPr>
          <a:xfrm>
            <a:off x="558800" y="137067"/>
            <a:ext cx="3928533" cy="369332"/>
          </a:xfrm>
          <a:prstGeom prst="rect">
            <a:avLst/>
          </a:prstGeom>
          <a:noFill/>
        </p:spPr>
        <p:txBody>
          <a:bodyPr wrap="square" rtlCol="0">
            <a:spAutoFit/>
          </a:bodyPr>
          <a:lstStyle/>
          <a:p>
            <a:r>
              <a:rPr lang="it-IT" dirty="0" smtClean="0"/>
              <a:t>Filtrazione ed acidificazione</a:t>
            </a:r>
            <a:endParaRPr lang="it-IT" dirty="0"/>
          </a:p>
        </p:txBody>
      </p:sp>
      <p:pic>
        <p:nvPicPr>
          <p:cNvPr id="3" name="Immagine 2"/>
          <p:cNvPicPr>
            <a:picLocks noChangeAspect="1"/>
          </p:cNvPicPr>
          <p:nvPr/>
        </p:nvPicPr>
        <p:blipFill>
          <a:blip r:embed="rId2"/>
          <a:stretch>
            <a:fillRect/>
          </a:stretch>
        </p:blipFill>
        <p:spPr>
          <a:xfrm>
            <a:off x="558800" y="691065"/>
            <a:ext cx="8102600" cy="60833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73100" y="514350"/>
            <a:ext cx="8102600" cy="60833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68300" y="277284"/>
            <a:ext cx="8102600" cy="60833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5143500" cy="6858000"/>
          </a:xfrm>
          <a:prstGeom prst="rect">
            <a:avLst/>
          </a:prstGeom>
        </p:spPr>
      </p:pic>
      <p:sp>
        <p:nvSpPr>
          <p:cNvPr id="3" name="Rettangolo 2"/>
          <p:cNvSpPr/>
          <p:nvPr/>
        </p:nvSpPr>
        <p:spPr>
          <a:xfrm>
            <a:off x="5447629" y="0"/>
            <a:ext cx="3154504" cy="1569660"/>
          </a:xfrm>
          <a:prstGeom prst="rect">
            <a:avLst/>
          </a:prstGeom>
        </p:spPr>
        <p:txBody>
          <a:bodyPr wrap="square">
            <a:spAutoFit/>
          </a:bodyPr>
          <a:lstStyle/>
          <a:p>
            <a:pPr algn="ctr"/>
            <a:r>
              <a:rPr lang="it-IT" sz="2400" b="1" dirty="0" smtClean="0">
                <a:solidFill>
                  <a:srgbClr val="CCFFCC"/>
                </a:solidFill>
                <a:latin typeface="Chalkboard"/>
                <a:cs typeface="Chalkboard"/>
              </a:rPr>
              <a:t>Acidificazione con HNO</a:t>
            </a:r>
            <a:r>
              <a:rPr lang="it-IT" sz="2400" b="1" baseline="-25000" dirty="0" smtClean="0">
                <a:solidFill>
                  <a:srgbClr val="CCFFCC"/>
                </a:solidFill>
                <a:latin typeface="Chalkboard"/>
                <a:cs typeface="Chalkboard"/>
              </a:rPr>
              <a:t>3</a:t>
            </a:r>
            <a:r>
              <a:rPr lang="it-IT" sz="2400" b="1" dirty="0" smtClean="0">
                <a:solidFill>
                  <a:srgbClr val="CCFFCC"/>
                </a:solidFill>
                <a:latin typeface="Chalkboard"/>
                <a:cs typeface="Chalkboard"/>
              </a:rPr>
              <a:t> </a:t>
            </a:r>
            <a:r>
              <a:rPr lang="it-IT" sz="2400" b="1" dirty="0" err="1" smtClean="0">
                <a:solidFill>
                  <a:srgbClr val="CCFFCC"/>
                </a:solidFill>
                <a:latin typeface="Chalkboard"/>
                <a:cs typeface="Chalkboard"/>
              </a:rPr>
              <a:t>suprapur</a:t>
            </a:r>
            <a:r>
              <a:rPr lang="it-IT" sz="2400" b="1" dirty="0" smtClean="0">
                <a:solidFill>
                  <a:srgbClr val="CCFFCC"/>
                </a:solidFill>
                <a:latin typeface="Chalkboard"/>
                <a:cs typeface="Chalkboard"/>
              </a:rPr>
              <a:t> o ultrapur per i metalli pesanti</a:t>
            </a:r>
            <a:endParaRPr lang="it-IT" sz="2400" dirty="0"/>
          </a:p>
        </p:txBody>
      </p:sp>
      <p:sp>
        <p:nvSpPr>
          <p:cNvPr id="4" name="Rettangolo 3"/>
          <p:cNvSpPr/>
          <p:nvPr/>
        </p:nvSpPr>
        <p:spPr>
          <a:xfrm>
            <a:off x="5447629" y="1569660"/>
            <a:ext cx="3154504" cy="1569660"/>
          </a:xfrm>
          <a:prstGeom prst="rect">
            <a:avLst/>
          </a:prstGeom>
        </p:spPr>
        <p:txBody>
          <a:bodyPr wrap="square">
            <a:spAutoFit/>
          </a:bodyPr>
          <a:lstStyle/>
          <a:p>
            <a:pPr algn="ctr"/>
            <a:r>
              <a:rPr lang="it-IT" sz="2400" b="1" dirty="0" smtClean="0">
                <a:solidFill>
                  <a:srgbClr val="CCFFCC"/>
                </a:solidFill>
                <a:latin typeface="Chalkboard"/>
                <a:cs typeface="Chalkboard"/>
              </a:rPr>
              <a:t>Acidificazione con </a:t>
            </a:r>
            <a:r>
              <a:rPr lang="it-IT" sz="2400" b="1" dirty="0" err="1" smtClean="0">
                <a:solidFill>
                  <a:srgbClr val="CCFFCC"/>
                </a:solidFill>
                <a:latin typeface="Chalkboard"/>
                <a:cs typeface="Chalkboard"/>
              </a:rPr>
              <a:t>HCl</a:t>
            </a:r>
            <a:r>
              <a:rPr lang="it-IT" sz="2400" b="1" dirty="0" smtClean="0">
                <a:solidFill>
                  <a:srgbClr val="CCFFCC"/>
                </a:solidFill>
                <a:latin typeface="Chalkboard"/>
                <a:cs typeface="Chalkboard"/>
              </a:rPr>
              <a:t> </a:t>
            </a:r>
            <a:r>
              <a:rPr lang="it-IT" sz="2400" b="1" dirty="0" err="1" smtClean="0">
                <a:solidFill>
                  <a:srgbClr val="CCFFCC"/>
                </a:solidFill>
                <a:latin typeface="Chalkboard"/>
                <a:cs typeface="Chalkboard"/>
              </a:rPr>
              <a:t>suprapur</a:t>
            </a:r>
            <a:r>
              <a:rPr lang="it-IT" sz="2400" b="1" dirty="0" smtClean="0">
                <a:solidFill>
                  <a:srgbClr val="CCFFCC"/>
                </a:solidFill>
                <a:latin typeface="Chalkboard"/>
                <a:cs typeface="Chalkboard"/>
              </a:rPr>
              <a:t> o ultrapur per il mercurio</a:t>
            </a:r>
            <a:endParaRPr lang="it-IT" sz="2400" dirty="0"/>
          </a:p>
        </p:txBody>
      </p:sp>
      <p:pic>
        <p:nvPicPr>
          <p:cNvPr id="5" name="Immagine 4"/>
          <p:cNvPicPr>
            <a:picLocks noChangeAspect="1"/>
          </p:cNvPicPr>
          <p:nvPr/>
        </p:nvPicPr>
        <p:blipFill>
          <a:blip r:embed="rId3"/>
          <a:stretch>
            <a:fillRect/>
          </a:stretch>
        </p:blipFill>
        <p:spPr>
          <a:xfrm>
            <a:off x="5757333" y="3139320"/>
            <a:ext cx="2641600" cy="37227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705021"/>
            <a:ext cx="5387879" cy="2032000"/>
          </a:xfrm>
          <a:prstGeom prst="rect">
            <a:avLst/>
          </a:prstGeom>
        </p:spPr>
      </p:pic>
      <p:pic>
        <p:nvPicPr>
          <p:cNvPr id="3" name="Immagine 2"/>
          <p:cNvPicPr>
            <a:picLocks noChangeAspect="1"/>
          </p:cNvPicPr>
          <p:nvPr/>
        </p:nvPicPr>
        <p:blipFill>
          <a:blip r:embed="rId3"/>
          <a:stretch>
            <a:fillRect/>
          </a:stretch>
        </p:blipFill>
        <p:spPr>
          <a:xfrm>
            <a:off x="127000" y="3301999"/>
            <a:ext cx="5003801" cy="3335867"/>
          </a:xfrm>
          <a:prstGeom prst="rect">
            <a:avLst/>
          </a:prstGeom>
        </p:spPr>
      </p:pic>
      <p:pic>
        <p:nvPicPr>
          <p:cNvPr id="4" name="Immagine 3"/>
          <p:cNvPicPr>
            <a:picLocks noChangeAspect="1"/>
          </p:cNvPicPr>
          <p:nvPr/>
        </p:nvPicPr>
        <p:blipFill>
          <a:blip r:embed="rId4"/>
          <a:stretch>
            <a:fillRect/>
          </a:stretch>
        </p:blipFill>
        <p:spPr>
          <a:xfrm>
            <a:off x="5842000" y="0"/>
            <a:ext cx="3302000" cy="3302000"/>
          </a:xfrm>
          <a:prstGeom prst="rect">
            <a:avLst/>
          </a:prstGeom>
        </p:spPr>
      </p:pic>
      <p:sp>
        <p:nvSpPr>
          <p:cNvPr id="5" name="Rettangolo 4"/>
          <p:cNvSpPr/>
          <p:nvPr/>
        </p:nvSpPr>
        <p:spPr>
          <a:xfrm>
            <a:off x="0" y="0"/>
            <a:ext cx="3865161" cy="430887"/>
          </a:xfrm>
          <a:prstGeom prst="rect">
            <a:avLst/>
          </a:prstGeom>
        </p:spPr>
        <p:txBody>
          <a:bodyPr wrap="none">
            <a:spAutoFit/>
          </a:bodyPr>
          <a:lstStyle/>
          <a:p>
            <a:r>
              <a:rPr lang="it-IT" sz="2200" b="1" dirty="0" smtClean="0">
                <a:solidFill>
                  <a:srgbClr val="CCFFCC"/>
                </a:solidFill>
                <a:latin typeface="Chalkboard"/>
                <a:cs typeface="Chalkboard"/>
              </a:rPr>
              <a:t>Container </a:t>
            </a:r>
            <a:r>
              <a:rPr lang="it-IT" sz="2200" b="1" dirty="0" err="1" smtClean="0">
                <a:solidFill>
                  <a:srgbClr val="CCFFCC"/>
                </a:solidFill>
                <a:latin typeface="Chalkboard"/>
                <a:cs typeface="Chalkboard"/>
              </a:rPr>
              <a:t>cleaning</a:t>
            </a:r>
            <a:r>
              <a:rPr lang="it-IT" sz="2200" b="1" dirty="0" smtClean="0">
                <a:solidFill>
                  <a:srgbClr val="CCFFCC"/>
                </a:solidFill>
                <a:latin typeface="Chalkboard"/>
                <a:cs typeface="Chalkboard"/>
              </a:rPr>
              <a:t> or </a:t>
            </a:r>
            <a:r>
              <a:rPr lang="it-IT" sz="2200" b="1" dirty="0" err="1" smtClean="0">
                <a:solidFill>
                  <a:srgbClr val="CCFFCC"/>
                </a:solidFill>
                <a:latin typeface="Chalkboard"/>
                <a:cs typeface="Chalkboard"/>
              </a:rPr>
              <a:t>storing</a:t>
            </a:r>
            <a:endParaRPr lang="it-IT" sz="2200" dirty="0"/>
          </a:p>
        </p:txBody>
      </p:sp>
      <p:pic>
        <p:nvPicPr>
          <p:cNvPr id="6" name="Immagine 5"/>
          <p:cNvPicPr>
            <a:picLocks noChangeAspect="1"/>
          </p:cNvPicPr>
          <p:nvPr/>
        </p:nvPicPr>
        <p:blipFill>
          <a:blip r:embed="rId5"/>
          <a:stretch>
            <a:fillRect/>
          </a:stretch>
        </p:blipFill>
        <p:spPr>
          <a:xfrm>
            <a:off x="5842000" y="3522129"/>
            <a:ext cx="2861733" cy="3178489"/>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7" name="CasellaDiTesto 6"/>
          <p:cNvSpPr txBox="1"/>
          <p:nvPr/>
        </p:nvSpPr>
        <p:spPr>
          <a:xfrm>
            <a:off x="7975600" y="1761066"/>
            <a:ext cx="897467" cy="3477875"/>
          </a:xfrm>
          <a:prstGeom prst="rect">
            <a:avLst/>
          </a:prstGeom>
          <a:noFill/>
        </p:spPr>
        <p:txBody>
          <a:bodyPr wrap="square" rtlCol="0">
            <a:spAutoFit/>
          </a:bodyPr>
          <a:lstStyle/>
          <a:p>
            <a:r>
              <a:rPr lang="it-IT" sz="4400" dirty="0" smtClean="0">
                <a:solidFill>
                  <a:srgbClr val="FFFF00"/>
                </a:solidFill>
                <a:latin typeface="Chalkboard"/>
                <a:cs typeface="Chalkboard"/>
              </a:rPr>
              <a:t>A</a:t>
            </a:r>
          </a:p>
          <a:p>
            <a:r>
              <a:rPr lang="it-IT" sz="4400" dirty="0" err="1" smtClean="0">
                <a:solidFill>
                  <a:srgbClr val="FFFF00"/>
                </a:solidFill>
                <a:latin typeface="Chalkboard"/>
                <a:cs typeface="Chalkboard"/>
              </a:rPr>
              <a:t>C</a:t>
            </a:r>
            <a:endParaRPr lang="it-IT" sz="4400" dirty="0" smtClean="0">
              <a:solidFill>
                <a:srgbClr val="FFFF00"/>
              </a:solidFill>
              <a:latin typeface="Chalkboard"/>
              <a:cs typeface="Chalkboard"/>
            </a:endParaRPr>
          </a:p>
          <a:p>
            <a:r>
              <a:rPr lang="it-IT" sz="4400" dirty="0" err="1" smtClean="0">
                <a:solidFill>
                  <a:srgbClr val="FFFF00"/>
                </a:solidFill>
                <a:latin typeface="Chalkboard"/>
                <a:cs typeface="Chalkboard"/>
              </a:rPr>
              <a:t>Q</a:t>
            </a:r>
            <a:endParaRPr lang="it-IT" sz="4400" dirty="0" smtClean="0">
              <a:solidFill>
                <a:srgbClr val="FFFF00"/>
              </a:solidFill>
              <a:latin typeface="Chalkboard"/>
              <a:cs typeface="Chalkboard"/>
            </a:endParaRPr>
          </a:p>
          <a:p>
            <a:r>
              <a:rPr lang="it-IT" sz="4400" dirty="0" err="1" smtClean="0">
                <a:solidFill>
                  <a:srgbClr val="FFFF00"/>
                </a:solidFill>
                <a:latin typeface="Chalkboard"/>
                <a:cs typeface="Chalkboard"/>
              </a:rPr>
              <a:t>U</a:t>
            </a:r>
            <a:endParaRPr lang="it-IT" sz="4400" dirty="0" smtClean="0">
              <a:solidFill>
                <a:srgbClr val="FFFF00"/>
              </a:solidFill>
              <a:latin typeface="Chalkboard"/>
              <a:cs typeface="Chalkboard"/>
            </a:endParaRPr>
          </a:p>
          <a:p>
            <a:r>
              <a:rPr lang="it-IT" sz="4400" dirty="0" smtClean="0">
                <a:solidFill>
                  <a:srgbClr val="FFFF00"/>
                </a:solidFill>
                <a:latin typeface="Chalkboard"/>
                <a:cs typeface="Chalkboard"/>
              </a:rPr>
              <a:t>A</a:t>
            </a:r>
            <a:endParaRPr lang="it-IT" sz="4400" dirty="0">
              <a:solidFill>
                <a:srgbClr val="FFFF00"/>
              </a:solidFill>
              <a:latin typeface="Chalkboard"/>
              <a:cs typeface="Chalkboard"/>
            </a:endParaRPr>
          </a:p>
        </p:txBody>
      </p:sp>
      <p:pic>
        <p:nvPicPr>
          <p:cNvPr id="5" name="Immagine 4"/>
          <p:cNvPicPr>
            <a:picLocks noChangeAspect="1"/>
          </p:cNvPicPr>
          <p:nvPr/>
        </p:nvPicPr>
        <p:blipFill>
          <a:blip r:embed="rId2"/>
          <a:stretch>
            <a:fillRect/>
          </a:stretch>
        </p:blipFill>
        <p:spPr>
          <a:xfrm>
            <a:off x="681566" y="0"/>
            <a:ext cx="6944373" cy="6858000"/>
          </a:xfrm>
          <a:prstGeom prst="rect">
            <a:avLst/>
          </a:prstGeom>
        </p:spPr>
      </p:pic>
      <p:grpSp>
        <p:nvGrpSpPr>
          <p:cNvPr id="15" name="Gruppo 14"/>
          <p:cNvGrpSpPr/>
          <p:nvPr/>
        </p:nvGrpSpPr>
        <p:grpSpPr>
          <a:xfrm>
            <a:off x="2150533" y="1117600"/>
            <a:ext cx="4131735" cy="4944533"/>
            <a:chOff x="2150533" y="1117600"/>
            <a:chExt cx="4131735" cy="4944533"/>
          </a:xfrm>
        </p:grpSpPr>
        <p:sp>
          <p:nvSpPr>
            <p:cNvPr id="8" name="Rettangolo 7"/>
            <p:cNvSpPr/>
            <p:nvPr/>
          </p:nvSpPr>
          <p:spPr>
            <a:xfrm>
              <a:off x="2150533" y="1117600"/>
              <a:ext cx="4064000" cy="338667"/>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Rettangolo 8"/>
            <p:cNvSpPr/>
            <p:nvPr/>
          </p:nvSpPr>
          <p:spPr>
            <a:xfrm>
              <a:off x="2218268" y="2252133"/>
              <a:ext cx="4064000" cy="338667"/>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Rettangolo 9"/>
            <p:cNvSpPr/>
            <p:nvPr/>
          </p:nvSpPr>
          <p:spPr>
            <a:xfrm>
              <a:off x="2218268" y="2997200"/>
              <a:ext cx="4064000" cy="338667"/>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Rettangolo 10"/>
            <p:cNvSpPr/>
            <p:nvPr/>
          </p:nvSpPr>
          <p:spPr>
            <a:xfrm>
              <a:off x="2218268" y="3776133"/>
              <a:ext cx="4064000" cy="338667"/>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Rettangolo 11"/>
            <p:cNvSpPr/>
            <p:nvPr/>
          </p:nvSpPr>
          <p:spPr>
            <a:xfrm>
              <a:off x="2218268" y="4165599"/>
              <a:ext cx="4064000" cy="338667"/>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Rettangolo 12"/>
            <p:cNvSpPr/>
            <p:nvPr/>
          </p:nvSpPr>
          <p:spPr>
            <a:xfrm>
              <a:off x="2218268" y="4555065"/>
              <a:ext cx="4064000" cy="338667"/>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Rettangolo 13"/>
            <p:cNvSpPr/>
            <p:nvPr/>
          </p:nvSpPr>
          <p:spPr>
            <a:xfrm>
              <a:off x="2218268" y="5723466"/>
              <a:ext cx="4064000" cy="338667"/>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grpSp>
        <p:nvGrpSpPr>
          <p:cNvPr id="4" name="Gruppo 3"/>
          <p:cNvGrpSpPr/>
          <p:nvPr/>
        </p:nvGrpSpPr>
        <p:grpSpPr>
          <a:xfrm>
            <a:off x="122777" y="619985"/>
            <a:ext cx="9144000" cy="5554133"/>
            <a:chOff x="3053939" y="2946399"/>
            <a:chExt cx="9144000" cy="5554133"/>
          </a:xfrm>
        </p:grpSpPr>
        <p:pic>
          <p:nvPicPr>
            <p:cNvPr id="5" name="Immagine 4"/>
            <p:cNvPicPr>
              <a:picLocks noChangeAspect="1"/>
            </p:cNvPicPr>
            <p:nvPr/>
          </p:nvPicPr>
          <p:blipFill>
            <a:blip r:embed="rId2"/>
            <a:stretch>
              <a:fillRect/>
            </a:stretch>
          </p:blipFill>
          <p:spPr>
            <a:xfrm>
              <a:off x="3053939" y="2946399"/>
              <a:ext cx="9144000" cy="5554133"/>
            </a:xfrm>
            <a:prstGeom prst="rect">
              <a:avLst/>
            </a:prstGeom>
          </p:spPr>
        </p:pic>
        <p:sp>
          <p:nvSpPr>
            <p:cNvPr id="6" name="Rettangolo 5"/>
            <p:cNvSpPr/>
            <p:nvPr/>
          </p:nvSpPr>
          <p:spPr>
            <a:xfrm>
              <a:off x="3093305" y="4402664"/>
              <a:ext cx="7800327" cy="338667"/>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ttangolo 6"/>
            <p:cNvSpPr/>
            <p:nvPr/>
          </p:nvSpPr>
          <p:spPr>
            <a:xfrm>
              <a:off x="3104740" y="5327458"/>
              <a:ext cx="7800327" cy="338667"/>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Rettangolo 7"/>
            <p:cNvSpPr/>
            <p:nvPr/>
          </p:nvSpPr>
          <p:spPr>
            <a:xfrm>
              <a:off x="3104738" y="5666125"/>
              <a:ext cx="7800327" cy="338667"/>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Rettangolo 8"/>
            <p:cNvSpPr/>
            <p:nvPr/>
          </p:nvSpPr>
          <p:spPr>
            <a:xfrm>
              <a:off x="3104741" y="6258783"/>
              <a:ext cx="7800327" cy="338667"/>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Rettangolo 9"/>
            <p:cNvSpPr/>
            <p:nvPr/>
          </p:nvSpPr>
          <p:spPr>
            <a:xfrm>
              <a:off x="3087811" y="6563580"/>
              <a:ext cx="7800327" cy="338667"/>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Rettangolo 10"/>
            <p:cNvSpPr/>
            <p:nvPr/>
          </p:nvSpPr>
          <p:spPr>
            <a:xfrm>
              <a:off x="3087814" y="6885310"/>
              <a:ext cx="7800327" cy="338667"/>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Rettangolo 11"/>
            <p:cNvSpPr/>
            <p:nvPr/>
          </p:nvSpPr>
          <p:spPr>
            <a:xfrm>
              <a:off x="3121683" y="7223973"/>
              <a:ext cx="7800327" cy="338667"/>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Segnaposto numero diapositiva 5"/>
          <p:cNvSpPr>
            <a:spLocks noGrp="1"/>
          </p:cNvSpPr>
          <p:nvPr>
            <p:ph type="sldNum" sz="quarter" idx="12"/>
          </p:nvPr>
        </p:nvSpPr>
        <p:spPr/>
        <p:txBody>
          <a:bodyPr/>
          <a:lstStyle/>
          <a:p>
            <a:fld id="{EE0D45A2-2CDD-2D45-B404-24F710A60F56}" type="slidenum">
              <a:rPr lang="it-IT"/>
              <a:pPr/>
              <a:t>58</a:t>
            </a:fld>
            <a:endParaRPr lang="it-IT"/>
          </a:p>
        </p:txBody>
      </p:sp>
      <p:sp>
        <p:nvSpPr>
          <p:cNvPr id="162819" name="Rectangle 3"/>
          <p:cNvSpPr>
            <a:spLocks noGrp="1" noChangeArrowheads="1"/>
          </p:cNvSpPr>
          <p:nvPr>
            <p:ph type="body" idx="1"/>
          </p:nvPr>
        </p:nvSpPr>
        <p:spPr>
          <a:xfrm>
            <a:off x="323850" y="620713"/>
            <a:ext cx="8569325" cy="5903912"/>
          </a:xfrm>
        </p:spPr>
        <p:txBody>
          <a:bodyPr>
            <a:normAutofit/>
          </a:bodyPr>
          <a:lstStyle/>
          <a:p>
            <a:pPr>
              <a:buFontTx/>
              <a:buNone/>
            </a:pPr>
            <a:r>
              <a:rPr lang="it-IT" sz="2400" dirty="0" smtClean="0">
                <a:solidFill>
                  <a:srgbClr val="FFFF00"/>
                </a:solidFill>
                <a:latin typeface="Chalkboard"/>
                <a:cs typeface="Chalkboard"/>
                <a:sym typeface="Wingdings" charset="2"/>
              </a:rPr>
              <a:t> </a:t>
            </a:r>
            <a:r>
              <a:rPr lang="it-IT" sz="2400" dirty="0">
                <a:solidFill>
                  <a:srgbClr val="FFFF00"/>
                </a:solidFill>
                <a:latin typeface="Chalkboard"/>
                <a:cs typeface="Chalkboard"/>
                <a:sym typeface="Wingdings" charset="2"/>
              </a:rPr>
              <a:t>“</a:t>
            </a:r>
            <a:r>
              <a:rPr lang="it-IT" sz="2400" u="sng" dirty="0">
                <a:solidFill>
                  <a:srgbClr val="FFFF00"/>
                </a:solidFill>
                <a:latin typeface="Chalkboard"/>
                <a:cs typeface="Chalkboard"/>
                <a:sym typeface="Wingdings" charset="2"/>
              </a:rPr>
              <a:t>Sito</a:t>
            </a:r>
            <a:r>
              <a:rPr lang="it-IT" sz="2400" dirty="0">
                <a:solidFill>
                  <a:srgbClr val="FFFF00"/>
                </a:solidFill>
                <a:latin typeface="Chalkboard"/>
                <a:cs typeface="Chalkboard"/>
                <a:sym typeface="Wingdings" charset="2"/>
              </a:rPr>
              <a:t>”: area o porzione di territorio geograficamente definita intesa nelle diverse matrici ambientali (suolo, riporto, sottosuolo, acque sotterranee) e strutture presenti;</a:t>
            </a:r>
          </a:p>
          <a:p>
            <a:pPr>
              <a:buFont typeface="Wingdings" charset="2"/>
              <a:buChar char="à"/>
            </a:pPr>
            <a:r>
              <a:rPr lang="it-IT" sz="2400" dirty="0">
                <a:solidFill>
                  <a:srgbClr val="FFFF00"/>
                </a:solidFill>
                <a:latin typeface="Chalkboard"/>
                <a:cs typeface="Chalkboard"/>
              </a:rPr>
              <a:t>“</a:t>
            </a:r>
            <a:r>
              <a:rPr lang="it-IT" sz="2400" u="sng" dirty="0">
                <a:solidFill>
                  <a:srgbClr val="FFFF00"/>
                </a:solidFill>
                <a:latin typeface="Chalkboard"/>
                <a:cs typeface="Chalkboard"/>
              </a:rPr>
              <a:t>Concentrazioni Soglia di contaminazione</a:t>
            </a:r>
            <a:r>
              <a:rPr lang="it-IT" sz="2400" dirty="0">
                <a:solidFill>
                  <a:srgbClr val="FFFF00"/>
                </a:solidFill>
                <a:latin typeface="Chalkboard"/>
                <a:cs typeface="Chalkboard"/>
              </a:rPr>
              <a:t>” (CSC): i livelli di contaminazione delle matrici ambientali che costituiscono valori al di sopra dei quali è necessaria la Caratterizzazione del sito e l’Analisi di Rischio Sito Specifica (</a:t>
            </a:r>
            <a:r>
              <a:rPr lang="it-IT" sz="2400" dirty="0" err="1">
                <a:solidFill>
                  <a:srgbClr val="FFFF00"/>
                </a:solidFill>
                <a:latin typeface="Chalkboard"/>
                <a:cs typeface="Chalkboard"/>
              </a:rPr>
              <a:t>AdR</a:t>
            </a:r>
            <a:r>
              <a:rPr lang="it-IT" sz="2400" dirty="0">
                <a:solidFill>
                  <a:srgbClr val="FFFF00"/>
                </a:solidFill>
                <a:latin typeface="Chalkboard"/>
                <a:cs typeface="Chalkboard"/>
              </a:rPr>
              <a:t>);</a:t>
            </a:r>
          </a:p>
          <a:p>
            <a:pPr>
              <a:buFont typeface="Wingdings" charset="2"/>
              <a:buChar char="à"/>
            </a:pPr>
            <a:r>
              <a:rPr lang="it-IT" sz="2400" dirty="0">
                <a:solidFill>
                  <a:srgbClr val="FFFF00"/>
                </a:solidFill>
                <a:latin typeface="Chalkboard"/>
                <a:cs typeface="Chalkboard"/>
              </a:rPr>
              <a:t>“</a:t>
            </a:r>
            <a:r>
              <a:rPr lang="it-IT" sz="2400" u="sng" dirty="0">
                <a:solidFill>
                  <a:srgbClr val="FFFF00"/>
                </a:solidFill>
                <a:latin typeface="Chalkboard"/>
                <a:cs typeface="Chalkboard"/>
              </a:rPr>
              <a:t>Concentrazioni Soglia di Rischio</a:t>
            </a:r>
            <a:r>
              <a:rPr lang="it-IT" sz="2400" dirty="0">
                <a:solidFill>
                  <a:srgbClr val="FFFF00"/>
                </a:solidFill>
                <a:latin typeface="Chalkboard"/>
                <a:cs typeface="Chalkboard"/>
              </a:rPr>
              <a:t>” (CSR): i livelli di contaminazione delle matrici ambientali, da determinare con la procedura di Analisi di Rischio Sito Specifica (</a:t>
            </a:r>
            <a:r>
              <a:rPr lang="it-IT" sz="2400" dirty="0" err="1">
                <a:solidFill>
                  <a:srgbClr val="FFFF00"/>
                </a:solidFill>
                <a:latin typeface="Chalkboard"/>
                <a:cs typeface="Chalkboard"/>
              </a:rPr>
              <a:t>AdR</a:t>
            </a:r>
            <a:r>
              <a:rPr lang="it-IT" sz="2400" dirty="0">
                <a:solidFill>
                  <a:srgbClr val="FFFF00"/>
                </a:solidFill>
                <a:latin typeface="Chalkboard"/>
                <a:cs typeface="Chalkboard"/>
              </a:rPr>
              <a:t>), il cui superamento richiede la Messa in Sicurezza o la Bonifica. I livelli così definiti costituiscono gli obiettivi di </a:t>
            </a:r>
            <a:r>
              <a:rPr lang="it-IT" sz="2400" dirty="0" smtClean="0">
                <a:solidFill>
                  <a:srgbClr val="FFFF00"/>
                </a:solidFill>
                <a:latin typeface="Chalkboard"/>
                <a:cs typeface="Chalkboard"/>
              </a:rPr>
              <a:t>Bonifica.</a:t>
            </a:r>
            <a:endParaRPr lang="it-IT" sz="2400" dirty="0">
              <a:solidFill>
                <a:srgbClr val="FFFF00"/>
              </a:solidFill>
              <a:latin typeface="Chalkboard"/>
              <a:cs typeface="Chalkboard"/>
            </a:endParaRPr>
          </a:p>
        </p:txBody>
      </p:sp>
      <p:graphicFrame>
        <p:nvGraphicFramePr>
          <p:cNvPr id="5" name="Segnaposto contenuto 7"/>
          <p:cNvGraphicFramePr>
            <a:graphicFrameLocks/>
          </p:cNvGraphicFramePr>
          <p:nvPr/>
        </p:nvGraphicFramePr>
        <p:xfrm>
          <a:off x="1298222" y="1982188"/>
          <a:ext cx="6115064" cy="2595880"/>
        </p:xfrm>
        <a:graphic>
          <a:graphicData uri="http://schemas.openxmlformats.org/drawingml/2006/table">
            <a:tbl>
              <a:tblPr firstRow="1" bandRow="1">
                <a:tableStyleId>{5C22544A-7EE6-4342-B048-85BDC9FD1C3A}</a:tableStyleId>
              </a:tblPr>
              <a:tblGrid>
                <a:gridCol w="1971660"/>
                <a:gridCol w="1928826"/>
                <a:gridCol w="2214578"/>
              </a:tblGrid>
              <a:tr h="370840">
                <a:tc>
                  <a:txBody>
                    <a:bodyPr/>
                    <a:lstStyle/>
                    <a:p>
                      <a:pPr algn="ctr"/>
                      <a:r>
                        <a:rPr lang="it-IT" i="1" dirty="0" smtClean="0">
                          <a:solidFill>
                            <a:srgbClr val="003366"/>
                          </a:solidFill>
                          <a:latin typeface="Garamond" pitchFamily="18" charset="0"/>
                        </a:rPr>
                        <a:t>parametro</a:t>
                      </a:r>
                      <a:endParaRPr lang="it-IT" i="1" dirty="0">
                        <a:solidFill>
                          <a:srgbClr val="003366"/>
                        </a:solidFill>
                        <a:latin typeface="Garamond" pitchFamily="18" charset="0"/>
                      </a:endParaRPr>
                    </a:p>
                  </a:txBody>
                  <a:tcPr/>
                </a:tc>
                <a:tc>
                  <a:txBody>
                    <a:bodyPr/>
                    <a:lstStyle/>
                    <a:p>
                      <a:pPr algn="ctr"/>
                      <a:r>
                        <a:rPr lang="it-IT" i="1" dirty="0" smtClean="0">
                          <a:solidFill>
                            <a:srgbClr val="003366"/>
                          </a:solidFill>
                          <a:latin typeface="Garamond" pitchFamily="18" charset="0"/>
                        </a:rPr>
                        <a:t>CSR (mg/kg)</a:t>
                      </a:r>
                      <a:endParaRPr lang="it-IT" i="1" dirty="0">
                        <a:solidFill>
                          <a:srgbClr val="003366"/>
                        </a:solidFill>
                        <a:latin typeface="Garamond" pitchFamily="18" charset="0"/>
                      </a:endParaRPr>
                    </a:p>
                  </a:txBody>
                  <a:tcPr/>
                </a:tc>
                <a:tc>
                  <a:txBody>
                    <a:bodyPr/>
                    <a:lstStyle/>
                    <a:p>
                      <a:pPr algn="ctr"/>
                      <a:r>
                        <a:rPr lang="it-IT" i="1" dirty="0" smtClean="0">
                          <a:solidFill>
                            <a:srgbClr val="003366"/>
                          </a:solidFill>
                          <a:latin typeface="Garamond" pitchFamily="18" charset="0"/>
                        </a:rPr>
                        <a:t>CSC (mg/kg)</a:t>
                      </a:r>
                      <a:endParaRPr lang="it-IT" i="1" dirty="0">
                        <a:solidFill>
                          <a:srgbClr val="003366"/>
                        </a:solidFill>
                        <a:latin typeface="Garamond" pitchFamily="18" charset="0"/>
                      </a:endParaRPr>
                    </a:p>
                  </a:txBody>
                  <a:tcPr/>
                </a:tc>
              </a:tr>
              <a:tr h="370840">
                <a:tc>
                  <a:txBody>
                    <a:bodyPr/>
                    <a:lstStyle/>
                    <a:p>
                      <a:r>
                        <a:rPr lang="it-IT" dirty="0" smtClean="0">
                          <a:solidFill>
                            <a:srgbClr val="003366"/>
                          </a:solidFill>
                          <a:latin typeface="Garamond" pitchFamily="18" charset="0"/>
                        </a:rPr>
                        <a:t>Arsenico</a:t>
                      </a:r>
                      <a:endParaRPr lang="it-IT" dirty="0">
                        <a:solidFill>
                          <a:srgbClr val="003366"/>
                        </a:solidFill>
                        <a:latin typeface="Garamond" pitchFamily="18" charset="0"/>
                      </a:endParaRPr>
                    </a:p>
                  </a:txBody>
                  <a:tcPr/>
                </a:tc>
                <a:tc>
                  <a:txBody>
                    <a:bodyPr/>
                    <a:lstStyle/>
                    <a:p>
                      <a:pPr algn="ctr"/>
                      <a:r>
                        <a:rPr lang="it-IT" dirty="0" smtClean="0">
                          <a:solidFill>
                            <a:srgbClr val="003366"/>
                          </a:solidFill>
                          <a:latin typeface="Garamond" pitchFamily="18" charset="0"/>
                        </a:rPr>
                        <a:t>70</a:t>
                      </a:r>
                      <a:endParaRPr lang="it-IT" dirty="0">
                        <a:solidFill>
                          <a:srgbClr val="003366"/>
                        </a:solidFill>
                        <a:latin typeface="Garamond" pitchFamily="18" charset="0"/>
                      </a:endParaRPr>
                    </a:p>
                  </a:txBody>
                  <a:tcPr/>
                </a:tc>
                <a:tc>
                  <a:txBody>
                    <a:bodyPr/>
                    <a:lstStyle/>
                    <a:p>
                      <a:pPr algn="ctr"/>
                      <a:r>
                        <a:rPr lang="it-IT" smtClean="0">
                          <a:solidFill>
                            <a:srgbClr val="003366"/>
                          </a:solidFill>
                          <a:latin typeface="Garamond" pitchFamily="18" charset="0"/>
                        </a:rPr>
                        <a:t>30</a:t>
                      </a:r>
                      <a:endParaRPr lang="it-IT">
                        <a:solidFill>
                          <a:srgbClr val="003366"/>
                        </a:solidFill>
                        <a:latin typeface="Garamond" pitchFamily="18" charset="0"/>
                      </a:endParaRPr>
                    </a:p>
                  </a:txBody>
                  <a:tcPr/>
                </a:tc>
              </a:tr>
              <a:tr h="370840">
                <a:tc>
                  <a:txBody>
                    <a:bodyPr/>
                    <a:lstStyle/>
                    <a:p>
                      <a:r>
                        <a:rPr lang="it-IT" dirty="0" smtClean="0">
                          <a:solidFill>
                            <a:srgbClr val="003366"/>
                          </a:solidFill>
                          <a:latin typeface="Garamond" pitchFamily="18" charset="0"/>
                        </a:rPr>
                        <a:t>Zinco</a:t>
                      </a:r>
                      <a:endParaRPr lang="it-IT" dirty="0">
                        <a:solidFill>
                          <a:srgbClr val="003366"/>
                        </a:solidFill>
                        <a:latin typeface="Garamond" pitchFamily="18" charset="0"/>
                      </a:endParaRPr>
                    </a:p>
                  </a:txBody>
                  <a:tcPr/>
                </a:tc>
                <a:tc>
                  <a:txBody>
                    <a:bodyPr/>
                    <a:lstStyle/>
                    <a:p>
                      <a:pPr algn="ctr"/>
                      <a:r>
                        <a:rPr lang="it-IT" dirty="0" smtClean="0">
                          <a:solidFill>
                            <a:srgbClr val="003366"/>
                          </a:solidFill>
                          <a:latin typeface="Garamond" pitchFamily="18" charset="0"/>
                        </a:rPr>
                        <a:t>7.000</a:t>
                      </a:r>
                      <a:endParaRPr lang="it-IT" dirty="0">
                        <a:solidFill>
                          <a:srgbClr val="003366"/>
                        </a:solidFill>
                        <a:latin typeface="Garamond" pitchFamily="18" charset="0"/>
                      </a:endParaRPr>
                    </a:p>
                  </a:txBody>
                  <a:tcPr/>
                </a:tc>
                <a:tc>
                  <a:txBody>
                    <a:bodyPr/>
                    <a:lstStyle/>
                    <a:p>
                      <a:pPr algn="ctr"/>
                      <a:r>
                        <a:rPr lang="it-IT" dirty="0" smtClean="0">
                          <a:solidFill>
                            <a:srgbClr val="003366"/>
                          </a:solidFill>
                          <a:latin typeface="Garamond" pitchFamily="18" charset="0"/>
                        </a:rPr>
                        <a:t>500</a:t>
                      </a:r>
                      <a:endParaRPr lang="it-IT" dirty="0">
                        <a:solidFill>
                          <a:srgbClr val="003366"/>
                        </a:solidFill>
                        <a:latin typeface="Garamond" pitchFamily="18" charset="0"/>
                      </a:endParaRPr>
                    </a:p>
                  </a:txBody>
                  <a:tcPr/>
                </a:tc>
              </a:tr>
              <a:tr h="370840">
                <a:tc>
                  <a:txBody>
                    <a:bodyPr/>
                    <a:lstStyle/>
                    <a:p>
                      <a:r>
                        <a:rPr lang="it-IT" dirty="0" smtClean="0">
                          <a:solidFill>
                            <a:srgbClr val="003366"/>
                          </a:solidFill>
                          <a:latin typeface="Garamond" pitchFamily="18" charset="0"/>
                        </a:rPr>
                        <a:t>Berillio</a:t>
                      </a:r>
                      <a:endParaRPr lang="it-IT" dirty="0">
                        <a:solidFill>
                          <a:srgbClr val="003366"/>
                        </a:solidFill>
                        <a:latin typeface="Garamond" pitchFamily="18" charset="0"/>
                      </a:endParaRPr>
                    </a:p>
                  </a:txBody>
                  <a:tcPr/>
                </a:tc>
                <a:tc>
                  <a:txBody>
                    <a:bodyPr/>
                    <a:lstStyle/>
                    <a:p>
                      <a:pPr algn="ctr"/>
                      <a:r>
                        <a:rPr lang="it-IT" dirty="0" smtClean="0">
                          <a:solidFill>
                            <a:srgbClr val="003366"/>
                          </a:solidFill>
                          <a:latin typeface="Garamond" pitchFamily="18" charset="0"/>
                        </a:rPr>
                        <a:t>50</a:t>
                      </a:r>
                      <a:endParaRPr lang="it-IT" dirty="0">
                        <a:solidFill>
                          <a:srgbClr val="003366"/>
                        </a:solidFill>
                        <a:latin typeface="Garamond" pitchFamily="18" charset="0"/>
                      </a:endParaRPr>
                    </a:p>
                  </a:txBody>
                  <a:tcPr/>
                </a:tc>
                <a:tc>
                  <a:txBody>
                    <a:bodyPr/>
                    <a:lstStyle/>
                    <a:p>
                      <a:pPr algn="ctr"/>
                      <a:r>
                        <a:rPr lang="it-IT" dirty="0" smtClean="0">
                          <a:solidFill>
                            <a:srgbClr val="003366"/>
                          </a:solidFill>
                          <a:latin typeface="Garamond" pitchFamily="18" charset="0"/>
                        </a:rPr>
                        <a:t>10</a:t>
                      </a:r>
                      <a:endParaRPr lang="it-IT" dirty="0">
                        <a:solidFill>
                          <a:srgbClr val="003366"/>
                        </a:solidFill>
                        <a:latin typeface="Garamond" pitchFamily="18" charset="0"/>
                      </a:endParaRPr>
                    </a:p>
                  </a:txBody>
                  <a:tcPr/>
                </a:tc>
              </a:tr>
              <a:tr h="370840">
                <a:tc>
                  <a:txBody>
                    <a:bodyPr/>
                    <a:lstStyle/>
                    <a:p>
                      <a:r>
                        <a:rPr lang="it-IT" dirty="0" smtClean="0">
                          <a:solidFill>
                            <a:srgbClr val="003366"/>
                          </a:solidFill>
                          <a:latin typeface="Garamond" pitchFamily="18" charset="0"/>
                        </a:rPr>
                        <a:t>Tallio</a:t>
                      </a:r>
                      <a:endParaRPr lang="it-IT" dirty="0">
                        <a:solidFill>
                          <a:srgbClr val="003366"/>
                        </a:solidFill>
                        <a:latin typeface="Garamond" pitchFamily="18" charset="0"/>
                      </a:endParaRPr>
                    </a:p>
                  </a:txBody>
                  <a:tcPr/>
                </a:tc>
                <a:tc>
                  <a:txBody>
                    <a:bodyPr/>
                    <a:lstStyle/>
                    <a:p>
                      <a:pPr algn="ctr"/>
                      <a:r>
                        <a:rPr lang="it-IT" dirty="0" smtClean="0">
                          <a:solidFill>
                            <a:srgbClr val="003366"/>
                          </a:solidFill>
                          <a:latin typeface="Garamond" pitchFamily="18" charset="0"/>
                        </a:rPr>
                        <a:t>50</a:t>
                      </a:r>
                      <a:endParaRPr lang="it-IT" dirty="0">
                        <a:solidFill>
                          <a:srgbClr val="003366"/>
                        </a:solidFill>
                        <a:latin typeface="Garamond" pitchFamily="18" charset="0"/>
                      </a:endParaRPr>
                    </a:p>
                  </a:txBody>
                  <a:tcPr/>
                </a:tc>
                <a:tc>
                  <a:txBody>
                    <a:bodyPr/>
                    <a:lstStyle/>
                    <a:p>
                      <a:pPr algn="ctr"/>
                      <a:r>
                        <a:rPr lang="it-IT" dirty="0" smtClean="0">
                          <a:solidFill>
                            <a:srgbClr val="003366"/>
                          </a:solidFill>
                          <a:latin typeface="Garamond" pitchFamily="18" charset="0"/>
                        </a:rPr>
                        <a:t>10</a:t>
                      </a:r>
                      <a:endParaRPr lang="it-IT" dirty="0">
                        <a:solidFill>
                          <a:srgbClr val="003366"/>
                        </a:solidFill>
                        <a:latin typeface="Garamond" pitchFamily="18" charset="0"/>
                      </a:endParaRPr>
                    </a:p>
                  </a:txBody>
                  <a:tcPr/>
                </a:tc>
              </a:tr>
              <a:tr h="370840">
                <a:tc>
                  <a:txBody>
                    <a:bodyPr/>
                    <a:lstStyle/>
                    <a:p>
                      <a:r>
                        <a:rPr lang="it-IT" dirty="0" smtClean="0">
                          <a:solidFill>
                            <a:srgbClr val="003366"/>
                          </a:solidFill>
                          <a:latin typeface="Garamond" pitchFamily="18" charset="0"/>
                        </a:rPr>
                        <a:t>Idrocarburi C&lt;12</a:t>
                      </a:r>
                      <a:endParaRPr lang="it-IT" dirty="0">
                        <a:solidFill>
                          <a:srgbClr val="003366"/>
                        </a:solidFill>
                        <a:latin typeface="Garamond" pitchFamily="18" charset="0"/>
                      </a:endParaRPr>
                    </a:p>
                  </a:txBody>
                  <a:tcPr/>
                </a:tc>
                <a:tc>
                  <a:txBody>
                    <a:bodyPr/>
                    <a:lstStyle/>
                    <a:p>
                      <a:pPr algn="ctr"/>
                      <a:r>
                        <a:rPr lang="it-IT" dirty="0" smtClean="0">
                          <a:solidFill>
                            <a:srgbClr val="003366"/>
                          </a:solidFill>
                          <a:latin typeface="Garamond" pitchFamily="18" charset="0"/>
                        </a:rPr>
                        <a:t>600</a:t>
                      </a:r>
                      <a:endParaRPr lang="it-IT" dirty="0">
                        <a:solidFill>
                          <a:srgbClr val="003366"/>
                        </a:solidFill>
                        <a:latin typeface="Garamond" pitchFamily="18" charset="0"/>
                      </a:endParaRPr>
                    </a:p>
                  </a:txBody>
                  <a:tcPr/>
                </a:tc>
                <a:tc>
                  <a:txBody>
                    <a:bodyPr/>
                    <a:lstStyle/>
                    <a:p>
                      <a:pPr algn="ctr"/>
                      <a:r>
                        <a:rPr lang="it-IT" dirty="0" smtClean="0">
                          <a:solidFill>
                            <a:srgbClr val="003366"/>
                          </a:solidFill>
                          <a:latin typeface="Garamond" pitchFamily="18" charset="0"/>
                        </a:rPr>
                        <a:t>250</a:t>
                      </a:r>
                      <a:endParaRPr lang="it-IT" dirty="0">
                        <a:solidFill>
                          <a:srgbClr val="003366"/>
                        </a:solidFill>
                        <a:latin typeface="Garamond" pitchFamily="18" charset="0"/>
                      </a:endParaRPr>
                    </a:p>
                  </a:txBody>
                  <a:tcPr/>
                </a:tc>
              </a:tr>
              <a:tr h="370840">
                <a:tc>
                  <a:txBody>
                    <a:bodyPr/>
                    <a:lstStyle/>
                    <a:p>
                      <a:r>
                        <a:rPr lang="it-IT" dirty="0" smtClean="0">
                          <a:solidFill>
                            <a:srgbClr val="003366"/>
                          </a:solidFill>
                          <a:latin typeface="Garamond" pitchFamily="18" charset="0"/>
                        </a:rPr>
                        <a:t>Idrocarburi C&gt;12</a:t>
                      </a:r>
                      <a:endParaRPr lang="it-IT" dirty="0">
                        <a:solidFill>
                          <a:srgbClr val="003366"/>
                        </a:solidFill>
                        <a:latin typeface="Garamond" pitchFamily="18" charset="0"/>
                      </a:endParaRPr>
                    </a:p>
                  </a:txBody>
                  <a:tcPr/>
                </a:tc>
                <a:tc>
                  <a:txBody>
                    <a:bodyPr/>
                    <a:lstStyle/>
                    <a:p>
                      <a:pPr algn="ctr"/>
                      <a:r>
                        <a:rPr lang="it-IT" dirty="0" smtClean="0">
                          <a:solidFill>
                            <a:srgbClr val="003366"/>
                          </a:solidFill>
                          <a:latin typeface="Garamond" pitchFamily="18" charset="0"/>
                        </a:rPr>
                        <a:t>1.300</a:t>
                      </a:r>
                      <a:endParaRPr lang="it-IT" dirty="0">
                        <a:solidFill>
                          <a:srgbClr val="003366"/>
                        </a:solidFill>
                        <a:latin typeface="Garamond" pitchFamily="18" charset="0"/>
                      </a:endParaRPr>
                    </a:p>
                  </a:txBody>
                  <a:tcPr/>
                </a:tc>
                <a:tc>
                  <a:txBody>
                    <a:bodyPr/>
                    <a:lstStyle/>
                    <a:p>
                      <a:pPr algn="ctr"/>
                      <a:r>
                        <a:rPr lang="it-IT" dirty="0" smtClean="0">
                          <a:solidFill>
                            <a:srgbClr val="003366"/>
                          </a:solidFill>
                          <a:latin typeface="Garamond" pitchFamily="18" charset="0"/>
                        </a:rPr>
                        <a:t>750</a:t>
                      </a:r>
                      <a:endParaRPr lang="it-IT" dirty="0">
                        <a:solidFill>
                          <a:srgbClr val="003366"/>
                        </a:solidFill>
                        <a:latin typeface="Garamond" pitchFamily="18" charset="0"/>
                      </a:endParaRP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Segnaposto numero diapositiva 5"/>
          <p:cNvSpPr>
            <a:spLocks noGrp="1"/>
          </p:cNvSpPr>
          <p:nvPr>
            <p:ph type="sldNum" sz="quarter" idx="12"/>
          </p:nvPr>
        </p:nvSpPr>
        <p:spPr/>
        <p:txBody>
          <a:bodyPr/>
          <a:lstStyle/>
          <a:p>
            <a:fld id="{46F5D787-A89D-404A-94BE-1F47877ED3C6}" type="slidenum">
              <a:rPr lang="it-IT"/>
              <a:pPr/>
              <a:t>59</a:t>
            </a:fld>
            <a:endParaRPr lang="it-IT"/>
          </a:p>
        </p:txBody>
      </p:sp>
      <p:sp>
        <p:nvSpPr>
          <p:cNvPr id="163843" name="Rectangle 3"/>
          <p:cNvSpPr>
            <a:spLocks noGrp="1" noChangeArrowheads="1"/>
          </p:cNvSpPr>
          <p:nvPr>
            <p:ph type="body" idx="1"/>
          </p:nvPr>
        </p:nvSpPr>
        <p:spPr>
          <a:xfrm>
            <a:off x="323850" y="620713"/>
            <a:ext cx="8569325" cy="5903912"/>
          </a:xfrm>
        </p:spPr>
        <p:txBody>
          <a:bodyPr/>
          <a:lstStyle/>
          <a:p>
            <a:pPr>
              <a:buFontTx/>
              <a:buNone/>
            </a:pPr>
            <a:endParaRPr lang="it-IT" sz="2400" b="1" i="1" dirty="0" smtClean="0">
              <a:solidFill>
                <a:srgbClr val="00FFFF"/>
              </a:solidFill>
              <a:latin typeface="Chalkboard"/>
              <a:cs typeface="Chalkboard"/>
            </a:endParaRPr>
          </a:p>
          <a:p>
            <a:pPr>
              <a:buFont typeface="Wingdings" charset="2"/>
              <a:buChar char="à"/>
            </a:pPr>
            <a:r>
              <a:rPr lang="it-IT" sz="2400" dirty="0">
                <a:solidFill>
                  <a:srgbClr val="00FFFF"/>
                </a:solidFill>
                <a:latin typeface="Chalkboard"/>
                <a:cs typeface="Chalkboard"/>
                <a:sym typeface="Wingdings" charset="2"/>
              </a:rPr>
              <a:t>“</a:t>
            </a:r>
            <a:r>
              <a:rPr lang="it-IT" sz="2400" u="sng" dirty="0">
                <a:solidFill>
                  <a:srgbClr val="00FFFF"/>
                </a:solidFill>
                <a:latin typeface="Chalkboard"/>
                <a:cs typeface="Chalkboard"/>
                <a:sym typeface="Wingdings" charset="2"/>
              </a:rPr>
              <a:t>Sito Potenzialmente Contaminato</a:t>
            </a:r>
            <a:r>
              <a:rPr lang="it-IT" sz="2400" dirty="0">
                <a:solidFill>
                  <a:srgbClr val="00FFFF"/>
                </a:solidFill>
                <a:latin typeface="Chalkboard"/>
                <a:cs typeface="Chalkboard"/>
                <a:sym typeface="Wingdings" charset="2"/>
              </a:rPr>
              <a:t>”: sito in cui uno o più valori di concentrazione delle sostanze inquinanti risultino superiori ai valori di CSC;</a:t>
            </a:r>
          </a:p>
          <a:p>
            <a:pPr>
              <a:buFont typeface="Wingdings" charset="2"/>
              <a:buChar char="à"/>
            </a:pPr>
            <a:r>
              <a:rPr lang="it-IT" sz="2400" dirty="0">
                <a:solidFill>
                  <a:srgbClr val="00FFFF"/>
                </a:solidFill>
                <a:latin typeface="Chalkboard"/>
                <a:cs typeface="Chalkboard"/>
              </a:rPr>
              <a:t>“</a:t>
            </a:r>
            <a:r>
              <a:rPr lang="it-IT" sz="2400" u="sng" dirty="0">
                <a:solidFill>
                  <a:srgbClr val="00FFFF"/>
                </a:solidFill>
                <a:latin typeface="Chalkboard"/>
                <a:cs typeface="Chalkboard"/>
              </a:rPr>
              <a:t>Sito Contaminato</a:t>
            </a:r>
            <a:r>
              <a:rPr lang="it-IT" sz="2400" dirty="0">
                <a:solidFill>
                  <a:srgbClr val="00FFFF"/>
                </a:solidFill>
                <a:latin typeface="Chalkboard"/>
                <a:cs typeface="Chalkboard"/>
              </a:rPr>
              <a:t>”: </a:t>
            </a:r>
            <a:r>
              <a:rPr lang="it-IT" sz="2400" dirty="0">
                <a:solidFill>
                  <a:srgbClr val="00FFFF"/>
                </a:solidFill>
                <a:latin typeface="Chalkboard"/>
                <a:cs typeface="Chalkboard"/>
                <a:sym typeface="Wingdings" charset="2"/>
              </a:rPr>
              <a:t>sito in cui risultano superati i valori delle CSR, determinati con la procedura dell’</a:t>
            </a:r>
            <a:r>
              <a:rPr lang="it-IT" sz="2400" dirty="0" err="1">
                <a:solidFill>
                  <a:srgbClr val="00FFFF"/>
                </a:solidFill>
                <a:latin typeface="Chalkboard"/>
                <a:cs typeface="Chalkboard"/>
                <a:sym typeface="Wingdings" charset="2"/>
              </a:rPr>
              <a:t>AdR</a:t>
            </a:r>
            <a:r>
              <a:rPr lang="it-IT" sz="2400" dirty="0">
                <a:solidFill>
                  <a:srgbClr val="00FFFF"/>
                </a:solidFill>
                <a:latin typeface="Chalkboard"/>
                <a:cs typeface="Chalkboard"/>
                <a:sym typeface="Wingdings" charset="2"/>
              </a:rPr>
              <a:t>;</a:t>
            </a:r>
          </a:p>
          <a:p>
            <a:pPr>
              <a:buFont typeface="Wingdings" charset="2"/>
              <a:buChar char="à"/>
            </a:pPr>
            <a:r>
              <a:rPr lang="it-IT" sz="2400" dirty="0">
                <a:solidFill>
                  <a:srgbClr val="00FFFF"/>
                </a:solidFill>
                <a:latin typeface="Chalkboard"/>
                <a:cs typeface="Chalkboard"/>
              </a:rPr>
              <a:t>“</a:t>
            </a:r>
            <a:r>
              <a:rPr lang="it-IT" sz="2400" u="sng" dirty="0">
                <a:solidFill>
                  <a:srgbClr val="00FFFF"/>
                </a:solidFill>
                <a:latin typeface="Chalkboard"/>
                <a:cs typeface="Chalkboard"/>
              </a:rPr>
              <a:t>Sito non Contaminato</a:t>
            </a:r>
            <a:r>
              <a:rPr lang="it-IT" sz="2400" dirty="0">
                <a:solidFill>
                  <a:srgbClr val="00FFFF"/>
                </a:solidFill>
                <a:latin typeface="Chalkboard"/>
                <a:cs typeface="Chalkboard"/>
              </a:rPr>
              <a:t>”: </a:t>
            </a:r>
            <a:r>
              <a:rPr lang="it-IT" sz="2400" dirty="0">
                <a:solidFill>
                  <a:srgbClr val="00FFFF"/>
                </a:solidFill>
                <a:latin typeface="Chalkboard"/>
                <a:cs typeface="Chalkboard"/>
                <a:sym typeface="Wingdings" charset="2"/>
              </a:rPr>
              <a:t>sito in cui la contaminazione rilevata risulti inferiore ai valori di CSC oppure, se superiore, risulti comunque inferiore ai valori di CSR;</a:t>
            </a:r>
          </a:p>
          <a:p>
            <a:pPr>
              <a:buFont typeface="Wingdings" charset="2"/>
              <a:buChar char="à"/>
            </a:pPr>
            <a:r>
              <a:rPr lang="it-IT" sz="2400" dirty="0">
                <a:solidFill>
                  <a:srgbClr val="00FFFF"/>
                </a:solidFill>
                <a:latin typeface="Chalkboard"/>
                <a:cs typeface="Chalkboard"/>
                <a:sym typeface="Wingdings" charset="2"/>
              </a:rPr>
              <a:t>“</a:t>
            </a:r>
            <a:r>
              <a:rPr lang="it-IT" sz="2400" u="sng" dirty="0">
                <a:solidFill>
                  <a:srgbClr val="00FFFF"/>
                </a:solidFill>
                <a:latin typeface="Chalkboard"/>
                <a:cs typeface="Chalkboard"/>
                <a:sym typeface="Wingdings" charset="2"/>
              </a:rPr>
              <a:t>Analisi di Rischio Sito Specifica</a:t>
            </a:r>
            <a:r>
              <a:rPr lang="it-IT" sz="2400" dirty="0">
                <a:solidFill>
                  <a:srgbClr val="00FFFF"/>
                </a:solidFill>
                <a:latin typeface="Chalkboard"/>
                <a:cs typeface="Chalkboard"/>
                <a:sym typeface="Wingdings" charset="2"/>
              </a:rPr>
              <a:t>” (</a:t>
            </a:r>
            <a:r>
              <a:rPr lang="it-IT" sz="2400" dirty="0" err="1">
                <a:solidFill>
                  <a:srgbClr val="00FFFF"/>
                </a:solidFill>
                <a:latin typeface="Chalkboard"/>
                <a:cs typeface="Chalkboard"/>
                <a:sym typeface="Wingdings" charset="2"/>
              </a:rPr>
              <a:t>AdR</a:t>
            </a:r>
            <a:r>
              <a:rPr lang="it-IT" sz="2400" dirty="0">
                <a:solidFill>
                  <a:srgbClr val="00FFFF"/>
                </a:solidFill>
                <a:latin typeface="Chalkboard"/>
                <a:cs typeface="Chalkboard"/>
                <a:sym typeface="Wingdings" charset="2"/>
              </a:rPr>
              <a:t>): analisi di rischio sito specifica degli effetti sulla salute umana derivanti dall’esposizione prolungata all’azione delle sostanze presenti nelle matrici ambientali </a:t>
            </a:r>
            <a:r>
              <a:rPr lang="it-IT" sz="2400" dirty="0" smtClean="0">
                <a:solidFill>
                  <a:srgbClr val="00FFFF"/>
                </a:solidFill>
                <a:latin typeface="Chalkboard"/>
                <a:cs typeface="Chalkboard"/>
                <a:sym typeface="Wingdings" charset="2"/>
              </a:rPr>
              <a:t>contaminate.</a:t>
            </a:r>
            <a:endParaRPr lang="it-IT" sz="2400" dirty="0">
              <a:solidFill>
                <a:srgbClr val="00FFFF"/>
              </a:solidFill>
              <a:latin typeface="Chalkboard"/>
              <a:cs typeface="Chalkboard"/>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0"/>
            <a:ext cx="9144000" cy="3662392"/>
          </a:xfrm>
          <a:prstGeom prst="rect">
            <a:avLst/>
          </a:prstGeom>
        </p:spPr>
      </p:pic>
      <p:pic>
        <p:nvPicPr>
          <p:cNvPr id="5" name="Immagine 4"/>
          <p:cNvPicPr>
            <a:picLocks noChangeAspect="1"/>
          </p:cNvPicPr>
          <p:nvPr/>
        </p:nvPicPr>
        <p:blipFill>
          <a:blip r:embed="rId3"/>
          <a:stretch>
            <a:fillRect/>
          </a:stretch>
        </p:blipFill>
        <p:spPr>
          <a:xfrm>
            <a:off x="0" y="2608117"/>
            <a:ext cx="3189406" cy="4249883"/>
          </a:xfrm>
          <a:prstGeom prst="rect">
            <a:avLst/>
          </a:prstGeom>
        </p:spPr>
      </p:pic>
      <p:pic>
        <p:nvPicPr>
          <p:cNvPr id="6" name="Immagine 5"/>
          <p:cNvPicPr>
            <a:picLocks noChangeAspect="1"/>
          </p:cNvPicPr>
          <p:nvPr/>
        </p:nvPicPr>
        <p:blipFill>
          <a:blip r:embed="rId4"/>
          <a:stretch>
            <a:fillRect/>
          </a:stretch>
        </p:blipFill>
        <p:spPr>
          <a:xfrm>
            <a:off x="3189406" y="2608117"/>
            <a:ext cx="5954594" cy="4249883"/>
          </a:xfrm>
          <a:prstGeom prst="rect">
            <a:avLst/>
          </a:prstGeom>
        </p:spPr>
      </p:pic>
      <p:sp>
        <p:nvSpPr>
          <p:cNvPr id="7" name="Rettangolo 6"/>
          <p:cNvSpPr/>
          <p:nvPr/>
        </p:nvSpPr>
        <p:spPr>
          <a:xfrm>
            <a:off x="4901213" y="5903893"/>
            <a:ext cx="4242787" cy="954107"/>
          </a:xfrm>
          <a:prstGeom prst="rect">
            <a:avLst/>
          </a:prstGeom>
        </p:spPr>
        <p:txBody>
          <a:bodyPr wrap="square">
            <a:spAutoFit/>
          </a:bodyPr>
          <a:lstStyle/>
          <a:p>
            <a:pPr algn="ctr"/>
            <a:r>
              <a:rPr lang="it-IT" sz="2800" dirty="0" err="1" smtClean="0">
                <a:solidFill>
                  <a:schemeClr val="bg1"/>
                </a:solidFill>
                <a:latin typeface="Chalkboard"/>
                <a:cs typeface="Chalkboard"/>
              </a:rPr>
              <a:t>Stream</a:t>
            </a:r>
            <a:r>
              <a:rPr lang="it-IT" sz="2800" dirty="0" smtClean="0">
                <a:solidFill>
                  <a:schemeClr val="bg1"/>
                </a:solidFill>
                <a:latin typeface="Chalkboard"/>
                <a:cs typeface="Chalkboard"/>
              </a:rPr>
              <a:t>, </a:t>
            </a:r>
            <a:r>
              <a:rPr lang="it-IT" sz="2800" dirty="0" err="1" smtClean="0">
                <a:solidFill>
                  <a:schemeClr val="bg1"/>
                </a:solidFill>
                <a:latin typeface="Chalkboard"/>
                <a:cs typeface="Chalkboard"/>
              </a:rPr>
              <a:t>lake</a:t>
            </a:r>
            <a:r>
              <a:rPr lang="it-IT" sz="2800" dirty="0" smtClean="0">
                <a:solidFill>
                  <a:schemeClr val="bg1"/>
                </a:solidFill>
                <a:latin typeface="Chalkboard"/>
                <a:cs typeface="Chalkboard"/>
              </a:rPr>
              <a:t> and marine </a:t>
            </a:r>
            <a:r>
              <a:rPr lang="it-IT" sz="2800" dirty="0" err="1" smtClean="0">
                <a:solidFill>
                  <a:schemeClr val="bg1"/>
                </a:solidFill>
                <a:latin typeface="Chalkboard"/>
                <a:cs typeface="Chalkboard"/>
              </a:rPr>
              <a:t>waters</a:t>
            </a:r>
            <a:r>
              <a:rPr lang="it-IT" sz="2800" dirty="0" smtClean="0">
                <a:solidFill>
                  <a:schemeClr val="bg1"/>
                </a:solidFill>
                <a:latin typeface="Chalkboard"/>
                <a:cs typeface="Chalkboard"/>
              </a:rPr>
              <a:t> </a:t>
            </a:r>
            <a:r>
              <a:rPr lang="it-IT" sz="2800" dirty="0" err="1" smtClean="0">
                <a:solidFill>
                  <a:schemeClr val="bg1"/>
                </a:solidFill>
                <a:latin typeface="Chalkboard"/>
                <a:cs typeface="Chalkboard"/>
              </a:rPr>
              <a:t>pollution</a:t>
            </a:r>
            <a:endParaRPr lang="it-IT" sz="2800" dirty="0">
              <a:solidFill>
                <a:schemeClr val="bg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Segnaposto numero diapositiva 5"/>
          <p:cNvSpPr>
            <a:spLocks noGrp="1"/>
          </p:cNvSpPr>
          <p:nvPr>
            <p:ph type="sldNum" sz="quarter" idx="12"/>
          </p:nvPr>
        </p:nvSpPr>
        <p:spPr/>
        <p:txBody>
          <a:bodyPr/>
          <a:lstStyle/>
          <a:p>
            <a:fld id="{518C694C-24EA-E847-906C-F2A5FB93CB2E}" type="slidenum">
              <a:rPr lang="it-IT"/>
              <a:pPr/>
              <a:t>60</a:t>
            </a:fld>
            <a:endParaRPr lang="it-IT"/>
          </a:p>
        </p:txBody>
      </p:sp>
      <p:sp>
        <p:nvSpPr>
          <p:cNvPr id="164867" name="Rectangle 3"/>
          <p:cNvSpPr>
            <a:spLocks noGrp="1" noChangeArrowheads="1"/>
          </p:cNvSpPr>
          <p:nvPr>
            <p:ph type="body" idx="1"/>
          </p:nvPr>
        </p:nvSpPr>
        <p:spPr>
          <a:xfrm>
            <a:off x="323850" y="620713"/>
            <a:ext cx="8569325" cy="5903912"/>
          </a:xfrm>
        </p:spPr>
        <p:txBody>
          <a:bodyPr/>
          <a:lstStyle/>
          <a:p>
            <a:pPr>
              <a:lnSpc>
                <a:spcPct val="90000"/>
              </a:lnSpc>
              <a:buFontTx/>
              <a:buNone/>
            </a:pPr>
            <a:endParaRPr lang="it-IT" sz="2400" dirty="0" smtClean="0">
              <a:solidFill>
                <a:schemeClr val="accent6">
                  <a:lumMod val="40000"/>
                  <a:lumOff val="60000"/>
                </a:schemeClr>
              </a:solidFill>
              <a:latin typeface="Chalkboard"/>
              <a:cs typeface="Chalkboard"/>
            </a:endParaRPr>
          </a:p>
          <a:p>
            <a:pPr>
              <a:lnSpc>
                <a:spcPct val="90000"/>
              </a:lnSpc>
              <a:buFont typeface="Wingdings" charset="2"/>
              <a:buChar char="à"/>
            </a:pPr>
            <a:r>
              <a:rPr lang="it-IT" sz="2400" dirty="0">
                <a:solidFill>
                  <a:schemeClr val="accent6">
                    <a:lumMod val="40000"/>
                    <a:lumOff val="60000"/>
                  </a:schemeClr>
                </a:solidFill>
                <a:latin typeface="Chalkboard"/>
                <a:cs typeface="Chalkboard"/>
                <a:sym typeface="Wingdings" charset="2"/>
              </a:rPr>
              <a:t>“</a:t>
            </a:r>
            <a:r>
              <a:rPr lang="it-IT" sz="2400" u="sng" dirty="0">
                <a:solidFill>
                  <a:schemeClr val="accent6">
                    <a:lumMod val="40000"/>
                    <a:lumOff val="60000"/>
                  </a:schemeClr>
                </a:solidFill>
                <a:latin typeface="Chalkboard"/>
                <a:cs typeface="Chalkboard"/>
                <a:sym typeface="Wingdings" charset="2"/>
              </a:rPr>
              <a:t>Messa in Sicurezza d’Emergenza</a:t>
            </a:r>
            <a:r>
              <a:rPr lang="it-IT" sz="2400" dirty="0">
                <a:solidFill>
                  <a:schemeClr val="accent6">
                    <a:lumMod val="40000"/>
                    <a:lumOff val="60000"/>
                  </a:schemeClr>
                </a:solidFill>
                <a:latin typeface="Chalkboard"/>
                <a:cs typeface="Chalkboard"/>
                <a:sym typeface="Wingdings" charset="2"/>
              </a:rPr>
              <a:t>” (MISE): ogni intervento immediato, da mettere in opera nelle condizioni di emergenza, atto a contenere la diffusione della contaminazione, in attesa di ulteriori interventi di Bonifica o Messa in Sicurezza Permanente (MISP);</a:t>
            </a:r>
          </a:p>
          <a:p>
            <a:pPr>
              <a:lnSpc>
                <a:spcPct val="90000"/>
              </a:lnSpc>
              <a:buFont typeface="Wingdings" charset="2"/>
              <a:buChar char="à"/>
            </a:pPr>
            <a:r>
              <a:rPr lang="it-IT" sz="2400" dirty="0">
                <a:solidFill>
                  <a:schemeClr val="accent6">
                    <a:lumMod val="40000"/>
                    <a:lumOff val="60000"/>
                  </a:schemeClr>
                </a:solidFill>
                <a:latin typeface="Chalkboard"/>
                <a:cs typeface="Chalkboard"/>
              </a:rPr>
              <a:t>“</a:t>
            </a:r>
            <a:r>
              <a:rPr lang="it-IT" sz="2400" u="sng" dirty="0">
                <a:solidFill>
                  <a:schemeClr val="accent6">
                    <a:lumMod val="40000"/>
                    <a:lumOff val="60000"/>
                  </a:schemeClr>
                </a:solidFill>
                <a:latin typeface="Chalkboard"/>
                <a:cs typeface="Chalkboard"/>
              </a:rPr>
              <a:t>Messa in Sicurezza Permanente</a:t>
            </a:r>
            <a:r>
              <a:rPr lang="it-IT" sz="2400" dirty="0">
                <a:solidFill>
                  <a:schemeClr val="accent6">
                    <a:lumMod val="40000"/>
                    <a:lumOff val="60000"/>
                  </a:schemeClr>
                </a:solidFill>
                <a:latin typeface="Chalkboard"/>
                <a:cs typeface="Chalkboard"/>
              </a:rPr>
              <a:t>” (MISP): l’insieme degli interventi atti a isolare definitivamente le fonti inquinanti rispetto alle matrici ambientali e a garantire un definitivo grado di sicurezza per le persone e l’ambiente, con previsione di piani di monitoraggio e limitazioni d’uso rispetto alle previsioni urbanistiche;</a:t>
            </a:r>
            <a:endParaRPr lang="it-IT" sz="2400" dirty="0">
              <a:solidFill>
                <a:schemeClr val="accent6">
                  <a:lumMod val="40000"/>
                  <a:lumOff val="60000"/>
                </a:schemeClr>
              </a:solidFill>
              <a:latin typeface="Chalkboard"/>
              <a:cs typeface="Chalkboard"/>
              <a:sym typeface="Wingdings" charset="2"/>
            </a:endParaRPr>
          </a:p>
          <a:p>
            <a:pPr>
              <a:lnSpc>
                <a:spcPct val="90000"/>
              </a:lnSpc>
              <a:buFont typeface="Wingdings" charset="2"/>
              <a:buChar char="à"/>
            </a:pPr>
            <a:r>
              <a:rPr lang="it-IT" sz="2400" dirty="0">
                <a:solidFill>
                  <a:schemeClr val="accent6">
                    <a:lumMod val="40000"/>
                    <a:lumOff val="60000"/>
                  </a:schemeClr>
                </a:solidFill>
                <a:latin typeface="Chalkboard"/>
                <a:cs typeface="Chalkboard"/>
              </a:rPr>
              <a:t>“</a:t>
            </a:r>
            <a:r>
              <a:rPr lang="it-IT" sz="2400" u="sng" dirty="0">
                <a:solidFill>
                  <a:schemeClr val="accent6">
                    <a:lumMod val="40000"/>
                    <a:lumOff val="60000"/>
                  </a:schemeClr>
                </a:solidFill>
                <a:latin typeface="Chalkboard"/>
                <a:cs typeface="Chalkboard"/>
              </a:rPr>
              <a:t>Bonifica</a:t>
            </a:r>
            <a:r>
              <a:rPr lang="it-IT" sz="2400" dirty="0">
                <a:solidFill>
                  <a:schemeClr val="accent6">
                    <a:lumMod val="40000"/>
                    <a:lumOff val="60000"/>
                  </a:schemeClr>
                </a:solidFill>
                <a:latin typeface="Chalkboard"/>
                <a:cs typeface="Chalkboard"/>
              </a:rPr>
              <a:t>”: l’insieme degli interventi atti ad eliminare le fonti di inquinamento delle matrici ambientali o a ridurle ad un livello inferiore alle CSR.</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0"/>
            <a:ext cx="5192889" cy="2935713"/>
          </a:xfrm>
          <a:prstGeom prst="rect">
            <a:avLst/>
          </a:prstGeom>
        </p:spPr>
      </p:pic>
      <p:pic>
        <p:nvPicPr>
          <p:cNvPr id="5" name="Immagine 4"/>
          <p:cNvPicPr>
            <a:picLocks noChangeAspect="1"/>
          </p:cNvPicPr>
          <p:nvPr/>
        </p:nvPicPr>
        <p:blipFill>
          <a:blip r:embed="rId3"/>
          <a:stretch>
            <a:fillRect/>
          </a:stretch>
        </p:blipFill>
        <p:spPr>
          <a:xfrm>
            <a:off x="4810411" y="3062116"/>
            <a:ext cx="4347700" cy="2441222"/>
          </a:xfrm>
          <a:prstGeom prst="rect">
            <a:avLst/>
          </a:prstGeom>
        </p:spPr>
      </p:pic>
      <p:sp>
        <p:nvSpPr>
          <p:cNvPr id="7" name="Rettangolo 6"/>
          <p:cNvSpPr/>
          <p:nvPr/>
        </p:nvSpPr>
        <p:spPr>
          <a:xfrm>
            <a:off x="5192889" y="0"/>
            <a:ext cx="3951111" cy="2585323"/>
          </a:xfrm>
          <a:prstGeom prst="rect">
            <a:avLst/>
          </a:prstGeom>
        </p:spPr>
        <p:txBody>
          <a:bodyPr wrap="square">
            <a:spAutoFit/>
          </a:bodyPr>
          <a:lstStyle/>
          <a:p>
            <a:r>
              <a:rPr lang="it-IT" i="1" dirty="0" err="1" smtClean="0">
                <a:solidFill>
                  <a:srgbClr val="FFFF00"/>
                </a:solidFill>
                <a:latin typeface="Chalkboard"/>
                <a:cs typeface="Chalkboard"/>
              </a:rPr>
              <a:t>ll</a:t>
            </a:r>
            <a:r>
              <a:rPr lang="it-IT" i="1" dirty="0" smtClean="0">
                <a:solidFill>
                  <a:srgbClr val="FFFF00"/>
                </a:solidFill>
                <a:latin typeface="Chalkboard"/>
                <a:cs typeface="Chalkboard"/>
              </a:rPr>
              <a:t> punto di conformità per le acque sotterranee rappresenta il punto a valle idrogeologico della sorgente al quale deve essere garantito il ripristino dello stato originale (ecologico, chimico e/o quantitativo) del corpo idrico sotterraneo, onde</a:t>
            </a:r>
          </a:p>
          <a:p>
            <a:r>
              <a:rPr lang="it-IT" i="1" dirty="0" smtClean="0">
                <a:solidFill>
                  <a:srgbClr val="FFFF00"/>
                </a:solidFill>
                <a:latin typeface="Chalkboard"/>
                <a:cs typeface="Chalkboard"/>
              </a:rPr>
              <a:t>consentire tutti i suoi usi potenziali</a:t>
            </a:r>
            <a:r>
              <a:rPr lang="it-IT" dirty="0" smtClean="0">
                <a:solidFill>
                  <a:srgbClr val="FFFF00"/>
                </a:solidFill>
                <a:latin typeface="Chalkboard"/>
                <a:cs typeface="Chalkboard"/>
              </a:rPr>
              <a:t>, i.e. CSR &lt; CSC</a:t>
            </a:r>
            <a:endParaRPr lang="it-IT" i="1" dirty="0" smtClean="0">
              <a:solidFill>
                <a:srgbClr val="FFFF00"/>
              </a:solidFill>
              <a:latin typeface="Chalkboard"/>
              <a:cs typeface="Chalkboard"/>
            </a:endParaRPr>
          </a:p>
        </p:txBody>
      </p:sp>
      <p:pic>
        <p:nvPicPr>
          <p:cNvPr id="8" name="Immagine 7"/>
          <p:cNvPicPr>
            <a:picLocks noChangeAspect="1"/>
          </p:cNvPicPr>
          <p:nvPr/>
        </p:nvPicPr>
        <p:blipFill>
          <a:blip r:embed="rId4"/>
          <a:stretch>
            <a:fillRect/>
          </a:stretch>
        </p:blipFill>
        <p:spPr>
          <a:xfrm>
            <a:off x="-18089" y="4646621"/>
            <a:ext cx="4899055" cy="22113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CasellaDiTesto 3"/>
          <p:cNvSpPr txBox="1"/>
          <p:nvPr/>
        </p:nvSpPr>
        <p:spPr>
          <a:xfrm>
            <a:off x="4360333" y="649111"/>
            <a:ext cx="4275667" cy="2308324"/>
          </a:xfrm>
          <a:prstGeom prst="rect">
            <a:avLst/>
          </a:prstGeom>
          <a:noFill/>
        </p:spPr>
        <p:txBody>
          <a:bodyPr wrap="square" rtlCol="0">
            <a:spAutoFit/>
          </a:bodyPr>
          <a:lstStyle/>
          <a:p>
            <a:pPr algn="ctr"/>
            <a:r>
              <a:rPr lang="it-IT" sz="2400" dirty="0" smtClean="0">
                <a:solidFill>
                  <a:srgbClr val="FFFF00"/>
                </a:solidFill>
                <a:latin typeface="Chalkboard"/>
                <a:cs typeface="Chalkboard"/>
              </a:rPr>
              <a:t>Se un terreno è contaminato, la contaminazione può estendersi alle acque e se le acque sono contaminate, la contaminazione può estendersi al terreno</a:t>
            </a:r>
            <a:endParaRPr lang="it-IT" sz="2400" dirty="0">
              <a:solidFill>
                <a:srgbClr val="FFFF00"/>
              </a:solidFill>
              <a:latin typeface="Chalkboard"/>
              <a:cs typeface="Chalkboard"/>
            </a:endParaRPr>
          </a:p>
        </p:txBody>
      </p:sp>
      <p:pic>
        <p:nvPicPr>
          <p:cNvPr id="5" name="Immagine 4"/>
          <p:cNvPicPr>
            <a:picLocks noChangeAspect="1"/>
          </p:cNvPicPr>
          <p:nvPr/>
        </p:nvPicPr>
        <p:blipFill>
          <a:blip r:embed="rId2"/>
          <a:stretch>
            <a:fillRect/>
          </a:stretch>
        </p:blipFill>
        <p:spPr>
          <a:xfrm>
            <a:off x="0" y="649111"/>
            <a:ext cx="4360333" cy="2456526"/>
          </a:xfrm>
          <a:prstGeom prst="rect">
            <a:avLst/>
          </a:prstGeom>
        </p:spPr>
      </p:pic>
      <p:pic>
        <p:nvPicPr>
          <p:cNvPr id="6" name="Immagine 5"/>
          <p:cNvPicPr>
            <a:picLocks noChangeAspect="1"/>
          </p:cNvPicPr>
          <p:nvPr/>
        </p:nvPicPr>
        <p:blipFill>
          <a:blip r:embed="rId3"/>
          <a:stretch>
            <a:fillRect/>
          </a:stretch>
        </p:blipFill>
        <p:spPr>
          <a:xfrm>
            <a:off x="1608667" y="3329118"/>
            <a:ext cx="6646333" cy="3216213"/>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0" y="758475"/>
            <a:ext cx="9231923" cy="1333500"/>
          </a:xfrm>
          <a:prstGeom prst="rect">
            <a:avLst/>
          </a:prstGeom>
        </p:spPr>
      </p:pic>
      <p:sp>
        <p:nvSpPr>
          <p:cNvPr id="6" name="CasellaDiTesto 4"/>
          <p:cNvSpPr txBox="1">
            <a:spLocks noChangeArrowheads="1"/>
          </p:cNvSpPr>
          <p:nvPr/>
        </p:nvSpPr>
        <p:spPr bwMode="auto">
          <a:xfrm>
            <a:off x="468313" y="-16226"/>
            <a:ext cx="8137525" cy="584776"/>
          </a:xfrm>
          <a:prstGeom prst="rect">
            <a:avLst/>
          </a:prstGeom>
          <a:noFill/>
          <a:ln w="9525">
            <a:noFill/>
            <a:miter lim="800000"/>
            <a:headEnd/>
            <a:tailEnd/>
          </a:ln>
        </p:spPr>
        <p:txBody>
          <a:bodyPr>
            <a:prstTxWarp prst="textNoShape">
              <a:avLst/>
            </a:prstTxWarp>
            <a:spAutoFit/>
          </a:bodyPr>
          <a:lstStyle/>
          <a:p>
            <a:pPr algn="ctr">
              <a:spcAft>
                <a:spcPts val="300"/>
              </a:spcAft>
            </a:pPr>
            <a:r>
              <a:rPr lang="it-IT" sz="3200" dirty="0" smtClean="0">
                <a:solidFill>
                  <a:srgbClr val="00FFFF"/>
                </a:solidFill>
                <a:latin typeface="Chalkboard"/>
                <a:cs typeface="Chalkboard"/>
              </a:rPr>
              <a:t>Suoli e terreni</a:t>
            </a:r>
            <a:endParaRPr lang="it-IT" sz="3200" dirty="0">
              <a:solidFill>
                <a:srgbClr val="00FFFF"/>
              </a:solidFill>
              <a:latin typeface="Chalkboard"/>
              <a:cs typeface="Chalkboard"/>
            </a:endParaRPr>
          </a:p>
        </p:txBody>
      </p:sp>
      <p:grpSp>
        <p:nvGrpSpPr>
          <p:cNvPr id="17" name="Gruppo 16"/>
          <p:cNvGrpSpPr/>
          <p:nvPr/>
        </p:nvGrpSpPr>
        <p:grpSpPr>
          <a:xfrm>
            <a:off x="0" y="2210494"/>
            <a:ext cx="8605839" cy="4605173"/>
            <a:chOff x="0" y="2210494"/>
            <a:chExt cx="8605839" cy="4605173"/>
          </a:xfrm>
        </p:grpSpPr>
        <p:grpSp>
          <p:nvGrpSpPr>
            <p:cNvPr id="14" name="Gruppo 13"/>
            <p:cNvGrpSpPr/>
            <p:nvPr/>
          </p:nvGrpSpPr>
          <p:grpSpPr>
            <a:xfrm>
              <a:off x="2338012" y="3951111"/>
              <a:ext cx="5915050" cy="2864556"/>
              <a:chOff x="1933221" y="3273778"/>
              <a:chExt cx="6453211" cy="3584222"/>
            </a:xfrm>
          </p:grpSpPr>
          <p:pic>
            <p:nvPicPr>
              <p:cNvPr id="12" name="Immagine 11"/>
              <p:cNvPicPr>
                <a:picLocks noChangeAspect="1"/>
              </p:cNvPicPr>
              <p:nvPr/>
            </p:nvPicPr>
            <p:blipFill>
              <a:blip r:embed="rId3"/>
              <a:stretch>
                <a:fillRect/>
              </a:stretch>
            </p:blipFill>
            <p:spPr>
              <a:xfrm>
                <a:off x="1933221" y="3273778"/>
                <a:ext cx="6453211" cy="3584222"/>
              </a:xfrm>
              <a:prstGeom prst="rect">
                <a:avLst/>
              </a:prstGeom>
            </p:spPr>
          </p:pic>
          <p:sp>
            <p:nvSpPr>
              <p:cNvPr id="13" name="Rettangolo 12"/>
              <p:cNvSpPr/>
              <p:nvPr/>
            </p:nvSpPr>
            <p:spPr>
              <a:xfrm>
                <a:off x="1933221" y="3273778"/>
                <a:ext cx="3527779" cy="3584222"/>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pic>
          <p:nvPicPr>
            <p:cNvPr id="15" name="Immagine 14"/>
            <p:cNvPicPr>
              <a:picLocks noChangeAspect="1"/>
            </p:cNvPicPr>
            <p:nvPr/>
          </p:nvPicPr>
          <p:blipFill>
            <a:blip r:embed="rId4"/>
            <a:stretch>
              <a:fillRect/>
            </a:stretch>
          </p:blipFill>
          <p:spPr>
            <a:xfrm>
              <a:off x="0" y="2667534"/>
              <a:ext cx="4365037" cy="3273778"/>
            </a:xfrm>
            <a:prstGeom prst="rect">
              <a:avLst/>
            </a:prstGeom>
          </p:spPr>
        </p:pic>
        <p:pic>
          <p:nvPicPr>
            <p:cNvPr id="16" name="Immagine 15"/>
            <p:cNvPicPr>
              <a:picLocks noChangeAspect="1"/>
            </p:cNvPicPr>
            <p:nvPr/>
          </p:nvPicPr>
          <p:blipFill>
            <a:blip r:embed="rId5"/>
            <a:stretch>
              <a:fillRect/>
            </a:stretch>
          </p:blipFill>
          <p:spPr>
            <a:xfrm>
              <a:off x="4858657" y="2210494"/>
              <a:ext cx="3747182" cy="157362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79388" y="404813"/>
            <a:ext cx="8785225" cy="6264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Tx/>
              <a:buSzTx/>
              <a:buFontTx/>
              <a:buNone/>
              <a:tabLst/>
              <a:defRPr/>
            </a:pPr>
            <a:endParaRPr kumimoji="0" lang="it-IT" sz="2800" b="1" i="0" u="none" strike="noStrike" kern="0" cap="none" spc="0" normalizeH="0" baseline="0" noProof="0" dirty="0" smtClean="0">
              <a:ln>
                <a:noFill/>
              </a:ln>
              <a:solidFill>
                <a:schemeClr val="accent2"/>
              </a:solidFill>
              <a:effectLst/>
              <a:uLnTx/>
              <a:uFillTx/>
              <a:latin typeface="Chalkboard"/>
              <a:ea typeface="+mn-ea"/>
              <a:cs typeface="Chalkboard"/>
            </a:endParaRPr>
          </a:p>
          <a:p>
            <a:pPr marL="609600" marR="0" lvl="0" indent="-609600" algn="l" defTabSz="914400" rtl="0" eaLnBrk="1" fontAlgn="base" latinLnBrk="0" hangingPunct="1">
              <a:lnSpc>
                <a:spcPct val="100000"/>
              </a:lnSpc>
              <a:spcBef>
                <a:spcPct val="20000"/>
              </a:spcBef>
              <a:spcAft>
                <a:spcPct val="0"/>
              </a:spcAft>
              <a:buClrTx/>
              <a:buSzTx/>
              <a:buFontTx/>
              <a:buAutoNum type="arabicParenBoth"/>
              <a:tabLst/>
              <a:defRPr/>
            </a:pPr>
            <a:r>
              <a:rPr kumimoji="0" lang="it-IT" sz="2800" b="0" i="0" u="none" strike="noStrike" kern="0" cap="none" spc="0" normalizeH="0" baseline="0" noProof="0" dirty="0" err="1" smtClean="0">
                <a:ln>
                  <a:noFill/>
                </a:ln>
                <a:solidFill>
                  <a:srgbClr val="CCFFCC"/>
                </a:solidFill>
                <a:effectLst/>
                <a:uLnTx/>
                <a:uFillTx/>
                <a:latin typeface="Chalkboard"/>
                <a:ea typeface="+mn-ea"/>
                <a:cs typeface="Chalkboard"/>
              </a:rPr>
              <a:t>–</a:t>
            </a:r>
            <a:r>
              <a:rPr kumimoji="0" lang="it-IT" sz="2800" b="0" i="0" u="none" strike="noStrike" kern="0" cap="none" spc="0" normalizeH="0" baseline="0" noProof="0" dirty="0" smtClean="0">
                <a:ln>
                  <a:noFill/>
                </a:ln>
                <a:solidFill>
                  <a:schemeClr val="tx1"/>
                </a:solidFill>
                <a:effectLst/>
                <a:uLnTx/>
                <a:uFillTx/>
                <a:latin typeface="Chalkboard"/>
                <a:ea typeface="+mn-ea"/>
                <a:cs typeface="Chalkboard"/>
              </a:rPr>
              <a:t> </a:t>
            </a:r>
            <a:r>
              <a:rPr kumimoji="0" lang="it-IT" sz="2800" b="0" i="0" u="sng" strike="noStrike" kern="0" cap="none" spc="0" normalizeH="0" baseline="0" noProof="0" dirty="0" smtClean="0">
                <a:ln>
                  <a:noFill/>
                </a:ln>
                <a:solidFill>
                  <a:srgbClr val="FF3300"/>
                </a:solidFill>
                <a:effectLst/>
                <a:uLnTx/>
                <a:uFillTx/>
                <a:latin typeface="Chalkboard"/>
                <a:ea typeface="+mn-ea"/>
                <a:cs typeface="Chalkboard"/>
              </a:rPr>
              <a:t>RIFIUTI</a:t>
            </a:r>
            <a:r>
              <a:rPr kumimoji="0" lang="it-IT" sz="2600" b="0" i="0" u="none" strike="noStrike" kern="0" cap="none" spc="0" normalizeH="0" baseline="0" noProof="0" dirty="0" smtClean="0">
                <a:ln>
                  <a:noFill/>
                </a:ln>
                <a:solidFill>
                  <a:schemeClr val="tx1"/>
                </a:solidFill>
                <a:effectLst/>
                <a:uLnTx/>
                <a:uFillTx/>
                <a:latin typeface="Chalkboard"/>
                <a:ea typeface="+mn-ea"/>
                <a:cs typeface="Chalkboard"/>
              </a:rPr>
              <a:t>: </a:t>
            </a:r>
            <a:r>
              <a:rPr kumimoji="0" lang="it-IT" sz="2600" b="0" i="0" u="none" strike="noStrike" kern="0" cap="none" spc="0" normalizeH="0" baseline="0" noProof="0" dirty="0" smtClean="0">
                <a:ln>
                  <a:noFill/>
                </a:ln>
                <a:solidFill>
                  <a:srgbClr val="CCFFCC"/>
                </a:solidFill>
                <a:effectLst/>
                <a:uLnTx/>
                <a:uFillTx/>
                <a:latin typeface="Chalkboard"/>
                <a:ea typeface="+mn-ea"/>
                <a:cs typeface="Chalkboard"/>
              </a:rPr>
              <a:t>nozione di rifiuto, codice CER (Catalogo Europeo</a:t>
            </a:r>
            <a:r>
              <a:rPr kumimoji="0" lang="it-IT" sz="2600" b="0" i="0" u="none" strike="noStrike" kern="0" cap="none" spc="0" normalizeH="0" noProof="0" dirty="0" smtClean="0">
                <a:ln>
                  <a:noFill/>
                </a:ln>
                <a:solidFill>
                  <a:srgbClr val="CCFFCC"/>
                </a:solidFill>
                <a:effectLst/>
                <a:uLnTx/>
                <a:uFillTx/>
                <a:latin typeface="Chalkboard"/>
                <a:ea typeface="+mn-ea"/>
                <a:cs typeface="Chalkboard"/>
              </a:rPr>
              <a:t> Rifiuti)</a:t>
            </a:r>
            <a:r>
              <a:rPr kumimoji="0" lang="it-IT" sz="2600" b="0" i="0" u="none" strike="noStrike" kern="0" cap="none" spc="0" normalizeH="0" baseline="0" noProof="0" dirty="0" smtClean="0">
                <a:ln>
                  <a:noFill/>
                </a:ln>
                <a:solidFill>
                  <a:srgbClr val="CCFFCC"/>
                </a:solidFill>
                <a:effectLst/>
                <a:uLnTx/>
                <a:uFillTx/>
                <a:latin typeface="Chalkboard"/>
                <a:ea typeface="+mn-ea"/>
                <a:cs typeface="Chalkboard"/>
              </a:rPr>
              <a:t>, sottoprodotto; abbandono e deposito incontrollato.</a:t>
            </a:r>
          </a:p>
          <a:p>
            <a:pPr marL="609600" marR="0" lvl="0" indent="-609600" algn="l" defTabSz="914400" rtl="0" eaLnBrk="1" fontAlgn="base" latinLnBrk="0" hangingPunct="1">
              <a:lnSpc>
                <a:spcPct val="100000"/>
              </a:lnSpc>
              <a:spcBef>
                <a:spcPct val="20000"/>
              </a:spcBef>
              <a:spcAft>
                <a:spcPct val="0"/>
              </a:spcAft>
              <a:buClrTx/>
              <a:buSzTx/>
              <a:buFontTx/>
              <a:buAutoNum type="arabicParenBoth"/>
              <a:tabLst/>
              <a:defRPr/>
            </a:pPr>
            <a:r>
              <a:rPr kumimoji="0" lang="it-IT" sz="2800" b="0" i="0" u="none" strike="noStrike" kern="0" cap="none" spc="0" normalizeH="0" baseline="0" noProof="0" dirty="0" smtClean="0">
                <a:ln>
                  <a:noFill/>
                </a:ln>
                <a:solidFill>
                  <a:srgbClr val="CCFFCC"/>
                </a:solidFill>
                <a:effectLst/>
                <a:uLnTx/>
                <a:uFillTx/>
                <a:latin typeface="Chalkboard"/>
                <a:ea typeface="+mn-ea"/>
                <a:cs typeface="Chalkboard"/>
              </a:rPr>
              <a:t>-</a:t>
            </a:r>
            <a:r>
              <a:rPr kumimoji="0" lang="it-IT" sz="2800" b="0" i="0" u="none" strike="noStrike" kern="0" cap="none" spc="0" normalizeH="0" baseline="0" noProof="0" dirty="0" smtClean="0">
                <a:ln>
                  <a:noFill/>
                </a:ln>
                <a:solidFill>
                  <a:schemeClr val="tx1"/>
                </a:solidFill>
                <a:effectLst/>
                <a:uLnTx/>
                <a:uFillTx/>
                <a:latin typeface="Chalkboard"/>
                <a:ea typeface="+mn-ea"/>
                <a:cs typeface="Chalkboard"/>
              </a:rPr>
              <a:t> </a:t>
            </a:r>
            <a:r>
              <a:rPr kumimoji="0" lang="it-IT" sz="2800" b="0" i="0" u="sng" strike="noStrike" kern="0" cap="none" spc="0" normalizeH="0" baseline="0" noProof="0" dirty="0" smtClean="0">
                <a:ln>
                  <a:noFill/>
                </a:ln>
                <a:solidFill>
                  <a:srgbClr val="FF3300"/>
                </a:solidFill>
                <a:effectLst/>
                <a:uLnTx/>
                <a:uFillTx/>
                <a:latin typeface="Chalkboard"/>
                <a:ea typeface="+mn-ea"/>
                <a:cs typeface="Chalkboard"/>
              </a:rPr>
              <a:t>BONIFICHE</a:t>
            </a:r>
            <a:r>
              <a:rPr kumimoji="0" lang="it-IT" sz="2600" b="0" i="0" u="none" strike="noStrike" kern="0" cap="none" spc="0" normalizeH="0" baseline="0" noProof="0" dirty="0" smtClean="0">
                <a:ln>
                  <a:noFill/>
                </a:ln>
                <a:solidFill>
                  <a:schemeClr val="tx1"/>
                </a:solidFill>
                <a:effectLst/>
                <a:uLnTx/>
                <a:uFillTx/>
                <a:latin typeface="Chalkboard"/>
                <a:ea typeface="+mn-ea"/>
                <a:cs typeface="Chalkboard"/>
              </a:rPr>
              <a:t>:</a:t>
            </a:r>
            <a:r>
              <a:rPr kumimoji="0" lang="it-IT" sz="2800" b="0" i="0" u="none" strike="noStrike" kern="0" cap="none" spc="0" normalizeH="0" baseline="0" noProof="0" dirty="0" smtClean="0">
                <a:ln>
                  <a:noFill/>
                </a:ln>
                <a:solidFill>
                  <a:schemeClr val="tx1"/>
                </a:solidFill>
                <a:effectLst/>
                <a:uLnTx/>
                <a:uFillTx/>
                <a:latin typeface="Chalkboard"/>
                <a:ea typeface="+mn-ea"/>
                <a:cs typeface="Chalkboard"/>
              </a:rPr>
              <a:t> </a:t>
            </a:r>
            <a:r>
              <a:rPr kumimoji="0" lang="it-IT" sz="2600" b="0" i="0" u="none" strike="noStrike" kern="0" cap="none" spc="0" normalizeH="0" baseline="0" noProof="0" dirty="0" smtClean="0">
                <a:ln>
                  <a:noFill/>
                </a:ln>
                <a:solidFill>
                  <a:srgbClr val="CCFFCC"/>
                </a:solidFill>
                <a:effectLst/>
                <a:uLnTx/>
                <a:uFillTx/>
                <a:latin typeface="Chalkboard"/>
                <a:ea typeface="+mn-ea"/>
                <a:cs typeface="Chalkboard"/>
              </a:rPr>
              <a:t>CSC (Concentrazione </a:t>
            </a:r>
            <a:r>
              <a:rPr lang="it-IT" sz="2600" kern="0" dirty="0" smtClean="0">
                <a:solidFill>
                  <a:srgbClr val="CCFFCC"/>
                </a:solidFill>
                <a:latin typeface="Chalkboard"/>
                <a:cs typeface="Chalkboard"/>
              </a:rPr>
              <a:t>Soglia di Contaminazione) </a:t>
            </a:r>
            <a:r>
              <a:rPr kumimoji="0" lang="it-IT" sz="2600" b="0" i="0" u="none" strike="noStrike" kern="0" cap="none" spc="0" normalizeH="0" baseline="0" noProof="0" dirty="0" err="1" smtClean="0">
                <a:ln>
                  <a:noFill/>
                </a:ln>
                <a:solidFill>
                  <a:srgbClr val="CCFFCC"/>
                </a:solidFill>
                <a:effectLst/>
                <a:uLnTx/>
                <a:uFillTx/>
                <a:latin typeface="Chalkboard"/>
                <a:ea typeface="+mn-ea"/>
                <a:cs typeface="Chalkboard"/>
              </a:rPr>
              <a:t>–</a:t>
            </a:r>
            <a:r>
              <a:rPr kumimoji="0" lang="it-IT" sz="2600" b="0" i="0" u="none" strike="noStrike" kern="0" cap="none" spc="0" normalizeH="0" baseline="0" noProof="0" dirty="0" smtClean="0">
                <a:ln>
                  <a:noFill/>
                </a:ln>
                <a:solidFill>
                  <a:srgbClr val="CCFFCC"/>
                </a:solidFill>
                <a:effectLst/>
                <a:uLnTx/>
                <a:uFillTx/>
                <a:latin typeface="Chalkboard"/>
                <a:ea typeface="+mn-ea"/>
                <a:cs typeface="Chalkboard"/>
              </a:rPr>
              <a:t> CSR (Concentrazioni </a:t>
            </a:r>
            <a:r>
              <a:rPr lang="it-IT" sz="2600" kern="0" dirty="0" smtClean="0">
                <a:solidFill>
                  <a:srgbClr val="CCFFCC"/>
                </a:solidFill>
                <a:latin typeface="Chalkboard"/>
                <a:cs typeface="Chalkboard"/>
              </a:rPr>
              <a:t>Soglia di Rischio)</a:t>
            </a:r>
            <a:r>
              <a:rPr kumimoji="0" lang="it-IT" sz="2600" b="0" i="0" u="none" strike="noStrike" kern="0" cap="none" spc="0" normalizeH="0" baseline="0" noProof="0" dirty="0" smtClean="0">
                <a:ln>
                  <a:noFill/>
                </a:ln>
                <a:solidFill>
                  <a:srgbClr val="CCFFCC"/>
                </a:solidFill>
                <a:effectLst/>
                <a:uLnTx/>
                <a:uFillTx/>
                <a:latin typeface="Chalkboard"/>
                <a:ea typeface="+mn-ea"/>
                <a:cs typeface="Chalkboard"/>
              </a:rPr>
              <a:t>, procedimento di bonifica (caratterizzazione, analisi di rischio, progetto bonifica, certificazione).</a:t>
            </a:r>
          </a:p>
          <a:p>
            <a:pPr marL="609600" marR="0" lvl="0" indent="-609600" algn="l" defTabSz="914400" rtl="0" eaLnBrk="1" fontAlgn="base" latinLnBrk="0" hangingPunct="1">
              <a:lnSpc>
                <a:spcPct val="100000"/>
              </a:lnSpc>
              <a:spcBef>
                <a:spcPct val="20000"/>
              </a:spcBef>
              <a:spcAft>
                <a:spcPct val="0"/>
              </a:spcAft>
              <a:buClrTx/>
              <a:buSzTx/>
              <a:buFontTx/>
              <a:buAutoNum type="arabicParenBoth"/>
              <a:tabLst/>
              <a:defRPr/>
            </a:pPr>
            <a:r>
              <a:rPr kumimoji="0" lang="it-IT" sz="2800" b="0" i="0" u="none" strike="noStrike" kern="0" cap="none" spc="0" normalizeH="0" baseline="0" noProof="0" dirty="0" smtClean="0">
                <a:ln>
                  <a:noFill/>
                </a:ln>
                <a:solidFill>
                  <a:srgbClr val="CCFFCC"/>
                </a:solidFill>
                <a:effectLst/>
                <a:uLnTx/>
                <a:uFillTx/>
                <a:latin typeface="Chalkboard"/>
                <a:ea typeface="+mn-ea"/>
                <a:cs typeface="Chalkboard"/>
              </a:rPr>
              <a:t>-</a:t>
            </a:r>
            <a:r>
              <a:rPr kumimoji="0" lang="it-IT" sz="2800" b="0" i="0" u="none" strike="noStrike" kern="0" cap="none" spc="0" normalizeH="0" baseline="0" noProof="0" dirty="0" smtClean="0">
                <a:ln>
                  <a:noFill/>
                </a:ln>
                <a:solidFill>
                  <a:schemeClr val="tx1"/>
                </a:solidFill>
                <a:effectLst/>
                <a:uLnTx/>
                <a:uFillTx/>
                <a:latin typeface="Chalkboard"/>
                <a:ea typeface="+mn-ea"/>
                <a:cs typeface="Chalkboard"/>
              </a:rPr>
              <a:t> </a:t>
            </a:r>
            <a:r>
              <a:rPr kumimoji="0" lang="it-IT" sz="2800" b="0" i="0" u="sng" strike="noStrike" kern="0" cap="none" spc="0" normalizeH="0" baseline="0" noProof="0" dirty="0" smtClean="0">
                <a:ln>
                  <a:noFill/>
                </a:ln>
                <a:solidFill>
                  <a:srgbClr val="FF3300"/>
                </a:solidFill>
                <a:effectLst/>
                <a:uLnTx/>
                <a:uFillTx/>
                <a:latin typeface="Chalkboard"/>
                <a:ea typeface="+mn-ea"/>
                <a:cs typeface="Chalkboard"/>
              </a:rPr>
              <a:t>TERRE ROCCE</a:t>
            </a:r>
            <a:r>
              <a:rPr kumimoji="0" lang="it-IT" sz="2600" b="0" i="0" u="none" strike="noStrike" kern="0" cap="none" spc="0" normalizeH="0" baseline="0" noProof="0" dirty="0" smtClean="0">
                <a:ln>
                  <a:noFill/>
                </a:ln>
                <a:solidFill>
                  <a:schemeClr val="tx1"/>
                </a:solidFill>
                <a:effectLst/>
                <a:uLnTx/>
                <a:uFillTx/>
                <a:latin typeface="Chalkboard"/>
                <a:ea typeface="+mn-ea"/>
                <a:cs typeface="Chalkboard"/>
              </a:rPr>
              <a:t>: </a:t>
            </a:r>
            <a:r>
              <a:rPr kumimoji="0" lang="it-IT" sz="2600" b="0" i="0" u="none" strike="noStrike" kern="0" cap="none" spc="0" normalizeH="0" baseline="0" noProof="0" dirty="0" smtClean="0">
                <a:ln>
                  <a:noFill/>
                </a:ln>
                <a:solidFill>
                  <a:srgbClr val="CCFFCC"/>
                </a:solidFill>
                <a:effectLst/>
                <a:uLnTx/>
                <a:uFillTx/>
                <a:latin typeface="Chalkboard"/>
                <a:ea typeface="+mn-ea"/>
                <a:cs typeface="Chalkboard"/>
              </a:rPr>
              <a:t>normativa, definizioni, nozioni di suolo e riporto, valori di fondo, Piano di Utilizzo.  </a:t>
            </a:r>
          </a:p>
          <a:p>
            <a:pPr marL="609600" marR="0" lvl="0" indent="-609600" algn="l" defTabSz="914400" rtl="0" eaLnBrk="1" fontAlgn="base" latinLnBrk="0" hangingPunct="1">
              <a:lnSpc>
                <a:spcPct val="100000"/>
              </a:lnSpc>
              <a:spcBef>
                <a:spcPct val="20000"/>
              </a:spcBef>
              <a:spcAft>
                <a:spcPct val="0"/>
              </a:spcAft>
              <a:buClrTx/>
              <a:buSzTx/>
              <a:buFontTx/>
              <a:buNone/>
              <a:tabLst/>
              <a:defRPr/>
            </a:pPr>
            <a:endParaRPr kumimoji="0" lang="it-IT" sz="2600" b="0" i="0" u="none" strike="noStrike" kern="0" cap="none" spc="0" normalizeH="0" baseline="0" noProof="0" dirty="0">
              <a:ln>
                <a:noFill/>
              </a:ln>
              <a:solidFill>
                <a:schemeClr val="tx1"/>
              </a:solidFill>
              <a:effectLst/>
              <a:uLnTx/>
              <a:uFillTx/>
              <a:latin typeface="Chalkboard"/>
              <a:ea typeface="+mn-ea"/>
              <a:cs typeface="Chalkboard"/>
            </a:endParaRPr>
          </a:p>
        </p:txBody>
      </p:sp>
      <p:sp>
        <p:nvSpPr>
          <p:cNvPr id="5" name="Rettangolo 4"/>
          <p:cNvSpPr/>
          <p:nvPr/>
        </p:nvSpPr>
        <p:spPr>
          <a:xfrm>
            <a:off x="179388" y="5178778"/>
            <a:ext cx="8785225" cy="923330"/>
          </a:xfrm>
          <a:prstGeom prst="rect">
            <a:avLst/>
          </a:prstGeom>
        </p:spPr>
        <p:txBody>
          <a:bodyPr wrap="square">
            <a:spAutoFit/>
          </a:bodyPr>
          <a:lstStyle/>
          <a:p>
            <a:pPr marL="357188" indent="-357188">
              <a:buFont typeface="Wingdings" charset="2"/>
              <a:buChar char="à"/>
            </a:pPr>
            <a:r>
              <a:rPr lang="it-IT" dirty="0" smtClean="0">
                <a:solidFill>
                  <a:srgbClr val="FFFF00"/>
                </a:solidFill>
                <a:latin typeface="Chalkboard"/>
                <a:cs typeface="Chalkboard"/>
              </a:rPr>
              <a:t>Per tutte tali tematiche (rifiuti, bonifiche, terre di scavo) il riferimento normativo </a:t>
            </a:r>
            <a:r>
              <a:rPr lang="it-IT" u="sng" dirty="0" smtClean="0">
                <a:solidFill>
                  <a:srgbClr val="FFFF00"/>
                </a:solidFill>
                <a:latin typeface="Chalkboard"/>
                <a:cs typeface="Chalkboard"/>
              </a:rPr>
              <a:t>principale</a:t>
            </a:r>
            <a:r>
              <a:rPr lang="it-IT" dirty="0" smtClean="0">
                <a:solidFill>
                  <a:srgbClr val="FFFF00"/>
                </a:solidFill>
                <a:latin typeface="Chalkboard"/>
                <a:cs typeface="Chalkboard"/>
              </a:rPr>
              <a:t> è il c.d. </a:t>
            </a:r>
            <a:r>
              <a:rPr lang="it-IT" b="1" i="1" u="sng" dirty="0" smtClean="0">
                <a:solidFill>
                  <a:srgbClr val="FFFF00"/>
                </a:solidFill>
                <a:latin typeface="Chalkboard"/>
                <a:cs typeface="Chalkboard"/>
              </a:rPr>
              <a:t>Testo Unico per l’Ambiente</a:t>
            </a:r>
            <a:r>
              <a:rPr lang="it-IT" dirty="0" smtClean="0">
                <a:solidFill>
                  <a:srgbClr val="FFFF00"/>
                </a:solidFill>
                <a:latin typeface="Chalkboard"/>
                <a:cs typeface="Chalkboard"/>
              </a:rPr>
              <a:t>, </a:t>
            </a:r>
            <a:r>
              <a:rPr lang="it-IT" u="sng" dirty="0" smtClean="0">
                <a:solidFill>
                  <a:srgbClr val="FFFF00"/>
                </a:solidFill>
                <a:latin typeface="Chalkboard"/>
                <a:cs typeface="Chalkboard"/>
              </a:rPr>
              <a:t>DLgs 152/2006</a:t>
            </a:r>
            <a:r>
              <a:rPr lang="it-IT" dirty="0" smtClean="0">
                <a:solidFill>
                  <a:srgbClr val="FFFF00"/>
                </a:solidFill>
                <a:latin typeface="Chalkboard"/>
                <a:cs typeface="Chalkboard"/>
              </a:rPr>
              <a:t>, </a:t>
            </a:r>
            <a:r>
              <a:rPr lang="it-IT" u="sng" dirty="0" smtClean="0">
                <a:solidFill>
                  <a:srgbClr val="FFFF00"/>
                </a:solidFill>
                <a:latin typeface="Chalkboard"/>
                <a:cs typeface="Chalkboard"/>
              </a:rPr>
              <a:t>parte quarta</a:t>
            </a:r>
            <a:r>
              <a:rPr lang="it-IT" dirty="0" smtClean="0">
                <a:solidFill>
                  <a:srgbClr val="FFFF00"/>
                </a:solidFill>
                <a:latin typeface="Chalkboard"/>
                <a:cs typeface="Chalkboard"/>
              </a:rPr>
              <a:t> “Norme in materia di gestione dei rifiuti e di bonifica dei siti inquinati”.</a:t>
            </a:r>
            <a:endParaRPr lang="it-IT" dirty="0">
              <a:solidFill>
                <a:srgbClr val="FFFF00"/>
              </a:solidFill>
              <a:latin typeface="Chalkboard"/>
              <a:cs typeface="Chalkboard"/>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0"/>
            <a:ext cx="8229600" cy="5721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it-IT" sz="2400" b="0" i="0" u="none" strike="noStrike" kern="0" cap="none" spc="0" normalizeH="0" baseline="0" noProof="0" dirty="0" smtClean="0">
              <a:ln>
                <a:noFill/>
              </a:ln>
              <a:solidFill>
                <a:schemeClr val="tx1"/>
              </a:solidFill>
              <a:effectLst/>
              <a:uLnTx/>
              <a:uFillTx/>
              <a:latin typeface="Chalkboard"/>
              <a:ea typeface="+mn-ea"/>
              <a:cs typeface="Chalkboard"/>
            </a:endParaRPr>
          </a:p>
          <a:p>
            <a:pPr marL="342900" marR="0" lvl="0" indent="-342900" algn="l" defTabSz="914400" rtl="0" eaLnBrk="1" fontAlgn="base" latinLnBrk="0" hangingPunct="1">
              <a:lnSpc>
                <a:spcPct val="100000"/>
              </a:lnSpc>
              <a:spcBef>
                <a:spcPct val="20000"/>
              </a:spcBef>
              <a:spcAft>
                <a:spcPct val="0"/>
              </a:spcAft>
              <a:buClrTx/>
              <a:buSzTx/>
              <a:buFont typeface="Wingdings" charset="2"/>
              <a:buChar char="à"/>
              <a:tabLst/>
              <a:defRPr/>
            </a:pPr>
            <a:r>
              <a:rPr kumimoji="0" lang="it-IT" sz="2400" b="0" i="0" u="none" strike="noStrike" kern="0" cap="none" spc="0" normalizeH="0" baseline="0" noProof="0" dirty="0" smtClean="0">
                <a:ln>
                  <a:noFill/>
                </a:ln>
                <a:solidFill>
                  <a:schemeClr val="bg1"/>
                </a:solidFill>
                <a:effectLst/>
                <a:uLnTx/>
                <a:uFillTx/>
                <a:latin typeface="Chalkboard"/>
                <a:ea typeface="+mn-ea"/>
                <a:cs typeface="Chalkboard"/>
              </a:rPr>
              <a:t>“Rifiuto”: qualsiasi sostanza od oggetto di cui il detentore </a:t>
            </a:r>
            <a:r>
              <a:rPr kumimoji="0" lang="it-IT" sz="2400" b="0" i="0" u="sng" strike="noStrike" kern="0" cap="none" spc="0" normalizeH="0" baseline="0" noProof="0" dirty="0" smtClean="0">
                <a:ln>
                  <a:noFill/>
                </a:ln>
                <a:solidFill>
                  <a:schemeClr val="bg1"/>
                </a:solidFill>
                <a:effectLst/>
                <a:uLnTx/>
                <a:uFillTx/>
                <a:latin typeface="Chalkboard"/>
                <a:ea typeface="+mn-ea"/>
                <a:cs typeface="Chalkboard"/>
              </a:rPr>
              <a:t>si disfi</a:t>
            </a:r>
            <a:r>
              <a:rPr kumimoji="0" lang="it-IT" sz="2400" b="0" i="0" u="none" strike="noStrike" kern="0" cap="none" spc="0" normalizeH="0" baseline="0" noProof="0" dirty="0" smtClean="0">
                <a:ln>
                  <a:noFill/>
                </a:ln>
                <a:solidFill>
                  <a:schemeClr val="bg1"/>
                </a:solidFill>
                <a:effectLst/>
                <a:uLnTx/>
                <a:uFillTx/>
                <a:latin typeface="Chalkboard"/>
                <a:ea typeface="+mn-ea"/>
                <a:cs typeface="Chalkboard"/>
              </a:rPr>
              <a:t>, o </a:t>
            </a:r>
            <a:r>
              <a:rPr kumimoji="0" lang="it-IT" sz="2400" b="0" i="0" u="sng" strike="noStrike" kern="0" cap="none" spc="0" normalizeH="0" baseline="0" noProof="0" dirty="0" smtClean="0">
                <a:ln>
                  <a:noFill/>
                </a:ln>
                <a:solidFill>
                  <a:schemeClr val="bg1"/>
                </a:solidFill>
                <a:effectLst/>
                <a:uLnTx/>
                <a:uFillTx/>
                <a:latin typeface="Chalkboard"/>
                <a:ea typeface="+mn-ea"/>
                <a:cs typeface="Chalkboard"/>
              </a:rPr>
              <a:t>abbia l’intenzione</a:t>
            </a:r>
            <a:r>
              <a:rPr kumimoji="0" lang="it-IT" sz="2400" b="0" i="0" u="none" strike="noStrike" kern="0" cap="none" spc="0" normalizeH="0" baseline="0" noProof="0" dirty="0" smtClean="0">
                <a:ln>
                  <a:noFill/>
                </a:ln>
                <a:solidFill>
                  <a:schemeClr val="bg1"/>
                </a:solidFill>
                <a:effectLst/>
                <a:uLnTx/>
                <a:uFillTx/>
                <a:latin typeface="Chalkboard"/>
                <a:ea typeface="+mn-ea"/>
                <a:cs typeface="Chalkboard"/>
              </a:rPr>
              <a:t> o </a:t>
            </a:r>
            <a:r>
              <a:rPr kumimoji="0" lang="it-IT" sz="2400" b="0" i="0" u="sng" strike="noStrike" kern="0" cap="none" spc="0" normalizeH="0" baseline="0" noProof="0" dirty="0" smtClean="0">
                <a:ln>
                  <a:noFill/>
                </a:ln>
                <a:solidFill>
                  <a:schemeClr val="bg1"/>
                </a:solidFill>
                <a:effectLst/>
                <a:uLnTx/>
                <a:uFillTx/>
                <a:latin typeface="Chalkboard"/>
                <a:ea typeface="+mn-ea"/>
                <a:cs typeface="Chalkboard"/>
              </a:rPr>
              <a:t>abbia l’obbligo di disfarsi</a:t>
            </a:r>
            <a:r>
              <a:rPr lang="it-IT" sz="2400" kern="0" dirty="0" smtClean="0">
                <a:solidFill>
                  <a:schemeClr val="bg1"/>
                </a:solidFill>
                <a:latin typeface="Chalkboard"/>
                <a:cs typeface="Chalkboard"/>
              </a:rPr>
              <a:t>”;</a:t>
            </a:r>
            <a:endParaRPr kumimoji="0" lang="it-IT" sz="2400" b="0" i="0" u="none" strike="noStrike" kern="0" cap="none" spc="0" normalizeH="0" baseline="0" noProof="0" dirty="0" smtClean="0">
              <a:ln>
                <a:noFill/>
              </a:ln>
              <a:solidFill>
                <a:schemeClr val="bg1"/>
              </a:solidFill>
              <a:effectLst/>
              <a:uLnTx/>
              <a:uFillTx/>
              <a:latin typeface="Chalkboard"/>
              <a:ea typeface="+mn-ea"/>
              <a:cs typeface="Chalkboard"/>
            </a:endParaRPr>
          </a:p>
          <a:p>
            <a:pPr marL="342900" marR="0" lvl="0" indent="-342900" algn="l" defTabSz="914400" rtl="0" eaLnBrk="1" fontAlgn="base" latinLnBrk="0" hangingPunct="1">
              <a:lnSpc>
                <a:spcPct val="100000"/>
              </a:lnSpc>
              <a:spcBef>
                <a:spcPct val="20000"/>
              </a:spcBef>
              <a:spcAft>
                <a:spcPct val="0"/>
              </a:spcAft>
              <a:buClrTx/>
              <a:buSzTx/>
              <a:buFont typeface="Wingdings" charset="2"/>
              <a:buNone/>
              <a:tabLst/>
              <a:defRPr/>
            </a:pPr>
            <a:r>
              <a:rPr kumimoji="0" lang="it-IT" sz="2400" b="0" i="0" u="none" strike="noStrike" kern="0" cap="none" spc="0" normalizeH="0" baseline="0" noProof="0" dirty="0" smtClean="0">
                <a:ln>
                  <a:noFill/>
                </a:ln>
                <a:solidFill>
                  <a:srgbClr val="00FFFF"/>
                </a:solidFill>
                <a:effectLst/>
                <a:uLnTx/>
                <a:uFillTx/>
                <a:latin typeface="Chalkboard"/>
                <a:ea typeface="+mn-ea"/>
                <a:cs typeface="Chalkboard"/>
                <a:sym typeface="Wingdings" charset="2"/>
              </a:rPr>
              <a:t></a:t>
            </a:r>
            <a:r>
              <a:rPr kumimoji="0" lang="it-IT" sz="2400" b="0" i="0" u="none" strike="noStrike" kern="0" cap="none" spc="0" normalizeH="0" baseline="0" noProof="0" dirty="0" smtClean="0">
                <a:ln>
                  <a:noFill/>
                </a:ln>
                <a:solidFill>
                  <a:srgbClr val="00FFFF"/>
                </a:solidFill>
                <a:effectLst/>
                <a:uLnTx/>
                <a:uFillTx/>
                <a:latin typeface="Chalkboard"/>
                <a:ea typeface="+mn-ea"/>
                <a:cs typeface="Chalkboard"/>
              </a:rPr>
              <a:t>La gestione dei rifiuti è attività di pubblico interesse e va condotta senza determinare rischi per l’uomo, l’ambiente (aria, acqua, suolo, sottosuolo), la flora/fauna;</a:t>
            </a:r>
          </a:p>
          <a:p>
            <a:pPr marL="342900" marR="0" lvl="0" indent="-342900" algn="l" defTabSz="914400" rtl="0" eaLnBrk="1" fontAlgn="base" latinLnBrk="0" hangingPunct="1">
              <a:lnSpc>
                <a:spcPct val="100000"/>
              </a:lnSpc>
              <a:spcBef>
                <a:spcPct val="20000"/>
              </a:spcBef>
              <a:spcAft>
                <a:spcPct val="0"/>
              </a:spcAft>
              <a:buClrTx/>
              <a:buSzTx/>
              <a:buFont typeface="Wingdings" charset="2"/>
              <a:buNone/>
              <a:tabLst/>
              <a:defRPr/>
            </a:pPr>
            <a:r>
              <a:rPr kumimoji="0" lang="it-IT" sz="2400" b="0" i="0" u="none" strike="noStrike" kern="0" cap="none" spc="0" normalizeH="0" baseline="0" noProof="0" dirty="0" smtClean="0">
                <a:ln>
                  <a:noFill/>
                </a:ln>
                <a:solidFill>
                  <a:schemeClr val="tx2">
                    <a:lumMod val="20000"/>
                    <a:lumOff val="80000"/>
                  </a:schemeClr>
                </a:solidFill>
                <a:effectLst/>
                <a:uLnTx/>
                <a:uFillTx/>
                <a:latin typeface="Chalkboard"/>
                <a:ea typeface="+mn-ea"/>
                <a:cs typeface="Chalkboard"/>
                <a:sym typeface="Wingdings" charset="2"/>
              </a:rPr>
              <a:t> I rifiuti sono classificati in “</a:t>
            </a:r>
            <a:r>
              <a:rPr kumimoji="0" lang="it-IT" sz="2400" b="0" i="0" u="sng" strike="noStrike" kern="0" cap="none" spc="0" normalizeH="0" baseline="0" noProof="0" dirty="0" smtClean="0">
                <a:ln>
                  <a:noFill/>
                </a:ln>
                <a:solidFill>
                  <a:schemeClr val="tx2">
                    <a:lumMod val="20000"/>
                    <a:lumOff val="80000"/>
                  </a:schemeClr>
                </a:solidFill>
                <a:effectLst/>
                <a:uLnTx/>
                <a:uFillTx/>
                <a:latin typeface="Chalkboard"/>
                <a:ea typeface="+mn-ea"/>
                <a:cs typeface="Chalkboard"/>
                <a:sym typeface="Wingdings" charset="2"/>
              </a:rPr>
              <a:t>urbani</a:t>
            </a:r>
            <a:r>
              <a:rPr kumimoji="0" lang="it-IT" sz="2400" b="0" i="0" u="none" strike="noStrike" kern="0" cap="none" spc="0" normalizeH="0" baseline="0" noProof="0" dirty="0" smtClean="0">
                <a:ln>
                  <a:noFill/>
                </a:ln>
                <a:solidFill>
                  <a:schemeClr val="tx2">
                    <a:lumMod val="20000"/>
                    <a:lumOff val="80000"/>
                  </a:schemeClr>
                </a:solidFill>
                <a:effectLst/>
                <a:uLnTx/>
                <a:uFillTx/>
                <a:latin typeface="Chalkboard"/>
                <a:ea typeface="+mn-ea"/>
                <a:cs typeface="Chalkboard"/>
                <a:sym typeface="Wingdings" charset="2"/>
              </a:rPr>
              <a:t>” e “</a:t>
            </a:r>
            <a:r>
              <a:rPr kumimoji="0" lang="it-IT" sz="2400" b="0" i="0" u="sng" strike="noStrike" kern="0" cap="none" spc="0" normalizeH="0" baseline="0" noProof="0" dirty="0" smtClean="0">
                <a:ln>
                  <a:noFill/>
                </a:ln>
                <a:solidFill>
                  <a:schemeClr val="tx2">
                    <a:lumMod val="20000"/>
                    <a:lumOff val="80000"/>
                  </a:schemeClr>
                </a:solidFill>
                <a:effectLst/>
                <a:uLnTx/>
                <a:uFillTx/>
                <a:latin typeface="Chalkboard"/>
                <a:ea typeface="+mn-ea"/>
                <a:cs typeface="Chalkboard"/>
                <a:sym typeface="Wingdings" charset="2"/>
              </a:rPr>
              <a:t>speciali</a:t>
            </a:r>
            <a:r>
              <a:rPr kumimoji="0" lang="it-IT" sz="2400" b="0" i="0" u="none" strike="noStrike" kern="0" cap="none" spc="0" normalizeH="0" baseline="0" noProof="0" dirty="0" smtClean="0">
                <a:ln>
                  <a:noFill/>
                </a:ln>
                <a:solidFill>
                  <a:schemeClr val="tx2">
                    <a:lumMod val="20000"/>
                    <a:lumOff val="80000"/>
                  </a:schemeClr>
                </a:solidFill>
                <a:effectLst/>
                <a:uLnTx/>
                <a:uFillTx/>
                <a:latin typeface="Chalkboard"/>
                <a:ea typeface="+mn-ea"/>
                <a:cs typeface="Chalkboard"/>
                <a:sym typeface="Wingdings" charset="2"/>
              </a:rPr>
              <a:t>”;</a:t>
            </a:r>
            <a:endParaRPr kumimoji="0" lang="it-IT" sz="2400" b="0" i="0" u="none" strike="noStrike" kern="0" cap="none" spc="0" normalizeH="0" baseline="0" noProof="0" dirty="0" smtClean="0">
              <a:ln>
                <a:noFill/>
              </a:ln>
              <a:solidFill>
                <a:schemeClr val="tx2">
                  <a:lumMod val="20000"/>
                  <a:lumOff val="80000"/>
                </a:schemeClr>
              </a:solidFill>
              <a:effectLst/>
              <a:uLnTx/>
              <a:uFillTx/>
              <a:latin typeface="Chalkboard"/>
              <a:ea typeface="+mn-ea"/>
              <a:cs typeface="Chalkboard"/>
            </a:endParaRPr>
          </a:p>
          <a:p>
            <a:pPr marL="342900" marR="0" lvl="0" indent="-342900" algn="l" defTabSz="914400" rtl="0" eaLnBrk="1" fontAlgn="base" latinLnBrk="0" hangingPunct="1">
              <a:lnSpc>
                <a:spcPct val="100000"/>
              </a:lnSpc>
              <a:spcBef>
                <a:spcPct val="20000"/>
              </a:spcBef>
              <a:spcAft>
                <a:spcPct val="0"/>
              </a:spcAft>
              <a:buClrTx/>
              <a:buSzTx/>
              <a:buFont typeface="Wingdings" charset="2"/>
              <a:buChar char="à"/>
              <a:tabLst/>
              <a:defRPr/>
            </a:pPr>
            <a:r>
              <a:rPr kumimoji="0" lang="it-IT" sz="2400" b="0" i="0" u="none" strike="noStrike" kern="0" cap="none" spc="0" normalizeH="0" baseline="0" noProof="0" dirty="0" smtClean="0">
                <a:ln>
                  <a:noFill/>
                </a:ln>
                <a:solidFill>
                  <a:schemeClr val="accent3">
                    <a:lumMod val="20000"/>
                    <a:lumOff val="80000"/>
                  </a:schemeClr>
                </a:solidFill>
                <a:effectLst/>
                <a:uLnTx/>
                <a:uFillTx/>
                <a:latin typeface="Chalkboard"/>
                <a:ea typeface="+mn-ea"/>
                <a:cs typeface="Chalkboard"/>
                <a:sym typeface="Wingdings" charset="2"/>
              </a:rPr>
              <a:t>I materiali di risulta da attività edilizia, demolizione e scavi </a:t>
            </a:r>
            <a:r>
              <a:rPr kumimoji="0" lang="it-IT" sz="2400" b="0" i="0" u="sng" strike="noStrike" kern="0" cap="none" spc="0" normalizeH="0" baseline="0" noProof="0" dirty="0" smtClean="0">
                <a:ln>
                  <a:noFill/>
                </a:ln>
                <a:solidFill>
                  <a:schemeClr val="accent3">
                    <a:lumMod val="20000"/>
                    <a:lumOff val="80000"/>
                  </a:schemeClr>
                </a:solidFill>
                <a:effectLst/>
                <a:uLnTx/>
                <a:uFillTx/>
                <a:latin typeface="Chalkboard"/>
                <a:ea typeface="+mn-ea"/>
                <a:cs typeface="Chalkboard"/>
                <a:sym typeface="Wingdings" charset="2"/>
              </a:rPr>
              <a:t>sono rifiuti “speciali</a:t>
            </a:r>
            <a:r>
              <a:rPr kumimoji="0" lang="it-IT" sz="2400" b="0" i="0" u="none" strike="noStrike" kern="0" cap="none" spc="0" normalizeH="0" baseline="0" noProof="0" dirty="0" smtClean="0">
                <a:ln>
                  <a:noFill/>
                </a:ln>
                <a:solidFill>
                  <a:schemeClr val="accent3">
                    <a:lumMod val="20000"/>
                    <a:lumOff val="80000"/>
                  </a:schemeClr>
                </a:solidFill>
                <a:effectLst/>
                <a:uLnTx/>
                <a:uFillTx/>
                <a:latin typeface="Chalkboard"/>
                <a:ea typeface="+mn-ea"/>
                <a:cs typeface="Chalkboard"/>
                <a:sym typeface="Wingdings" charset="2"/>
              </a:rPr>
              <a:t>”;</a:t>
            </a:r>
            <a:endParaRPr kumimoji="0" lang="it-IT" sz="2400" b="0" i="0" u="none" strike="noStrike" kern="0" cap="none" spc="0" normalizeH="0" baseline="0" noProof="0" dirty="0">
              <a:ln>
                <a:noFill/>
              </a:ln>
              <a:solidFill>
                <a:schemeClr val="accent3">
                  <a:lumMod val="20000"/>
                  <a:lumOff val="80000"/>
                </a:schemeClr>
              </a:solidFill>
              <a:effectLst/>
              <a:uLnTx/>
              <a:uFillTx/>
              <a:latin typeface="Chalkboard"/>
              <a:ea typeface="+mn-ea"/>
              <a:cs typeface="Chalkboard"/>
            </a:endParaRPr>
          </a:p>
        </p:txBody>
      </p:sp>
      <p:sp>
        <p:nvSpPr>
          <p:cNvPr id="5" name="Rettangolo 4"/>
          <p:cNvSpPr/>
          <p:nvPr/>
        </p:nvSpPr>
        <p:spPr>
          <a:xfrm>
            <a:off x="197557" y="5103673"/>
            <a:ext cx="8489244" cy="923330"/>
          </a:xfrm>
          <a:prstGeom prst="rect">
            <a:avLst/>
          </a:prstGeom>
        </p:spPr>
        <p:txBody>
          <a:bodyPr wrap="square">
            <a:spAutoFit/>
          </a:bodyPr>
          <a:lstStyle/>
          <a:p>
            <a:pPr>
              <a:buFont typeface="Wingdings" charset="2"/>
              <a:buChar char="à"/>
            </a:pPr>
            <a:r>
              <a:rPr lang="it-IT" dirty="0" smtClean="0">
                <a:solidFill>
                  <a:srgbClr val="CCFFCC"/>
                </a:solidFill>
                <a:latin typeface="Chalkboard"/>
                <a:cs typeface="Chalkboard"/>
                <a:sym typeface="Wingdings" charset="2"/>
              </a:rPr>
              <a:t>E’ </a:t>
            </a:r>
            <a:r>
              <a:rPr lang="it-IT" u="sng" dirty="0" smtClean="0">
                <a:solidFill>
                  <a:srgbClr val="CCFFCC"/>
                </a:solidFill>
                <a:latin typeface="Chalkboard"/>
                <a:cs typeface="Chalkboard"/>
                <a:sym typeface="Wingdings" charset="2"/>
              </a:rPr>
              <a:t>vietato diluire e/o miscelare</a:t>
            </a:r>
            <a:r>
              <a:rPr lang="it-IT" dirty="0" smtClean="0">
                <a:solidFill>
                  <a:srgbClr val="CCFFCC"/>
                </a:solidFill>
                <a:latin typeface="Chalkboard"/>
                <a:cs typeface="Chalkboard"/>
                <a:sym typeface="Wingdings" charset="2"/>
              </a:rPr>
              <a:t> “rifiuti pericolosi” aventi diverse caratteristiche di pericolosità, ovvero “rifiuti pericolosi” con “rifiuti non pericolosi”. E’ vietato </a:t>
            </a:r>
            <a:r>
              <a:rPr lang="it-IT" u="sng" dirty="0" smtClean="0">
                <a:solidFill>
                  <a:srgbClr val="CCFFCC"/>
                </a:solidFill>
                <a:latin typeface="Chalkboard"/>
                <a:cs typeface="Chalkboard"/>
                <a:sym typeface="Wingdings" charset="2"/>
              </a:rPr>
              <a:t>declassificare</a:t>
            </a:r>
            <a:r>
              <a:rPr lang="it-IT" dirty="0" smtClean="0">
                <a:solidFill>
                  <a:srgbClr val="CCFFCC"/>
                </a:solidFill>
                <a:latin typeface="Chalkboard"/>
                <a:cs typeface="Chalkboard"/>
                <a:sym typeface="Wingdings" charset="2"/>
              </a:rPr>
              <a:t> i rifiuti pericolosi mediante diluizione/miscelazione. </a:t>
            </a:r>
            <a:endParaRPr lang="it-IT" dirty="0">
              <a:solidFill>
                <a:srgbClr val="CCFFCC"/>
              </a:solidFill>
              <a:latin typeface="Chalkboard"/>
              <a:cs typeface="Chalkboard"/>
              <a:sym typeface="Wingdings"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Segnaposto numero diapositiva 5"/>
          <p:cNvSpPr>
            <a:spLocks noGrp="1"/>
          </p:cNvSpPr>
          <p:nvPr>
            <p:ph type="sldNum" sz="quarter" idx="12"/>
          </p:nvPr>
        </p:nvSpPr>
        <p:spPr/>
        <p:txBody>
          <a:bodyPr/>
          <a:lstStyle/>
          <a:p>
            <a:fld id="{4E54F49B-1203-D849-A22D-53540A9ECB3A}" type="slidenum">
              <a:rPr lang="it-IT"/>
              <a:pPr/>
              <a:t>66</a:t>
            </a:fld>
            <a:endParaRPr lang="it-IT"/>
          </a:p>
        </p:txBody>
      </p:sp>
      <p:sp>
        <p:nvSpPr>
          <p:cNvPr id="120835" name="Rectangle 3"/>
          <p:cNvSpPr>
            <a:spLocks noGrp="1" noChangeArrowheads="1"/>
          </p:cNvSpPr>
          <p:nvPr>
            <p:ph type="body" idx="1"/>
          </p:nvPr>
        </p:nvSpPr>
        <p:spPr>
          <a:xfrm>
            <a:off x="323850" y="0"/>
            <a:ext cx="8569325" cy="6480175"/>
          </a:xfrm>
        </p:spPr>
        <p:txBody>
          <a:bodyPr/>
          <a:lstStyle/>
          <a:p>
            <a:pPr>
              <a:lnSpc>
                <a:spcPct val="90000"/>
              </a:lnSpc>
              <a:buFontTx/>
              <a:buNone/>
            </a:pPr>
            <a:endParaRPr lang="it-IT" sz="2400" dirty="0">
              <a:solidFill>
                <a:srgbClr val="FF3300"/>
              </a:solidFill>
              <a:latin typeface="Chalkboard"/>
              <a:cs typeface="Chalkboard"/>
            </a:endParaRPr>
          </a:p>
          <a:p>
            <a:pPr>
              <a:lnSpc>
                <a:spcPct val="90000"/>
              </a:lnSpc>
              <a:buFontTx/>
              <a:buNone/>
            </a:pPr>
            <a:r>
              <a:rPr lang="it-IT" sz="2400" dirty="0">
                <a:solidFill>
                  <a:srgbClr val="EBF1DE"/>
                </a:solidFill>
                <a:latin typeface="Chalkboard"/>
                <a:cs typeface="Chalkboard"/>
              </a:rPr>
              <a:t>17 Rifiuti delle operazioni di costruzione e demolizione</a:t>
            </a:r>
          </a:p>
          <a:p>
            <a:pPr>
              <a:lnSpc>
                <a:spcPct val="90000"/>
              </a:lnSpc>
            </a:pPr>
            <a:r>
              <a:rPr lang="it-IT" sz="2400" dirty="0">
                <a:solidFill>
                  <a:schemeClr val="bg1"/>
                </a:solidFill>
                <a:latin typeface="Chalkboard"/>
                <a:cs typeface="Chalkboard"/>
              </a:rPr>
              <a:t>17 01 cemento, mattoni, mattonelle e ceramiche</a:t>
            </a:r>
          </a:p>
          <a:p>
            <a:pPr>
              <a:lnSpc>
                <a:spcPct val="90000"/>
              </a:lnSpc>
            </a:pPr>
            <a:r>
              <a:rPr lang="it-IT" sz="2400" dirty="0">
                <a:solidFill>
                  <a:schemeClr val="bg1"/>
                </a:solidFill>
                <a:latin typeface="Chalkboard"/>
                <a:cs typeface="Chalkboard"/>
              </a:rPr>
              <a:t>17 01 01 cemento</a:t>
            </a:r>
          </a:p>
          <a:p>
            <a:pPr>
              <a:lnSpc>
                <a:spcPct val="90000"/>
              </a:lnSpc>
            </a:pPr>
            <a:r>
              <a:rPr lang="it-IT" sz="2400" dirty="0">
                <a:solidFill>
                  <a:schemeClr val="bg1"/>
                </a:solidFill>
                <a:latin typeface="Chalkboard"/>
                <a:cs typeface="Chalkboard"/>
              </a:rPr>
              <a:t>17 01 02 mattoni</a:t>
            </a:r>
          </a:p>
          <a:p>
            <a:pPr>
              <a:lnSpc>
                <a:spcPct val="90000"/>
              </a:lnSpc>
            </a:pPr>
            <a:r>
              <a:rPr lang="it-IT" sz="2400" dirty="0">
                <a:solidFill>
                  <a:schemeClr val="bg1"/>
                </a:solidFill>
                <a:latin typeface="Chalkboard"/>
                <a:cs typeface="Chalkboard"/>
              </a:rPr>
              <a:t>17 01 03 mattonelle e ceramiche</a:t>
            </a:r>
          </a:p>
          <a:p>
            <a:pPr>
              <a:lnSpc>
                <a:spcPct val="90000"/>
              </a:lnSpc>
            </a:pPr>
            <a:r>
              <a:rPr lang="it-IT" sz="2400" dirty="0">
                <a:solidFill>
                  <a:schemeClr val="bg1"/>
                </a:solidFill>
                <a:latin typeface="Chalkboard"/>
                <a:cs typeface="Chalkboard"/>
              </a:rPr>
              <a:t>17 01 06 </a:t>
            </a:r>
            <a:r>
              <a:rPr lang="it-IT" sz="2600" b="1" dirty="0">
                <a:solidFill>
                  <a:schemeClr val="bg1"/>
                </a:solidFill>
                <a:latin typeface="Chalkboard"/>
                <a:cs typeface="Chalkboard"/>
              </a:rPr>
              <a:t>*</a:t>
            </a:r>
            <a:r>
              <a:rPr lang="it-IT" sz="2400" dirty="0">
                <a:solidFill>
                  <a:schemeClr val="bg1"/>
                </a:solidFill>
                <a:latin typeface="Chalkboard"/>
                <a:cs typeface="Chalkboard"/>
              </a:rPr>
              <a:t> miscugli o scorie di cemento, mattoni, mattonelle e ceramiche, contenenti sostanze pericolose</a:t>
            </a:r>
          </a:p>
          <a:p>
            <a:pPr>
              <a:lnSpc>
                <a:spcPct val="90000"/>
              </a:lnSpc>
            </a:pPr>
            <a:r>
              <a:rPr lang="it-IT" sz="2400" dirty="0">
                <a:solidFill>
                  <a:schemeClr val="bg1"/>
                </a:solidFill>
                <a:latin typeface="Chalkboard"/>
                <a:cs typeface="Chalkboard"/>
              </a:rPr>
              <a:t>17 01 07 miscugli o scorie di cemento, mattoni, mattonelle e ceramiche, diverse da quelle di cui alla voce 17 01 06</a:t>
            </a:r>
          </a:p>
          <a:p>
            <a:pPr>
              <a:lnSpc>
                <a:spcPct val="90000"/>
              </a:lnSpc>
            </a:pPr>
            <a:r>
              <a:rPr lang="it-IT" sz="2400" dirty="0">
                <a:solidFill>
                  <a:schemeClr val="bg1"/>
                </a:solidFill>
                <a:latin typeface="Chalkboard"/>
                <a:cs typeface="Chalkboard"/>
              </a:rPr>
              <a:t>17 02 legno, vetro e plastica</a:t>
            </a:r>
          </a:p>
          <a:p>
            <a:pPr>
              <a:lnSpc>
                <a:spcPct val="90000"/>
              </a:lnSpc>
            </a:pPr>
            <a:r>
              <a:rPr lang="it-IT" sz="2400" dirty="0">
                <a:solidFill>
                  <a:schemeClr val="bg1"/>
                </a:solidFill>
                <a:latin typeface="Chalkboard"/>
                <a:cs typeface="Chalkboard"/>
              </a:rPr>
              <a:t>17 02 01 legno</a:t>
            </a:r>
          </a:p>
          <a:p>
            <a:pPr>
              <a:lnSpc>
                <a:spcPct val="90000"/>
              </a:lnSpc>
            </a:pPr>
            <a:r>
              <a:rPr lang="it-IT" sz="2400" dirty="0">
                <a:solidFill>
                  <a:schemeClr val="bg1"/>
                </a:solidFill>
                <a:latin typeface="Chalkboard"/>
                <a:cs typeface="Chalkboard"/>
              </a:rPr>
              <a:t>17 02 02 vetro</a:t>
            </a:r>
          </a:p>
          <a:p>
            <a:pPr>
              <a:lnSpc>
                <a:spcPct val="90000"/>
              </a:lnSpc>
            </a:pPr>
            <a:r>
              <a:rPr lang="it-IT" sz="2400" dirty="0">
                <a:solidFill>
                  <a:schemeClr val="bg1"/>
                </a:solidFill>
                <a:latin typeface="Chalkboard"/>
                <a:cs typeface="Chalkboard"/>
              </a:rPr>
              <a:t>17 02 03 plastica</a:t>
            </a:r>
          </a:p>
          <a:p>
            <a:pPr>
              <a:lnSpc>
                <a:spcPct val="90000"/>
              </a:lnSpc>
            </a:pPr>
            <a:r>
              <a:rPr lang="it-IT" sz="2400" dirty="0">
                <a:solidFill>
                  <a:schemeClr val="bg1"/>
                </a:solidFill>
                <a:latin typeface="Chalkboard"/>
                <a:cs typeface="Chalkboard"/>
              </a:rPr>
              <a:t>17 02 04 </a:t>
            </a:r>
            <a:r>
              <a:rPr lang="it-IT" sz="2600" b="1" dirty="0">
                <a:solidFill>
                  <a:schemeClr val="bg1"/>
                </a:solidFill>
                <a:latin typeface="Chalkboard"/>
                <a:cs typeface="Chalkboard"/>
              </a:rPr>
              <a:t>*</a:t>
            </a:r>
            <a:r>
              <a:rPr lang="it-IT" sz="2400" dirty="0">
                <a:solidFill>
                  <a:schemeClr val="bg1"/>
                </a:solidFill>
                <a:latin typeface="Chalkboard"/>
                <a:cs typeface="Chalkboard"/>
              </a:rPr>
              <a:t> vetro, plastica e legno contenenti sostanze pericolose o da esse contaminati</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19811" name="Rectangle 3"/>
          <p:cNvSpPr>
            <a:spLocks noGrp="1" noChangeArrowheads="1"/>
          </p:cNvSpPr>
          <p:nvPr>
            <p:ph type="body" idx="1"/>
          </p:nvPr>
        </p:nvSpPr>
        <p:spPr>
          <a:xfrm>
            <a:off x="0" y="0"/>
            <a:ext cx="9144000" cy="4223631"/>
          </a:xfrm>
        </p:spPr>
        <p:txBody>
          <a:bodyPr>
            <a:normAutofit/>
          </a:bodyPr>
          <a:lstStyle/>
          <a:p>
            <a:pPr>
              <a:lnSpc>
                <a:spcPct val="90000"/>
              </a:lnSpc>
              <a:buFontTx/>
              <a:buNone/>
            </a:pPr>
            <a:endParaRPr lang="it-IT" sz="2200" dirty="0">
              <a:solidFill>
                <a:srgbClr val="FFFF00"/>
              </a:solidFill>
              <a:latin typeface="Chalkboard"/>
              <a:cs typeface="Chalkboard"/>
              <a:sym typeface="Wingdings" charset="2"/>
            </a:endParaRPr>
          </a:p>
          <a:p>
            <a:pPr>
              <a:lnSpc>
                <a:spcPct val="90000"/>
              </a:lnSpc>
              <a:buFontTx/>
              <a:buNone/>
            </a:pPr>
            <a:r>
              <a:rPr lang="it-IT" sz="2200" dirty="0">
                <a:solidFill>
                  <a:srgbClr val="FFFF00"/>
                </a:solidFill>
                <a:latin typeface="Chalkboard"/>
                <a:cs typeface="Chalkboard"/>
                <a:sym typeface="Wingdings" charset="2"/>
              </a:rPr>
              <a:t></a:t>
            </a:r>
            <a:r>
              <a:rPr lang="it-IT" sz="2200" dirty="0">
                <a:solidFill>
                  <a:srgbClr val="FFFF00"/>
                </a:solidFill>
                <a:latin typeface="Chalkboard"/>
                <a:cs typeface="Chalkboard"/>
              </a:rPr>
              <a:t>Una volta completata la rimozione dei rifiuti abbandonati o depositati in modo incontrollato sul-nel suolo, </a:t>
            </a:r>
            <a:r>
              <a:rPr lang="it-IT" sz="2200" u="sng" dirty="0">
                <a:solidFill>
                  <a:srgbClr val="FFFF00"/>
                </a:solidFill>
                <a:latin typeface="Chalkboard"/>
                <a:cs typeface="Chalkboard"/>
              </a:rPr>
              <a:t>si procede a campionamento</a:t>
            </a:r>
            <a:r>
              <a:rPr lang="it-IT" sz="2200" dirty="0">
                <a:solidFill>
                  <a:srgbClr val="FFFF00"/>
                </a:solidFill>
                <a:latin typeface="Chalkboard"/>
                <a:cs typeface="Chalkboard"/>
              </a:rPr>
              <a:t> dei terreni su pareti e fondo scavo al fine di verificare se vi è </a:t>
            </a:r>
            <a:r>
              <a:rPr lang="it-IT" sz="2200" u="sng" dirty="0">
                <a:solidFill>
                  <a:srgbClr val="FFFF00"/>
                </a:solidFill>
                <a:latin typeface="Chalkboard"/>
                <a:cs typeface="Chalkboard"/>
              </a:rPr>
              <a:t>superamento delle CSC (Concentrazioni Soglia di Contaminazione) per le sostanze indicate dalla legge per la “potenziale contaminazione</a:t>
            </a:r>
            <a:r>
              <a:rPr lang="it-IT" sz="2200" u="sng" dirty="0" smtClean="0">
                <a:solidFill>
                  <a:srgbClr val="FFFF00"/>
                </a:solidFill>
                <a:latin typeface="Chalkboard"/>
                <a:cs typeface="Chalkboard"/>
              </a:rPr>
              <a:t>”</a:t>
            </a:r>
            <a:r>
              <a:rPr lang="it-IT" sz="2200" dirty="0" smtClean="0">
                <a:solidFill>
                  <a:srgbClr val="FFFF00"/>
                </a:solidFill>
                <a:latin typeface="Chalkboard"/>
                <a:cs typeface="Chalkboard"/>
              </a:rPr>
              <a:t>.</a:t>
            </a:r>
            <a:endParaRPr lang="it-IT" sz="2200" dirty="0">
              <a:solidFill>
                <a:srgbClr val="FFFF00"/>
              </a:solidFill>
              <a:latin typeface="Chalkboard"/>
              <a:cs typeface="Chalkboard"/>
            </a:endParaRPr>
          </a:p>
          <a:p>
            <a:pPr>
              <a:lnSpc>
                <a:spcPct val="90000"/>
              </a:lnSpc>
              <a:buFontTx/>
              <a:buNone/>
            </a:pPr>
            <a:endParaRPr lang="it-IT" sz="2200" dirty="0">
              <a:solidFill>
                <a:schemeClr val="accent2"/>
              </a:solidFill>
              <a:latin typeface="Chalkboard"/>
              <a:cs typeface="Chalkboard"/>
            </a:endParaRPr>
          </a:p>
          <a:p>
            <a:pPr>
              <a:lnSpc>
                <a:spcPct val="90000"/>
              </a:lnSpc>
              <a:buFontTx/>
              <a:buNone/>
            </a:pPr>
            <a:r>
              <a:rPr lang="it-IT" sz="2200" dirty="0">
                <a:solidFill>
                  <a:srgbClr val="00FFFF"/>
                </a:solidFill>
                <a:latin typeface="Chalkboard"/>
                <a:cs typeface="Chalkboard"/>
                <a:sym typeface="Wingdings" charset="2"/>
              </a:rPr>
              <a:t></a:t>
            </a:r>
            <a:r>
              <a:rPr lang="it-IT" sz="2200" dirty="0">
                <a:solidFill>
                  <a:srgbClr val="00FFFF"/>
                </a:solidFill>
                <a:latin typeface="Chalkboard"/>
                <a:cs typeface="Chalkboard"/>
              </a:rPr>
              <a:t>In caso di superamento delle CSC </a:t>
            </a:r>
            <a:r>
              <a:rPr lang="it-IT" sz="2200" u="sng" dirty="0">
                <a:solidFill>
                  <a:srgbClr val="00FFFF"/>
                </a:solidFill>
                <a:latin typeface="Chalkboard"/>
                <a:cs typeface="Chalkboard"/>
              </a:rPr>
              <a:t>si procedere alla caratterizzazione</a:t>
            </a:r>
            <a:r>
              <a:rPr lang="it-IT" sz="2200" dirty="0">
                <a:solidFill>
                  <a:srgbClr val="00FFFF"/>
                </a:solidFill>
                <a:latin typeface="Chalkboard"/>
                <a:cs typeface="Chalkboard"/>
              </a:rPr>
              <a:t> dell'area ai fini degli eventuali interventi di </a:t>
            </a:r>
            <a:r>
              <a:rPr lang="it-IT" sz="2200" dirty="0" smtClean="0">
                <a:solidFill>
                  <a:srgbClr val="00FFFF"/>
                </a:solidFill>
                <a:latin typeface="Chalkboard"/>
                <a:cs typeface="Chalkboard"/>
              </a:rPr>
              <a:t>bonifica</a:t>
            </a:r>
            <a:r>
              <a:rPr lang="it-IT" sz="2200" i="1" dirty="0" smtClean="0">
                <a:latin typeface="Chalkboard"/>
                <a:cs typeface="Chalkboard"/>
              </a:rPr>
              <a:t>.</a:t>
            </a:r>
            <a:r>
              <a:rPr lang="it-IT" sz="2200" dirty="0" smtClean="0">
                <a:latin typeface="Chalkboard"/>
                <a:cs typeface="Chalkboard"/>
              </a:rPr>
              <a:t> </a:t>
            </a:r>
            <a:endParaRPr lang="it-IT" sz="2200" dirty="0">
              <a:latin typeface="Chalkboard"/>
              <a:cs typeface="Chalkboard"/>
            </a:endParaRPr>
          </a:p>
          <a:p>
            <a:pPr>
              <a:lnSpc>
                <a:spcPct val="90000"/>
              </a:lnSpc>
            </a:pPr>
            <a:endParaRPr lang="it-IT" sz="2200" dirty="0">
              <a:latin typeface="Chalkboard"/>
              <a:cs typeface="Chalkboard"/>
            </a:endParaRPr>
          </a:p>
        </p:txBody>
      </p:sp>
      <p:pic>
        <p:nvPicPr>
          <p:cNvPr id="6" name="Immagine 5"/>
          <p:cNvPicPr>
            <a:picLocks noChangeAspect="1"/>
          </p:cNvPicPr>
          <p:nvPr/>
        </p:nvPicPr>
        <p:blipFill>
          <a:blip r:embed="rId2"/>
          <a:stretch>
            <a:fillRect/>
          </a:stretch>
        </p:blipFill>
        <p:spPr>
          <a:xfrm>
            <a:off x="4747213" y="3560410"/>
            <a:ext cx="4396787" cy="3297590"/>
          </a:xfrm>
          <a:prstGeom prst="rect">
            <a:avLst/>
          </a:prstGeom>
        </p:spPr>
      </p:pic>
      <p:pic>
        <p:nvPicPr>
          <p:cNvPr id="7" name="Immagine 6"/>
          <p:cNvPicPr>
            <a:picLocks noChangeAspect="1"/>
          </p:cNvPicPr>
          <p:nvPr/>
        </p:nvPicPr>
        <p:blipFill>
          <a:blip r:embed="rId3"/>
          <a:stretch>
            <a:fillRect/>
          </a:stretch>
        </p:blipFill>
        <p:spPr>
          <a:xfrm>
            <a:off x="324556" y="3687234"/>
            <a:ext cx="4064000" cy="308610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grpSp>
        <p:nvGrpSpPr>
          <p:cNvPr id="4" name="Gruppo 3"/>
          <p:cNvGrpSpPr/>
          <p:nvPr/>
        </p:nvGrpSpPr>
        <p:grpSpPr>
          <a:xfrm>
            <a:off x="239890" y="1128889"/>
            <a:ext cx="8720667" cy="3431708"/>
            <a:chOff x="270936" y="3128258"/>
            <a:chExt cx="8720667" cy="3431708"/>
          </a:xfrm>
        </p:grpSpPr>
        <p:sp>
          <p:nvSpPr>
            <p:cNvPr id="5" name="Rettangolo 4"/>
            <p:cNvSpPr/>
            <p:nvPr/>
          </p:nvSpPr>
          <p:spPr>
            <a:xfrm>
              <a:off x="270936" y="3759200"/>
              <a:ext cx="8720667" cy="2800766"/>
            </a:xfrm>
            <a:prstGeom prst="rect">
              <a:avLst/>
            </a:prstGeom>
          </p:spPr>
          <p:txBody>
            <a:bodyPr wrap="square">
              <a:spAutoFit/>
            </a:bodyPr>
            <a:lstStyle/>
            <a:p>
              <a:pPr algn="ctr"/>
              <a:r>
                <a:rPr lang="it-IT" sz="2200" dirty="0" smtClean="0">
                  <a:solidFill>
                    <a:srgbClr val="FFFF00"/>
                  </a:solidFill>
                  <a:latin typeface="Chalkboard"/>
                  <a:cs typeface="Chalkboard"/>
                </a:rPr>
                <a:t>Punto </a:t>
              </a:r>
              <a:r>
                <a:rPr lang="it-IT" sz="2200" dirty="0" err="1" smtClean="0">
                  <a:solidFill>
                    <a:srgbClr val="FFFF00"/>
                  </a:solidFill>
                  <a:latin typeface="Chalkboard"/>
                  <a:cs typeface="Chalkboard"/>
                </a:rPr>
                <a:t>9</a:t>
              </a:r>
              <a:r>
                <a:rPr lang="it-IT" sz="2200" dirty="0" smtClean="0">
                  <a:solidFill>
                    <a:srgbClr val="FFFF00"/>
                  </a:solidFill>
                  <a:latin typeface="Chalkboard"/>
                  <a:cs typeface="Chalkboard"/>
                </a:rPr>
                <a:t>. </a:t>
              </a:r>
              <a:r>
                <a:rPr lang="it-IT" sz="2200" dirty="0" err="1" smtClean="0">
                  <a:solidFill>
                    <a:srgbClr val="FFFF00"/>
                  </a:solidFill>
                  <a:latin typeface="Chalkboard"/>
                  <a:cs typeface="Chalkboard"/>
                </a:rPr>
                <a:t>D.G.P</a:t>
              </a:r>
              <a:r>
                <a:rPr lang="it-IT" sz="2200" dirty="0" smtClean="0">
                  <a:solidFill>
                    <a:srgbClr val="FFFF00"/>
                  </a:solidFill>
                  <a:latin typeface="Chalkboard"/>
                  <a:cs typeface="Chalkboard"/>
                </a:rPr>
                <a:t>.1227/2009 “Ai fini della caratterizzazione del materiale scavato ... un </a:t>
              </a:r>
            </a:p>
            <a:p>
              <a:pPr algn="ctr"/>
              <a:r>
                <a:rPr lang="it-IT" sz="2200" dirty="0" smtClean="0">
                  <a:solidFill>
                    <a:srgbClr val="FFFF00"/>
                  </a:solidFill>
                  <a:latin typeface="Chalkboard"/>
                  <a:cs typeface="Chalkboard"/>
                </a:rPr>
                <a:t>numero minimo di campioni pari ad uno, se il volume complessivo da scavare è inferiore a 3000 m</a:t>
              </a:r>
              <a:r>
                <a:rPr lang="it-IT" sz="2200" baseline="30000" dirty="0" smtClean="0">
                  <a:solidFill>
                    <a:srgbClr val="FFFF00"/>
                  </a:solidFill>
                  <a:latin typeface="Chalkboard"/>
                  <a:cs typeface="Chalkboard"/>
                </a:rPr>
                <a:t>3</a:t>
              </a:r>
              <a:r>
                <a:rPr lang="it-IT" sz="2200" dirty="0" smtClean="0">
                  <a:solidFill>
                    <a:srgbClr val="FFFF00"/>
                  </a:solidFill>
                  <a:latin typeface="Chalkboard"/>
                  <a:cs typeface="Chalkboard"/>
                </a:rPr>
                <a:t>, e un campione aggiuntivo, ogniqualvolta venga  superato un multiplo intero di 3000  m</a:t>
              </a:r>
              <a:r>
                <a:rPr lang="it-IT" sz="2200" baseline="30000" dirty="0" smtClean="0">
                  <a:solidFill>
                    <a:srgbClr val="FFFF00"/>
                  </a:solidFill>
                  <a:latin typeface="Chalkboard"/>
                  <a:cs typeface="Chalkboard"/>
                </a:rPr>
                <a:t>3</a:t>
              </a:r>
              <a:r>
                <a:rPr lang="it-IT" sz="2200" dirty="0" smtClean="0">
                  <a:solidFill>
                    <a:srgbClr val="FFFF00"/>
                  </a:solidFill>
                  <a:latin typeface="Chalkboard"/>
                  <a:cs typeface="Chalkboard"/>
                </a:rPr>
                <a:t> ” e “Resta fermo che il numero di campioni dovrà essere incrementato in funzione dell’eventuale presenza di eterogeneità</a:t>
              </a:r>
            </a:p>
            <a:p>
              <a:pPr algn="ctr"/>
              <a:r>
                <a:rPr lang="it-IT" sz="2200" dirty="0" smtClean="0">
                  <a:solidFill>
                    <a:srgbClr val="FFFF00"/>
                  </a:solidFill>
                  <a:latin typeface="Chalkboard"/>
                  <a:cs typeface="Chalkboard"/>
                </a:rPr>
                <a:t>litologiche o di utilizzo del sito”</a:t>
              </a:r>
              <a:endParaRPr lang="it-IT" sz="2200" dirty="0">
                <a:solidFill>
                  <a:srgbClr val="FFFF00"/>
                </a:solidFill>
                <a:latin typeface="Chalkboard"/>
                <a:cs typeface="Chalkboard"/>
              </a:endParaRPr>
            </a:p>
          </p:txBody>
        </p:sp>
        <p:sp>
          <p:nvSpPr>
            <p:cNvPr id="6" name="Rettangolo 5"/>
            <p:cNvSpPr/>
            <p:nvPr/>
          </p:nvSpPr>
          <p:spPr>
            <a:xfrm>
              <a:off x="2961518" y="3128258"/>
              <a:ext cx="3974711" cy="523220"/>
            </a:xfrm>
            <a:prstGeom prst="rect">
              <a:avLst/>
            </a:prstGeom>
          </p:spPr>
          <p:txBody>
            <a:bodyPr wrap="none">
              <a:spAutoFit/>
            </a:bodyPr>
            <a:lstStyle/>
            <a:p>
              <a:r>
                <a:rPr lang="it-IT" sz="2800" dirty="0" smtClean="0">
                  <a:solidFill>
                    <a:schemeClr val="bg1"/>
                  </a:solidFill>
                  <a:latin typeface="Chalkboard"/>
                  <a:cs typeface="Chalkboard"/>
                </a:rPr>
                <a:t>Terre e rocce da scavo</a:t>
              </a:r>
              <a:endParaRPr lang="it-IT" sz="2800" dirty="0">
                <a:solidFill>
                  <a:schemeClr val="bg1"/>
                </a:solidFill>
                <a:latin typeface="Chalkboard"/>
                <a:cs typeface="Chalkboard"/>
              </a:endParaRPr>
            </a:p>
          </p:txBody>
        </p:sp>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7039" y="846667"/>
            <a:ext cx="9046162" cy="5088466"/>
          </a:xfrm>
          <a:prstGeom prst="rect">
            <a:avLst/>
          </a:prstGeom>
        </p:spPr>
      </p:pic>
      <p:sp>
        <p:nvSpPr>
          <p:cNvPr id="5" name="Rettangolo 4"/>
          <p:cNvSpPr/>
          <p:nvPr/>
        </p:nvSpPr>
        <p:spPr>
          <a:xfrm>
            <a:off x="338665" y="203200"/>
            <a:ext cx="5120430" cy="523220"/>
          </a:xfrm>
          <a:prstGeom prst="rect">
            <a:avLst/>
          </a:prstGeom>
        </p:spPr>
        <p:txBody>
          <a:bodyPr wrap="none">
            <a:spAutoFit/>
          </a:bodyPr>
          <a:lstStyle/>
          <a:p>
            <a:r>
              <a:rPr lang="it-IT" sz="2800" dirty="0" smtClean="0">
                <a:solidFill>
                  <a:srgbClr val="FFFFFF"/>
                </a:solidFill>
                <a:latin typeface="Chalkboard"/>
                <a:cs typeface="Chalkboard"/>
              </a:rPr>
              <a:t>Campione composito (coacervo)</a:t>
            </a:r>
          </a:p>
        </p:txBody>
      </p:sp>
      <p:sp>
        <p:nvSpPr>
          <p:cNvPr id="6" name="Rettangolo 5"/>
          <p:cNvSpPr/>
          <p:nvPr/>
        </p:nvSpPr>
        <p:spPr>
          <a:xfrm>
            <a:off x="47039" y="5935133"/>
            <a:ext cx="9046162" cy="923330"/>
          </a:xfrm>
          <a:prstGeom prst="rect">
            <a:avLst/>
          </a:prstGeom>
        </p:spPr>
        <p:txBody>
          <a:bodyPr wrap="square">
            <a:spAutoFit/>
          </a:bodyPr>
          <a:lstStyle/>
          <a:p>
            <a:r>
              <a:rPr lang="it-IT" dirty="0" smtClean="0">
                <a:solidFill>
                  <a:srgbClr val="FFFF00"/>
                </a:solidFill>
                <a:latin typeface="Chalkboard"/>
                <a:cs typeface="Chalkboard"/>
              </a:rPr>
              <a:t>Prelevare aliquote di uguale volume a diversi livelli, i campioni prelevati alle diverse altezze possono essere analizzati separatamente o combinati a formare un campione composito</a:t>
            </a:r>
            <a:endParaRPr lang="it-IT" dirty="0">
              <a:solidFill>
                <a:srgbClr val="FFFF00"/>
              </a:solidFill>
              <a:latin typeface="Chalkboard"/>
              <a:cs typeface="Chalkboard"/>
            </a:endParaRPr>
          </a:p>
        </p:txBody>
      </p:sp>
      <p:pic>
        <p:nvPicPr>
          <p:cNvPr id="7" name="Immagine 6"/>
          <p:cNvPicPr>
            <a:picLocks noChangeAspect="1"/>
          </p:cNvPicPr>
          <p:nvPr/>
        </p:nvPicPr>
        <p:blipFill>
          <a:blip r:embed="rId3"/>
          <a:stretch>
            <a:fillRect/>
          </a:stretch>
        </p:blipFill>
        <p:spPr>
          <a:xfrm>
            <a:off x="5009444" y="846666"/>
            <a:ext cx="3970529" cy="22334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0" y="0"/>
            <a:ext cx="9144000" cy="6858000"/>
          </a:xfrm>
          <a:prstGeom prst="rect">
            <a:avLst/>
          </a:prstGeom>
        </p:spPr>
      </p:pic>
      <p:sp>
        <p:nvSpPr>
          <p:cNvPr id="21506" name="Rectangle 2"/>
          <p:cNvSpPr>
            <a:spLocks noGrp="1" noChangeArrowheads="1"/>
          </p:cNvSpPr>
          <p:nvPr>
            <p:ph type="title"/>
          </p:nvPr>
        </p:nvSpPr>
        <p:spPr>
          <a:xfrm>
            <a:off x="0" y="274638"/>
            <a:ext cx="8686800" cy="1143000"/>
          </a:xfrm>
        </p:spPr>
        <p:txBody>
          <a:bodyPr>
            <a:normAutofit fontScale="90000"/>
          </a:bodyPr>
          <a:lstStyle/>
          <a:p>
            <a:pPr eaLnBrk="1" hangingPunct="1"/>
            <a:r>
              <a:rPr lang="en-US" dirty="0" err="1" smtClean="0">
                <a:solidFill>
                  <a:schemeClr val="bg1"/>
                </a:solidFill>
                <a:latin typeface="Chalkboard"/>
                <a:cs typeface="Chalkboard"/>
              </a:rPr>
              <a:t>Inquinamento</a:t>
            </a:r>
            <a:r>
              <a:rPr lang="en-US" dirty="0" smtClean="0">
                <a:solidFill>
                  <a:schemeClr val="bg1"/>
                </a:solidFill>
                <a:latin typeface="Chalkboard"/>
                <a:cs typeface="Chalkboard"/>
              </a:rPr>
              <a:t> </a:t>
            </a:r>
            <a:r>
              <a:rPr lang="en-US" dirty="0" err="1" smtClean="0">
                <a:solidFill>
                  <a:schemeClr val="bg1"/>
                </a:solidFill>
                <a:latin typeface="Chalkboard"/>
                <a:cs typeface="Chalkboard"/>
              </a:rPr>
              <a:t>delle</a:t>
            </a:r>
            <a:r>
              <a:rPr lang="en-US" dirty="0" smtClean="0">
                <a:solidFill>
                  <a:schemeClr val="bg1"/>
                </a:solidFill>
                <a:latin typeface="Chalkboard"/>
                <a:cs typeface="Chalkboard"/>
              </a:rPr>
              <a:t> </a:t>
            </a:r>
            <a:r>
              <a:rPr lang="en-US" dirty="0" err="1" smtClean="0">
                <a:solidFill>
                  <a:schemeClr val="bg1"/>
                </a:solidFill>
                <a:latin typeface="Chalkboard"/>
                <a:cs typeface="Chalkboard"/>
              </a:rPr>
              <a:t>acque</a:t>
            </a:r>
            <a:r>
              <a:rPr lang="en-US" dirty="0" smtClean="0">
                <a:solidFill>
                  <a:schemeClr val="bg1"/>
                </a:solidFill>
                <a:latin typeface="Chalkboard"/>
                <a:cs typeface="Chalkboard"/>
              </a:rPr>
              <a:t> </a:t>
            </a:r>
            <a:r>
              <a:rPr lang="en-US" dirty="0" err="1" smtClean="0">
                <a:solidFill>
                  <a:schemeClr val="bg1"/>
                </a:solidFill>
                <a:latin typeface="Chalkboard"/>
                <a:cs typeface="Chalkboard"/>
              </a:rPr>
              <a:t>superficiali</a:t>
            </a:r>
            <a:r>
              <a:rPr lang="en-US" dirty="0" smtClean="0">
                <a:solidFill>
                  <a:schemeClr val="bg1"/>
                </a:solidFill>
                <a:latin typeface="Chalkboard"/>
                <a:cs typeface="Chalkboard"/>
              </a:rPr>
              <a:t> in </a:t>
            </a:r>
            <a:r>
              <a:rPr lang="en-US" dirty="0" err="1" smtClean="0">
                <a:solidFill>
                  <a:schemeClr val="bg1"/>
                </a:solidFill>
                <a:latin typeface="Chalkboard"/>
                <a:cs typeface="Chalkboard"/>
              </a:rPr>
              <a:t>paesi</a:t>
            </a:r>
            <a:r>
              <a:rPr lang="en-US" dirty="0" smtClean="0">
                <a:solidFill>
                  <a:schemeClr val="bg1"/>
                </a:solidFill>
                <a:latin typeface="Chalkboard"/>
                <a:cs typeface="Chalkboard"/>
              </a:rPr>
              <a:t> in via </a:t>
            </a:r>
            <a:r>
              <a:rPr lang="en-US" dirty="0" err="1" smtClean="0">
                <a:solidFill>
                  <a:schemeClr val="bg1"/>
                </a:solidFill>
                <a:latin typeface="Chalkboard"/>
                <a:cs typeface="Chalkboard"/>
              </a:rPr>
              <a:t>di</a:t>
            </a:r>
            <a:r>
              <a:rPr lang="en-US" dirty="0" smtClean="0">
                <a:solidFill>
                  <a:schemeClr val="bg1"/>
                </a:solidFill>
                <a:latin typeface="Chalkboard"/>
                <a:cs typeface="Chalkboard"/>
              </a:rPr>
              <a:t> </a:t>
            </a:r>
            <a:r>
              <a:rPr lang="en-US" dirty="0" err="1" smtClean="0">
                <a:solidFill>
                  <a:schemeClr val="bg1"/>
                </a:solidFill>
                <a:latin typeface="Chalkboard"/>
                <a:cs typeface="Chalkboard"/>
              </a:rPr>
              <a:t>sviluppo</a:t>
            </a:r>
            <a:endParaRPr lang="en-US" dirty="0">
              <a:solidFill>
                <a:schemeClr val="bg1"/>
              </a:solidFill>
              <a:latin typeface="Chalkboard"/>
              <a:cs typeface="Chalkboard"/>
            </a:endParaRPr>
          </a:p>
        </p:txBody>
      </p:sp>
      <p:sp>
        <p:nvSpPr>
          <p:cNvPr id="21507" name="Rectangle 3"/>
          <p:cNvSpPr>
            <a:spLocks noGrp="1" noChangeArrowheads="1"/>
          </p:cNvSpPr>
          <p:nvPr>
            <p:ph type="body" idx="1"/>
          </p:nvPr>
        </p:nvSpPr>
        <p:spPr>
          <a:xfrm>
            <a:off x="0" y="1917667"/>
            <a:ext cx="9144000" cy="4525963"/>
          </a:xfrm>
        </p:spPr>
        <p:txBody>
          <a:bodyPr>
            <a:normAutofit/>
          </a:bodyPr>
          <a:lstStyle/>
          <a:p>
            <a:pPr eaLnBrk="1" hangingPunct="1"/>
            <a:r>
              <a:rPr lang="en-US" dirty="0" err="1" smtClean="0">
                <a:solidFill>
                  <a:srgbClr val="FFFFFF"/>
                </a:solidFill>
                <a:latin typeface="Chalkboard"/>
                <a:cs typeface="Chalkboard"/>
              </a:rPr>
              <a:t>Metà</a:t>
            </a:r>
            <a:r>
              <a:rPr lang="en-US" dirty="0" smtClean="0">
                <a:solidFill>
                  <a:srgbClr val="FFFFFF"/>
                </a:solidFill>
                <a:latin typeface="Chalkboard"/>
                <a:cs typeface="Chalkboard"/>
              </a:rPr>
              <a:t> </a:t>
            </a:r>
            <a:r>
              <a:rPr lang="en-US" dirty="0" err="1" smtClean="0">
                <a:solidFill>
                  <a:srgbClr val="FFFFFF"/>
                </a:solidFill>
                <a:latin typeface="Chalkboard"/>
                <a:cs typeface="Chalkboard"/>
              </a:rPr>
              <a:t>dei</a:t>
            </a:r>
            <a:r>
              <a:rPr lang="en-US" dirty="0" smtClean="0">
                <a:solidFill>
                  <a:srgbClr val="FFFFFF"/>
                </a:solidFill>
                <a:latin typeface="Chalkboard"/>
                <a:cs typeface="Chalkboard"/>
              </a:rPr>
              <a:t> 500 </a:t>
            </a:r>
            <a:r>
              <a:rPr lang="en-US" dirty="0" err="1" smtClean="0">
                <a:solidFill>
                  <a:srgbClr val="FFFFFF"/>
                </a:solidFill>
                <a:latin typeface="Chalkboard"/>
                <a:cs typeface="Chalkboard"/>
              </a:rPr>
              <a:t>fiumi</a:t>
            </a:r>
            <a:r>
              <a:rPr lang="en-US" dirty="0" smtClean="0">
                <a:solidFill>
                  <a:srgbClr val="FFFFFF"/>
                </a:solidFill>
                <a:latin typeface="Chalkboard"/>
                <a:cs typeface="Chalkboard"/>
              </a:rPr>
              <a:t> </a:t>
            </a:r>
            <a:r>
              <a:rPr lang="en-US" dirty="0" err="1" smtClean="0">
                <a:solidFill>
                  <a:srgbClr val="FFFFFF"/>
                </a:solidFill>
                <a:latin typeface="Chalkboard"/>
                <a:cs typeface="Chalkboard"/>
              </a:rPr>
              <a:t>più</a:t>
            </a:r>
            <a:r>
              <a:rPr lang="en-US" dirty="0" smtClean="0">
                <a:solidFill>
                  <a:srgbClr val="FFFFFF"/>
                </a:solidFill>
                <a:latin typeface="Chalkboard"/>
                <a:cs typeface="Chalkboard"/>
              </a:rPr>
              <a:t> </a:t>
            </a:r>
            <a:r>
              <a:rPr lang="en-US" dirty="0" err="1" smtClean="0">
                <a:solidFill>
                  <a:srgbClr val="FFFFFF"/>
                </a:solidFill>
                <a:latin typeface="Chalkboard"/>
                <a:cs typeface="Chalkboard"/>
              </a:rPr>
              <a:t>importanti</a:t>
            </a:r>
            <a:r>
              <a:rPr lang="en-US" dirty="0" smtClean="0">
                <a:solidFill>
                  <a:srgbClr val="FFFFFF"/>
                </a:solidFill>
                <a:latin typeface="Chalkboard"/>
                <a:cs typeface="Chalkboard"/>
              </a:rPr>
              <a:t> </a:t>
            </a:r>
            <a:r>
              <a:rPr lang="en-US" dirty="0" err="1" smtClean="0">
                <a:solidFill>
                  <a:srgbClr val="FFFFFF"/>
                </a:solidFill>
                <a:latin typeface="Chalkboard"/>
                <a:cs typeface="Chalkboard"/>
              </a:rPr>
              <a:t>sono</a:t>
            </a:r>
            <a:r>
              <a:rPr lang="en-US" dirty="0" smtClean="0">
                <a:solidFill>
                  <a:srgbClr val="FFFFFF"/>
                </a:solidFill>
                <a:latin typeface="Chalkboard"/>
                <a:cs typeface="Chalkboard"/>
              </a:rPr>
              <a:t> </a:t>
            </a:r>
            <a:r>
              <a:rPr lang="en-US" dirty="0" err="1" smtClean="0">
                <a:solidFill>
                  <a:srgbClr val="FFFFFF"/>
                </a:solidFill>
                <a:latin typeface="Chalkboard"/>
                <a:cs typeface="Chalkboard"/>
              </a:rPr>
              <a:t>inquinati</a:t>
            </a:r>
            <a:r>
              <a:rPr lang="en-US" dirty="0" smtClean="0">
                <a:solidFill>
                  <a:srgbClr val="FFFFFF"/>
                </a:solidFill>
                <a:latin typeface="Chalkboard"/>
                <a:cs typeface="Chalkboard"/>
              </a:rPr>
              <a:t> </a:t>
            </a:r>
            <a:r>
              <a:rPr lang="en-US" dirty="0" err="1" smtClean="0">
                <a:solidFill>
                  <a:srgbClr val="FFFFFF"/>
                </a:solidFill>
                <a:latin typeface="Chalkboard"/>
                <a:cs typeface="Chalkboard"/>
              </a:rPr>
              <a:t>da</a:t>
            </a:r>
            <a:r>
              <a:rPr lang="en-US" dirty="0" smtClean="0">
                <a:solidFill>
                  <a:srgbClr val="FFFFFF"/>
                </a:solidFill>
                <a:latin typeface="Chalkboard"/>
                <a:cs typeface="Chalkboard"/>
              </a:rPr>
              <a:t>:</a:t>
            </a:r>
          </a:p>
          <a:p>
            <a:pPr eaLnBrk="1" hangingPunct="1"/>
            <a:r>
              <a:rPr lang="en-US" dirty="0" err="1" smtClean="0">
                <a:solidFill>
                  <a:srgbClr val="FFFFFF"/>
                </a:solidFill>
                <a:latin typeface="Chalkboard"/>
                <a:cs typeface="Chalkboard"/>
              </a:rPr>
              <a:t>Acque</a:t>
            </a:r>
            <a:r>
              <a:rPr lang="en-US" dirty="0" smtClean="0">
                <a:solidFill>
                  <a:srgbClr val="FFFFFF"/>
                </a:solidFill>
                <a:latin typeface="Chalkboard"/>
                <a:cs typeface="Chalkboard"/>
              </a:rPr>
              <a:t> </a:t>
            </a:r>
            <a:r>
              <a:rPr lang="en-US" dirty="0" err="1" smtClean="0">
                <a:solidFill>
                  <a:srgbClr val="FFFFFF"/>
                </a:solidFill>
                <a:latin typeface="Chalkboard"/>
                <a:cs typeface="Chalkboard"/>
              </a:rPr>
              <a:t>reflue</a:t>
            </a:r>
            <a:r>
              <a:rPr lang="en-US" dirty="0" smtClean="0">
                <a:solidFill>
                  <a:srgbClr val="FFFFFF"/>
                </a:solidFill>
                <a:latin typeface="Chalkboard"/>
                <a:cs typeface="Chalkboard"/>
              </a:rPr>
              <a:t> non </a:t>
            </a:r>
            <a:r>
              <a:rPr lang="en-US" dirty="0" err="1" smtClean="0">
                <a:solidFill>
                  <a:srgbClr val="FFFFFF"/>
                </a:solidFill>
                <a:latin typeface="Chalkboard"/>
                <a:cs typeface="Chalkboard"/>
              </a:rPr>
              <a:t>trattate</a:t>
            </a:r>
            <a:endParaRPr lang="en-US" dirty="0" smtClean="0">
              <a:solidFill>
                <a:srgbClr val="FFFFFF"/>
              </a:solidFill>
              <a:latin typeface="Chalkboard"/>
              <a:cs typeface="Chalkboard"/>
            </a:endParaRPr>
          </a:p>
          <a:p>
            <a:pPr eaLnBrk="1" hangingPunct="1"/>
            <a:r>
              <a:rPr lang="en-US" dirty="0" err="1" smtClean="0">
                <a:solidFill>
                  <a:srgbClr val="FFFFFF"/>
                </a:solidFill>
                <a:latin typeface="Chalkboard"/>
                <a:cs typeface="Chalkboard"/>
              </a:rPr>
              <a:t>Rifiuti</a:t>
            </a:r>
            <a:r>
              <a:rPr lang="en-US" dirty="0" smtClean="0">
                <a:solidFill>
                  <a:srgbClr val="FFFFFF"/>
                </a:solidFill>
                <a:latin typeface="Chalkboard"/>
                <a:cs typeface="Chalkboard"/>
              </a:rPr>
              <a:t> </a:t>
            </a:r>
            <a:r>
              <a:rPr lang="en-US" dirty="0" err="1" smtClean="0">
                <a:solidFill>
                  <a:srgbClr val="FFFFFF"/>
                </a:solidFill>
                <a:latin typeface="Chalkboard"/>
                <a:cs typeface="Chalkboard"/>
              </a:rPr>
              <a:t>industriali</a:t>
            </a:r>
            <a:r>
              <a:rPr lang="en-US" dirty="0" smtClean="0">
                <a:solidFill>
                  <a:srgbClr val="FFFFFF"/>
                </a:solidFill>
                <a:latin typeface="Chalkboard"/>
                <a:cs typeface="Chalkboard"/>
              </a:rPr>
              <a:t> </a:t>
            </a:r>
            <a:r>
              <a:rPr lang="en-US" dirty="0" err="1" smtClean="0">
                <a:solidFill>
                  <a:srgbClr val="FFFFFF"/>
                </a:solidFill>
                <a:latin typeface="Chalkboard"/>
                <a:cs typeface="Chalkboard"/>
              </a:rPr>
              <a:t>e</a:t>
            </a:r>
            <a:r>
              <a:rPr lang="en-US" dirty="0" smtClean="0">
                <a:solidFill>
                  <a:srgbClr val="FFFFFF"/>
                </a:solidFill>
                <a:latin typeface="Chalkboard"/>
                <a:cs typeface="Chalkboard"/>
              </a:rPr>
              <a:t> </a:t>
            </a:r>
            <a:r>
              <a:rPr lang="en-US" dirty="0" err="1" smtClean="0">
                <a:solidFill>
                  <a:srgbClr val="FFFFFF"/>
                </a:solidFill>
                <a:latin typeface="Chalkboard"/>
                <a:cs typeface="Chalkboard"/>
              </a:rPr>
              <a:t>pratiche</a:t>
            </a:r>
            <a:r>
              <a:rPr lang="en-US" dirty="0" smtClean="0">
                <a:solidFill>
                  <a:srgbClr val="FFFFFF"/>
                </a:solidFill>
                <a:latin typeface="Chalkboard"/>
                <a:cs typeface="Chalkboard"/>
              </a:rPr>
              <a:t> agro-</a:t>
            </a:r>
            <a:r>
              <a:rPr lang="en-US" dirty="0" err="1" smtClean="0">
                <a:solidFill>
                  <a:srgbClr val="FFFFFF"/>
                </a:solidFill>
                <a:latin typeface="Chalkboard"/>
                <a:cs typeface="Chalkboard"/>
              </a:rPr>
              <a:t>zootecniche</a:t>
            </a:r>
            <a:endParaRPr lang="en-US" dirty="0" smtClean="0">
              <a:solidFill>
                <a:srgbClr val="FFFFFF"/>
              </a:solidFill>
              <a:latin typeface="Chalkboard"/>
              <a:cs typeface="Chalkboard"/>
            </a:endParaRPr>
          </a:p>
          <a:p>
            <a:pPr eaLnBrk="1" hangingPunct="1"/>
            <a:r>
              <a:rPr lang="en-US" dirty="0" err="1" smtClean="0">
                <a:solidFill>
                  <a:srgbClr val="FFFFFF"/>
                </a:solidFill>
                <a:latin typeface="Chalkboard"/>
                <a:cs typeface="Chalkboard"/>
              </a:rPr>
              <a:t>Industria</a:t>
            </a:r>
            <a:r>
              <a:rPr lang="en-US" dirty="0" smtClean="0">
                <a:solidFill>
                  <a:srgbClr val="FFFFFF"/>
                </a:solidFill>
                <a:latin typeface="Chalkboard"/>
                <a:cs typeface="Chalkboard"/>
              </a:rPr>
              <a:t> </a:t>
            </a:r>
            <a:r>
              <a:rPr lang="en-US" dirty="0" err="1" smtClean="0">
                <a:solidFill>
                  <a:srgbClr val="FFFFFF"/>
                </a:solidFill>
                <a:latin typeface="Chalkboard"/>
                <a:cs typeface="Chalkboard"/>
              </a:rPr>
              <a:t>mineraria</a:t>
            </a:r>
            <a:endParaRPr lang="en-US" dirty="0" smtClean="0">
              <a:solidFill>
                <a:srgbClr val="FFFFFF"/>
              </a:solidFill>
              <a:latin typeface="Chalkboard"/>
              <a:cs typeface="Chalkboard"/>
            </a:endParaRPr>
          </a:p>
          <a:p>
            <a:pPr eaLnBrk="1" hangingPunct="1"/>
            <a:r>
              <a:rPr lang="en-US" dirty="0" err="1" smtClean="0">
                <a:solidFill>
                  <a:srgbClr val="FFFFFF"/>
                </a:solidFill>
                <a:latin typeface="Chalkboard"/>
                <a:cs typeface="Chalkboard"/>
              </a:rPr>
              <a:t>Effetto</a:t>
            </a:r>
            <a:r>
              <a:rPr lang="en-US" dirty="0" smtClean="0">
                <a:solidFill>
                  <a:srgbClr val="FFFFFF"/>
                </a:solidFill>
                <a:latin typeface="Chalkboard"/>
                <a:cs typeface="Chalkboard"/>
              </a:rPr>
              <a:t> </a:t>
            </a:r>
            <a:r>
              <a:rPr lang="en-US" dirty="0" err="1" smtClean="0">
                <a:solidFill>
                  <a:srgbClr val="FFFFFF"/>
                </a:solidFill>
                <a:latin typeface="Chalkboard"/>
                <a:cs typeface="Chalkboard"/>
              </a:rPr>
              <a:t>termico</a:t>
            </a:r>
            <a:endParaRPr lang="en-US" dirty="0" smtClean="0">
              <a:solidFill>
                <a:srgbClr val="FFFFFF"/>
              </a:solidFill>
              <a:latin typeface="Chalkboard"/>
              <a:cs typeface="Chalkboard"/>
            </a:endParaRPr>
          </a:p>
          <a:p>
            <a:pPr eaLnBrk="1" hangingPunct="1"/>
            <a:endParaRPr lang="en-US" dirty="0">
              <a:solidFill>
                <a:srgbClr val="FFFFFF"/>
              </a:solidFill>
              <a:latin typeface="Chalkboard"/>
              <a:cs typeface="Chalkboar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 calcmode="lin" valueType="num">
                                      <p:cBhvr additive="base">
                                        <p:cTn id="13"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anim calcmode="lin" valueType="num">
                                      <p:cBhvr additive="base">
                                        <p:cTn id="19"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21507">
                                            <p:txEl>
                                              <p:pRg st="3" end="3"/>
                                            </p:txEl>
                                          </p:spTgt>
                                        </p:tgtEl>
                                        <p:attrNameLst>
                                          <p:attrName>style.visibility</p:attrName>
                                        </p:attrNameLst>
                                      </p:cBhvr>
                                      <p:to>
                                        <p:strVal val="visible"/>
                                      </p:to>
                                    </p:set>
                                    <p:anim calcmode="lin" valueType="num">
                                      <p:cBhvr additive="base">
                                        <p:cTn id="25" dur="500" fill="hold"/>
                                        <p:tgtEl>
                                          <p:spTgt spid="215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5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21507">
                                            <p:txEl>
                                              <p:pRg st="4" end="4"/>
                                            </p:txEl>
                                          </p:spTgt>
                                        </p:tgtEl>
                                        <p:attrNameLst>
                                          <p:attrName>style.visibility</p:attrName>
                                        </p:attrNameLst>
                                      </p:cBhvr>
                                      <p:to>
                                        <p:strVal val="visible"/>
                                      </p:to>
                                    </p:set>
                                    <p:anim calcmode="lin" valueType="num">
                                      <p:cBhvr additive="base">
                                        <p:cTn id="31" dur="500" fill="hold"/>
                                        <p:tgtEl>
                                          <p:spTgt spid="2150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50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Rettangolo 3"/>
          <p:cNvSpPr/>
          <p:nvPr/>
        </p:nvSpPr>
        <p:spPr>
          <a:xfrm>
            <a:off x="338665" y="440267"/>
            <a:ext cx="8534402" cy="1446550"/>
          </a:xfrm>
          <a:prstGeom prst="rect">
            <a:avLst/>
          </a:prstGeom>
        </p:spPr>
        <p:txBody>
          <a:bodyPr wrap="square">
            <a:spAutoFit/>
          </a:bodyPr>
          <a:lstStyle/>
          <a:p>
            <a:r>
              <a:rPr lang="it-IT" sz="2200" dirty="0" smtClean="0">
                <a:solidFill>
                  <a:srgbClr val="FFFF00"/>
                </a:solidFill>
                <a:latin typeface="Chalkboard"/>
                <a:cs typeface="Chalkboard"/>
              </a:rPr>
              <a:t>Terre e rocce</a:t>
            </a:r>
          </a:p>
          <a:p>
            <a:r>
              <a:rPr lang="it-IT" sz="2200" dirty="0" smtClean="0">
                <a:solidFill>
                  <a:srgbClr val="FFFFFF"/>
                </a:solidFill>
                <a:latin typeface="Chalkboard"/>
                <a:cs typeface="Chalkboard"/>
              </a:rPr>
              <a:t>Si campiona il passante al vaglio dei </a:t>
            </a:r>
            <a:r>
              <a:rPr lang="it-IT" sz="2200" dirty="0" err="1" smtClean="0">
                <a:solidFill>
                  <a:srgbClr val="FFFFFF"/>
                </a:solidFill>
                <a:latin typeface="Chalkboard"/>
                <a:cs typeface="Chalkboard"/>
              </a:rPr>
              <a:t>2</a:t>
            </a:r>
            <a:r>
              <a:rPr lang="it-IT" sz="2200" dirty="0" smtClean="0">
                <a:solidFill>
                  <a:srgbClr val="FFFFFF"/>
                </a:solidFill>
                <a:latin typeface="Chalkboard"/>
                <a:cs typeface="Chalkboard"/>
              </a:rPr>
              <a:t> cm, questo in laboratorio viene vagliato ai </a:t>
            </a:r>
            <a:r>
              <a:rPr lang="it-IT" sz="2200" dirty="0" err="1" smtClean="0">
                <a:solidFill>
                  <a:srgbClr val="FFFFFF"/>
                </a:solidFill>
                <a:latin typeface="Chalkboard"/>
                <a:cs typeface="Chalkboard"/>
              </a:rPr>
              <a:t>2</a:t>
            </a:r>
            <a:r>
              <a:rPr lang="it-IT" sz="2200" dirty="0" smtClean="0">
                <a:solidFill>
                  <a:srgbClr val="FFFFFF"/>
                </a:solidFill>
                <a:latin typeface="Chalkboard"/>
                <a:cs typeface="Chalkboard"/>
              </a:rPr>
              <a:t> mm, previo essiccamento, ed analizzato solo il sottovaglio.</a:t>
            </a:r>
            <a:endParaRPr lang="it-IT" sz="2200" dirty="0">
              <a:solidFill>
                <a:srgbClr val="FFFFFF"/>
              </a:solidFill>
              <a:latin typeface="Chalkboard"/>
              <a:cs typeface="Chalkboard"/>
            </a:endParaRPr>
          </a:p>
        </p:txBody>
      </p:sp>
      <p:pic>
        <p:nvPicPr>
          <p:cNvPr id="7" name="Immagine 6"/>
          <p:cNvPicPr>
            <a:picLocks noChangeAspect="1"/>
          </p:cNvPicPr>
          <p:nvPr/>
        </p:nvPicPr>
        <p:blipFill>
          <a:blip r:embed="rId2"/>
          <a:stretch>
            <a:fillRect/>
          </a:stretch>
        </p:blipFill>
        <p:spPr>
          <a:xfrm>
            <a:off x="338665" y="2573456"/>
            <a:ext cx="5067300" cy="3784600"/>
          </a:xfrm>
          <a:prstGeom prst="rect">
            <a:avLst/>
          </a:prstGeom>
        </p:spPr>
      </p:pic>
      <p:pic>
        <p:nvPicPr>
          <p:cNvPr id="8" name="Immagine 7"/>
          <p:cNvPicPr>
            <a:picLocks noChangeAspect="1"/>
          </p:cNvPicPr>
          <p:nvPr/>
        </p:nvPicPr>
        <p:blipFill>
          <a:blip r:embed="rId3"/>
          <a:stretch>
            <a:fillRect/>
          </a:stretch>
        </p:blipFill>
        <p:spPr>
          <a:xfrm>
            <a:off x="5808133" y="1934110"/>
            <a:ext cx="3175000" cy="4762500"/>
          </a:xfrm>
          <a:prstGeom prst="rect">
            <a:avLst/>
          </a:prstGeom>
        </p:spPr>
      </p:pic>
      <p:sp>
        <p:nvSpPr>
          <p:cNvPr id="10" name="Rettangolo 9"/>
          <p:cNvSpPr/>
          <p:nvPr/>
        </p:nvSpPr>
        <p:spPr>
          <a:xfrm>
            <a:off x="5405965" y="5671417"/>
            <a:ext cx="3577168" cy="102519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rot="16200000">
            <a:off x="501649" y="1667934"/>
            <a:ext cx="3568700" cy="3810000"/>
          </a:xfrm>
          <a:prstGeom prst="rect">
            <a:avLst/>
          </a:prstGeom>
          <a:solidFill>
            <a:srgbClr val="00FFFF"/>
          </a:solidFill>
        </p:spPr>
      </p:pic>
      <p:sp>
        <p:nvSpPr>
          <p:cNvPr id="5" name="Rettangolo 4"/>
          <p:cNvSpPr/>
          <p:nvPr/>
        </p:nvSpPr>
        <p:spPr>
          <a:xfrm>
            <a:off x="61482" y="5598583"/>
            <a:ext cx="8932165" cy="1200328"/>
          </a:xfrm>
          <a:prstGeom prst="rect">
            <a:avLst/>
          </a:prstGeom>
        </p:spPr>
        <p:txBody>
          <a:bodyPr wrap="square">
            <a:spAutoFit/>
          </a:bodyPr>
          <a:lstStyle/>
          <a:p>
            <a:pPr algn="ctr"/>
            <a:r>
              <a:rPr lang="it-IT" sz="2400" dirty="0" smtClean="0">
                <a:solidFill>
                  <a:srgbClr val="FFFFFF"/>
                </a:solidFill>
                <a:latin typeface="Chalkboard"/>
                <a:cs typeface="Chalkboard"/>
              </a:rPr>
              <a:t>Si calcola la % di porzione &gt;</a:t>
            </a:r>
            <a:r>
              <a:rPr lang="it-IT" sz="2400" dirty="0" err="1" smtClean="0">
                <a:solidFill>
                  <a:srgbClr val="FFFFFF"/>
                </a:solidFill>
                <a:latin typeface="Chalkboard"/>
                <a:cs typeface="Chalkboard"/>
              </a:rPr>
              <a:t>2</a:t>
            </a:r>
            <a:r>
              <a:rPr lang="it-IT" sz="2400" dirty="0" smtClean="0">
                <a:solidFill>
                  <a:srgbClr val="FFFFFF"/>
                </a:solidFill>
                <a:latin typeface="Chalkboard"/>
                <a:cs typeface="Chalkboard"/>
              </a:rPr>
              <a:t> mm (scheletro) e la % del passante. I risultati analitici vengono espressi alla frazione passante ai </a:t>
            </a:r>
            <a:r>
              <a:rPr lang="it-IT" sz="2400" dirty="0" err="1" smtClean="0">
                <a:solidFill>
                  <a:srgbClr val="FFFFFF"/>
                </a:solidFill>
                <a:latin typeface="Chalkboard"/>
                <a:cs typeface="Chalkboard"/>
              </a:rPr>
              <a:t>2</a:t>
            </a:r>
            <a:r>
              <a:rPr lang="it-IT" sz="2400" dirty="0" smtClean="0">
                <a:solidFill>
                  <a:srgbClr val="FFFFFF"/>
                </a:solidFill>
                <a:latin typeface="Chalkboard"/>
                <a:cs typeface="Chalkboard"/>
              </a:rPr>
              <a:t> mm.</a:t>
            </a:r>
            <a:endParaRPr lang="it-IT" sz="2400" dirty="0">
              <a:solidFill>
                <a:srgbClr val="FFFFFF"/>
              </a:solidFill>
              <a:latin typeface="Chalkboard"/>
              <a:cs typeface="Chalkboard"/>
            </a:endParaRPr>
          </a:p>
        </p:txBody>
      </p:sp>
      <p:sp>
        <p:nvSpPr>
          <p:cNvPr id="6" name="Rettangolo 5"/>
          <p:cNvSpPr/>
          <p:nvPr/>
        </p:nvSpPr>
        <p:spPr>
          <a:xfrm>
            <a:off x="0" y="625101"/>
            <a:ext cx="3691804" cy="646331"/>
          </a:xfrm>
          <a:prstGeom prst="rect">
            <a:avLst/>
          </a:prstGeom>
        </p:spPr>
        <p:txBody>
          <a:bodyPr wrap="none">
            <a:spAutoFit/>
          </a:bodyPr>
          <a:lstStyle/>
          <a:p>
            <a:r>
              <a:rPr lang="it-IT" sz="3600" dirty="0" smtClean="0">
                <a:solidFill>
                  <a:srgbClr val="FFFF00"/>
                </a:solidFill>
                <a:latin typeface="Chalkboard"/>
                <a:cs typeface="Chalkboard"/>
              </a:rPr>
              <a:t>Passante ai </a:t>
            </a:r>
            <a:r>
              <a:rPr lang="it-IT" sz="3600" dirty="0" err="1" smtClean="0">
                <a:solidFill>
                  <a:srgbClr val="FFFF00"/>
                </a:solidFill>
                <a:latin typeface="Chalkboard"/>
                <a:cs typeface="Chalkboard"/>
              </a:rPr>
              <a:t>2</a:t>
            </a:r>
            <a:r>
              <a:rPr lang="it-IT" sz="3600" dirty="0" smtClean="0">
                <a:solidFill>
                  <a:srgbClr val="FFFF00"/>
                </a:solidFill>
                <a:latin typeface="Chalkboard"/>
                <a:cs typeface="Chalkboard"/>
              </a:rPr>
              <a:t> cm</a:t>
            </a:r>
            <a:endParaRPr lang="it-IT" sz="3600" dirty="0">
              <a:solidFill>
                <a:srgbClr val="FFFF00"/>
              </a:solidFill>
              <a:latin typeface="Chalkboard"/>
              <a:cs typeface="Chalkboard"/>
            </a:endParaRPr>
          </a:p>
        </p:txBody>
      </p:sp>
      <p:pic>
        <p:nvPicPr>
          <p:cNvPr id="7" name="Immagine 6"/>
          <p:cNvPicPr>
            <a:picLocks noChangeAspect="1"/>
          </p:cNvPicPr>
          <p:nvPr/>
        </p:nvPicPr>
        <p:blipFill>
          <a:blip r:embed="rId3"/>
          <a:stretch>
            <a:fillRect/>
          </a:stretch>
        </p:blipFill>
        <p:spPr>
          <a:xfrm>
            <a:off x="4572000" y="1788583"/>
            <a:ext cx="4445000" cy="3810000"/>
          </a:xfrm>
          <a:prstGeom prst="rect">
            <a:avLst/>
          </a:prstGeom>
        </p:spPr>
      </p:pic>
      <p:sp>
        <p:nvSpPr>
          <p:cNvPr id="8" name="Rettangolo 7"/>
          <p:cNvSpPr/>
          <p:nvPr/>
        </p:nvSpPr>
        <p:spPr>
          <a:xfrm>
            <a:off x="3691804" y="301935"/>
            <a:ext cx="5558923" cy="584776"/>
          </a:xfrm>
          <a:prstGeom prst="rect">
            <a:avLst/>
          </a:prstGeom>
        </p:spPr>
        <p:txBody>
          <a:bodyPr wrap="none">
            <a:spAutoFit/>
          </a:bodyPr>
          <a:lstStyle/>
          <a:p>
            <a:r>
              <a:rPr lang="it-IT" sz="3200" dirty="0" smtClean="0">
                <a:solidFill>
                  <a:schemeClr val="bg1"/>
                </a:solidFill>
                <a:latin typeface="Chalkboard"/>
                <a:cs typeface="Chalkboard"/>
              </a:rPr>
              <a:t>Essiccato all’aria o in muffola</a:t>
            </a:r>
            <a:endParaRPr lang="it-IT" sz="3200" dirty="0">
              <a:solidFill>
                <a:schemeClr val="bg1"/>
              </a:solidFill>
              <a:latin typeface="Chalkboard"/>
              <a:cs typeface="Chalkboard"/>
            </a:endParaRPr>
          </a:p>
        </p:txBody>
      </p:sp>
      <p:sp>
        <p:nvSpPr>
          <p:cNvPr id="9" name="Rettangolo 8"/>
          <p:cNvSpPr/>
          <p:nvPr/>
        </p:nvSpPr>
        <p:spPr>
          <a:xfrm>
            <a:off x="4961466" y="948266"/>
            <a:ext cx="3818827" cy="646331"/>
          </a:xfrm>
          <a:prstGeom prst="rect">
            <a:avLst/>
          </a:prstGeom>
        </p:spPr>
        <p:txBody>
          <a:bodyPr wrap="none">
            <a:spAutoFit/>
          </a:bodyPr>
          <a:lstStyle/>
          <a:p>
            <a:r>
              <a:rPr lang="it-IT" sz="3600" dirty="0" smtClean="0">
                <a:solidFill>
                  <a:srgbClr val="FFFF00"/>
                </a:solidFill>
                <a:latin typeface="Chalkboard"/>
                <a:cs typeface="Chalkboard"/>
              </a:rPr>
              <a:t>Passante ai </a:t>
            </a:r>
            <a:r>
              <a:rPr lang="it-IT" sz="3600" dirty="0" err="1" smtClean="0">
                <a:solidFill>
                  <a:srgbClr val="FFFF00"/>
                </a:solidFill>
                <a:latin typeface="Chalkboard"/>
                <a:cs typeface="Chalkboard"/>
              </a:rPr>
              <a:t>2</a:t>
            </a:r>
            <a:r>
              <a:rPr lang="it-IT" sz="3600" dirty="0" smtClean="0">
                <a:solidFill>
                  <a:srgbClr val="FFFF00"/>
                </a:solidFill>
                <a:latin typeface="Chalkboard"/>
                <a:cs typeface="Chalkboard"/>
              </a:rPr>
              <a:t> mm</a:t>
            </a:r>
            <a:endParaRPr lang="it-IT" sz="3600" dirty="0">
              <a:solidFill>
                <a:srgbClr val="FFFF00"/>
              </a:solidFill>
              <a:latin typeface="Chalkboard"/>
              <a:cs typeface="Chalkboard"/>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381000" y="76200"/>
            <a:ext cx="8229600" cy="646331"/>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b="1">
                <a:solidFill>
                  <a:schemeClr val="bg1"/>
                </a:solidFill>
                <a:latin typeface="Chalkboard"/>
                <a:cs typeface="Chalkboard"/>
              </a:rPr>
              <a:t>Analisi chimiche per via umida</a:t>
            </a:r>
          </a:p>
        </p:txBody>
      </p:sp>
      <p:sp>
        <p:nvSpPr>
          <p:cNvPr id="53251" name="Text Box 7"/>
          <p:cNvSpPr txBox="1">
            <a:spLocks noChangeArrowheads="1"/>
          </p:cNvSpPr>
          <p:nvPr/>
        </p:nvSpPr>
        <p:spPr bwMode="auto">
          <a:xfrm>
            <a:off x="609600" y="1495425"/>
            <a:ext cx="8077200" cy="7699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b="1" dirty="0" err="1">
                <a:solidFill>
                  <a:schemeClr val="bg1"/>
                </a:solidFill>
                <a:latin typeface="Chalkboard"/>
                <a:cs typeface="Chalkboard"/>
              </a:rPr>
              <a:t>Dalla</a:t>
            </a:r>
            <a:r>
              <a:rPr lang="en-US" sz="2200" b="1" dirty="0">
                <a:solidFill>
                  <a:schemeClr val="bg1"/>
                </a:solidFill>
                <a:latin typeface="Chalkboard"/>
                <a:cs typeface="Chalkboard"/>
              </a:rPr>
              <a:t> </a:t>
            </a:r>
            <a:r>
              <a:rPr lang="en-US" sz="2200" b="1" dirty="0" err="1" smtClean="0">
                <a:solidFill>
                  <a:schemeClr val="bg1"/>
                </a:solidFill>
                <a:latin typeface="Chalkboard"/>
                <a:cs typeface="Chalkboard"/>
              </a:rPr>
              <a:t>roccia/suolo/terreno</a:t>
            </a:r>
            <a:r>
              <a:rPr lang="en-US" sz="2200" b="1" dirty="0" smtClean="0">
                <a:solidFill>
                  <a:schemeClr val="bg1"/>
                </a:solidFill>
                <a:latin typeface="Chalkboard"/>
                <a:cs typeface="Chalkboard"/>
              </a:rPr>
              <a:t> </a:t>
            </a:r>
            <a:r>
              <a:rPr lang="en-US" sz="2200" b="1" dirty="0" err="1" smtClean="0">
                <a:solidFill>
                  <a:schemeClr val="bg1"/>
                </a:solidFill>
                <a:latin typeface="Chalkboard"/>
                <a:cs typeface="Chalkboard"/>
              </a:rPr>
              <a:t>polverizzato</a:t>
            </a:r>
            <a:r>
              <a:rPr lang="en-US" sz="2200" b="1" dirty="0" smtClean="0">
                <a:solidFill>
                  <a:schemeClr val="bg1"/>
                </a:solidFill>
                <a:latin typeface="Chalkboard"/>
                <a:cs typeface="Chalkboard"/>
              </a:rPr>
              <a:t> </a:t>
            </a:r>
            <a:r>
              <a:rPr lang="en-US" sz="2200" b="1" dirty="0" err="1">
                <a:solidFill>
                  <a:schemeClr val="bg1"/>
                </a:solidFill>
                <a:latin typeface="Chalkboard"/>
                <a:cs typeface="Chalkboard"/>
              </a:rPr>
              <a:t>si</a:t>
            </a:r>
            <a:r>
              <a:rPr lang="en-US" sz="2200" b="1" dirty="0">
                <a:solidFill>
                  <a:schemeClr val="bg1"/>
                </a:solidFill>
                <a:latin typeface="Chalkboard"/>
                <a:cs typeface="Chalkboard"/>
              </a:rPr>
              <a:t> </a:t>
            </a:r>
            <a:r>
              <a:rPr lang="en-US" sz="2200" b="1" dirty="0" err="1">
                <a:solidFill>
                  <a:schemeClr val="bg1"/>
                </a:solidFill>
                <a:latin typeface="Chalkboard"/>
                <a:cs typeface="Chalkboard"/>
              </a:rPr>
              <a:t>possono</a:t>
            </a:r>
            <a:r>
              <a:rPr lang="en-US" sz="2200" b="1" dirty="0">
                <a:solidFill>
                  <a:schemeClr val="bg1"/>
                </a:solidFill>
                <a:latin typeface="Chalkboard"/>
                <a:cs typeface="Chalkboard"/>
              </a:rPr>
              <a:t> </a:t>
            </a:r>
            <a:r>
              <a:rPr lang="en-US" sz="2200" b="1" dirty="0" err="1">
                <a:solidFill>
                  <a:schemeClr val="bg1"/>
                </a:solidFill>
                <a:latin typeface="Chalkboard"/>
                <a:cs typeface="Chalkboard"/>
              </a:rPr>
              <a:t>adottare</a:t>
            </a:r>
            <a:r>
              <a:rPr lang="en-US" sz="2200" b="1" dirty="0">
                <a:solidFill>
                  <a:schemeClr val="bg1"/>
                </a:solidFill>
                <a:latin typeface="Chalkboard"/>
                <a:cs typeface="Chalkboard"/>
              </a:rPr>
              <a:t> </a:t>
            </a:r>
            <a:r>
              <a:rPr lang="en-US" sz="2200" b="1" dirty="0" err="1">
                <a:solidFill>
                  <a:schemeClr val="bg1"/>
                </a:solidFill>
                <a:latin typeface="Chalkboard"/>
                <a:cs typeface="Chalkboard"/>
              </a:rPr>
              <a:t>almeno</a:t>
            </a:r>
            <a:r>
              <a:rPr lang="en-US" sz="2200" b="1" dirty="0">
                <a:solidFill>
                  <a:schemeClr val="bg1"/>
                </a:solidFill>
                <a:latin typeface="Chalkboard"/>
                <a:cs typeface="Chalkboard"/>
              </a:rPr>
              <a:t> </a:t>
            </a:r>
            <a:r>
              <a:rPr lang="en-US" sz="2200" b="1" dirty="0" err="1">
                <a:solidFill>
                  <a:schemeClr val="bg1"/>
                </a:solidFill>
                <a:latin typeface="Chalkboard"/>
                <a:cs typeface="Chalkboard"/>
              </a:rPr>
              <a:t>tre</a:t>
            </a:r>
            <a:r>
              <a:rPr lang="en-US" sz="2200" b="1" dirty="0">
                <a:solidFill>
                  <a:schemeClr val="bg1"/>
                </a:solidFill>
                <a:latin typeface="Chalkboard"/>
                <a:cs typeface="Chalkboard"/>
              </a:rPr>
              <a:t> procedure </a:t>
            </a:r>
            <a:r>
              <a:rPr lang="en-US" sz="2200" b="1" dirty="0" err="1">
                <a:solidFill>
                  <a:schemeClr val="bg1"/>
                </a:solidFill>
                <a:latin typeface="Chalkboard"/>
                <a:cs typeface="Chalkboard"/>
              </a:rPr>
              <a:t>di</a:t>
            </a:r>
            <a:r>
              <a:rPr lang="en-US" sz="2200" b="1" dirty="0">
                <a:solidFill>
                  <a:schemeClr val="bg1"/>
                </a:solidFill>
                <a:latin typeface="Chalkboard"/>
                <a:cs typeface="Chalkboard"/>
              </a:rPr>
              <a:t> </a:t>
            </a:r>
            <a:r>
              <a:rPr lang="en-US" sz="2200" b="1" dirty="0" err="1">
                <a:solidFill>
                  <a:schemeClr val="bg1"/>
                </a:solidFill>
                <a:latin typeface="Chalkboard"/>
                <a:cs typeface="Chalkboard"/>
              </a:rPr>
              <a:t>dissoluzione</a:t>
            </a:r>
            <a:r>
              <a:rPr lang="en-US" sz="2200" b="1" dirty="0">
                <a:solidFill>
                  <a:schemeClr val="bg1"/>
                </a:solidFill>
                <a:latin typeface="Chalkboard"/>
                <a:cs typeface="Chalkboard"/>
              </a:rPr>
              <a:t> </a:t>
            </a:r>
            <a:r>
              <a:rPr lang="en-US" sz="2200" b="1" dirty="0" err="1">
                <a:solidFill>
                  <a:schemeClr val="bg1"/>
                </a:solidFill>
                <a:latin typeface="Chalkboard"/>
                <a:cs typeface="Chalkboard"/>
              </a:rPr>
              <a:t>chimica</a:t>
            </a:r>
            <a:endParaRPr lang="en-US" sz="2200" b="1" dirty="0">
              <a:solidFill>
                <a:schemeClr val="bg1"/>
              </a:solidFill>
              <a:latin typeface="Chalkboard"/>
              <a:cs typeface="Chalkboard"/>
            </a:endParaRPr>
          </a:p>
        </p:txBody>
      </p:sp>
      <p:sp>
        <p:nvSpPr>
          <p:cNvPr id="53252" name="AutoShape 8"/>
          <p:cNvSpPr>
            <a:spLocks noChangeArrowheads="1"/>
          </p:cNvSpPr>
          <p:nvPr/>
        </p:nvSpPr>
        <p:spPr bwMode="auto">
          <a:xfrm>
            <a:off x="152400" y="3048000"/>
            <a:ext cx="762000" cy="762000"/>
          </a:xfrm>
          <a:prstGeom prst="star4">
            <a:avLst>
              <a:gd name="adj" fmla="val 12500"/>
            </a:avLst>
          </a:prstGeom>
          <a:solidFill>
            <a:srgbClr val="FFFF00"/>
          </a:solidFill>
          <a:ln w="9525">
            <a:solidFill>
              <a:schemeClr val="tx1"/>
            </a:solidFill>
            <a:miter lim="800000"/>
            <a:headEnd/>
            <a:tailEnd/>
          </a:ln>
        </p:spPr>
        <p:txBody>
          <a:bodyPr wrap="none" anchor="ctr">
            <a:prstTxWarp prst="textNoShape">
              <a:avLst/>
            </a:prstTxWarp>
          </a:bodyPr>
          <a:lstStyle/>
          <a:p>
            <a:endParaRPr lang="it-IT">
              <a:latin typeface="Chalkboard"/>
              <a:cs typeface="Chalkboard"/>
            </a:endParaRPr>
          </a:p>
        </p:txBody>
      </p:sp>
      <p:sp>
        <p:nvSpPr>
          <p:cNvPr id="53253" name="Rectangle 9"/>
          <p:cNvSpPr>
            <a:spLocks noChangeArrowheads="1"/>
          </p:cNvSpPr>
          <p:nvPr/>
        </p:nvSpPr>
        <p:spPr bwMode="auto">
          <a:xfrm>
            <a:off x="990600" y="3124200"/>
            <a:ext cx="8153400" cy="769938"/>
          </a:xfrm>
          <a:prstGeom prst="rect">
            <a:avLst/>
          </a:prstGeom>
          <a:noFill/>
          <a:ln w="9525">
            <a:noFill/>
            <a:miter lim="800000"/>
            <a:headEnd/>
            <a:tailEnd/>
          </a:ln>
        </p:spPr>
        <p:txBody>
          <a:bodyPr>
            <a:prstTxWarp prst="textNoShape">
              <a:avLst/>
            </a:prstTxWarp>
            <a:spAutoFit/>
          </a:bodyPr>
          <a:lstStyle/>
          <a:p>
            <a:r>
              <a:rPr lang="en-US" sz="2200" b="1">
                <a:solidFill>
                  <a:schemeClr val="bg1"/>
                </a:solidFill>
                <a:latin typeface="Chalkboard"/>
                <a:cs typeface="Chalkboard"/>
              </a:rPr>
              <a:t>Lisciviazione con H</a:t>
            </a:r>
            <a:r>
              <a:rPr lang="en-US" sz="2200" b="1" baseline="-25000">
                <a:solidFill>
                  <a:schemeClr val="bg1"/>
                </a:solidFill>
                <a:latin typeface="Chalkboard"/>
                <a:cs typeface="Chalkboard"/>
              </a:rPr>
              <a:t>2</a:t>
            </a:r>
            <a:r>
              <a:rPr lang="en-US" sz="2200" b="1">
                <a:solidFill>
                  <a:schemeClr val="bg1"/>
                </a:solidFill>
                <a:latin typeface="Chalkboard"/>
                <a:cs typeface="Chalkboard"/>
              </a:rPr>
              <a:t>O e acidi inorganici (HNO</a:t>
            </a:r>
            <a:r>
              <a:rPr lang="en-US" sz="2200" b="1" baseline="-25000">
                <a:solidFill>
                  <a:schemeClr val="bg1"/>
                </a:solidFill>
                <a:latin typeface="Chalkboard"/>
                <a:cs typeface="Chalkboard"/>
              </a:rPr>
              <a:t>3</a:t>
            </a:r>
            <a:r>
              <a:rPr lang="en-US" sz="2200" b="1">
                <a:solidFill>
                  <a:schemeClr val="bg1"/>
                </a:solidFill>
                <a:latin typeface="Chalkboard"/>
                <a:cs typeface="Chalkboard"/>
              </a:rPr>
              <a:t>, HCl, ecc.) e composti organici;</a:t>
            </a:r>
          </a:p>
        </p:txBody>
      </p:sp>
      <p:sp>
        <p:nvSpPr>
          <p:cNvPr id="53254" name="AutoShape 10"/>
          <p:cNvSpPr>
            <a:spLocks noChangeArrowheads="1"/>
          </p:cNvSpPr>
          <p:nvPr/>
        </p:nvSpPr>
        <p:spPr bwMode="auto">
          <a:xfrm>
            <a:off x="517525" y="4191000"/>
            <a:ext cx="762000" cy="762000"/>
          </a:xfrm>
          <a:prstGeom prst="star4">
            <a:avLst>
              <a:gd name="adj" fmla="val 12500"/>
            </a:avLst>
          </a:prstGeom>
          <a:solidFill>
            <a:srgbClr val="FFFF00"/>
          </a:solidFill>
          <a:ln w="9525">
            <a:solidFill>
              <a:schemeClr val="tx1"/>
            </a:solidFill>
            <a:miter lim="800000"/>
            <a:headEnd/>
            <a:tailEnd/>
          </a:ln>
        </p:spPr>
        <p:txBody>
          <a:bodyPr wrap="none" anchor="ctr">
            <a:prstTxWarp prst="textNoShape">
              <a:avLst/>
            </a:prstTxWarp>
          </a:bodyPr>
          <a:lstStyle/>
          <a:p>
            <a:endParaRPr lang="it-IT">
              <a:latin typeface="Chalkboard"/>
              <a:cs typeface="Chalkboard"/>
            </a:endParaRPr>
          </a:p>
        </p:txBody>
      </p:sp>
      <p:sp>
        <p:nvSpPr>
          <p:cNvPr id="53255" name="Rectangle 11"/>
          <p:cNvSpPr>
            <a:spLocks noChangeArrowheads="1"/>
          </p:cNvSpPr>
          <p:nvPr/>
        </p:nvSpPr>
        <p:spPr bwMode="auto">
          <a:xfrm>
            <a:off x="1355725" y="4267200"/>
            <a:ext cx="6185651" cy="430887"/>
          </a:xfrm>
          <a:prstGeom prst="rect">
            <a:avLst/>
          </a:prstGeom>
          <a:noFill/>
          <a:ln w="9525">
            <a:noFill/>
            <a:miter lim="800000"/>
            <a:headEnd/>
            <a:tailEnd/>
          </a:ln>
        </p:spPr>
        <p:txBody>
          <a:bodyPr wrap="none">
            <a:prstTxWarp prst="textNoShape">
              <a:avLst/>
            </a:prstTxWarp>
            <a:spAutoFit/>
          </a:bodyPr>
          <a:lstStyle/>
          <a:p>
            <a:r>
              <a:rPr lang="en-US" sz="2200" b="1" dirty="0" err="1">
                <a:solidFill>
                  <a:schemeClr val="bg1"/>
                </a:solidFill>
                <a:latin typeface="Chalkboard"/>
                <a:cs typeface="Chalkboard"/>
              </a:rPr>
              <a:t>Dissoluzione</a:t>
            </a:r>
            <a:r>
              <a:rPr lang="en-US" sz="2200" b="1" dirty="0">
                <a:solidFill>
                  <a:schemeClr val="bg1"/>
                </a:solidFill>
                <a:latin typeface="Chalkboard"/>
                <a:cs typeface="Chalkboard"/>
              </a:rPr>
              <a:t> </a:t>
            </a:r>
            <a:r>
              <a:rPr lang="en-US" sz="2200" b="1" dirty="0" err="1">
                <a:solidFill>
                  <a:schemeClr val="bg1"/>
                </a:solidFill>
                <a:latin typeface="Chalkboard"/>
                <a:cs typeface="Chalkboard"/>
              </a:rPr>
              <a:t>completa</a:t>
            </a:r>
            <a:r>
              <a:rPr lang="en-US" sz="2200" b="1" dirty="0">
                <a:solidFill>
                  <a:schemeClr val="bg1"/>
                </a:solidFill>
                <a:latin typeface="Chalkboard"/>
                <a:cs typeface="Chalkboard"/>
              </a:rPr>
              <a:t> HF, HNO</a:t>
            </a:r>
            <a:r>
              <a:rPr lang="en-US" sz="2200" b="1" baseline="-25000" dirty="0">
                <a:solidFill>
                  <a:schemeClr val="bg1"/>
                </a:solidFill>
                <a:latin typeface="Chalkboard"/>
                <a:cs typeface="Chalkboard"/>
              </a:rPr>
              <a:t>3</a:t>
            </a:r>
            <a:r>
              <a:rPr lang="en-US" sz="2200" b="1" dirty="0">
                <a:solidFill>
                  <a:schemeClr val="bg1"/>
                </a:solidFill>
                <a:latin typeface="Chalkboard"/>
                <a:cs typeface="Chalkboard"/>
              </a:rPr>
              <a:t> </a:t>
            </a:r>
            <a:r>
              <a:rPr lang="en-US" sz="2200" b="1" dirty="0" err="1">
                <a:solidFill>
                  <a:schemeClr val="bg1"/>
                </a:solidFill>
                <a:latin typeface="Chalkboard"/>
                <a:cs typeface="Chalkboard"/>
              </a:rPr>
              <a:t>o</a:t>
            </a:r>
            <a:r>
              <a:rPr lang="en-US" sz="2200" b="1" dirty="0">
                <a:solidFill>
                  <a:schemeClr val="bg1"/>
                </a:solidFill>
                <a:latin typeface="Chalkboard"/>
                <a:cs typeface="Chalkboard"/>
              </a:rPr>
              <a:t> HClO</a:t>
            </a:r>
            <a:r>
              <a:rPr lang="en-US" sz="2200" b="1" baseline="-25000" dirty="0">
                <a:solidFill>
                  <a:schemeClr val="bg1"/>
                </a:solidFill>
                <a:latin typeface="Chalkboard"/>
                <a:cs typeface="Chalkboard"/>
              </a:rPr>
              <a:t>4</a:t>
            </a:r>
            <a:r>
              <a:rPr lang="en-US" sz="2200" b="1" dirty="0">
                <a:solidFill>
                  <a:schemeClr val="bg1"/>
                </a:solidFill>
                <a:latin typeface="Chalkboard"/>
                <a:cs typeface="Chalkboard"/>
              </a:rPr>
              <a:t> </a:t>
            </a:r>
            <a:r>
              <a:rPr lang="en-US" sz="2200" b="1" dirty="0" err="1">
                <a:solidFill>
                  <a:schemeClr val="bg1"/>
                </a:solidFill>
                <a:latin typeface="Chalkboard"/>
                <a:cs typeface="Chalkboard"/>
              </a:rPr>
              <a:t>e</a:t>
            </a:r>
            <a:r>
              <a:rPr lang="en-US" sz="2200" b="1" dirty="0">
                <a:solidFill>
                  <a:schemeClr val="bg1"/>
                </a:solidFill>
                <a:latin typeface="Chalkboard"/>
                <a:cs typeface="Chalkboard"/>
              </a:rPr>
              <a:t> </a:t>
            </a:r>
            <a:r>
              <a:rPr lang="en-US" sz="2200" b="1" dirty="0" err="1" smtClean="0">
                <a:solidFill>
                  <a:schemeClr val="bg1"/>
                </a:solidFill>
                <a:latin typeface="Chalkboard"/>
                <a:cs typeface="Chalkboard"/>
              </a:rPr>
              <a:t>HCl</a:t>
            </a:r>
            <a:r>
              <a:rPr lang="en-US" sz="2200" b="1" dirty="0" smtClean="0">
                <a:solidFill>
                  <a:schemeClr val="bg1"/>
                </a:solidFill>
                <a:latin typeface="Chalkboard"/>
                <a:cs typeface="Chalkboard"/>
              </a:rPr>
              <a:t>;</a:t>
            </a:r>
            <a:endParaRPr lang="en-US" sz="2200" b="1" dirty="0">
              <a:solidFill>
                <a:schemeClr val="bg1"/>
              </a:solidFill>
              <a:latin typeface="Chalkboard"/>
              <a:cs typeface="Chalkboard"/>
            </a:endParaRPr>
          </a:p>
        </p:txBody>
      </p:sp>
      <p:sp>
        <p:nvSpPr>
          <p:cNvPr id="53256" name="AutoShape 12"/>
          <p:cNvSpPr>
            <a:spLocks noChangeArrowheads="1"/>
          </p:cNvSpPr>
          <p:nvPr/>
        </p:nvSpPr>
        <p:spPr bwMode="auto">
          <a:xfrm>
            <a:off x="822325" y="5181600"/>
            <a:ext cx="762000" cy="762000"/>
          </a:xfrm>
          <a:prstGeom prst="star4">
            <a:avLst>
              <a:gd name="adj" fmla="val 12500"/>
            </a:avLst>
          </a:prstGeom>
          <a:solidFill>
            <a:srgbClr val="FFFF00"/>
          </a:solidFill>
          <a:ln w="9525">
            <a:solidFill>
              <a:schemeClr val="tx1"/>
            </a:solidFill>
            <a:miter lim="800000"/>
            <a:headEnd/>
            <a:tailEnd/>
          </a:ln>
        </p:spPr>
        <p:txBody>
          <a:bodyPr wrap="none" anchor="ctr">
            <a:prstTxWarp prst="textNoShape">
              <a:avLst/>
            </a:prstTxWarp>
          </a:bodyPr>
          <a:lstStyle/>
          <a:p>
            <a:endParaRPr lang="it-IT">
              <a:latin typeface="Chalkboard"/>
              <a:cs typeface="Chalkboard"/>
            </a:endParaRPr>
          </a:p>
        </p:txBody>
      </p:sp>
      <p:sp>
        <p:nvSpPr>
          <p:cNvPr id="53257" name="Rectangle 13"/>
          <p:cNvSpPr>
            <a:spLocks noChangeArrowheads="1"/>
          </p:cNvSpPr>
          <p:nvPr/>
        </p:nvSpPr>
        <p:spPr bwMode="auto">
          <a:xfrm>
            <a:off x="1660525" y="5257800"/>
            <a:ext cx="6105526" cy="430887"/>
          </a:xfrm>
          <a:prstGeom prst="rect">
            <a:avLst/>
          </a:prstGeom>
          <a:noFill/>
          <a:ln w="9525">
            <a:noFill/>
            <a:miter lim="800000"/>
            <a:headEnd/>
            <a:tailEnd/>
          </a:ln>
        </p:spPr>
        <p:txBody>
          <a:bodyPr wrap="none">
            <a:prstTxWarp prst="textNoShape">
              <a:avLst/>
            </a:prstTxWarp>
            <a:spAutoFit/>
          </a:bodyPr>
          <a:lstStyle/>
          <a:p>
            <a:r>
              <a:rPr lang="en-US" sz="2200" b="1" dirty="0" err="1">
                <a:solidFill>
                  <a:schemeClr val="bg1"/>
                </a:solidFill>
                <a:latin typeface="Chalkboard"/>
                <a:cs typeface="Chalkboard"/>
              </a:rPr>
              <a:t>Fusione</a:t>
            </a:r>
            <a:r>
              <a:rPr lang="en-US" sz="2200" b="1" dirty="0">
                <a:solidFill>
                  <a:schemeClr val="bg1"/>
                </a:solidFill>
                <a:latin typeface="Chalkboard"/>
                <a:cs typeface="Chalkboard"/>
              </a:rPr>
              <a:t> </a:t>
            </a:r>
            <a:r>
              <a:rPr lang="en-US" sz="2200" b="1" dirty="0" err="1">
                <a:solidFill>
                  <a:schemeClr val="bg1"/>
                </a:solidFill>
                <a:latin typeface="Chalkboard"/>
                <a:cs typeface="Chalkboard"/>
              </a:rPr>
              <a:t>completa</a:t>
            </a:r>
            <a:r>
              <a:rPr lang="en-US" sz="2200" b="1" dirty="0">
                <a:solidFill>
                  <a:schemeClr val="bg1"/>
                </a:solidFill>
                <a:latin typeface="Chalkboard"/>
                <a:cs typeface="Chalkboard"/>
              </a:rPr>
              <a:t> con basso-</a:t>
            </a:r>
            <a:r>
              <a:rPr lang="en-US" sz="2200" b="1" dirty="0" err="1">
                <a:solidFill>
                  <a:schemeClr val="bg1"/>
                </a:solidFill>
                <a:latin typeface="Chalkboard"/>
                <a:cs typeface="Chalkboard"/>
              </a:rPr>
              <a:t>fondenti</a:t>
            </a:r>
            <a:r>
              <a:rPr lang="en-US" sz="2200" b="1" dirty="0">
                <a:solidFill>
                  <a:schemeClr val="bg1"/>
                </a:solidFill>
                <a:latin typeface="Chalkboard"/>
                <a:cs typeface="Chalkboard"/>
              </a:rPr>
              <a:t> (Na</a:t>
            </a:r>
            <a:r>
              <a:rPr lang="en-US" sz="2200" b="1" baseline="-25000" dirty="0">
                <a:solidFill>
                  <a:schemeClr val="bg1"/>
                </a:solidFill>
                <a:latin typeface="Chalkboard"/>
                <a:cs typeface="Chalkboard"/>
              </a:rPr>
              <a:t>2</a:t>
            </a:r>
            <a:r>
              <a:rPr lang="en-US" sz="2200" b="1" dirty="0">
                <a:solidFill>
                  <a:schemeClr val="bg1"/>
                </a:solidFill>
                <a:latin typeface="Chalkboard"/>
                <a:cs typeface="Chalkboard"/>
              </a:rPr>
              <a:t>CO</a:t>
            </a:r>
            <a:r>
              <a:rPr lang="en-US" sz="2200" b="1" baseline="-25000" dirty="0">
                <a:solidFill>
                  <a:schemeClr val="bg1"/>
                </a:solidFill>
                <a:latin typeface="Chalkboard"/>
                <a:cs typeface="Chalkboard"/>
              </a:rPr>
              <a:t>3</a:t>
            </a:r>
            <a:r>
              <a:rPr lang="en-US" sz="2200" b="1" dirty="0">
                <a:solidFill>
                  <a:schemeClr val="bg1"/>
                </a:solidFill>
                <a:latin typeface="Chalkboard"/>
                <a:cs typeface="Chalkboard"/>
              </a:rPr>
              <a:t>).</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4274" name="Text Box 3"/>
          <p:cNvSpPr txBox="1">
            <a:spLocks noChangeArrowheads="1"/>
          </p:cNvSpPr>
          <p:nvPr/>
        </p:nvSpPr>
        <p:spPr bwMode="auto">
          <a:xfrm>
            <a:off x="228600" y="1136650"/>
            <a:ext cx="8839200" cy="3139321"/>
          </a:xfrm>
          <a:prstGeom prst="rect">
            <a:avLst/>
          </a:prstGeom>
          <a:noFill/>
          <a:ln w="9525">
            <a:noFill/>
            <a:miter lim="800000"/>
            <a:headEnd/>
            <a:tailEnd/>
          </a:ln>
        </p:spPr>
        <p:txBody>
          <a:bodyPr>
            <a:prstTxWarp prst="textNoShape">
              <a:avLst/>
            </a:prstTxWarp>
            <a:spAutoFit/>
          </a:bodyPr>
          <a:lstStyle/>
          <a:p>
            <a:pPr>
              <a:spcBef>
                <a:spcPct val="50000"/>
              </a:spcBef>
            </a:pPr>
            <a:r>
              <a:rPr lang="en-US" sz="2200" dirty="0">
                <a:solidFill>
                  <a:schemeClr val="bg1"/>
                </a:solidFill>
                <a:latin typeface="Chalkboard"/>
                <a:cs typeface="Chalkboard"/>
              </a:rPr>
              <a:t>La </a:t>
            </a:r>
            <a:r>
              <a:rPr lang="en-US" sz="2200" dirty="0" err="1">
                <a:solidFill>
                  <a:schemeClr val="bg1"/>
                </a:solidFill>
                <a:latin typeface="Chalkboard"/>
                <a:cs typeface="Chalkboard"/>
              </a:rPr>
              <a:t>lisciviazione</a:t>
            </a:r>
            <a:r>
              <a:rPr lang="en-US" sz="2200" dirty="0">
                <a:solidFill>
                  <a:schemeClr val="bg1"/>
                </a:solidFill>
                <a:latin typeface="Chalkboard"/>
                <a:cs typeface="Chalkboard"/>
              </a:rPr>
              <a:t> </a:t>
            </a:r>
            <a:r>
              <a:rPr lang="en-US" sz="2200" dirty="0" err="1">
                <a:solidFill>
                  <a:schemeClr val="bg1"/>
                </a:solidFill>
                <a:latin typeface="Chalkboard"/>
                <a:cs typeface="Chalkboard"/>
              </a:rPr>
              <a:t>si</a:t>
            </a:r>
            <a:r>
              <a:rPr lang="en-US" sz="2200" dirty="0">
                <a:solidFill>
                  <a:schemeClr val="bg1"/>
                </a:solidFill>
                <a:latin typeface="Chalkboard"/>
                <a:cs typeface="Chalkboard"/>
              </a:rPr>
              <a:t> </a:t>
            </a:r>
            <a:r>
              <a:rPr lang="en-US" sz="2200" dirty="0" err="1">
                <a:solidFill>
                  <a:schemeClr val="bg1"/>
                </a:solidFill>
                <a:latin typeface="Chalkboard"/>
                <a:cs typeface="Chalkboard"/>
              </a:rPr>
              <a:t>utilizza</a:t>
            </a:r>
            <a:r>
              <a:rPr lang="en-US" sz="2200" dirty="0">
                <a:solidFill>
                  <a:schemeClr val="bg1"/>
                </a:solidFill>
                <a:latin typeface="Chalkboard"/>
                <a:cs typeface="Chalkboard"/>
              </a:rPr>
              <a:t> </a:t>
            </a:r>
            <a:r>
              <a:rPr lang="en-US" sz="2200" dirty="0" err="1">
                <a:solidFill>
                  <a:schemeClr val="bg1"/>
                </a:solidFill>
                <a:latin typeface="Chalkboard"/>
                <a:cs typeface="Chalkboard"/>
              </a:rPr>
              <a:t>qualora</a:t>
            </a:r>
            <a:r>
              <a:rPr lang="en-US" sz="2200" dirty="0">
                <a:solidFill>
                  <a:schemeClr val="bg1"/>
                </a:solidFill>
                <a:latin typeface="Chalkboard"/>
                <a:cs typeface="Chalkboard"/>
              </a:rPr>
              <a:t> </a:t>
            </a:r>
            <a:r>
              <a:rPr lang="en-US" sz="2200" dirty="0" err="1">
                <a:solidFill>
                  <a:schemeClr val="bg1"/>
                </a:solidFill>
                <a:latin typeface="Chalkboard"/>
                <a:cs typeface="Chalkboard"/>
              </a:rPr>
              <a:t>si</a:t>
            </a:r>
            <a:r>
              <a:rPr lang="en-US" sz="2200" dirty="0">
                <a:solidFill>
                  <a:schemeClr val="bg1"/>
                </a:solidFill>
                <a:latin typeface="Chalkboard"/>
                <a:cs typeface="Chalkboard"/>
              </a:rPr>
              <a:t> </a:t>
            </a:r>
            <a:r>
              <a:rPr lang="en-US" sz="2200" dirty="0" err="1">
                <a:solidFill>
                  <a:schemeClr val="bg1"/>
                </a:solidFill>
                <a:latin typeface="Chalkboard"/>
                <a:cs typeface="Chalkboard"/>
              </a:rPr>
              <a:t>desideri</a:t>
            </a:r>
            <a:r>
              <a:rPr lang="en-US" sz="2200" dirty="0">
                <a:solidFill>
                  <a:schemeClr val="bg1"/>
                </a:solidFill>
                <a:latin typeface="Chalkboard"/>
                <a:cs typeface="Chalkboard"/>
              </a:rPr>
              <a:t> </a:t>
            </a:r>
            <a:r>
              <a:rPr lang="en-US" sz="2200" dirty="0" err="1">
                <a:solidFill>
                  <a:schemeClr val="bg1"/>
                </a:solidFill>
                <a:latin typeface="Chalkboard"/>
                <a:cs typeface="Chalkboard"/>
              </a:rPr>
              <a:t>selezionare</a:t>
            </a:r>
            <a:r>
              <a:rPr lang="en-US" sz="2200" dirty="0">
                <a:solidFill>
                  <a:schemeClr val="bg1"/>
                </a:solidFill>
                <a:latin typeface="Chalkboard"/>
                <a:cs typeface="Chalkboard"/>
              </a:rPr>
              <a:t> un </a:t>
            </a:r>
            <a:r>
              <a:rPr lang="en-US" sz="2200" dirty="0" err="1">
                <a:solidFill>
                  <a:schemeClr val="bg1"/>
                </a:solidFill>
                <a:latin typeface="Chalkboard"/>
                <a:cs typeface="Chalkboard"/>
              </a:rPr>
              <a:t>particolare</a:t>
            </a:r>
            <a:r>
              <a:rPr lang="en-US" sz="2200" dirty="0">
                <a:solidFill>
                  <a:schemeClr val="bg1"/>
                </a:solidFill>
                <a:latin typeface="Chalkboard"/>
                <a:cs typeface="Chalkboard"/>
              </a:rPr>
              <a:t> </a:t>
            </a:r>
            <a:r>
              <a:rPr lang="en-US" sz="2200" dirty="0" err="1">
                <a:solidFill>
                  <a:schemeClr val="bg1"/>
                </a:solidFill>
                <a:latin typeface="Chalkboard"/>
                <a:cs typeface="Chalkboard"/>
              </a:rPr>
              <a:t>di</a:t>
            </a:r>
            <a:r>
              <a:rPr lang="en-US" sz="2200" dirty="0">
                <a:solidFill>
                  <a:schemeClr val="bg1"/>
                </a:solidFill>
                <a:latin typeface="Chalkboard"/>
                <a:cs typeface="Chalkboard"/>
              </a:rPr>
              <a:t> </a:t>
            </a:r>
            <a:r>
              <a:rPr lang="en-US" sz="2200" dirty="0" err="1">
                <a:solidFill>
                  <a:schemeClr val="bg1"/>
                </a:solidFill>
                <a:latin typeface="Chalkboard"/>
                <a:cs typeface="Chalkboard"/>
              </a:rPr>
              <a:t>una</a:t>
            </a:r>
            <a:r>
              <a:rPr lang="en-US" sz="2200" dirty="0">
                <a:solidFill>
                  <a:schemeClr val="bg1"/>
                </a:solidFill>
                <a:latin typeface="Chalkboard"/>
                <a:cs typeface="Chalkboard"/>
              </a:rPr>
              <a:t> </a:t>
            </a:r>
            <a:r>
              <a:rPr lang="en-US" sz="2200" dirty="0" err="1">
                <a:solidFill>
                  <a:schemeClr val="bg1"/>
                </a:solidFill>
                <a:latin typeface="Chalkboard"/>
                <a:cs typeface="Chalkboard"/>
              </a:rPr>
              <a:t>roccia</a:t>
            </a:r>
            <a:r>
              <a:rPr lang="en-US" sz="2200" dirty="0">
                <a:solidFill>
                  <a:schemeClr val="bg1"/>
                </a:solidFill>
                <a:latin typeface="Chalkboard"/>
                <a:cs typeface="Chalkboard"/>
              </a:rPr>
              <a:t> </a:t>
            </a:r>
            <a:r>
              <a:rPr lang="en-US" sz="2200" dirty="0" err="1">
                <a:solidFill>
                  <a:schemeClr val="bg1"/>
                </a:solidFill>
                <a:latin typeface="Chalkboard"/>
                <a:cs typeface="Chalkboard"/>
              </a:rPr>
              <a:t>o</a:t>
            </a:r>
            <a:r>
              <a:rPr lang="en-US" sz="2200" dirty="0">
                <a:solidFill>
                  <a:schemeClr val="bg1"/>
                </a:solidFill>
                <a:latin typeface="Chalkboard"/>
                <a:cs typeface="Chalkboard"/>
              </a:rPr>
              <a:t> </a:t>
            </a:r>
            <a:r>
              <a:rPr lang="en-US" sz="2200" dirty="0" err="1">
                <a:solidFill>
                  <a:schemeClr val="bg1"/>
                </a:solidFill>
                <a:latin typeface="Chalkboard"/>
                <a:cs typeface="Chalkboard"/>
              </a:rPr>
              <a:t>di</a:t>
            </a:r>
            <a:r>
              <a:rPr lang="en-US" sz="2200" dirty="0">
                <a:solidFill>
                  <a:schemeClr val="bg1"/>
                </a:solidFill>
                <a:latin typeface="Chalkboard"/>
                <a:cs typeface="Chalkboard"/>
              </a:rPr>
              <a:t> un </a:t>
            </a:r>
            <a:r>
              <a:rPr lang="en-US" sz="2200" dirty="0" err="1">
                <a:solidFill>
                  <a:schemeClr val="bg1"/>
                </a:solidFill>
                <a:latin typeface="Chalkboard"/>
                <a:cs typeface="Chalkboard"/>
              </a:rPr>
              <a:t>suolo</a:t>
            </a:r>
            <a:r>
              <a:rPr lang="en-US" sz="2200" dirty="0">
                <a:solidFill>
                  <a:schemeClr val="bg1"/>
                </a:solidFill>
                <a:latin typeface="Chalkboard"/>
                <a:cs typeface="Chalkboard"/>
              </a:rPr>
              <a:t>: </a:t>
            </a:r>
          </a:p>
          <a:p>
            <a:pPr>
              <a:spcBef>
                <a:spcPct val="50000"/>
              </a:spcBef>
              <a:buFontTx/>
              <a:buChar char="-"/>
            </a:pPr>
            <a:r>
              <a:rPr lang="en-US" sz="2200" dirty="0">
                <a:solidFill>
                  <a:schemeClr val="bg1"/>
                </a:solidFill>
                <a:latin typeface="Chalkboard"/>
                <a:cs typeface="Chalkboard"/>
              </a:rPr>
              <a:t> </a:t>
            </a:r>
            <a:r>
              <a:rPr lang="en-US" sz="2200" dirty="0" err="1">
                <a:solidFill>
                  <a:schemeClr val="bg1"/>
                </a:solidFill>
                <a:latin typeface="Chalkboard"/>
                <a:cs typeface="Chalkboard"/>
              </a:rPr>
              <a:t>dissoluzione</a:t>
            </a:r>
            <a:r>
              <a:rPr lang="en-US" sz="2200" dirty="0">
                <a:solidFill>
                  <a:schemeClr val="bg1"/>
                </a:solidFill>
                <a:latin typeface="Chalkboard"/>
                <a:cs typeface="Chalkboard"/>
              </a:rPr>
              <a:t> </a:t>
            </a:r>
            <a:r>
              <a:rPr lang="en-US" sz="2200" dirty="0" err="1">
                <a:solidFill>
                  <a:schemeClr val="bg1"/>
                </a:solidFill>
                <a:latin typeface="Chalkboard"/>
                <a:cs typeface="Chalkboard"/>
              </a:rPr>
              <a:t>di</a:t>
            </a:r>
            <a:r>
              <a:rPr lang="en-US" sz="2200" dirty="0">
                <a:solidFill>
                  <a:schemeClr val="bg1"/>
                </a:solidFill>
                <a:latin typeface="Chalkboard"/>
                <a:cs typeface="Chalkboard"/>
              </a:rPr>
              <a:t> </a:t>
            </a:r>
            <a:r>
              <a:rPr lang="en-US" sz="2200" dirty="0" err="1">
                <a:solidFill>
                  <a:schemeClr val="bg1"/>
                </a:solidFill>
                <a:latin typeface="Chalkboard"/>
                <a:cs typeface="Chalkboard"/>
              </a:rPr>
              <a:t>sali</a:t>
            </a:r>
            <a:r>
              <a:rPr lang="en-US" sz="2200" dirty="0">
                <a:solidFill>
                  <a:schemeClr val="bg1"/>
                </a:solidFill>
                <a:latin typeface="Chalkboard"/>
                <a:cs typeface="Chalkboard"/>
              </a:rPr>
              <a:t> </a:t>
            </a:r>
            <a:r>
              <a:rPr lang="en-US" sz="2200" dirty="0" err="1">
                <a:solidFill>
                  <a:schemeClr val="bg1"/>
                </a:solidFill>
                <a:latin typeface="Chalkboard"/>
                <a:cs typeface="Chalkboard"/>
              </a:rPr>
              <a:t>solubili</a:t>
            </a:r>
            <a:r>
              <a:rPr lang="en-US" sz="2200" dirty="0">
                <a:solidFill>
                  <a:schemeClr val="bg1"/>
                </a:solidFill>
                <a:latin typeface="Chalkboard"/>
                <a:cs typeface="Chalkboard"/>
              </a:rPr>
              <a:t> (H</a:t>
            </a:r>
            <a:r>
              <a:rPr lang="en-US" sz="2200" baseline="-25000" dirty="0">
                <a:solidFill>
                  <a:schemeClr val="bg1"/>
                </a:solidFill>
                <a:latin typeface="Chalkboard"/>
                <a:cs typeface="Chalkboard"/>
              </a:rPr>
              <a:t>2</a:t>
            </a:r>
            <a:r>
              <a:rPr lang="en-US" sz="2200" dirty="0">
                <a:solidFill>
                  <a:schemeClr val="bg1"/>
                </a:solidFill>
                <a:latin typeface="Chalkboard"/>
                <a:cs typeface="Chalkboard"/>
              </a:rPr>
              <a:t>O), </a:t>
            </a:r>
          </a:p>
          <a:p>
            <a:pPr>
              <a:spcBef>
                <a:spcPct val="50000"/>
              </a:spcBef>
              <a:buFontTx/>
              <a:buChar char="-"/>
            </a:pPr>
            <a:r>
              <a:rPr lang="en-US" sz="2200" dirty="0">
                <a:solidFill>
                  <a:schemeClr val="bg1"/>
                </a:solidFill>
                <a:latin typeface="Chalkboard"/>
                <a:cs typeface="Chalkboard"/>
              </a:rPr>
              <a:t> </a:t>
            </a:r>
            <a:r>
              <a:rPr lang="en-US" sz="2200" dirty="0" err="1">
                <a:solidFill>
                  <a:schemeClr val="bg1"/>
                </a:solidFill>
                <a:latin typeface="Chalkboard"/>
                <a:cs typeface="Chalkboard"/>
              </a:rPr>
              <a:t>dissoluzione</a:t>
            </a:r>
            <a:r>
              <a:rPr lang="en-US" sz="2200" dirty="0">
                <a:solidFill>
                  <a:schemeClr val="bg1"/>
                </a:solidFill>
                <a:latin typeface="Chalkboard"/>
                <a:cs typeface="Chalkboard"/>
              </a:rPr>
              <a:t> </a:t>
            </a:r>
            <a:r>
              <a:rPr lang="en-US" sz="2200" dirty="0" err="1">
                <a:solidFill>
                  <a:schemeClr val="bg1"/>
                </a:solidFill>
                <a:latin typeface="Chalkboard"/>
                <a:cs typeface="Chalkboard"/>
              </a:rPr>
              <a:t>di</a:t>
            </a:r>
            <a:r>
              <a:rPr lang="en-US" sz="2200" dirty="0">
                <a:solidFill>
                  <a:schemeClr val="bg1"/>
                </a:solidFill>
                <a:latin typeface="Chalkboard"/>
                <a:cs typeface="Chalkboard"/>
              </a:rPr>
              <a:t> </a:t>
            </a:r>
            <a:r>
              <a:rPr lang="en-US" sz="2200" dirty="0" err="1">
                <a:solidFill>
                  <a:schemeClr val="bg1"/>
                </a:solidFill>
                <a:latin typeface="Chalkboard"/>
                <a:cs typeface="Chalkboard"/>
              </a:rPr>
              <a:t>sostanza</a:t>
            </a:r>
            <a:r>
              <a:rPr lang="en-US" sz="2200" dirty="0">
                <a:solidFill>
                  <a:schemeClr val="bg1"/>
                </a:solidFill>
                <a:latin typeface="Chalkboard"/>
                <a:cs typeface="Chalkboard"/>
              </a:rPr>
              <a:t> </a:t>
            </a:r>
            <a:r>
              <a:rPr lang="en-US" sz="2200" dirty="0" err="1">
                <a:solidFill>
                  <a:schemeClr val="bg1"/>
                </a:solidFill>
                <a:latin typeface="Chalkboard"/>
                <a:cs typeface="Chalkboard"/>
              </a:rPr>
              <a:t>organica</a:t>
            </a:r>
            <a:r>
              <a:rPr lang="en-US" sz="2200" dirty="0">
                <a:solidFill>
                  <a:schemeClr val="bg1"/>
                </a:solidFill>
                <a:latin typeface="Chalkboard"/>
                <a:cs typeface="Chalkboard"/>
              </a:rPr>
              <a:t> in </a:t>
            </a:r>
            <a:r>
              <a:rPr lang="en-US" sz="2200" dirty="0" err="1">
                <a:solidFill>
                  <a:schemeClr val="bg1"/>
                </a:solidFill>
                <a:latin typeface="Chalkboard"/>
                <a:cs typeface="Chalkboard"/>
              </a:rPr>
              <a:t>suoli</a:t>
            </a:r>
            <a:r>
              <a:rPr lang="en-US" sz="2200" dirty="0">
                <a:solidFill>
                  <a:schemeClr val="bg1"/>
                </a:solidFill>
                <a:latin typeface="Chalkboard"/>
                <a:cs typeface="Chalkboard"/>
              </a:rPr>
              <a:t> (HNO</a:t>
            </a:r>
            <a:r>
              <a:rPr lang="en-US" sz="2200" baseline="-25000" dirty="0">
                <a:solidFill>
                  <a:schemeClr val="bg1"/>
                </a:solidFill>
                <a:latin typeface="Chalkboard"/>
                <a:cs typeface="Chalkboard"/>
              </a:rPr>
              <a:t>3</a:t>
            </a:r>
            <a:r>
              <a:rPr lang="en-US" sz="2200" dirty="0">
                <a:solidFill>
                  <a:schemeClr val="bg1"/>
                </a:solidFill>
                <a:latin typeface="Chalkboard"/>
                <a:cs typeface="Chalkboard"/>
              </a:rPr>
              <a:t> </a:t>
            </a:r>
            <a:r>
              <a:rPr lang="en-US" sz="2200" dirty="0" err="1">
                <a:solidFill>
                  <a:schemeClr val="bg1"/>
                </a:solidFill>
                <a:latin typeface="Chalkboard"/>
                <a:cs typeface="Chalkboard"/>
              </a:rPr>
              <a:t>o</a:t>
            </a:r>
            <a:r>
              <a:rPr lang="en-US" sz="2200" dirty="0">
                <a:solidFill>
                  <a:schemeClr val="bg1"/>
                </a:solidFill>
                <a:latin typeface="Chalkboard"/>
                <a:cs typeface="Chalkboard"/>
              </a:rPr>
              <a:t> H</a:t>
            </a:r>
            <a:r>
              <a:rPr lang="en-US" sz="2200" baseline="-25000" dirty="0">
                <a:solidFill>
                  <a:schemeClr val="bg1"/>
                </a:solidFill>
                <a:latin typeface="Chalkboard"/>
                <a:cs typeface="Chalkboard"/>
              </a:rPr>
              <a:t>2</a:t>
            </a:r>
            <a:r>
              <a:rPr lang="en-US" sz="2200" dirty="0">
                <a:solidFill>
                  <a:schemeClr val="bg1"/>
                </a:solidFill>
                <a:latin typeface="Chalkboard"/>
                <a:cs typeface="Chalkboard"/>
              </a:rPr>
              <a:t>O</a:t>
            </a:r>
            <a:r>
              <a:rPr lang="en-US" sz="2200" baseline="-25000" dirty="0">
                <a:solidFill>
                  <a:schemeClr val="bg1"/>
                </a:solidFill>
                <a:latin typeface="Chalkboard"/>
                <a:cs typeface="Chalkboard"/>
              </a:rPr>
              <a:t>2</a:t>
            </a:r>
            <a:r>
              <a:rPr lang="en-US" sz="2200" dirty="0">
                <a:solidFill>
                  <a:schemeClr val="bg1"/>
                </a:solidFill>
                <a:latin typeface="Chalkboard"/>
                <a:cs typeface="Chalkboard"/>
              </a:rPr>
              <a:t>), </a:t>
            </a:r>
          </a:p>
          <a:p>
            <a:pPr>
              <a:spcBef>
                <a:spcPct val="50000"/>
              </a:spcBef>
              <a:buFontTx/>
              <a:buChar char="-"/>
            </a:pPr>
            <a:r>
              <a:rPr lang="en-US" sz="2200" dirty="0">
                <a:solidFill>
                  <a:schemeClr val="bg1"/>
                </a:solidFill>
                <a:latin typeface="Chalkboard"/>
                <a:cs typeface="Chalkboard"/>
              </a:rPr>
              <a:t> </a:t>
            </a:r>
            <a:r>
              <a:rPr lang="en-US" sz="2200" dirty="0" err="1">
                <a:solidFill>
                  <a:schemeClr val="bg1"/>
                </a:solidFill>
                <a:latin typeface="Chalkboard"/>
                <a:cs typeface="Chalkboard"/>
              </a:rPr>
              <a:t>dissoluzione</a:t>
            </a:r>
            <a:r>
              <a:rPr lang="en-US" sz="2200" dirty="0">
                <a:solidFill>
                  <a:schemeClr val="bg1"/>
                </a:solidFill>
                <a:latin typeface="Chalkboard"/>
                <a:cs typeface="Chalkboard"/>
              </a:rPr>
              <a:t> </a:t>
            </a:r>
            <a:r>
              <a:rPr lang="en-US" sz="2200" dirty="0" err="1">
                <a:solidFill>
                  <a:schemeClr val="bg1"/>
                </a:solidFill>
                <a:latin typeface="Chalkboard"/>
                <a:cs typeface="Chalkboard"/>
              </a:rPr>
              <a:t>di</a:t>
            </a:r>
            <a:r>
              <a:rPr lang="en-US" sz="2200" dirty="0">
                <a:solidFill>
                  <a:schemeClr val="bg1"/>
                </a:solidFill>
                <a:latin typeface="Chalkboard"/>
                <a:cs typeface="Chalkboard"/>
              </a:rPr>
              <a:t> CaCO</a:t>
            </a:r>
            <a:r>
              <a:rPr lang="en-US" sz="2200" baseline="-25000" dirty="0">
                <a:solidFill>
                  <a:schemeClr val="bg1"/>
                </a:solidFill>
                <a:latin typeface="Chalkboard"/>
                <a:cs typeface="Chalkboard"/>
              </a:rPr>
              <a:t>3</a:t>
            </a:r>
            <a:r>
              <a:rPr lang="en-US" sz="2200" dirty="0">
                <a:solidFill>
                  <a:schemeClr val="bg1"/>
                </a:solidFill>
                <a:latin typeface="Chalkboard"/>
                <a:cs typeface="Chalkboard"/>
              </a:rPr>
              <a:t> in </a:t>
            </a:r>
            <a:r>
              <a:rPr lang="en-US" sz="2200" dirty="0" err="1">
                <a:solidFill>
                  <a:schemeClr val="bg1"/>
                </a:solidFill>
                <a:latin typeface="Chalkboard"/>
                <a:cs typeface="Chalkboard"/>
              </a:rPr>
              <a:t>matrice</a:t>
            </a:r>
            <a:r>
              <a:rPr lang="en-US" sz="2200" dirty="0">
                <a:solidFill>
                  <a:schemeClr val="bg1"/>
                </a:solidFill>
                <a:latin typeface="Chalkboard"/>
                <a:cs typeface="Chalkboard"/>
              </a:rPr>
              <a:t> </a:t>
            </a:r>
            <a:r>
              <a:rPr lang="en-US" sz="2200" dirty="0" err="1">
                <a:solidFill>
                  <a:schemeClr val="bg1"/>
                </a:solidFill>
                <a:latin typeface="Chalkboard"/>
                <a:cs typeface="Chalkboard"/>
              </a:rPr>
              <a:t>silicatica</a:t>
            </a:r>
            <a:r>
              <a:rPr lang="en-US" sz="2200" dirty="0">
                <a:solidFill>
                  <a:schemeClr val="bg1"/>
                </a:solidFill>
                <a:latin typeface="Chalkboard"/>
                <a:cs typeface="Chalkboard"/>
              </a:rPr>
              <a:t> (</a:t>
            </a:r>
            <a:r>
              <a:rPr lang="en-US" sz="2200" dirty="0" err="1">
                <a:solidFill>
                  <a:schemeClr val="bg1"/>
                </a:solidFill>
                <a:latin typeface="Chalkboard"/>
                <a:cs typeface="Chalkboard"/>
              </a:rPr>
              <a:t>HCl</a:t>
            </a:r>
            <a:r>
              <a:rPr lang="en-US" sz="2200" dirty="0">
                <a:solidFill>
                  <a:schemeClr val="bg1"/>
                </a:solidFill>
                <a:latin typeface="Chalkboard"/>
                <a:cs typeface="Chalkboard"/>
              </a:rPr>
              <a:t> </a:t>
            </a:r>
            <a:r>
              <a:rPr lang="en-US" sz="2200" dirty="0" err="1">
                <a:solidFill>
                  <a:schemeClr val="bg1"/>
                </a:solidFill>
                <a:latin typeface="Chalkboard"/>
                <a:cs typeface="Chalkboard"/>
              </a:rPr>
              <a:t>o</a:t>
            </a:r>
            <a:r>
              <a:rPr lang="en-US" sz="2200" dirty="0">
                <a:solidFill>
                  <a:schemeClr val="bg1"/>
                </a:solidFill>
                <a:latin typeface="Chalkboard"/>
                <a:cs typeface="Chalkboard"/>
              </a:rPr>
              <a:t> CH</a:t>
            </a:r>
            <a:r>
              <a:rPr lang="en-US" sz="2200" baseline="-25000" dirty="0">
                <a:solidFill>
                  <a:schemeClr val="bg1"/>
                </a:solidFill>
                <a:latin typeface="Chalkboard"/>
                <a:cs typeface="Chalkboard"/>
              </a:rPr>
              <a:t>3</a:t>
            </a:r>
            <a:r>
              <a:rPr lang="en-US" sz="2200" dirty="0">
                <a:solidFill>
                  <a:schemeClr val="bg1"/>
                </a:solidFill>
                <a:latin typeface="Chalkboard"/>
                <a:cs typeface="Chalkboard"/>
              </a:rPr>
              <a:t>COOH),</a:t>
            </a:r>
          </a:p>
          <a:p>
            <a:pPr>
              <a:spcBef>
                <a:spcPct val="50000"/>
              </a:spcBef>
              <a:buFontTx/>
              <a:buChar char="-"/>
            </a:pPr>
            <a:r>
              <a:rPr lang="en-US" sz="2200" dirty="0">
                <a:solidFill>
                  <a:schemeClr val="bg1"/>
                </a:solidFill>
                <a:latin typeface="Chalkboard"/>
                <a:cs typeface="Chalkboard"/>
              </a:rPr>
              <a:t> </a:t>
            </a:r>
            <a:r>
              <a:rPr lang="en-US" sz="2200" dirty="0" err="1">
                <a:solidFill>
                  <a:schemeClr val="bg1"/>
                </a:solidFill>
                <a:latin typeface="Chalkboard"/>
                <a:cs typeface="Chalkboard"/>
              </a:rPr>
              <a:t>dissoluzione</a:t>
            </a:r>
            <a:r>
              <a:rPr lang="en-US" sz="2200" dirty="0">
                <a:solidFill>
                  <a:schemeClr val="bg1"/>
                </a:solidFill>
                <a:latin typeface="Chalkboard"/>
                <a:cs typeface="Chalkboard"/>
              </a:rPr>
              <a:t> </a:t>
            </a:r>
            <a:r>
              <a:rPr lang="en-US" sz="2200" dirty="0" err="1">
                <a:solidFill>
                  <a:schemeClr val="bg1"/>
                </a:solidFill>
                <a:latin typeface="Chalkboard"/>
                <a:cs typeface="Chalkboard"/>
              </a:rPr>
              <a:t>della</a:t>
            </a:r>
            <a:r>
              <a:rPr lang="en-US" sz="2200" dirty="0">
                <a:solidFill>
                  <a:schemeClr val="bg1"/>
                </a:solidFill>
                <a:latin typeface="Chalkboard"/>
                <a:cs typeface="Chalkboard"/>
              </a:rPr>
              <a:t> </a:t>
            </a:r>
            <a:r>
              <a:rPr lang="en-US" sz="2200" dirty="0" err="1">
                <a:solidFill>
                  <a:schemeClr val="bg1"/>
                </a:solidFill>
                <a:latin typeface="Chalkboard"/>
                <a:cs typeface="Chalkboard"/>
              </a:rPr>
              <a:t>frazione</a:t>
            </a:r>
            <a:r>
              <a:rPr lang="en-US" sz="2200" dirty="0">
                <a:solidFill>
                  <a:schemeClr val="bg1"/>
                </a:solidFill>
                <a:latin typeface="Chalkboard"/>
                <a:cs typeface="Chalkboard"/>
              </a:rPr>
              <a:t> </a:t>
            </a:r>
            <a:r>
              <a:rPr lang="en-US" sz="2200" dirty="0" err="1">
                <a:solidFill>
                  <a:schemeClr val="bg1"/>
                </a:solidFill>
                <a:latin typeface="Chalkboard"/>
                <a:cs typeface="Chalkboard"/>
              </a:rPr>
              <a:t>sulfurea</a:t>
            </a:r>
            <a:r>
              <a:rPr lang="en-US" sz="2200" dirty="0">
                <a:solidFill>
                  <a:schemeClr val="bg1"/>
                </a:solidFill>
                <a:latin typeface="Chalkboard"/>
                <a:cs typeface="Chalkboard"/>
              </a:rPr>
              <a:t> </a:t>
            </a:r>
            <a:r>
              <a:rPr lang="en-US" sz="2200" dirty="0" err="1">
                <a:solidFill>
                  <a:schemeClr val="bg1"/>
                </a:solidFill>
                <a:latin typeface="Chalkboard"/>
                <a:cs typeface="Chalkboard"/>
              </a:rPr>
              <a:t>e</a:t>
            </a:r>
            <a:r>
              <a:rPr lang="en-US" sz="2200" dirty="0">
                <a:solidFill>
                  <a:schemeClr val="bg1"/>
                </a:solidFill>
                <a:latin typeface="Chalkboard"/>
                <a:cs typeface="Chalkboard"/>
              </a:rPr>
              <a:t> </a:t>
            </a:r>
            <a:r>
              <a:rPr lang="en-US" sz="2200" dirty="0" err="1">
                <a:solidFill>
                  <a:schemeClr val="bg1"/>
                </a:solidFill>
                <a:latin typeface="Chalkboard"/>
                <a:cs typeface="Chalkboard"/>
              </a:rPr>
              <a:t>metalli</a:t>
            </a:r>
            <a:r>
              <a:rPr lang="en-US" sz="2200" dirty="0">
                <a:solidFill>
                  <a:schemeClr val="bg1"/>
                </a:solidFill>
                <a:latin typeface="Chalkboard"/>
                <a:cs typeface="Chalkboard"/>
              </a:rPr>
              <a:t> </a:t>
            </a:r>
            <a:r>
              <a:rPr lang="en-US" sz="2200" dirty="0" err="1">
                <a:solidFill>
                  <a:schemeClr val="bg1"/>
                </a:solidFill>
                <a:latin typeface="Chalkboard"/>
                <a:cs typeface="Chalkboard"/>
              </a:rPr>
              <a:t>nobili</a:t>
            </a:r>
            <a:r>
              <a:rPr lang="en-US" sz="2200" dirty="0">
                <a:solidFill>
                  <a:schemeClr val="bg1"/>
                </a:solidFill>
                <a:latin typeface="Chalkboard"/>
                <a:cs typeface="Chalkboard"/>
              </a:rPr>
              <a:t> (</a:t>
            </a:r>
            <a:r>
              <a:rPr lang="en-US" sz="2200" dirty="0" err="1">
                <a:solidFill>
                  <a:schemeClr val="bg1"/>
                </a:solidFill>
                <a:latin typeface="Chalkboard"/>
                <a:cs typeface="Chalkboard"/>
              </a:rPr>
              <a:t>acqua</a:t>
            </a:r>
            <a:r>
              <a:rPr lang="en-US" sz="2200" dirty="0">
                <a:solidFill>
                  <a:schemeClr val="bg1"/>
                </a:solidFill>
                <a:latin typeface="Chalkboard"/>
                <a:cs typeface="Chalkboard"/>
              </a:rPr>
              <a:t> </a:t>
            </a:r>
            <a:r>
              <a:rPr lang="en-US" sz="2200" dirty="0" err="1">
                <a:solidFill>
                  <a:schemeClr val="bg1"/>
                </a:solidFill>
                <a:latin typeface="Chalkboard"/>
                <a:cs typeface="Chalkboard"/>
              </a:rPr>
              <a:t>regia</a:t>
            </a:r>
            <a:r>
              <a:rPr lang="en-US" sz="2200" dirty="0">
                <a:solidFill>
                  <a:schemeClr val="bg1"/>
                </a:solidFill>
                <a:latin typeface="Chalkboard"/>
                <a:cs typeface="Chalkboard"/>
              </a:rPr>
              <a:t>: HNO</a:t>
            </a:r>
            <a:r>
              <a:rPr lang="en-US" sz="2200" baseline="-25000" dirty="0">
                <a:solidFill>
                  <a:schemeClr val="bg1"/>
                </a:solidFill>
                <a:latin typeface="Chalkboard"/>
                <a:cs typeface="Chalkboard"/>
              </a:rPr>
              <a:t>3</a:t>
            </a:r>
            <a:r>
              <a:rPr lang="en-US" sz="2200" dirty="0">
                <a:solidFill>
                  <a:schemeClr val="bg1"/>
                </a:solidFill>
                <a:latin typeface="Chalkboard"/>
                <a:cs typeface="Chalkboard"/>
              </a:rPr>
              <a:t>+HCl: 1:3)</a:t>
            </a:r>
          </a:p>
        </p:txBody>
      </p:sp>
      <p:sp>
        <p:nvSpPr>
          <p:cNvPr id="54275" name="Rectangle 4"/>
          <p:cNvSpPr>
            <a:spLocks noChangeArrowheads="1"/>
          </p:cNvSpPr>
          <p:nvPr/>
        </p:nvSpPr>
        <p:spPr bwMode="auto">
          <a:xfrm>
            <a:off x="152400" y="220663"/>
            <a:ext cx="8991600" cy="523220"/>
          </a:xfrm>
          <a:prstGeom prst="rect">
            <a:avLst/>
          </a:prstGeom>
          <a:noFill/>
          <a:ln w="9525">
            <a:noFill/>
            <a:miter lim="800000"/>
            <a:headEnd/>
            <a:tailEnd/>
          </a:ln>
        </p:spPr>
        <p:txBody>
          <a:bodyPr>
            <a:prstTxWarp prst="textNoShape">
              <a:avLst/>
            </a:prstTxWarp>
            <a:spAutoFit/>
          </a:bodyPr>
          <a:lstStyle/>
          <a:p>
            <a:r>
              <a:rPr lang="en-US" sz="2800" b="1">
                <a:solidFill>
                  <a:srgbClr val="66FFCC"/>
                </a:solidFill>
                <a:latin typeface="Chalkboard"/>
                <a:cs typeface="Chalkboard"/>
              </a:rPr>
              <a:t>Lisciviazione (non comprende la frazione silicatica)</a:t>
            </a:r>
          </a:p>
        </p:txBody>
      </p:sp>
      <p:sp>
        <p:nvSpPr>
          <p:cNvPr id="54276" name="Rectangle 5"/>
          <p:cNvSpPr>
            <a:spLocks noChangeArrowheads="1"/>
          </p:cNvSpPr>
          <p:nvPr/>
        </p:nvSpPr>
        <p:spPr bwMode="auto">
          <a:xfrm>
            <a:off x="228600" y="5464175"/>
            <a:ext cx="8686800" cy="892552"/>
          </a:xfrm>
          <a:prstGeom prst="rect">
            <a:avLst/>
          </a:prstGeom>
          <a:noFill/>
          <a:ln w="9525">
            <a:noFill/>
            <a:miter lim="800000"/>
            <a:headEnd/>
            <a:tailEnd/>
          </a:ln>
        </p:spPr>
        <p:txBody>
          <a:bodyPr>
            <a:prstTxWarp prst="textNoShape">
              <a:avLst/>
            </a:prstTxWarp>
            <a:spAutoFit/>
          </a:bodyPr>
          <a:lstStyle/>
          <a:p>
            <a:pPr algn="ctr"/>
            <a:r>
              <a:rPr lang="en-US" sz="2600" b="1">
                <a:solidFill>
                  <a:schemeClr val="bg1"/>
                </a:solidFill>
                <a:latin typeface="Chalkboard"/>
                <a:cs typeface="Chalkboard"/>
              </a:rPr>
              <a:t>Queste procedure di lisciviazione possono essere effettuare a freddo o a caldo (piastra scaldante)!</a:t>
            </a:r>
          </a:p>
        </p:txBody>
      </p:sp>
      <p:sp>
        <p:nvSpPr>
          <p:cNvPr id="54277" name="Rectangle 6"/>
          <p:cNvSpPr>
            <a:spLocks noChangeArrowheads="1"/>
          </p:cNvSpPr>
          <p:nvPr/>
        </p:nvSpPr>
        <p:spPr bwMode="auto">
          <a:xfrm>
            <a:off x="688975" y="4800600"/>
            <a:ext cx="7028944" cy="492443"/>
          </a:xfrm>
          <a:prstGeom prst="rect">
            <a:avLst/>
          </a:prstGeom>
          <a:noFill/>
          <a:ln w="9525">
            <a:noFill/>
            <a:miter lim="800000"/>
            <a:headEnd/>
            <a:tailEnd/>
          </a:ln>
        </p:spPr>
        <p:txBody>
          <a:bodyPr wrap="none">
            <a:prstTxWarp prst="textNoShape">
              <a:avLst/>
            </a:prstTxWarp>
            <a:spAutoFit/>
          </a:bodyPr>
          <a:lstStyle/>
          <a:p>
            <a:r>
              <a:rPr lang="en-US" sz="2600" b="1">
                <a:solidFill>
                  <a:srgbClr val="FFFF00"/>
                </a:solidFill>
                <a:latin typeface="Chalkboard"/>
                <a:cs typeface="Chalkboard"/>
              </a:rPr>
              <a:t>La quantità generalmente varia da 0.1 a 1.0 g</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5298" name="Rectangle 4"/>
          <p:cNvSpPr>
            <a:spLocks noChangeArrowheads="1"/>
          </p:cNvSpPr>
          <p:nvPr/>
        </p:nvSpPr>
        <p:spPr bwMode="auto">
          <a:xfrm>
            <a:off x="149225" y="469371"/>
            <a:ext cx="8991600" cy="1508105"/>
          </a:xfrm>
          <a:prstGeom prst="rect">
            <a:avLst/>
          </a:prstGeom>
          <a:noFill/>
          <a:ln w="9525">
            <a:noFill/>
            <a:miter lim="800000"/>
            <a:headEnd/>
            <a:tailEnd/>
          </a:ln>
        </p:spPr>
        <p:txBody>
          <a:bodyPr>
            <a:prstTxWarp prst="textNoShape">
              <a:avLst/>
            </a:prstTxWarp>
            <a:spAutoFit/>
          </a:bodyPr>
          <a:lstStyle/>
          <a:p>
            <a:pPr algn="ctr"/>
            <a:r>
              <a:rPr lang="en-US" sz="3600" b="1">
                <a:solidFill>
                  <a:schemeClr val="bg1"/>
                </a:solidFill>
                <a:latin typeface="Chalkboard"/>
                <a:cs typeface="Chalkboard"/>
              </a:rPr>
              <a:t>Dissoluzione completa di una roccia</a:t>
            </a:r>
          </a:p>
          <a:p>
            <a:pPr algn="ctr"/>
            <a:r>
              <a:rPr lang="en-US" sz="2800" b="1">
                <a:solidFill>
                  <a:srgbClr val="FFFF00"/>
                </a:solidFill>
                <a:latin typeface="Chalkboard"/>
                <a:cs typeface="Chalkboard"/>
              </a:rPr>
              <a:t>(ogni solubilzzazione e analisi devono affrontare il problema della MATRICE)</a:t>
            </a:r>
          </a:p>
        </p:txBody>
      </p:sp>
      <p:sp>
        <p:nvSpPr>
          <p:cNvPr id="55299" name="Text Box 5"/>
          <p:cNvSpPr txBox="1">
            <a:spLocks noChangeArrowheads="1"/>
          </p:cNvSpPr>
          <p:nvPr/>
        </p:nvSpPr>
        <p:spPr bwMode="auto">
          <a:xfrm>
            <a:off x="-76200" y="2556933"/>
            <a:ext cx="9296400" cy="138499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b="1">
                <a:solidFill>
                  <a:schemeClr val="bg1"/>
                </a:solidFill>
                <a:latin typeface="Chalkboard"/>
                <a:cs typeface="Chalkboard"/>
              </a:rPr>
              <a:t>Avviene attraverso una procedura a caldo che utilizza HNO</a:t>
            </a:r>
            <a:r>
              <a:rPr lang="en-US" sz="2800" b="1" baseline="-25000">
                <a:solidFill>
                  <a:schemeClr val="bg1"/>
                </a:solidFill>
                <a:latin typeface="Chalkboard"/>
                <a:cs typeface="Chalkboard"/>
              </a:rPr>
              <a:t>3</a:t>
            </a:r>
            <a:r>
              <a:rPr lang="en-US" sz="2800" b="1">
                <a:solidFill>
                  <a:schemeClr val="bg1"/>
                </a:solidFill>
                <a:latin typeface="Chalkboard"/>
                <a:cs typeface="Chalkboard"/>
              </a:rPr>
              <a:t> o HClO</a:t>
            </a:r>
            <a:r>
              <a:rPr lang="en-US" sz="2800" b="1" baseline="-25000">
                <a:solidFill>
                  <a:schemeClr val="bg1"/>
                </a:solidFill>
                <a:latin typeface="Chalkboard"/>
                <a:cs typeface="Chalkboard"/>
              </a:rPr>
              <a:t>4</a:t>
            </a:r>
            <a:r>
              <a:rPr lang="en-US" sz="2800" b="1">
                <a:solidFill>
                  <a:schemeClr val="bg1"/>
                </a:solidFill>
                <a:latin typeface="Chalkboard"/>
                <a:cs typeface="Chalkboard"/>
              </a:rPr>
              <a:t>, HF e HCl e può essere fatta a pressione atmosferica o sotto-pressione</a:t>
            </a:r>
          </a:p>
        </p:txBody>
      </p:sp>
      <p:sp>
        <p:nvSpPr>
          <p:cNvPr id="55300" name="Text Box 6"/>
          <p:cNvSpPr txBox="1">
            <a:spLocks noChangeArrowheads="1"/>
          </p:cNvSpPr>
          <p:nvPr/>
        </p:nvSpPr>
        <p:spPr bwMode="auto">
          <a:xfrm>
            <a:off x="228600" y="4179358"/>
            <a:ext cx="8763000" cy="430887"/>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solidFill>
                  <a:srgbClr val="FFFF00"/>
                </a:solidFill>
                <a:latin typeface="Chalkboard"/>
                <a:cs typeface="Chalkboard"/>
              </a:rPr>
              <a:t>Normalmente si utilizzano 0.2 - 0.5 g di roccia polverizzata</a:t>
            </a:r>
          </a:p>
        </p:txBody>
      </p:sp>
      <p:sp>
        <p:nvSpPr>
          <p:cNvPr id="55301" name="Rectangle 7"/>
          <p:cNvSpPr>
            <a:spLocks noChangeArrowheads="1"/>
          </p:cNvSpPr>
          <p:nvPr/>
        </p:nvSpPr>
        <p:spPr bwMode="auto">
          <a:xfrm>
            <a:off x="304800" y="4788958"/>
            <a:ext cx="8382000" cy="769938"/>
          </a:xfrm>
          <a:prstGeom prst="rect">
            <a:avLst/>
          </a:prstGeom>
          <a:noFill/>
          <a:ln w="9525">
            <a:noFill/>
            <a:miter lim="800000"/>
            <a:headEnd/>
            <a:tailEnd/>
          </a:ln>
        </p:spPr>
        <p:txBody>
          <a:bodyPr>
            <a:prstTxWarp prst="textNoShape">
              <a:avLst/>
            </a:prstTxWarp>
            <a:spAutoFit/>
          </a:bodyPr>
          <a:lstStyle/>
          <a:p>
            <a:pPr algn="ctr"/>
            <a:r>
              <a:rPr lang="en-US" sz="2200" b="1">
                <a:solidFill>
                  <a:srgbClr val="FFFF00"/>
                </a:solidFill>
                <a:latin typeface="Chalkboard"/>
                <a:cs typeface="Chalkboard"/>
              </a:rPr>
              <a:t>L’aggiunta di 1-2 mL di HNO</a:t>
            </a:r>
            <a:r>
              <a:rPr lang="en-US" sz="2200" b="1" baseline="-25000">
                <a:solidFill>
                  <a:srgbClr val="FFFF00"/>
                </a:solidFill>
                <a:latin typeface="Chalkboard"/>
                <a:cs typeface="Chalkboard"/>
              </a:rPr>
              <a:t>3</a:t>
            </a:r>
            <a:r>
              <a:rPr lang="en-US" sz="2200" b="1">
                <a:solidFill>
                  <a:srgbClr val="FFFF00"/>
                </a:solidFill>
                <a:latin typeface="Chalkboard"/>
                <a:cs typeface="Chalkboard"/>
              </a:rPr>
              <a:t> o HClO</a:t>
            </a:r>
            <a:r>
              <a:rPr lang="en-US" sz="2200" b="1" baseline="-25000">
                <a:solidFill>
                  <a:srgbClr val="FFFF00"/>
                </a:solidFill>
                <a:latin typeface="Chalkboard"/>
                <a:cs typeface="Chalkboard"/>
              </a:rPr>
              <a:t>4</a:t>
            </a:r>
            <a:r>
              <a:rPr lang="en-US" sz="2200" b="1">
                <a:solidFill>
                  <a:srgbClr val="FFFF00"/>
                </a:solidFill>
                <a:latin typeface="Chalkboard"/>
                <a:cs typeface="Chalkboard"/>
              </a:rPr>
              <a:t> favorisce l’ossidazione e prepara la formazione di nitrati o perclorati.</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6322" name="Text Box 5"/>
          <p:cNvSpPr txBox="1">
            <a:spLocks noChangeArrowheads="1"/>
          </p:cNvSpPr>
          <p:nvPr/>
        </p:nvSpPr>
        <p:spPr bwMode="auto">
          <a:xfrm>
            <a:off x="685800" y="685800"/>
            <a:ext cx="7924800" cy="16004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b="1">
                <a:solidFill>
                  <a:srgbClr val="FFFF00"/>
                </a:solidFill>
                <a:latin typeface="Chalkboard"/>
                <a:cs typeface="Chalkboard"/>
              </a:rPr>
              <a:t>Il successivo passo è quello dell’allontanamento della matrice silicatica:</a:t>
            </a:r>
          </a:p>
          <a:p>
            <a:pPr algn="ctr">
              <a:spcBef>
                <a:spcPct val="50000"/>
              </a:spcBef>
            </a:pPr>
            <a:r>
              <a:rPr lang="en-US" sz="2800" b="1">
                <a:solidFill>
                  <a:srgbClr val="FFFF00"/>
                </a:solidFill>
                <a:latin typeface="Chalkboard"/>
                <a:cs typeface="Chalkboard"/>
              </a:rPr>
              <a:t>4HF + SiO</a:t>
            </a:r>
            <a:r>
              <a:rPr lang="en-US" sz="2800" b="1" baseline="-25000">
                <a:solidFill>
                  <a:srgbClr val="FFFF00"/>
                </a:solidFill>
                <a:latin typeface="Chalkboard"/>
                <a:cs typeface="Chalkboard"/>
              </a:rPr>
              <a:t>2</a:t>
            </a:r>
            <a:r>
              <a:rPr lang="en-US" sz="2800" b="1">
                <a:solidFill>
                  <a:srgbClr val="FFFF00"/>
                </a:solidFill>
                <a:latin typeface="Chalkboard"/>
                <a:cs typeface="Chalkboard"/>
              </a:rPr>
              <a:t> --&gt; SiF</a:t>
            </a:r>
            <a:r>
              <a:rPr lang="en-US" sz="2800" b="1" baseline="-25000">
                <a:solidFill>
                  <a:srgbClr val="FFFF00"/>
                </a:solidFill>
                <a:latin typeface="Chalkboard"/>
                <a:cs typeface="Chalkboard"/>
              </a:rPr>
              <a:t>4(g)</a:t>
            </a:r>
            <a:r>
              <a:rPr lang="en-US" sz="2800" b="1">
                <a:solidFill>
                  <a:srgbClr val="FFFF00"/>
                </a:solidFill>
                <a:latin typeface="Chalkboard"/>
                <a:cs typeface="Chalkboard"/>
              </a:rPr>
              <a:t> + 2H</a:t>
            </a:r>
            <a:r>
              <a:rPr lang="en-US" sz="2800" b="1" baseline="-25000">
                <a:solidFill>
                  <a:srgbClr val="FFFF00"/>
                </a:solidFill>
                <a:latin typeface="Chalkboard"/>
                <a:cs typeface="Chalkboard"/>
              </a:rPr>
              <a:t>2</a:t>
            </a:r>
            <a:r>
              <a:rPr lang="en-US" sz="2800" b="1">
                <a:solidFill>
                  <a:srgbClr val="FFFF00"/>
                </a:solidFill>
                <a:latin typeface="Chalkboard"/>
                <a:cs typeface="Chalkboard"/>
              </a:rPr>
              <a:t>O</a:t>
            </a:r>
            <a:r>
              <a:rPr lang="en-US" sz="2800" b="1" baseline="-25000">
                <a:solidFill>
                  <a:srgbClr val="FFFF00"/>
                </a:solidFill>
                <a:latin typeface="Chalkboard"/>
                <a:cs typeface="Chalkboard"/>
              </a:rPr>
              <a:t>(aq)</a:t>
            </a:r>
            <a:endParaRPr lang="en-US" sz="2800" b="1">
              <a:solidFill>
                <a:srgbClr val="FFFF00"/>
              </a:solidFill>
              <a:latin typeface="Chalkboard"/>
              <a:cs typeface="Chalkboard"/>
            </a:endParaRPr>
          </a:p>
        </p:txBody>
      </p:sp>
      <p:grpSp>
        <p:nvGrpSpPr>
          <p:cNvPr id="2" name="Gruppo 8"/>
          <p:cNvGrpSpPr>
            <a:grpSpLocks/>
          </p:cNvGrpSpPr>
          <p:nvPr/>
        </p:nvGrpSpPr>
        <p:grpSpPr bwMode="auto">
          <a:xfrm>
            <a:off x="0" y="3324225"/>
            <a:ext cx="9144000" cy="3467100"/>
            <a:chOff x="0" y="3324225"/>
            <a:chExt cx="9144000" cy="3466505"/>
          </a:xfrm>
        </p:grpSpPr>
        <p:sp>
          <p:nvSpPr>
            <p:cNvPr id="56325" name="Rectangle 6"/>
            <p:cNvSpPr>
              <a:spLocks noChangeArrowheads="1"/>
            </p:cNvSpPr>
            <p:nvPr/>
          </p:nvSpPr>
          <p:spPr bwMode="auto">
            <a:xfrm>
              <a:off x="0" y="3324225"/>
              <a:ext cx="9144000" cy="1692771"/>
            </a:xfrm>
            <a:prstGeom prst="rect">
              <a:avLst/>
            </a:prstGeom>
            <a:noFill/>
            <a:ln w="9525">
              <a:noFill/>
              <a:miter lim="800000"/>
              <a:headEnd/>
              <a:tailEnd/>
            </a:ln>
          </p:spPr>
          <p:txBody>
            <a:bodyPr>
              <a:prstTxWarp prst="textNoShape">
                <a:avLst/>
              </a:prstTxWarp>
              <a:spAutoFit/>
            </a:bodyPr>
            <a:lstStyle/>
            <a:p>
              <a:pPr algn="ctr"/>
              <a:r>
                <a:rPr lang="en-US" sz="2600" b="1">
                  <a:solidFill>
                    <a:srgbClr val="FFFF00"/>
                  </a:solidFill>
                  <a:latin typeface="Chalkboard"/>
                  <a:cs typeface="Chalkboard"/>
                </a:rPr>
                <a:t>La disgregazione della roccia porta cationi in soluzione che vanno a formare perclorati/nitrati di Ca, Na, ecc. Portando a secchezza, i perclorati/nitrati formatisi possono sciogliersi con HCl. Vantaggi e svantaggi. </a:t>
              </a:r>
            </a:p>
          </p:txBody>
        </p:sp>
        <p:sp>
          <p:nvSpPr>
            <p:cNvPr id="56326" name="Line 7"/>
            <p:cNvSpPr>
              <a:spLocks noChangeShapeType="1"/>
            </p:cNvSpPr>
            <p:nvPr/>
          </p:nvSpPr>
          <p:spPr bwMode="auto">
            <a:xfrm flipV="1">
              <a:off x="2895600" y="5257800"/>
              <a:ext cx="2209800" cy="533400"/>
            </a:xfrm>
            <a:prstGeom prst="line">
              <a:avLst/>
            </a:prstGeom>
            <a:noFill/>
            <a:ln w="38100">
              <a:solidFill>
                <a:schemeClr val="bg1"/>
              </a:solidFill>
              <a:round/>
              <a:headEnd/>
              <a:tailEnd type="triangle" w="med" len="med"/>
            </a:ln>
          </p:spPr>
          <p:txBody>
            <a:bodyPr wrap="none" anchor="ctr">
              <a:prstTxWarp prst="textNoShape">
                <a:avLst/>
              </a:prstTxWarp>
            </a:bodyPr>
            <a:lstStyle/>
            <a:p>
              <a:endParaRPr lang="it-IT">
                <a:latin typeface="Chalkboard"/>
                <a:cs typeface="Chalkboard"/>
              </a:endParaRPr>
            </a:p>
          </p:txBody>
        </p:sp>
        <p:sp>
          <p:nvSpPr>
            <p:cNvPr id="56327" name="Rectangle 8"/>
            <p:cNvSpPr>
              <a:spLocks noChangeArrowheads="1"/>
            </p:cNvSpPr>
            <p:nvPr/>
          </p:nvSpPr>
          <p:spPr bwMode="auto">
            <a:xfrm>
              <a:off x="457200" y="5826125"/>
              <a:ext cx="2813591" cy="369269"/>
            </a:xfrm>
            <a:prstGeom prst="rect">
              <a:avLst/>
            </a:prstGeom>
            <a:noFill/>
            <a:ln w="9525">
              <a:noFill/>
              <a:miter lim="800000"/>
              <a:headEnd/>
              <a:tailEnd/>
            </a:ln>
          </p:spPr>
          <p:txBody>
            <a:bodyPr wrap="none">
              <a:prstTxWarp prst="textNoShape">
                <a:avLst/>
              </a:prstTxWarp>
              <a:spAutoFit/>
            </a:bodyPr>
            <a:lstStyle/>
            <a:p>
              <a:r>
                <a:rPr lang="en-US" b="1">
                  <a:solidFill>
                    <a:srgbClr val="FFFFFF"/>
                  </a:solidFill>
                  <a:latin typeface="Chalkboard"/>
                  <a:cs typeface="Chalkboard"/>
                </a:rPr>
                <a:t>Allontanamento del silicio</a:t>
              </a:r>
            </a:p>
          </p:txBody>
        </p:sp>
        <p:sp>
          <p:nvSpPr>
            <p:cNvPr id="56328" name="Line 9"/>
            <p:cNvSpPr>
              <a:spLocks noChangeShapeType="1"/>
            </p:cNvSpPr>
            <p:nvPr/>
          </p:nvSpPr>
          <p:spPr bwMode="auto">
            <a:xfrm flipH="1" flipV="1">
              <a:off x="6629400" y="5181600"/>
              <a:ext cx="152400" cy="609600"/>
            </a:xfrm>
            <a:prstGeom prst="line">
              <a:avLst/>
            </a:prstGeom>
            <a:noFill/>
            <a:ln w="38100">
              <a:solidFill>
                <a:schemeClr val="bg1"/>
              </a:solidFill>
              <a:round/>
              <a:headEnd/>
              <a:tailEnd type="triangle" w="med" len="med"/>
            </a:ln>
          </p:spPr>
          <p:txBody>
            <a:bodyPr wrap="none" anchor="ctr">
              <a:prstTxWarp prst="textNoShape">
                <a:avLst/>
              </a:prstTxWarp>
            </a:bodyPr>
            <a:lstStyle/>
            <a:p>
              <a:endParaRPr lang="it-IT">
                <a:latin typeface="Chalkboard"/>
                <a:cs typeface="Chalkboard"/>
              </a:endParaRPr>
            </a:p>
          </p:txBody>
        </p:sp>
        <p:sp>
          <p:nvSpPr>
            <p:cNvPr id="56329" name="Rectangle 10"/>
            <p:cNvSpPr>
              <a:spLocks noChangeArrowheads="1"/>
            </p:cNvSpPr>
            <p:nvPr/>
          </p:nvSpPr>
          <p:spPr bwMode="auto">
            <a:xfrm>
              <a:off x="4876800" y="5867400"/>
              <a:ext cx="4194175" cy="923330"/>
            </a:xfrm>
            <a:prstGeom prst="rect">
              <a:avLst/>
            </a:prstGeom>
            <a:noFill/>
            <a:ln w="9525">
              <a:noFill/>
              <a:miter lim="800000"/>
              <a:headEnd/>
              <a:tailEnd/>
            </a:ln>
          </p:spPr>
          <p:txBody>
            <a:bodyPr>
              <a:prstTxWarp prst="textNoShape">
                <a:avLst/>
              </a:prstTxWarp>
              <a:spAutoFit/>
            </a:bodyPr>
            <a:lstStyle/>
            <a:p>
              <a:pPr algn="ctr"/>
              <a:r>
                <a:rPr lang="en-US" b="1">
                  <a:solidFill>
                    <a:srgbClr val="FFFFFF"/>
                  </a:solidFill>
                  <a:latin typeface="Chalkboard"/>
                  <a:cs typeface="Chalkboard"/>
                </a:rPr>
                <a:t>Perdita di elementi volatili, oltre che del silicio. Impossibilità di solubilizzare ossidi (spinelli)</a:t>
              </a:r>
            </a:p>
          </p:txBody>
        </p:sp>
      </p:grpSp>
      <p:sp>
        <p:nvSpPr>
          <p:cNvPr id="56324" name="Rectangle 11"/>
          <p:cNvSpPr>
            <a:spLocks noChangeArrowheads="1"/>
          </p:cNvSpPr>
          <p:nvPr/>
        </p:nvSpPr>
        <p:spPr bwMode="auto">
          <a:xfrm>
            <a:off x="744776" y="-76200"/>
            <a:ext cx="7468711" cy="646331"/>
          </a:xfrm>
          <a:prstGeom prst="rect">
            <a:avLst/>
          </a:prstGeom>
          <a:noFill/>
          <a:ln w="9525">
            <a:noFill/>
            <a:miter lim="800000"/>
            <a:headEnd/>
            <a:tailEnd/>
          </a:ln>
        </p:spPr>
        <p:txBody>
          <a:bodyPr wrap="none">
            <a:prstTxWarp prst="textNoShape">
              <a:avLst/>
            </a:prstTxWarp>
            <a:spAutoFit/>
          </a:bodyPr>
          <a:lstStyle/>
          <a:p>
            <a:pPr algn="ctr"/>
            <a:r>
              <a:rPr lang="en-US" sz="3600" b="1" dirty="0" err="1">
                <a:solidFill>
                  <a:schemeClr val="bg1"/>
                </a:solidFill>
                <a:latin typeface="Chalkboard"/>
                <a:cs typeface="Chalkboard"/>
              </a:rPr>
              <a:t>Dissoluzione</a:t>
            </a:r>
            <a:r>
              <a:rPr lang="en-US" sz="3600" b="1" dirty="0">
                <a:solidFill>
                  <a:schemeClr val="bg1"/>
                </a:solidFill>
                <a:latin typeface="Chalkboard"/>
                <a:cs typeface="Chalkboard"/>
              </a:rPr>
              <a:t> </a:t>
            </a:r>
            <a:r>
              <a:rPr lang="en-US" sz="3600" b="1" dirty="0" err="1">
                <a:solidFill>
                  <a:schemeClr val="bg1"/>
                </a:solidFill>
                <a:latin typeface="Chalkboard"/>
                <a:cs typeface="Chalkboard"/>
              </a:rPr>
              <a:t>completa</a:t>
            </a:r>
            <a:r>
              <a:rPr lang="en-US" sz="3600" b="1" dirty="0">
                <a:solidFill>
                  <a:schemeClr val="bg1"/>
                </a:solidFill>
                <a:latin typeface="Chalkboard"/>
                <a:cs typeface="Chalkboard"/>
              </a:rPr>
              <a:t> </a:t>
            </a:r>
            <a:r>
              <a:rPr lang="en-US" sz="3600" b="1" dirty="0" err="1">
                <a:solidFill>
                  <a:schemeClr val="bg1"/>
                </a:solidFill>
                <a:latin typeface="Chalkboard"/>
                <a:cs typeface="Chalkboard"/>
              </a:rPr>
              <a:t>di</a:t>
            </a:r>
            <a:r>
              <a:rPr lang="en-US" sz="3600" b="1" dirty="0">
                <a:solidFill>
                  <a:schemeClr val="bg1"/>
                </a:solidFill>
                <a:latin typeface="Chalkboard"/>
                <a:cs typeface="Chalkboard"/>
              </a:rPr>
              <a:t> </a:t>
            </a:r>
            <a:r>
              <a:rPr lang="en-US" sz="3600" b="1" dirty="0" err="1">
                <a:solidFill>
                  <a:schemeClr val="bg1"/>
                </a:solidFill>
                <a:latin typeface="Chalkboard"/>
                <a:cs typeface="Chalkboard"/>
              </a:rPr>
              <a:t>una</a:t>
            </a:r>
            <a:r>
              <a:rPr lang="en-US" sz="3600" b="1" dirty="0">
                <a:solidFill>
                  <a:schemeClr val="bg1"/>
                </a:solidFill>
                <a:latin typeface="Chalkboard"/>
                <a:cs typeface="Chalkboard"/>
              </a:rPr>
              <a:t> </a:t>
            </a:r>
            <a:r>
              <a:rPr lang="en-US" sz="3600" b="1" dirty="0" err="1">
                <a:solidFill>
                  <a:schemeClr val="bg1"/>
                </a:solidFill>
                <a:latin typeface="Chalkboard"/>
                <a:cs typeface="Chalkboard"/>
              </a:rPr>
              <a:t>roccia</a:t>
            </a:r>
            <a:endParaRPr lang="en-US" sz="3600" b="1" dirty="0">
              <a:solidFill>
                <a:schemeClr val="bg1"/>
              </a:solidFill>
              <a:latin typeface="Chalkboard"/>
              <a:cs typeface="Chalkboar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68909" y="1386417"/>
            <a:ext cx="7654749" cy="4895850"/>
          </a:xfrm>
          <a:prstGeom prst="rect">
            <a:avLst/>
          </a:prstGeom>
        </p:spPr>
      </p:pic>
      <p:sp>
        <p:nvSpPr>
          <p:cNvPr id="3" name="Rettangolo 2"/>
          <p:cNvSpPr/>
          <p:nvPr/>
        </p:nvSpPr>
        <p:spPr>
          <a:xfrm>
            <a:off x="1751837" y="592667"/>
            <a:ext cx="6152319" cy="646331"/>
          </a:xfrm>
          <a:prstGeom prst="rect">
            <a:avLst/>
          </a:prstGeom>
        </p:spPr>
        <p:txBody>
          <a:bodyPr wrap="none">
            <a:spAutoFit/>
          </a:bodyPr>
          <a:lstStyle/>
          <a:p>
            <a:r>
              <a:rPr lang="en-US" sz="3600" dirty="0" err="1" smtClean="0">
                <a:solidFill>
                  <a:schemeClr val="bg1"/>
                </a:solidFill>
                <a:latin typeface="Chalkboard"/>
                <a:cs typeface="Chalkboard"/>
              </a:rPr>
              <a:t>Acqua</a:t>
            </a:r>
            <a:r>
              <a:rPr lang="en-US" sz="3600" dirty="0" smtClean="0">
                <a:solidFill>
                  <a:schemeClr val="bg1"/>
                </a:solidFill>
                <a:latin typeface="Chalkboard"/>
                <a:cs typeface="Chalkboard"/>
              </a:rPr>
              <a:t> </a:t>
            </a:r>
            <a:r>
              <a:rPr lang="en-US" sz="3600" dirty="0" err="1" smtClean="0">
                <a:solidFill>
                  <a:schemeClr val="bg1"/>
                </a:solidFill>
                <a:latin typeface="Chalkboard"/>
                <a:cs typeface="Chalkboard"/>
              </a:rPr>
              <a:t>regia</a:t>
            </a:r>
            <a:r>
              <a:rPr lang="en-US" sz="3600" dirty="0" smtClean="0">
                <a:solidFill>
                  <a:schemeClr val="bg1"/>
                </a:solidFill>
                <a:latin typeface="Chalkboard"/>
                <a:cs typeface="Chalkboard"/>
              </a:rPr>
              <a:t>: HNO</a:t>
            </a:r>
            <a:r>
              <a:rPr lang="en-US" sz="3600" baseline="-25000" dirty="0" smtClean="0">
                <a:solidFill>
                  <a:schemeClr val="bg1"/>
                </a:solidFill>
                <a:latin typeface="Chalkboard"/>
                <a:cs typeface="Chalkboard"/>
              </a:rPr>
              <a:t>3</a:t>
            </a:r>
            <a:r>
              <a:rPr lang="en-US" sz="3600" dirty="0" smtClean="0">
                <a:solidFill>
                  <a:schemeClr val="bg1"/>
                </a:solidFill>
                <a:latin typeface="Chalkboard"/>
                <a:cs typeface="Chalkboard"/>
              </a:rPr>
              <a:t>+HCl (1:3)</a:t>
            </a:r>
            <a:endParaRPr lang="it-IT" sz="36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2700" y="984250"/>
            <a:ext cx="9169400" cy="4889500"/>
          </a:xfrm>
          <a:prstGeom prst="rect">
            <a:avLst/>
          </a:prstGeom>
        </p:spPr>
      </p:pic>
      <p:sp>
        <p:nvSpPr>
          <p:cNvPr id="3" name="Rettangolo 2"/>
          <p:cNvSpPr/>
          <p:nvPr/>
        </p:nvSpPr>
        <p:spPr>
          <a:xfrm>
            <a:off x="504626" y="210445"/>
            <a:ext cx="2749471" cy="523220"/>
          </a:xfrm>
          <a:prstGeom prst="rect">
            <a:avLst/>
          </a:prstGeom>
        </p:spPr>
        <p:txBody>
          <a:bodyPr wrap="none">
            <a:spAutoFit/>
          </a:bodyPr>
          <a:lstStyle/>
          <a:p>
            <a:r>
              <a:rPr lang="en-US" sz="2800" b="1" dirty="0" smtClean="0">
                <a:solidFill>
                  <a:srgbClr val="00FFFF"/>
                </a:solidFill>
                <a:latin typeface="Chalkboard"/>
                <a:cs typeface="Chalkboard"/>
              </a:rPr>
              <a:t>Test </a:t>
            </a:r>
            <a:r>
              <a:rPr lang="en-US" sz="2800" b="1" dirty="0" err="1" smtClean="0">
                <a:solidFill>
                  <a:srgbClr val="00FFFF"/>
                </a:solidFill>
                <a:latin typeface="Chalkboard"/>
                <a:cs typeface="Chalkboard"/>
              </a:rPr>
              <a:t>di</a:t>
            </a:r>
            <a:r>
              <a:rPr lang="en-US" sz="2800" b="1" dirty="0" smtClean="0">
                <a:solidFill>
                  <a:srgbClr val="00FFFF"/>
                </a:solidFill>
                <a:latin typeface="Chalkboard"/>
                <a:cs typeface="Chalkboard"/>
              </a:rPr>
              <a:t> </a:t>
            </a:r>
            <a:r>
              <a:rPr lang="en-US" sz="2800" b="1" dirty="0" err="1" smtClean="0">
                <a:solidFill>
                  <a:srgbClr val="00FFFF"/>
                </a:solidFill>
                <a:latin typeface="Chalkboard"/>
                <a:cs typeface="Chalkboard"/>
              </a:rPr>
              <a:t>cessione</a:t>
            </a:r>
            <a:endParaRPr lang="it-IT" sz="2800" dirty="0">
              <a:solidFill>
                <a:srgbClr val="00FFFF"/>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5400" y="687214"/>
            <a:ext cx="9118600" cy="3225800"/>
          </a:xfrm>
          <a:prstGeom prst="rect">
            <a:avLst/>
          </a:prstGeom>
        </p:spPr>
      </p:pic>
      <p:sp>
        <p:nvSpPr>
          <p:cNvPr id="3" name="Rettangolo 2"/>
          <p:cNvSpPr/>
          <p:nvPr/>
        </p:nvSpPr>
        <p:spPr>
          <a:xfrm>
            <a:off x="504626" y="55224"/>
            <a:ext cx="2749471" cy="523220"/>
          </a:xfrm>
          <a:prstGeom prst="rect">
            <a:avLst/>
          </a:prstGeom>
        </p:spPr>
        <p:txBody>
          <a:bodyPr wrap="none">
            <a:spAutoFit/>
          </a:bodyPr>
          <a:lstStyle/>
          <a:p>
            <a:r>
              <a:rPr lang="en-US" sz="2800" b="1" dirty="0" smtClean="0">
                <a:solidFill>
                  <a:srgbClr val="00FFFF"/>
                </a:solidFill>
                <a:latin typeface="Chalkboard"/>
                <a:cs typeface="Chalkboard"/>
              </a:rPr>
              <a:t>Test </a:t>
            </a:r>
            <a:r>
              <a:rPr lang="en-US" sz="2800" b="1" dirty="0" err="1" smtClean="0">
                <a:solidFill>
                  <a:srgbClr val="00FFFF"/>
                </a:solidFill>
                <a:latin typeface="Chalkboard"/>
                <a:cs typeface="Chalkboard"/>
              </a:rPr>
              <a:t>di</a:t>
            </a:r>
            <a:r>
              <a:rPr lang="en-US" sz="2800" b="1" dirty="0" smtClean="0">
                <a:solidFill>
                  <a:srgbClr val="00FFFF"/>
                </a:solidFill>
                <a:latin typeface="Chalkboard"/>
                <a:cs typeface="Chalkboard"/>
              </a:rPr>
              <a:t> </a:t>
            </a:r>
            <a:r>
              <a:rPr lang="en-US" sz="2800" b="1" dirty="0" err="1" smtClean="0">
                <a:solidFill>
                  <a:srgbClr val="00FFFF"/>
                </a:solidFill>
                <a:latin typeface="Chalkboard"/>
                <a:cs typeface="Chalkboard"/>
              </a:rPr>
              <a:t>cessione</a:t>
            </a:r>
            <a:endParaRPr lang="it-IT" sz="2800" dirty="0">
              <a:solidFill>
                <a:srgbClr val="00FFFF"/>
              </a:solidFill>
            </a:endParaRPr>
          </a:p>
        </p:txBody>
      </p:sp>
      <p:pic>
        <p:nvPicPr>
          <p:cNvPr id="4" name="Immagine 3"/>
          <p:cNvPicPr>
            <a:picLocks noChangeAspect="1"/>
          </p:cNvPicPr>
          <p:nvPr/>
        </p:nvPicPr>
        <p:blipFill>
          <a:blip r:embed="rId3"/>
          <a:srcRect/>
          <a:stretch>
            <a:fillRect/>
          </a:stretch>
        </p:blipFill>
        <p:spPr bwMode="auto">
          <a:xfrm>
            <a:off x="5152930" y="3913014"/>
            <a:ext cx="3991070" cy="294498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mc:AlternateContent>
          <mc:Choice xmlns:ma="http://schemas.microsoft.com/office/mac/drawingml/2008/main" Requires="ma">
            <p:blipFill>
              <a:blip r:embed="rId2">
                <a:alphaModFix amt="51000"/>
              </a:blip>
              <a:srcRect/>
              <a:stretch>
                <a:fillRect/>
              </a:stretch>
            </p:blipFill>
          </mc:Choice>
          <mc:Fallback>
            <p:blipFill>
              <a:blip r:embed="rId3">
                <a:alphaModFix amt="51000"/>
              </a:blip>
              <a:srcRect/>
              <a:stretch>
                <a:fillRect/>
              </a:stretch>
            </p:blipFill>
          </mc:Fallback>
        </mc:AlternateContent>
        <p:spPr bwMode="auto">
          <a:xfrm>
            <a:off x="152400" y="933450"/>
            <a:ext cx="8826500" cy="5264150"/>
          </a:xfrm>
          <a:prstGeom prst="rect">
            <a:avLst/>
          </a:prstGeom>
          <a:solidFill>
            <a:schemeClr val="bg1">
              <a:alpha val="50980"/>
            </a:schemeClr>
          </a:solidFill>
          <a:ln w="9525">
            <a:noFill/>
            <a:miter lim="800000"/>
            <a:headEnd/>
            <a:tailEnd/>
          </a:ln>
        </p:spPr>
      </p:pic>
      <p:sp>
        <p:nvSpPr>
          <p:cNvPr id="19" name="Rettangolo 18"/>
          <p:cNvSpPr/>
          <p:nvPr/>
        </p:nvSpPr>
        <p:spPr>
          <a:xfrm>
            <a:off x="0" y="35463"/>
            <a:ext cx="6558206" cy="430887"/>
          </a:xfrm>
          <a:prstGeom prst="rect">
            <a:avLst/>
          </a:prstGeom>
        </p:spPr>
        <p:txBody>
          <a:bodyPr wrap="none">
            <a:spAutoFit/>
          </a:bodyPr>
          <a:lstStyle/>
          <a:p>
            <a:r>
              <a:rPr lang="en-US" sz="2200" b="1" dirty="0" smtClean="0">
                <a:solidFill>
                  <a:schemeClr val="bg1"/>
                </a:solidFill>
                <a:latin typeface="Chalkboard" charset="0"/>
                <a:ea typeface="Chalkboard" charset="0"/>
                <a:cs typeface="Chalkboard" charset="0"/>
              </a:rPr>
              <a:t>AAS – </a:t>
            </a:r>
            <a:r>
              <a:rPr lang="en-US" sz="2200" b="1" dirty="0" err="1" smtClean="0">
                <a:solidFill>
                  <a:schemeClr val="bg1"/>
                </a:solidFill>
                <a:latin typeface="Chalkboard" charset="0"/>
                <a:ea typeface="Chalkboard" charset="0"/>
                <a:cs typeface="Chalkboard" charset="0"/>
              </a:rPr>
              <a:t>Spettrofotometria</a:t>
            </a:r>
            <a:r>
              <a:rPr lang="en-US" sz="2200" b="1" dirty="0" smtClean="0">
                <a:solidFill>
                  <a:schemeClr val="bg1"/>
                </a:solidFill>
                <a:latin typeface="Chalkboard" charset="0"/>
                <a:ea typeface="Chalkboard" charset="0"/>
                <a:cs typeface="Chalkboard" charset="0"/>
              </a:rPr>
              <a:t> </a:t>
            </a:r>
            <a:r>
              <a:rPr lang="en-US" sz="2200" b="1" dirty="0" err="1" smtClean="0">
                <a:solidFill>
                  <a:schemeClr val="bg1"/>
                </a:solidFill>
                <a:latin typeface="Chalkboard" charset="0"/>
                <a:ea typeface="Chalkboard" charset="0"/>
                <a:cs typeface="Chalkboard" charset="0"/>
              </a:rPr>
              <a:t>di</a:t>
            </a:r>
            <a:r>
              <a:rPr lang="en-US" sz="2200" b="1" dirty="0" smtClean="0">
                <a:solidFill>
                  <a:schemeClr val="bg1"/>
                </a:solidFill>
                <a:latin typeface="Chalkboard" charset="0"/>
                <a:ea typeface="Chalkboard" charset="0"/>
                <a:cs typeface="Chalkboard" charset="0"/>
              </a:rPr>
              <a:t> </a:t>
            </a:r>
            <a:r>
              <a:rPr lang="en-US" sz="2200" b="1" dirty="0" err="1" smtClean="0">
                <a:solidFill>
                  <a:schemeClr val="bg1"/>
                </a:solidFill>
                <a:latin typeface="Chalkboard" charset="0"/>
                <a:ea typeface="Chalkboard" charset="0"/>
                <a:cs typeface="Chalkboard" charset="0"/>
              </a:rPr>
              <a:t>Assorbimento</a:t>
            </a:r>
            <a:r>
              <a:rPr lang="en-US" sz="2200" b="1" dirty="0" smtClean="0">
                <a:solidFill>
                  <a:schemeClr val="bg1"/>
                </a:solidFill>
                <a:latin typeface="Chalkboard" charset="0"/>
                <a:ea typeface="Chalkboard" charset="0"/>
                <a:cs typeface="Chalkboard" charset="0"/>
              </a:rPr>
              <a:t> </a:t>
            </a:r>
            <a:r>
              <a:rPr lang="en-US" sz="2200" b="1" dirty="0" err="1" smtClean="0">
                <a:solidFill>
                  <a:schemeClr val="bg1"/>
                </a:solidFill>
                <a:latin typeface="Chalkboard" charset="0"/>
                <a:ea typeface="Chalkboard" charset="0"/>
                <a:cs typeface="Chalkboard" charset="0"/>
              </a:rPr>
              <a:t>Atomico</a:t>
            </a:r>
            <a:endParaRPr lang="it-IT" sz="2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883744" y="592667"/>
            <a:ext cx="7455887" cy="5632310"/>
          </a:xfrm>
          <a:prstGeom prst="rect">
            <a:avLst/>
          </a:prstGeom>
          <a:noFill/>
          <a:ln w="9525">
            <a:noFill/>
            <a:miter lim="800000"/>
            <a:headEnd/>
            <a:tailEnd/>
          </a:ln>
          <a:effectLst/>
        </p:spPr>
        <p:txBody>
          <a:bodyPr wrap="none">
            <a:prstTxWarp prst="textNoShape">
              <a:avLst/>
            </a:prstTxWarp>
            <a:spAutoFit/>
          </a:bodyPr>
          <a:lstStyle/>
          <a:p>
            <a:pPr algn="ctr"/>
            <a:r>
              <a:rPr lang="en-US" sz="2400" b="1" dirty="0">
                <a:solidFill>
                  <a:srgbClr val="FFFF00"/>
                </a:solidFill>
                <a:latin typeface="Chalkboard"/>
                <a:cs typeface="Chalkboard"/>
              </a:rPr>
              <a:t>1.</a:t>
            </a:r>
            <a:r>
              <a:rPr lang="en-US" sz="2400" b="1" dirty="0" smtClean="0">
                <a:solidFill>
                  <a:srgbClr val="FFFF00"/>
                </a:solidFill>
                <a:latin typeface="Chalkboard"/>
                <a:cs typeface="Chalkboard"/>
              </a:rPr>
              <a:t> </a:t>
            </a:r>
            <a:r>
              <a:rPr lang="en-US" sz="2400" b="1" dirty="0" err="1" smtClean="0">
                <a:solidFill>
                  <a:srgbClr val="FFFF00"/>
                </a:solidFill>
                <a:latin typeface="Chalkboard"/>
                <a:cs typeface="Chalkboard"/>
              </a:rPr>
              <a:t>Costituenti</a:t>
            </a:r>
            <a:r>
              <a:rPr lang="en-US" sz="2400" b="1" dirty="0" smtClean="0">
                <a:solidFill>
                  <a:srgbClr val="FFFF00"/>
                </a:solidFill>
                <a:latin typeface="Chalkboard"/>
                <a:cs typeface="Chalkboard"/>
              </a:rPr>
              <a:t> le </a:t>
            </a:r>
            <a:r>
              <a:rPr lang="en-US" sz="2400" b="1" dirty="0" err="1" smtClean="0">
                <a:solidFill>
                  <a:srgbClr val="FFFF00"/>
                </a:solidFill>
                <a:latin typeface="Chalkboard"/>
                <a:cs typeface="Chalkboard"/>
              </a:rPr>
              <a:t>molecole</a:t>
            </a:r>
            <a:r>
              <a:rPr lang="en-US" sz="2400" b="1" dirty="0" smtClean="0">
                <a:solidFill>
                  <a:srgbClr val="FFFF00"/>
                </a:solidFill>
                <a:latin typeface="Chalkboard"/>
                <a:cs typeface="Chalkboard"/>
              </a:rPr>
              <a:t> del </a:t>
            </a:r>
            <a:r>
              <a:rPr lang="en-US" sz="2400" b="1" dirty="0" err="1" smtClean="0">
                <a:solidFill>
                  <a:srgbClr val="FFFF00"/>
                </a:solidFill>
                <a:latin typeface="Chalkboard"/>
                <a:cs typeface="Chalkboard"/>
              </a:rPr>
              <a:t>nostro</a:t>
            </a:r>
            <a:r>
              <a:rPr lang="en-US" sz="2400" b="1" dirty="0" smtClean="0">
                <a:solidFill>
                  <a:srgbClr val="FFFF00"/>
                </a:solidFill>
                <a:latin typeface="Chalkboard"/>
                <a:cs typeface="Chalkboard"/>
              </a:rPr>
              <a:t> </a:t>
            </a:r>
            <a:r>
              <a:rPr lang="en-US" sz="2400" b="1" dirty="0" err="1" smtClean="0">
                <a:solidFill>
                  <a:srgbClr val="FFFF00"/>
                </a:solidFill>
                <a:latin typeface="Chalkboard"/>
                <a:cs typeface="Chalkboard"/>
              </a:rPr>
              <a:t>organismo</a:t>
            </a:r>
            <a:endParaRPr lang="en-US" sz="2400" b="1" dirty="0" smtClean="0">
              <a:solidFill>
                <a:srgbClr val="FFFF00"/>
              </a:solidFill>
              <a:latin typeface="Chalkboard"/>
              <a:cs typeface="Chalkboard"/>
            </a:endParaRPr>
          </a:p>
          <a:p>
            <a:pPr algn="ctr"/>
            <a:r>
              <a:rPr lang="en-US" sz="2400" dirty="0">
                <a:solidFill>
                  <a:srgbClr val="FFFF00"/>
                </a:solidFill>
                <a:latin typeface="Chalkboard"/>
                <a:cs typeface="Chalkboard"/>
              </a:rPr>
              <a:t>C, H, O, N, S</a:t>
            </a:r>
          </a:p>
          <a:p>
            <a:pPr algn="ctr"/>
            <a:r>
              <a:rPr lang="en-US" sz="2000" b="1" dirty="0" smtClean="0">
                <a:solidFill>
                  <a:srgbClr val="FFFF00"/>
                </a:solidFill>
                <a:latin typeface="Chalkboard"/>
                <a:cs typeface="Chalkboard"/>
              </a:rPr>
              <a:t>(</a:t>
            </a:r>
            <a:r>
              <a:rPr lang="en-US" sz="2000" dirty="0" err="1" smtClean="0">
                <a:solidFill>
                  <a:srgbClr val="FFFF00"/>
                </a:solidFill>
                <a:latin typeface="Chalkboard"/>
                <a:cs typeface="Chalkboard"/>
              </a:rPr>
              <a:t>attraverso</a:t>
            </a:r>
            <a:r>
              <a:rPr lang="en-US" sz="2000" dirty="0" smtClean="0">
                <a:solidFill>
                  <a:srgbClr val="FFFF00"/>
                </a:solidFill>
                <a:latin typeface="Chalkboard"/>
                <a:cs typeface="Chalkboard"/>
              </a:rPr>
              <a:t> </a:t>
            </a:r>
            <a:r>
              <a:rPr lang="en-US" sz="2000" dirty="0" err="1" smtClean="0">
                <a:solidFill>
                  <a:srgbClr val="FFFF00"/>
                </a:solidFill>
                <a:latin typeface="Chalkboard"/>
                <a:cs typeface="Chalkboard"/>
              </a:rPr>
              <a:t>l’intake</a:t>
            </a:r>
            <a:r>
              <a:rPr lang="en-US" sz="2000" dirty="0" smtClean="0">
                <a:solidFill>
                  <a:srgbClr val="FFFF00"/>
                </a:solidFill>
                <a:latin typeface="Chalkboard"/>
                <a:cs typeface="Chalkboard"/>
              </a:rPr>
              <a:t> </a:t>
            </a:r>
            <a:r>
              <a:rPr lang="en-US" sz="2000" dirty="0" err="1" smtClean="0">
                <a:solidFill>
                  <a:srgbClr val="FFFF00"/>
                </a:solidFill>
                <a:latin typeface="Chalkboard"/>
                <a:cs typeface="Chalkboard"/>
              </a:rPr>
              <a:t>di</a:t>
            </a:r>
            <a:r>
              <a:rPr lang="en-US" sz="2000" dirty="0" smtClean="0">
                <a:solidFill>
                  <a:srgbClr val="FFFF00"/>
                </a:solidFill>
                <a:latin typeface="Chalkboard"/>
                <a:cs typeface="Chalkboard"/>
              </a:rPr>
              <a:t> </a:t>
            </a:r>
            <a:r>
              <a:rPr lang="en-US" sz="2000" dirty="0" err="1" smtClean="0">
                <a:solidFill>
                  <a:srgbClr val="FFFF00"/>
                </a:solidFill>
                <a:latin typeface="Chalkboard"/>
                <a:cs typeface="Chalkboard"/>
              </a:rPr>
              <a:t>acqua</a:t>
            </a:r>
            <a:r>
              <a:rPr lang="en-US" sz="2000" dirty="0" smtClean="0">
                <a:solidFill>
                  <a:srgbClr val="FFFF00"/>
                </a:solidFill>
                <a:latin typeface="Chalkboard"/>
                <a:cs typeface="Chalkboard"/>
              </a:rPr>
              <a:t>, </a:t>
            </a:r>
            <a:r>
              <a:rPr lang="en-US" sz="2000" dirty="0" err="1" smtClean="0">
                <a:solidFill>
                  <a:srgbClr val="FFFF00"/>
                </a:solidFill>
                <a:latin typeface="Chalkboard"/>
                <a:cs typeface="Chalkboard"/>
              </a:rPr>
              <a:t>grassi</a:t>
            </a:r>
            <a:r>
              <a:rPr lang="en-US" sz="2000" dirty="0" smtClean="0">
                <a:solidFill>
                  <a:srgbClr val="FFFF00"/>
                </a:solidFill>
                <a:latin typeface="Chalkboard"/>
                <a:cs typeface="Chalkboard"/>
              </a:rPr>
              <a:t>, </a:t>
            </a:r>
            <a:r>
              <a:rPr lang="en-US" sz="2000" dirty="0" err="1" smtClean="0">
                <a:solidFill>
                  <a:srgbClr val="FFFF00"/>
                </a:solidFill>
                <a:latin typeface="Chalkboard"/>
                <a:cs typeface="Chalkboard"/>
              </a:rPr>
              <a:t>carboidrati</a:t>
            </a:r>
            <a:r>
              <a:rPr lang="en-US" sz="2000" dirty="0" smtClean="0">
                <a:solidFill>
                  <a:srgbClr val="FFFF00"/>
                </a:solidFill>
                <a:latin typeface="Chalkboard"/>
                <a:cs typeface="Chalkboard"/>
              </a:rPr>
              <a:t>, </a:t>
            </a:r>
            <a:r>
              <a:rPr lang="en-US" sz="2000" dirty="0" err="1" smtClean="0">
                <a:solidFill>
                  <a:srgbClr val="FFFF00"/>
                </a:solidFill>
                <a:latin typeface="Chalkboard"/>
                <a:cs typeface="Chalkboard"/>
              </a:rPr>
              <a:t>proteine</a:t>
            </a:r>
            <a:r>
              <a:rPr lang="en-US" sz="2000" dirty="0" smtClean="0">
                <a:solidFill>
                  <a:srgbClr val="FFFF00"/>
                </a:solidFill>
                <a:latin typeface="Chalkboard"/>
                <a:cs typeface="Chalkboard"/>
              </a:rPr>
              <a:t>)</a:t>
            </a:r>
            <a:endParaRPr lang="en-US" sz="2000" dirty="0">
              <a:solidFill>
                <a:srgbClr val="FFFF00"/>
              </a:solidFill>
              <a:latin typeface="Chalkboard"/>
              <a:cs typeface="Chalkboard"/>
            </a:endParaRPr>
          </a:p>
          <a:p>
            <a:pPr algn="ctr"/>
            <a:endParaRPr lang="en-US" sz="2000" dirty="0">
              <a:solidFill>
                <a:srgbClr val="FFFF00"/>
              </a:solidFill>
              <a:latin typeface="Chalkboard"/>
              <a:cs typeface="Chalkboard"/>
            </a:endParaRPr>
          </a:p>
          <a:p>
            <a:pPr algn="ctr"/>
            <a:endParaRPr lang="en-US" sz="2000" b="1" dirty="0">
              <a:solidFill>
                <a:srgbClr val="FFFF00"/>
              </a:solidFill>
              <a:latin typeface="Chalkboard"/>
              <a:cs typeface="Chalkboard"/>
            </a:endParaRPr>
          </a:p>
          <a:p>
            <a:pPr algn="ctr"/>
            <a:r>
              <a:rPr lang="en-US" sz="2400" b="1" dirty="0">
                <a:solidFill>
                  <a:srgbClr val="FFFF00"/>
                </a:solidFill>
                <a:latin typeface="Chalkboard"/>
                <a:cs typeface="Chalkboard"/>
              </a:rPr>
              <a:t>2.</a:t>
            </a:r>
            <a:r>
              <a:rPr lang="en-US" sz="2400" b="1" dirty="0" smtClean="0">
                <a:solidFill>
                  <a:srgbClr val="FFFF00"/>
                </a:solidFill>
                <a:latin typeface="Chalkboard"/>
                <a:cs typeface="Chalkboard"/>
              </a:rPr>
              <a:t> </a:t>
            </a:r>
            <a:r>
              <a:rPr lang="en-US" sz="2400" b="1" dirty="0" err="1" smtClean="0">
                <a:solidFill>
                  <a:srgbClr val="FFFF00"/>
                </a:solidFill>
                <a:latin typeface="Chalkboard"/>
                <a:cs typeface="Chalkboard"/>
              </a:rPr>
              <a:t>Elementi</a:t>
            </a:r>
            <a:r>
              <a:rPr lang="en-US" sz="2400" b="1" dirty="0" smtClean="0">
                <a:solidFill>
                  <a:srgbClr val="FFFF00"/>
                </a:solidFill>
                <a:latin typeface="Chalkboard"/>
                <a:cs typeface="Chalkboard"/>
              </a:rPr>
              <a:t> </a:t>
            </a:r>
            <a:r>
              <a:rPr lang="en-US" sz="2400" b="1" dirty="0" err="1" smtClean="0">
                <a:solidFill>
                  <a:srgbClr val="FFFF00"/>
                </a:solidFill>
                <a:latin typeface="Chalkboard"/>
                <a:cs typeface="Chalkboard"/>
              </a:rPr>
              <a:t>nutrizionalmente</a:t>
            </a:r>
            <a:r>
              <a:rPr lang="en-US" sz="2400" b="1" dirty="0" smtClean="0">
                <a:solidFill>
                  <a:srgbClr val="FFFF00"/>
                </a:solidFill>
                <a:latin typeface="Chalkboard"/>
                <a:cs typeface="Chalkboard"/>
              </a:rPr>
              <a:t> </a:t>
            </a:r>
            <a:r>
              <a:rPr lang="en-US" sz="2400" b="1" dirty="0" err="1" smtClean="0">
                <a:solidFill>
                  <a:srgbClr val="FFFF00"/>
                </a:solidFill>
                <a:latin typeface="Chalkboard"/>
                <a:cs typeface="Chalkboard"/>
              </a:rPr>
              <a:t>importanti</a:t>
            </a:r>
            <a:endParaRPr lang="en-US" sz="2400" b="1" dirty="0" smtClean="0">
              <a:solidFill>
                <a:srgbClr val="FFFF00"/>
              </a:solidFill>
              <a:latin typeface="Chalkboard"/>
              <a:cs typeface="Chalkboard"/>
            </a:endParaRPr>
          </a:p>
          <a:p>
            <a:pPr algn="ctr"/>
            <a:r>
              <a:rPr lang="en-US" sz="2400" dirty="0">
                <a:solidFill>
                  <a:srgbClr val="FFFF00"/>
                </a:solidFill>
                <a:latin typeface="Chalkboard"/>
                <a:cs typeface="Chalkboard"/>
              </a:rPr>
              <a:t>Ca, P, Mg, Na K, </a:t>
            </a:r>
            <a:r>
              <a:rPr lang="en-US" sz="2400" dirty="0" err="1">
                <a:solidFill>
                  <a:srgbClr val="FFFF00"/>
                </a:solidFill>
                <a:latin typeface="Chalkboard"/>
                <a:cs typeface="Chalkboard"/>
              </a:rPr>
              <a:t>Cl</a:t>
            </a:r>
            <a:r>
              <a:rPr lang="en-US" sz="2000" b="1" dirty="0">
                <a:solidFill>
                  <a:srgbClr val="FFFF00"/>
                </a:solidFill>
                <a:latin typeface="Chalkboard"/>
                <a:cs typeface="Chalkboard"/>
              </a:rPr>
              <a:t> </a:t>
            </a:r>
          </a:p>
          <a:p>
            <a:pPr algn="ctr"/>
            <a:r>
              <a:rPr lang="en-US" sz="2000" dirty="0">
                <a:solidFill>
                  <a:srgbClr val="FFFF00"/>
                </a:solidFill>
                <a:latin typeface="Chalkboard"/>
                <a:cs typeface="Chalkboard"/>
              </a:rPr>
              <a:t>(&lt;100 </a:t>
            </a:r>
            <a:r>
              <a:rPr lang="en-US" sz="2000" dirty="0" smtClean="0">
                <a:solidFill>
                  <a:srgbClr val="FFFF00"/>
                </a:solidFill>
                <a:latin typeface="Chalkboard"/>
                <a:cs typeface="Chalkboard"/>
              </a:rPr>
              <a:t>mg day</a:t>
            </a:r>
            <a:r>
              <a:rPr lang="en-US" sz="2000" baseline="30000" dirty="0" smtClean="0">
                <a:solidFill>
                  <a:srgbClr val="FFFF00"/>
                </a:solidFill>
                <a:latin typeface="Chalkboard"/>
                <a:cs typeface="Chalkboard"/>
              </a:rPr>
              <a:t>-1</a:t>
            </a:r>
            <a:r>
              <a:rPr lang="en-US" sz="2000" dirty="0" smtClean="0">
                <a:solidFill>
                  <a:srgbClr val="FFFF00"/>
                </a:solidFill>
                <a:latin typeface="Chalkboard"/>
                <a:cs typeface="Chalkboard"/>
              </a:rPr>
              <a:t>)</a:t>
            </a:r>
            <a:endParaRPr lang="en-US" sz="2000" dirty="0">
              <a:solidFill>
                <a:srgbClr val="FFFF00"/>
              </a:solidFill>
              <a:latin typeface="Chalkboard"/>
              <a:cs typeface="Chalkboard"/>
            </a:endParaRPr>
          </a:p>
          <a:p>
            <a:pPr algn="ctr"/>
            <a:endParaRPr lang="en-US" sz="2000" dirty="0">
              <a:solidFill>
                <a:srgbClr val="FFFF00"/>
              </a:solidFill>
              <a:latin typeface="Chalkboard"/>
              <a:cs typeface="Chalkboard"/>
            </a:endParaRPr>
          </a:p>
          <a:p>
            <a:pPr algn="ctr"/>
            <a:endParaRPr lang="en-US" sz="2000" dirty="0">
              <a:solidFill>
                <a:srgbClr val="FFFF00"/>
              </a:solidFill>
              <a:latin typeface="Chalkboard"/>
              <a:cs typeface="Chalkboard"/>
            </a:endParaRPr>
          </a:p>
          <a:p>
            <a:pPr algn="ctr"/>
            <a:r>
              <a:rPr lang="en-US" sz="2400" b="1" dirty="0">
                <a:solidFill>
                  <a:srgbClr val="FFFF00"/>
                </a:solidFill>
                <a:latin typeface="Chalkboard"/>
                <a:cs typeface="Chalkboard"/>
              </a:rPr>
              <a:t>3.</a:t>
            </a:r>
            <a:r>
              <a:rPr lang="en-US" sz="2400" b="1" dirty="0" smtClean="0">
                <a:solidFill>
                  <a:srgbClr val="FFFF00"/>
                </a:solidFill>
                <a:latin typeface="Chalkboard"/>
                <a:cs typeface="Chalkboard"/>
              </a:rPr>
              <a:t> </a:t>
            </a:r>
            <a:r>
              <a:rPr lang="en-US" sz="2400" b="1" dirty="0" err="1" smtClean="0">
                <a:solidFill>
                  <a:srgbClr val="FFFF00"/>
                </a:solidFill>
                <a:latin typeface="Chalkboard"/>
                <a:cs typeface="Chalkboard"/>
              </a:rPr>
              <a:t>Elementi</a:t>
            </a:r>
            <a:r>
              <a:rPr lang="en-US" sz="2400" b="1" dirty="0" smtClean="0">
                <a:solidFill>
                  <a:srgbClr val="FFFF00"/>
                </a:solidFill>
                <a:latin typeface="Chalkboard"/>
                <a:cs typeface="Chalkboard"/>
              </a:rPr>
              <a:t> in </a:t>
            </a:r>
            <a:r>
              <a:rPr lang="en-US" sz="2400" b="1" dirty="0" err="1" smtClean="0">
                <a:solidFill>
                  <a:srgbClr val="FFFF00"/>
                </a:solidFill>
                <a:latin typeface="Chalkboard"/>
                <a:cs typeface="Chalkboard"/>
              </a:rPr>
              <a:t>traccia</a:t>
            </a:r>
            <a:endParaRPr lang="en-US" sz="2400" b="1" dirty="0" smtClean="0">
              <a:solidFill>
                <a:srgbClr val="FFFF00"/>
              </a:solidFill>
              <a:latin typeface="Chalkboard"/>
              <a:cs typeface="Chalkboard"/>
            </a:endParaRPr>
          </a:p>
          <a:p>
            <a:pPr algn="ctr"/>
            <a:r>
              <a:rPr lang="en-US" sz="2400" dirty="0">
                <a:solidFill>
                  <a:srgbClr val="FFFF00"/>
                </a:solidFill>
                <a:latin typeface="Chalkboard"/>
                <a:cs typeface="Chalkboard"/>
              </a:rPr>
              <a:t>Cr, Co, Cu, I, F, Fe, </a:t>
            </a:r>
            <a:r>
              <a:rPr lang="en-US" sz="2400" dirty="0" err="1">
                <a:solidFill>
                  <a:srgbClr val="FFFF00"/>
                </a:solidFill>
                <a:latin typeface="Chalkboard"/>
                <a:cs typeface="Chalkboard"/>
              </a:rPr>
              <a:t>Mn</a:t>
            </a:r>
            <a:r>
              <a:rPr lang="en-US" sz="2400" dirty="0">
                <a:solidFill>
                  <a:srgbClr val="FFFF00"/>
                </a:solidFill>
                <a:latin typeface="Chalkboard"/>
                <a:cs typeface="Chalkboard"/>
              </a:rPr>
              <a:t>, Mo, Se, Zn</a:t>
            </a:r>
          </a:p>
          <a:p>
            <a:pPr algn="ctr"/>
            <a:endParaRPr lang="en-US" sz="2400" dirty="0">
              <a:solidFill>
                <a:srgbClr val="FFFF00"/>
              </a:solidFill>
              <a:latin typeface="Chalkboard"/>
              <a:cs typeface="Chalkboard"/>
            </a:endParaRPr>
          </a:p>
          <a:p>
            <a:pPr algn="ctr"/>
            <a:endParaRPr lang="en-US" sz="2400" dirty="0">
              <a:solidFill>
                <a:srgbClr val="FFFF00"/>
              </a:solidFill>
              <a:latin typeface="Chalkboard"/>
              <a:cs typeface="Chalkboard"/>
            </a:endParaRPr>
          </a:p>
          <a:p>
            <a:pPr algn="ctr"/>
            <a:r>
              <a:rPr lang="en-US" sz="2400" b="1" dirty="0">
                <a:solidFill>
                  <a:srgbClr val="FFFF00"/>
                </a:solidFill>
                <a:latin typeface="Chalkboard"/>
                <a:cs typeface="Chalkboard"/>
              </a:rPr>
              <a:t>4.</a:t>
            </a:r>
            <a:r>
              <a:rPr lang="en-US" sz="2400" b="1" dirty="0" smtClean="0">
                <a:solidFill>
                  <a:srgbClr val="FFFF00"/>
                </a:solidFill>
                <a:latin typeface="Chalkboard"/>
                <a:cs typeface="Chalkboard"/>
              </a:rPr>
              <a:t> </a:t>
            </a:r>
            <a:r>
              <a:rPr lang="en-US" sz="2400" b="1" dirty="0" err="1" smtClean="0">
                <a:solidFill>
                  <a:srgbClr val="FFFF00"/>
                </a:solidFill>
                <a:latin typeface="Chalkboard"/>
                <a:cs typeface="Chalkboard"/>
              </a:rPr>
              <a:t>Elementi</a:t>
            </a:r>
            <a:r>
              <a:rPr lang="en-US" sz="2400" b="1" dirty="0" smtClean="0">
                <a:solidFill>
                  <a:srgbClr val="FFFF00"/>
                </a:solidFill>
                <a:latin typeface="Chalkboard"/>
                <a:cs typeface="Chalkboard"/>
              </a:rPr>
              <a:t> </a:t>
            </a:r>
            <a:r>
              <a:rPr lang="en-US" sz="2400" b="1" dirty="0" err="1" smtClean="0">
                <a:solidFill>
                  <a:srgbClr val="FFFF00"/>
                </a:solidFill>
                <a:latin typeface="Chalkboard"/>
                <a:cs typeface="Chalkboard"/>
              </a:rPr>
              <a:t>addizionali</a:t>
            </a:r>
            <a:r>
              <a:rPr lang="en-US" sz="2400" b="1" dirty="0" smtClean="0">
                <a:solidFill>
                  <a:srgbClr val="FFFF00"/>
                </a:solidFill>
                <a:latin typeface="Chalkboard"/>
                <a:cs typeface="Chalkboard"/>
              </a:rPr>
              <a:t> (non </a:t>
            </a:r>
            <a:r>
              <a:rPr lang="en-US" sz="2400" b="1" dirty="0" err="1" smtClean="0">
                <a:solidFill>
                  <a:srgbClr val="FFFF00"/>
                </a:solidFill>
                <a:latin typeface="Chalkboard"/>
                <a:cs typeface="Chalkboard"/>
              </a:rPr>
              <a:t>essenziali</a:t>
            </a:r>
            <a:r>
              <a:rPr lang="en-US" sz="2400" b="1" dirty="0" smtClean="0">
                <a:solidFill>
                  <a:srgbClr val="FFFF00"/>
                </a:solidFill>
                <a:latin typeface="Chalkboard"/>
                <a:cs typeface="Chalkboard"/>
              </a:rPr>
              <a:t> per </a:t>
            </a:r>
            <a:r>
              <a:rPr lang="en-US" sz="2400" b="1" dirty="0" err="1" smtClean="0">
                <a:solidFill>
                  <a:srgbClr val="FFFF00"/>
                </a:solidFill>
                <a:latin typeface="Chalkboard"/>
                <a:cs typeface="Chalkboard"/>
              </a:rPr>
              <a:t>gli</a:t>
            </a:r>
            <a:r>
              <a:rPr lang="en-US" sz="2400" b="1" dirty="0" smtClean="0">
                <a:solidFill>
                  <a:srgbClr val="FFFF00"/>
                </a:solidFill>
                <a:latin typeface="Chalkboard"/>
                <a:cs typeface="Chalkboard"/>
              </a:rPr>
              <a:t> </a:t>
            </a:r>
            <a:r>
              <a:rPr lang="en-US" sz="2400" b="1" dirty="0" err="1" smtClean="0">
                <a:solidFill>
                  <a:srgbClr val="FFFF00"/>
                </a:solidFill>
                <a:latin typeface="Chalkboard"/>
                <a:cs typeface="Chalkboard"/>
              </a:rPr>
              <a:t>umani</a:t>
            </a:r>
            <a:r>
              <a:rPr lang="en-US" sz="2400" b="1" dirty="0" smtClean="0">
                <a:solidFill>
                  <a:srgbClr val="FFFF00"/>
                </a:solidFill>
                <a:latin typeface="Chalkboard"/>
                <a:cs typeface="Chalkboard"/>
              </a:rPr>
              <a:t>)</a:t>
            </a:r>
            <a:endParaRPr lang="en-US" sz="2400" b="1" dirty="0">
              <a:solidFill>
                <a:srgbClr val="FFFF00"/>
              </a:solidFill>
              <a:latin typeface="Chalkboard"/>
              <a:cs typeface="Chalkboard"/>
            </a:endParaRPr>
          </a:p>
          <a:p>
            <a:pPr algn="ctr"/>
            <a:r>
              <a:rPr lang="en-US" sz="2400" dirty="0">
                <a:solidFill>
                  <a:srgbClr val="FFFF00"/>
                </a:solidFill>
                <a:latin typeface="Chalkboard"/>
                <a:cs typeface="Chalkboard"/>
              </a:rPr>
              <a:t>Ni, Si, </a:t>
            </a:r>
            <a:r>
              <a:rPr lang="en-US" sz="2400" dirty="0" err="1">
                <a:solidFill>
                  <a:srgbClr val="FFFF00"/>
                </a:solidFill>
                <a:latin typeface="Chalkboard"/>
                <a:cs typeface="Chalkboard"/>
              </a:rPr>
              <a:t>Sn</a:t>
            </a:r>
            <a:r>
              <a:rPr lang="en-US" sz="2400" dirty="0">
                <a:solidFill>
                  <a:srgbClr val="FFFF00"/>
                </a:solidFill>
                <a:latin typeface="Chalkboard"/>
                <a:cs typeface="Chalkboard"/>
              </a:rPr>
              <a:t>, V, B, </a:t>
            </a:r>
            <a:r>
              <a:rPr lang="en-US" sz="2400" dirty="0" smtClean="0">
                <a:solidFill>
                  <a:srgbClr val="FFFF00"/>
                </a:solidFill>
                <a:latin typeface="Chalkboard"/>
                <a:cs typeface="Chalkboard"/>
              </a:rPr>
              <a:t>Li, Hg</a:t>
            </a:r>
            <a:endParaRPr lang="en-US" sz="2400" dirty="0">
              <a:solidFill>
                <a:srgbClr val="FFFF00"/>
              </a:solidFill>
              <a:latin typeface="Chalkboard"/>
              <a:cs typeface="Chalkboard"/>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3" descr="C:\AA module 11-00\AAslide12largeSH.jpg"/>
          <p:cNvPicPr>
            <a:picLocks noChangeAspect="1" noChangeArrowheads="1"/>
          </p:cNvPicPr>
          <p:nvPr/>
        </p:nvPicPr>
        <p:blipFill>
          <a:blip r:embed="rId3"/>
          <a:srcRect/>
          <a:stretch>
            <a:fillRect/>
          </a:stretch>
        </p:blipFill>
        <p:spPr bwMode="auto">
          <a:xfrm>
            <a:off x="5262846" y="4704468"/>
            <a:ext cx="3881154" cy="2153532"/>
          </a:xfrm>
          <a:prstGeom prst="rect">
            <a:avLst/>
          </a:prstGeom>
          <a:noFill/>
          <a:ln w="9525">
            <a:noFill/>
            <a:miter lim="800000"/>
            <a:headEnd/>
            <a:tailEnd/>
          </a:ln>
        </p:spPr>
      </p:pic>
      <p:pic>
        <p:nvPicPr>
          <p:cNvPr id="3" name="Picture 4" descr="photomultiplier.gif                                            00028802Macintosh HD                   BB759C4F:"/>
          <p:cNvPicPr>
            <a:picLocks noChangeAspect="1" noChangeArrowheads="1"/>
          </p:cNvPicPr>
          <p:nvPr/>
        </p:nvPicPr>
        <p:blipFill>
          <a:blip r:embed="rId4"/>
          <a:srcRect/>
          <a:stretch>
            <a:fillRect/>
          </a:stretch>
        </p:blipFill>
        <p:spPr bwMode="auto">
          <a:xfrm>
            <a:off x="307570" y="3527258"/>
            <a:ext cx="4190126" cy="3330742"/>
          </a:xfrm>
          <a:prstGeom prst="rect">
            <a:avLst/>
          </a:prstGeom>
          <a:noFill/>
          <a:ln w="9525">
            <a:noFill/>
            <a:miter lim="800000"/>
            <a:headEnd/>
            <a:tailEnd/>
          </a:ln>
        </p:spPr>
      </p:pic>
      <p:pic>
        <p:nvPicPr>
          <p:cNvPr id="4" name="Immagine 3"/>
          <p:cNvPicPr>
            <a:picLocks noChangeAspect="1"/>
          </p:cNvPicPr>
          <p:nvPr/>
        </p:nvPicPr>
        <p:blipFill>
          <a:blip r:embed="rId5"/>
          <a:stretch>
            <a:fillRect/>
          </a:stretch>
        </p:blipFill>
        <p:spPr>
          <a:xfrm>
            <a:off x="6039556" y="1973968"/>
            <a:ext cx="3104444" cy="2518833"/>
          </a:xfrm>
          <a:prstGeom prst="rect">
            <a:avLst/>
          </a:prstGeom>
        </p:spPr>
      </p:pic>
      <p:graphicFrame>
        <p:nvGraphicFramePr>
          <p:cNvPr id="198658" name="Object 2"/>
          <p:cNvGraphicFramePr>
            <a:graphicFrameLocks noChangeAspect="1"/>
          </p:cNvGraphicFramePr>
          <p:nvPr/>
        </p:nvGraphicFramePr>
        <p:xfrm>
          <a:off x="0" y="1585578"/>
          <a:ext cx="3037170" cy="1941680"/>
        </p:xfrm>
        <a:graphic>
          <a:graphicData uri="http://schemas.openxmlformats.org/presentationml/2006/ole">
            <p:oleObj spid="_x0000_s198658" name="Clip" r:id="rId6" imgW="7266667" imgH="4647619" progId="">
              <p:embed/>
            </p:oleObj>
          </a:graphicData>
        </a:graphic>
      </p:graphicFrame>
      <p:pic>
        <p:nvPicPr>
          <p:cNvPr id="6" name="Picture 3"/>
          <p:cNvPicPr>
            <a:picLocks noChangeAspect="1" noChangeArrowheads="1"/>
          </p:cNvPicPr>
          <p:nvPr/>
        </p:nvPicPr>
        <p:blipFill>
          <a:blip r:embed="rId7"/>
          <a:srcRect/>
          <a:stretch>
            <a:fillRect/>
          </a:stretch>
        </p:blipFill>
        <p:spPr bwMode="auto">
          <a:xfrm>
            <a:off x="3037170" y="347764"/>
            <a:ext cx="3470937" cy="2475628"/>
          </a:xfrm>
          <a:prstGeom prst="rect">
            <a:avLst/>
          </a:prstGeom>
          <a:noFill/>
          <a:ln w="9525">
            <a:noFill/>
            <a:miter lim="800000"/>
            <a:headEnd/>
            <a:tailEnd/>
          </a:ln>
        </p:spPr>
      </p:pic>
      <p:pic>
        <p:nvPicPr>
          <p:cNvPr id="7" name="Picture 4"/>
          <p:cNvPicPr>
            <a:picLocks noChangeAspect="1" noChangeArrowheads="1"/>
          </p:cNvPicPr>
          <p:nvPr/>
        </p:nvPicPr>
        <p:blipFill>
          <a:blip r:embed="rId8"/>
          <a:srcRect/>
          <a:stretch>
            <a:fillRect/>
          </a:stretch>
        </p:blipFill>
        <p:spPr bwMode="auto">
          <a:xfrm>
            <a:off x="0" y="0"/>
            <a:ext cx="4233333" cy="139719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900" decel="100000" fill="hold"/>
                                        <p:tgtEl>
                                          <p:spTgt spid="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accel="50000" decel="50000" fill="hold" nodeType="clickEffect">
                                  <p:stCondLst>
                                    <p:cond delay="0"/>
                                  </p:stCondLst>
                                  <p:childTnLst>
                                    <p:set>
                                      <p:cBhvr>
                                        <p:cTn id="23" dur="1" fill="hold">
                                          <p:stCondLst>
                                            <p:cond delay="0"/>
                                          </p:stCondLst>
                                        </p:cTn>
                                        <p:tgtEl>
                                          <p:spTgt spid="198658"/>
                                        </p:tgtEl>
                                        <p:attrNameLst>
                                          <p:attrName>style.visibility</p:attrName>
                                        </p:attrNameLst>
                                      </p:cBhvr>
                                      <p:to>
                                        <p:strVal val="visible"/>
                                      </p:to>
                                    </p:set>
                                    <p:anim calcmode="lin" valueType="num">
                                      <p:cBhvr additive="base">
                                        <p:cTn id="24" dur="500" fill="hold"/>
                                        <p:tgtEl>
                                          <p:spTgt spid="198658"/>
                                        </p:tgtEl>
                                        <p:attrNameLst>
                                          <p:attrName>ppt_x</p:attrName>
                                        </p:attrNameLst>
                                      </p:cBhvr>
                                      <p:tavLst>
                                        <p:tav tm="0">
                                          <p:val>
                                            <p:strVal val="#ppt_x"/>
                                          </p:val>
                                        </p:tav>
                                        <p:tav tm="100000">
                                          <p:val>
                                            <p:strVal val="#ppt_x"/>
                                          </p:val>
                                        </p:tav>
                                      </p:tavLst>
                                    </p:anim>
                                    <p:anim calcmode="lin" valueType="num">
                                      <p:cBhvr additive="base">
                                        <p:cTn id="25" dur="500" fill="hold"/>
                                        <p:tgtEl>
                                          <p:spTgt spid="19865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609600"/>
            <a:ext cx="8229600" cy="1143000"/>
          </a:xfrm>
          <a:noFill/>
        </p:spPr>
        <p:txBody>
          <a:bodyPr/>
          <a:lstStyle/>
          <a:p>
            <a:pPr eaLnBrk="1" hangingPunct="1"/>
            <a:r>
              <a:rPr lang="en-US" b="1" dirty="0" err="1" smtClean="0">
                <a:solidFill>
                  <a:schemeClr val="bg1"/>
                </a:solidFill>
                <a:latin typeface="Chalkboard" charset="0"/>
                <a:ea typeface="Chalkboard" charset="0"/>
                <a:cs typeface="Chalkboard" charset="0"/>
              </a:rPr>
              <a:t>Fornetto</a:t>
            </a:r>
            <a:r>
              <a:rPr lang="en-US" b="1" dirty="0" smtClean="0">
                <a:solidFill>
                  <a:schemeClr val="bg1"/>
                </a:solidFill>
                <a:latin typeface="Chalkboard" charset="0"/>
                <a:ea typeface="Chalkboard" charset="0"/>
                <a:cs typeface="Chalkboard" charset="0"/>
              </a:rPr>
              <a:t> a </a:t>
            </a:r>
            <a:r>
              <a:rPr lang="en-US" b="1" dirty="0" err="1" smtClean="0">
                <a:solidFill>
                  <a:schemeClr val="bg1"/>
                </a:solidFill>
                <a:latin typeface="Chalkboard" charset="0"/>
                <a:ea typeface="Chalkboard" charset="0"/>
                <a:cs typeface="Chalkboard" charset="0"/>
              </a:rPr>
              <a:t>Grafite</a:t>
            </a:r>
            <a:r>
              <a:rPr lang="en-US" b="1" dirty="0" smtClean="0">
                <a:solidFill>
                  <a:schemeClr val="bg1"/>
                </a:solidFill>
                <a:latin typeface="Chalkboard" charset="0"/>
                <a:ea typeface="Chalkboard" charset="0"/>
                <a:cs typeface="Chalkboard" charset="0"/>
              </a:rPr>
              <a:t> - AAS</a:t>
            </a:r>
          </a:p>
        </p:txBody>
      </p:sp>
      <p:sp>
        <p:nvSpPr>
          <p:cNvPr id="73731" name="Rectangle 3"/>
          <p:cNvSpPr>
            <a:spLocks noGrp="1" noChangeArrowheads="1"/>
          </p:cNvSpPr>
          <p:nvPr>
            <p:ph type="body" idx="1"/>
          </p:nvPr>
        </p:nvSpPr>
        <p:spPr>
          <a:xfrm>
            <a:off x="457200" y="2332038"/>
            <a:ext cx="8229600" cy="4525962"/>
          </a:xfrm>
          <a:noFill/>
        </p:spPr>
        <p:txBody>
          <a:bodyPr/>
          <a:lstStyle/>
          <a:p>
            <a:pPr algn="ctr" eaLnBrk="1" hangingPunct="1"/>
            <a:r>
              <a:rPr lang="en-US" sz="4000" smtClean="0">
                <a:solidFill>
                  <a:srgbClr val="FFFF00"/>
                </a:solidFill>
                <a:latin typeface="Chalkboard" charset="0"/>
                <a:ea typeface="Chalkboard" charset="0"/>
                <a:cs typeface="Chalkboard" charset="0"/>
              </a:rPr>
              <a:t>I campioni sono atomizzati per atomizzazione elettrotermica</a:t>
            </a:r>
          </a:p>
          <a:p>
            <a:pPr algn="ctr" eaLnBrk="1" hangingPunct="1"/>
            <a:r>
              <a:rPr lang="en-US" sz="4000" smtClean="0">
                <a:solidFill>
                  <a:srgbClr val="FFFF00"/>
                </a:solidFill>
                <a:latin typeface="Chalkboard" charset="0"/>
                <a:ea typeface="Chalkboard" charset="0"/>
                <a:cs typeface="Chalkboard" charset="0"/>
              </a:rPr>
              <a:t>Si ha un incremento in sensibilità  </a:t>
            </a:r>
          </a:p>
          <a:p>
            <a:pPr algn="ctr" eaLnBrk="1" hangingPunct="1"/>
            <a:r>
              <a:rPr lang="en-US" sz="4000" smtClean="0">
                <a:solidFill>
                  <a:srgbClr val="FFFF00"/>
                </a:solidFill>
                <a:latin typeface="Chalkboard" charset="0"/>
                <a:ea typeface="Chalkboard" charset="0"/>
                <a:cs typeface="Chalkboard" charset="0"/>
              </a:rPr>
              <a:t>Un più largo raggio di impiego</a:t>
            </a:r>
          </a:p>
        </p:txBody>
      </p:sp>
    </p:spTree>
  </p:cSld>
  <p:clrMapOvr>
    <a:masterClrMapping/>
  </p:clrMapOvr>
  <p:transition spd="med">
    <p:pull dir="rd"/>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74754" name="Rectangle 3"/>
          <p:cNvSpPr>
            <a:spLocks noChangeArrowheads="1"/>
          </p:cNvSpPr>
          <p:nvPr/>
        </p:nvSpPr>
        <p:spPr bwMode="auto">
          <a:xfrm>
            <a:off x="114300" y="609600"/>
            <a:ext cx="850900" cy="304800"/>
          </a:xfrm>
          <a:prstGeom prst="rect">
            <a:avLst/>
          </a:prstGeom>
          <a:solidFill>
            <a:srgbClr val="FFFF99"/>
          </a:solidFill>
          <a:ln w="12700">
            <a:solidFill>
              <a:srgbClr val="000000"/>
            </a:solidFill>
            <a:miter lim="800000"/>
            <a:headEnd/>
            <a:tailEnd/>
          </a:ln>
        </p:spPr>
        <p:txBody>
          <a:bodyPr>
            <a:prstTxWarp prst="textNoShape">
              <a:avLst/>
            </a:prstTxWarp>
          </a:bodyPr>
          <a:lstStyle/>
          <a:p>
            <a:endParaRPr lang="it-IT">
              <a:latin typeface="Calibri" charset="0"/>
            </a:endParaRPr>
          </a:p>
        </p:txBody>
      </p:sp>
      <p:sp>
        <p:nvSpPr>
          <p:cNvPr id="74755" name="Arco 4"/>
          <p:cNvSpPr>
            <a:spLocks/>
          </p:cNvSpPr>
          <p:nvPr/>
        </p:nvSpPr>
        <p:spPr bwMode="auto">
          <a:xfrm>
            <a:off x="952500" y="609600"/>
            <a:ext cx="254000" cy="18415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solidFill>
            <a:srgbClr val="FFCCCC"/>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756" name="Arco 5"/>
          <p:cNvSpPr>
            <a:spLocks/>
          </p:cNvSpPr>
          <p:nvPr/>
        </p:nvSpPr>
        <p:spPr bwMode="auto">
          <a:xfrm>
            <a:off x="958850" y="762000"/>
            <a:ext cx="222250" cy="1524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close/>
              </a:path>
            </a:pathLst>
          </a:custGeom>
          <a:solidFill>
            <a:srgbClr val="FFCCCC"/>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757" name="Rectangle 6"/>
          <p:cNvSpPr>
            <a:spLocks noChangeArrowheads="1"/>
          </p:cNvSpPr>
          <p:nvPr/>
        </p:nvSpPr>
        <p:spPr bwMode="auto">
          <a:xfrm>
            <a:off x="152400" y="609600"/>
            <a:ext cx="165100" cy="304800"/>
          </a:xfrm>
          <a:prstGeom prst="rect">
            <a:avLst/>
          </a:prstGeom>
          <a:solidFill>
            <a:srgbClr val="DDDDDD"/>
          </a:solidFill>
          <a:ln w="12700">
            <a:solidFill>
              <a:srgbClr val="000000"/>
            </a:solidFill>
            <a:miter lim="800000"/>
            <a:headEnd/>
            <a:tailEnd/>
          </a:ln>
        </p:spPr>
        <p:txBody>
          <a:bodyPr>
            <a:prstTxWarp prst="textNoShape">
              <a:avLst/>
            </a:prstTxWarp>
          </a:bodyPr>
          <a:lstStyle/>
          <a:p>
            <a:endParaRPr lang="it-IT">
              <a:latin typeface="Calibri" charset="0"/>
            </a:endParaRPr>
          </a:p>
        </p:txBody>
      </p:sp>
      <p:sp>
        <p:nvSpPr>
          <p:cNvPr id="74758" name="Line 7"/>
          <p:cNvSpPr>
            <a:spLocks noChangeShapeType="1"/>
          </p:cNvSpPr>
          <p:nvPr/>
        </p:nvSpPr>
        <p:spPr bwMode="auto">
          <a:xfrm flipH="1">
            <a:off x="12700" y="685800"/>
            <a:ext cx="469900" cy="1588"/>
          </a:xfrm>
          <a:prstGeom prst="line">
            <a:avLst/>
          </a:prstGeom>
          <a:noFill/>
          <a:ln w="25400">
            <a:solidFill>
              <a:srgbClr val="0066FF"/>
            </a:solidFill>
            <a:round/>
            <a:headEnd/>
            <a:tailEnd/>
          </a:ln>
        </p:spPr>
        <p:txBody>
          <a:bodyPr>
            <a:prstTxWarp prst="textNoShape">
              <a:avLst/>
            </a:prstTxWarp>
          </a:bodyPr>
          <a:lstStyle/>
          <a:p>
            <a:endParaRPr lang="it-IT"/>
          </a:p>
        </p:txBody>
      </p:sp>
      <p:sp>
        <p:nvSpPr>
          <p:cNvPr id="74759" name="Line 8"/>
          <p:cNvSpPr>
            <a:spLocks noChangeShapeType="1"/>
          </p:cNvSpPr>
          <p:nvPr/>
        </p:nvSpPr>
        <p:spPr bwMode="auto">
          <a:xfrm flipH="1">
            <a:off x="25400" y="825500"/>
            <a:ext cx="469900" cy="1588"/>
          </a:xfrm>
          <a:prstGeom prst="line">
            <a:avLst/>
          </a:prstGeom>
          <a:noFill/>
          <a:ln w="25400">
            <a:solidFill>
              <a:srgbClr val="0066FF"/>
            </a:solidFill>
            <a:round/>
            <a:headEnd/>
            <a:tailEnd/>
          </a:ln>
        </p:spPr>
        <p:txBody>
          <a:bodyPr>
            <a:prstTxWarp prst="textNoShape">
              <a:avLst/>
            </a:prstTxWarp>
          </a:bodyPr>
          <a:lstStyle/>
          <a:p>
            <a:endParaRPr lang="it-IT"/>
          </a:p>
        </p:txBody>
      </p:sp>
      <p:sp>
        <p:nvSpPr>
          <p:cNvPr id="74760" name="Line 9"/>
          <p:cNvSpPr>
            <a:spLocks noChangeShapeType="1"/>
          </p:cNvSpPr>
          <p:nvPr/>
        </p:nvSpPr>
        <p:spPr bwMode="auto">
          <a:xfrm>
            <a:off x="368300" y="685800"/>
            <a:ext cx="1588" cy="139700"/>
          </a:xfrm>
          <a:prstGeom prst="line">
            <a:avLst/>
          </a:prstGeom>
          <a:noFill/>
          <a:ln w="25400">
            <a:solidFill>
              <a:srgbClr val="0066FF"/>
            </a:solidFill>
            <a:round/>
            <a:headEnd/>
            <a:tailEnd/>
          </a:ln>
        </p:spPr>
        <p:txBody>
          <a:bodyPr>
            <a:prstTxWarp prst="textNoShape">
              <a:avLst/>
            </a:prstTxWarp>
          </a:bodyPr>
          <a:lstStyle/>
          <a:p>
            <a:endParaRPr lang="it-IT"/>
          </a:p>
        </p:txBody>
      </p:sp>
      <p:sp>
        <p:nvSpPr>
          <p:cNvPr id="74761" name="Line 10"/>
          <p:cNvSpPr>
            <a:spLocks noChangeShapeType="1"/>
          </p:cNvSpPr>
          <p:nvPr/>
        </p:nvSpPr>
        <p:spPr bwMode="auto">
          <a:xfrm flipH="1">
            <a:off x="368300" y="749300"/>
            <a:ext cx="5803900" cy="1588"/>
          </a:xfrm>
          <a:prstGeom prst="line">
            <a:avLst/>
          </a:prstGeom>
          <a:noFill/>
          <a:ln w="25400">
            <a:solidFill>
              <a:srgbClr val="DD0000"/>
            </a:solidFill>
            <a:round/>
            <a:headEnd/>
            <a:tailEnd/>
          </a:ln>
        </p:spPr>
        <p:txBody>
          <a:bodyPr>
            <a:prstTxWarp prst="textNoShape">
              <a:avLst/>
            </a:prstTxWarp>
          </a:bodyPr>
          <a:lstStyle/>
          <a:p>
            <a:endParaRPr lang="it-IT"/>
          </a:p>
        </p:txBody>
      </p:sp>
      <p:sp>
        <p:nvSpPr>
          <p:cNvPr id="74762" name="Rectangle 11"/>
          <p:cNvSpPr>
            <a:spLocks noChangeArrowheads="1"/>
          </p:cNvSpPr>
          <p:nvPr/>
        </p:nvSpPr>
        <p:spPr bwMode="auto">
          <a:xfrm>
            <a:off x="6134100" y="355600"/>
            <a:ext cx="2235200" cy="1168400"/>
          </a:xfrm>
          <a:prstGeom prst="rect">
            <a:avLst/>
          </a:prstGeom>
          <a:noFill/>
          <a:ln w="76200">
            <a:solidFill>
              <a:srgbClr val="FFFFFF"/>
            </a:solidFill>
            <a:miter lim="800000"/>
            <a:headEnd/>
            <a:tailEnd/>
          </a:ln>
        </p:spPr>
        <p:txBody>
          <a:bodyPr>
            <a:prstTxWarp prst="textNoShape">
              <a:avLst/>
            </a:prstTxWarp>
          </a:bodyPr>
          <a:lstStyle/>
          <a:p>
            <a:endParaRPr lang="it-IT">
              <a:latin typeface="Calibri" charset="0"/>
            </a:endParaRPr>
          </a:p>
        </p:txBody>
      </p:sp>
      <p:sp>
        <p:nvSpPr>
          <p:cNvPr id="74763" name="Rectangle 12"/>
          <p:cNvSpPr>
            <a:spLocks noChangeArrowheads="1"/>
          </p:cNvSpPr>
          <p:nvPr/>
        </p:nvSpPr>
        <p:spPr bwMode="auto">
          <a:xfrm>
            <a:off x="6172200" y="393700"/>
            <a:ext cx="2159000" cy="1130300"/>
          </a:xfrm>
          <a:prstGeom prst="rect">
            <a:avLst/>
          </a:prstGeom>
          <a:noFill/>
          <a:ln w="76200">
            <a:solidFill>
              <a:srgbClr val="FFFFFA"/>
            </a:solidFill>
            <a:miter lim="800000"/>
            <a:headEnd/>
            <a:tailEnd/>
          </a:ln>
        </p:spPr>
        <p:txBody>
          <a:bodyPr>
            <a:prstTxWarp prst="textNoShape">
              <a:avLst/>
            </a:prstTxWarp>
          </a:bodyPr>
          <a:lstStyle/>
          <a:p>
            <a:endParaRPr lang="it-IT">
              <a:latin typeface="Calibri" charset="0"/>
            </a:endParaRPr>
          </a:p>
        </p:txBody>
      </p:sp>
      <p:sp>
        <p:nvSpPr>
          <p:cNvPr id="74764" name="Rectangle 13"/>
          <p:cNvSpPr>
            <a:spLocks noChangeArrowheads="1"/>
          </p:cNvSpPr>
          <p:nvPr/>
        </p:nvSpPr>
        <p:spPr bwMode="auto">
          <a:xfrm>
            <a:off x="6210300" y="431800"/>
            <a:ext cx="2082800" cy="1092200"/>
          </a:xfrm>
          <a:prstGeom prst="rect">
            <a:avLst/>
          </a:prstGeom>
          <a:noFill/>
          <a:ln w="76200">
            <a:solidFill>
              <a:srgbClr val="FFFFF4"/>
            </a:solidFill>
            <a:miter lim="800000"/>
            <a:headEnd/>
            <a:tailEnd/>
          </a:ln>
        </p:spPr>
        <p:txBody>
          <a:bodyPr>
            <a:prstTxWarp prst="textNoShape">
              <a:avLst/>
            </a:prstTxWarp>
          </a:bodyPr>
          <a:lstStyle/>
          <a:p>
            <a:endParaRPr lang="it-IT">
              <a:latin typeface="Calibri" charset="0"/>
            </a:endParaRPr>
          </a:p>
        </p:txBody>
      </p:sp>
      <p:sp>
        <p:nvSpPr>
          <p:cNvPr id="74765" name="Rectangle 14"/>
          <p:cNvSpPr>
            <a:spLocks noChangeArrowheads="1"/>
          </p:cNvSpPr>
          <p:nvPr/>
        </p:nvSpPr>
        <p:spPr bwMode="auto">
          <a:xfrm>
            <a:off x="6248400" y="469900"/>
            <a:ext cx="2019300" cy="1054100"/>
          </a:xfrm>
          <a:prstGeom prst="rect">
            <a:avLst/>
          </a:prstGeom>
          <a:noFill/>
          <a:ln w="76200">
            <a:solidFill>
              <a:srgbClr val="FFFFEE"/>
            </a:solidFill>
            <a:miter lim="800000"/>
            <a:headEnd/>
            <a:tailEnd/>
          </a:ln>
        </p:spPr>
        <p:txBody>
          <a:bodyPr>
            <a:prstTxWarp prst="textNoShape">
              <a:avLst/>
            </a:prstTxWarp>
          </a:bodyPr>
          <a:lstStyle/>
          <a:p>
            <a:endParaRPr lang="it-IT">
              <a:latin typeface="Calibri" charset="0"/>
            </a:endParaRPr>
          </a:p>
        </p:txBody>
      </p:sp>
      <p:sp>
        <p:nvSpPr>
          <p:cNvPr id="74766" name="Rectangle 15"/>
          <p:cNvSpPr>
            <a:spLocks noChangeArrowheads="1"/>
          </p:cNvSpPr>
          <p:nvPr/>
        </p:nvSpPr>
        <p:spPr bwMode="auto">
          <a:xfrm>
            <a:off x="6286500" y="508000"/>
            <a:ext cx="1943100" cy="1016000"/>
          </a:xfrm>
          <a:prstGeom prst="rect">
            <a:avLst/>
          </a:prstGeom>
          <a:noFill/>
          <a:ln w="76200">
            <a:solidFill>
              <a:srgbClr val="FFFFE9"/>
            </a:solidFill>
            <a:miter lim="800000"/>
            <a:headEnd/>
            <a:tailEnd/>
          </a:ln>
        </p:spPr>
        <p:txBody>
          <a:bodyPr>
            <a:prstTxWarp prst="textNoShape">
              <a:avLst/>
            </a:prstTxWarp>
          </a:bodyPr>
          <a:lstStyle/>
          <a:p>
            <a:endParaRPr lang="it-IT">
              <a:latin typeface="Calibri" charset="0"/>
            </a:endParaRPr>
          </a:p>
        </p:txBody>
      </p:sp>
      <p:sp>
        <p:nvSpPr>
          <p:cNvPr id="74767" name="Rectangle 16"/>
          <p:cNvSpPr>
            <a:spLocks noChangeArrowheads="1"/>
          </p:cNvSpPr>
          <p:nvPr/>
        </p:nvSpPr>
        <p:spPr bwMode="auto">
          <a:xfrm>
            <a:off x="6324600" y="546100"/>
            <a:ext cx="1866900" cy="977900"/>
          </a:xfrm>
          <a:prstGeom prst="rect">
            <a:avLst/>
          </a:prstGeom>
          <a:noFill/>
          <a:ln w="76200">
            <a:solidFill>
              <a:srgbClr val="FFFFE3"/>
            </a:solidFill>
            <a:miter lim="800000"/>
            <a:headEnd/>
            <a:tailEnd/>
          </a:ln>
        </p:spPr>
        <p:txBody>
          <a:bodyPr>
            <a:prstTxWarp prst="textNoShape">
              <a:avLst/>
            </a:prstTxWarp>
          </a:bodyPr>
          <a:lstStyle/>
          <a:p>
            <a:endParaRPr lang="it-IT">
              <a:latin typeface="Calibri" charset="0"/>
            </a:endParaRPr>
          </a:p>
        </p:txBody>
      </p:sp>
      <p:sp>
        <p:nvSpPr>
          <p:cNvPr id="74768" name="Rectangle 17"/>
          <p:cNvSpPr>
            <a:spLocks noChangeArrowheads="1"/>
          </p:cNvSpPr>
          <p:nvPr/>
        </p:nvSpPr>
        <p:spPr bwMode="auto">
          <a:xfrm>
            <a:off x="6362700" y="584200"/>
            <a:ext cx="1803400" cy="939800"/>
          </a:xfrm>
          <a:prstGeom prst="rect">
            <a:avLst/>
          </a:prstGeom>
          <a:noFill/>
          <a:ln w="76200">
            <a:solidFill>
              <a:srgbClr val="FFFFDD"/>
            </a:solidFill>
            <a:miter lim="800000"/>
            <a:headEnd/>
            <a:tailEnd/>
          </a:ln>
        </p:spPr>
        <p:txBody>
          <a:bodyPr>
            <a:prstTxWarp prst="textNoShape">
              <a:avLst/>
            </a:prstTxWarp>
          </a:bodyPr>
          <a:lstStyle/>
          <a:p>
            <a:endParaRPr lang="it-IT">
              <a:latin typeface="Calibri" charset="0"/>
            </a:endParaRPr>
          </a:p>
        </p:txBody>
      </p:sp>
      <p:sp>
        <p:nvSpPr>
          <p:cNvPr id="74769" name="Rectangle 18"/>
          <p:cNvSpPr>
            <a:spLocks noChangeArrowheads="1"/>
          </p:cNvSpPr>
          <p:nvPr/>
        </p:nvSpPr>
        <p:spPr bwMode="auto">
          <a:xfrm>
            <a:off x="6400800" y="622300"/>
            <a:ext cx="1727200" cy="901700"/>
          </a:xfrm>
          <a:prstGeom prst="rect">
            <a:avLst/>
          </a:prstGeom>
          <a:noFill/>
          <a:ln w="76200">
            <a:solidFill>
              <a:srgbClr val="FFFFD8"/>
            </a:solidFill>
            <a:miter lim="800000"/>
            <a:headEnd/>
            <a:tailEnd/>
          </a:ln>
        </p:spPr>
        <p:txBody>
          <a:bodyPr>
            <a:prstTxWarp prst="textNoShape">
              <a:avLst/>
            </a:prstTxWarp>
          </a:bodyPr>
          <a:lstStyle/>
          <a:p>
            <a:endParaRPr lang="it-IT">
              <a:latin typeface="Calibri" charset="0"/>
            </a:endParaRPr>
          </a:p>
        </p:txBody>
      </p:sp>
      <p:sp>
        <p:nvSpPr>
          <p:cNvPr id="74770" name="Rectangle 19"/>
          <p:cNvSpPr>
            <a:spLocks noChangeArrowheads="1"/>
          </p:cNvSpPr>
          <p:nvPr/>
        </p:nvSpPr>
        <p:spPr bwMode="auto">
          <a:xfrm>
            <a:off x="6438900" y="660400"/>
            <a:ext cx="1651000" cy="863600"/>
          </a:xfrm>
          <a:prstGeom prst="rect">
            <a:avLst/>
          </a:prstGeom>
          <a:noFill/>
          <a:ln w="76200">
            <a:solidFill>
              <a:srgbClr val="FFFFD2"/>
            </a:solidFill>
            <a:miter lim="800000"/>
            <a:headEnd/>
            <a:tailEnd/>
          </a:ln>
        </p:spPr>
        <p:txBody>
          <a:bodyPr>
            <a:prstTxWarp prst="textNoShape">
              <a:avLst/>
            </a:prstTxWarp>
          </a:bodyPr>
          <a:lstStyle/>
          <a:p>
            <a:endParaRPr lang="it-IT">
              <a:latin typeface="Calibri" charset="0"/>
            </a:endParaRPr>
          </a:p>
        </p:txBody>
      </p:sp>
      <p:sp>
        <p:nvSpPr>
          <p:cNvPr id="74771" name="Rectangle 20"/>
          <p:cNvSpPr>
            <a:spLocks noChangeArrowheads="1"/>
          </p:cNvSpPr>
          <p:nvPr/>
        </p:nvSpPr>
        <p:spPr bwMode="auto">
          <a:xfrm>
            <a:off x="6477000" y="698500"/>
            <a:ext cx="1587500" cy="825500"/>
          </a:xfrm>
          <a:prstGeom prst="rect">
            <a:avLst/>
          </a:prstGeom>
          <a:noFill/>
          <a:ln w="76200">
            <a:solidFill>
              <a:srgbClr val="FFFFCC"/>
            </a:solidFill>
            <a:miter lim="800000"/>
            <a:headEnd/>
            <a:tailEnd/>
          </a:ln>
        </p:spPr>
        <p:txBody>
          <a:bodyPr>
            <a:prstTxWarp prst="textNoShape">
              <a:avLst/>
            </a:prstTxWarp>
          </a:bodyPr>
          <a:lstStyle/>
          <a:p>
            <a:endParaRPr lang="it-IT">
              <a:latin typeface="Calibri" charset="0"/>
            </a:endParaRPr>
          </a:p>
        </p:txBody>
      </p:sp>
      <p:sp>
        <p:nvSpPr>
          <p:cNvPr id="74772" name="Rectangle 21"/>
          <p:cNvSpPr>
            <a:spLocks noChangeArrowheads="1"/>
          </p:cNvSpPr>
          <p:nvPr/>
        </p:nvSpPr>
        <p:spPr bwMode="auto">
          <a:xfrm>
            <a:off x="6515100" y="736600"/>
            <a:ext cx="1511300" cy="787400"/>
          </a:xfrm>
          <a:prstGeom prst="rect">
            <a:avLst/>
          </a:prstGeom>
          <a:noFill/>
          <a:ln w="76200">
            <a:solidFill>
              <a:srgbClr val="FFFFCC"/>
            </a:solidFill>
            <a:miter lim="800000"/>
            <a:headEnd/>
            <a:tailEnd/>
          </a:ln>
        </p:spPr>
        <p:txBody>
          <a:bodyPr>
            <a:prstTxWarp prst="textNoShape">
              <a:avLst/>
            </a:prstTxWarp>
          </a:bodyPr>
          <a:lstStyle/>
          <a:p>
            <a:endParaRPr lang="it-IT">
              <a:latin typeface="Calibri" charset="0"/>
            </a:endParaRPr>
          </a:p>
        </p:txBody>
      </p:sp>
      <p:sp>
        <p:nvSpPr>
          <p:cNvPr id="74773" name="Rectangle 22"/>
          <p:cNvSpPr>
            <a:spLocks noChangeArrowheads="1"/>
          </p:cNvSpPr>
          <p:nvPr/>
        </p:nvSpPr>
        <p:spPr bwMode="auto">
          <a:xfrm>
            <a:off x="6553200" y="774700"/>
            <a:ext cx="1435100" cy="749300"/>
          </a:xfrm>
          <a:prstGeom prst="rect">
            <a:avLst/>
          </a:prstGeom>
          <a:noFill/>
          <a:ln w="76200">
            <a:solidFill>
              <a:srgbClr val="FFFFC1"/>
            </a:solidFill>
            <a:miter lim="800000"/>
            <a:headEnd/>
            <a:tailEnd/>
          </a:ln>
        </p:spPr>
        <p:txBody>
          <a:bodyPr>
            <a:prstTxWarp prst="textNoShape">
              <a:avLst/>
            </a:prstTxWarp>
          </a:bodyPr>
          <a:lstStyle/>
          <a:p>
            <a:endParaRPr lang="it-IT">
              <a:latin typeface="Calibri" charset="0"/>
            </a:endParaRPr>
          </a:p>
        </p:txBody>
      </p:sp>
      <p:sp>
        <p:nvSpPr>
          <p:cNvPr id="74774" name="Rectangle 23"/>
          <p:cNvSpPr>
            <a:spLocks noChangeArrowheads="1"/>
          </p:cNvSpPr>
          <p:nvPr/>
        </p:nvSpPr>
        <p:spPr bwMode="auto">
          <a:xfrm>
            <a:off x="6591300" y="812800"/>
            <a:ext cx="1371600" cy="711200"/>
          </a:xfrm>
          <a:prstGeom prst="rect">
            <a:avLst/>
          </a:prstGeom>
          <a:noFill/>
          <a:ln w="76200">
            <a:solidFill>
              <a:srgbClr val="FFFFB6"/>
            </a:solidFill>
            <a:miter lim="800000"/>
            <a:headEnd/>
            <a:tailEnd/>
          </a:ln>
        </p:spPr>
        <p:txBody>
          <a:bodyPr>
            <a:prstTxWarp prst="textNoShape">
              <a:avLst/>
            </a:prstTxWarp>
          </a:bodyPr>
          <a:lstStyle/>
          <a:p>
            <a:endParaRPr lang="it-IT">
              <a:latin typeface="Calibri" charset="0"/>
            </a:endParaRPr>
          </a:p>
        </p:txBody>
      </p:sp>
      <p:sp>
        <p:nvSpPr>
          <p:cNvPr id="74775" name="Rectangle 24"/>
          <p:cNvSpPr>
            <a:spLocks noChangeArrowheads="1"/>
          </p:cNvSpPr>
          <p:nvPr/>
        </p:nvSpPr>
        <p:spPr bwMode="auto">
          <a:xfrm>
            <a:off x="6629400" y="850900"/>
            <a:ext cx="1295400" cy="673100"/>
          </a:xfrm>
          <a:prstGeom prst="rect">
            <a:avLst/>
          </a:prstGeom>
          <a:noFill/>
          <a:ln w="76200">
            <a:solidFill>
              <a:srgbClr val="FFFFAA"/>
            </a:solidFill>
            <a:miter lim="800000"/>
            <a:headEnd/>
            <a:tailEnd/>
          </a:ln>
        </p:spPr>
        <p:txBody>
          <a:bodyPr>
            <a:prstTxWarp prst="textNoShape">
              <a:avLst/>
            </a:prstTxWarp>
          </a:bodyPr>
          <a:lstStyle/>
          <a:p>
            <a:endParaRPr lang="it-IT">
              <a:latin typeface="Calibri" charset="0"/>
            </a:endParaRPr>
          </a:p>
        </p:txBody>
      </p:sp>
      <p:sp>
        <p:nvSpPr>
          <p:cNvPr id="74776" name="Rectangle 25"/>
          <p:cNvSpPr>
            <a:spLocks noChangeArrowheads="1"/>
          </p:cNvSpPr>
          <p:nvPr/>
        </p:nvSpPr>
        <p:spPr bwMode="auto">
          <a:xfrm>
            <a:off x="6667500" y="889000"/>
            <a:ext cx="1219200" cy="635000"/>
          </a:xfrm>
          <a:prstGeom prst="rect">
            <a:avLst/>
          </a:prstGeom>
          <a:noFill/>
          <a:ln w="76200">
            <a:solidFill>
              <a:srgbClr val="FFFF9F"/>
            </a:solidFill>
            <a:miter lim="800000"/>
            <a:headEnd/>
            <a:tailEnd/>
          </a:ln>
        </p:spPr>
        <p:txBody>
          <a:bodyPr>
            <a:prstTxWarp prst="textNoShape">
              <a:avLst/>
            </a:prstTxWarp>
          </a:bodyPr>
          <a:lstStyle/>
          <a:p>
            <a:endParaRPr lang="it-IT">
              <a:latin typeface="Calibri" charset="0"/>
            </a:endParaRPr>
          </a:p>
        </p:txBody>
      </p:sp>
      <p:sp>
        <p:nvSpPr>
          <p:cNvPr id="74777" name="Rectangle 26"/>
          <p:cNvSpPr>
            <a:spLocks noChangeArrowheads="1"/>
          </p:cNvSpPr>
          <p:nvPr/>
        </p:nvSpPr>
        <p:spPr bwMode="auto">
          <a:xfrm>
            <a:off x="6705600" y="927100"/>
            <a:ext cx="1155700" cy="596900"/>
          </a:xfrm>
          <a:prstGeom prst="rect">
            <a:avLst/>
          </a:prstGeom>
          <a:noFill/>
          <a:ln w="76200">
            <a:solidFill>
              <a:srgbClr val="FFFF93"/>
            </a:solidFill>
            <a:miter lim="800000"/>
            <a:headEnd/>
            <a:tailEnd/>
          </a:ln>
        </p:spPr>
        <p:txBody>
          <a:bodyPr>
            <a:prstTxWarp prst="textNoShape">
              <a:avLst/>
            </a:prstTxWarp>
          </a:bodyPr>
          <a:lstStyle/>
          <a:p>
            <a:endParaRPr lang="it-IT">
              <a:latin typeface="Calibri" charset="0"/>
            </a:endParaRPr>
          </a:p>
        </p:txBody>
      </p:sp>
      <p:sp>
        <p:nvSpPr>
          <p:cNvPr id="74778" name="Rectangle 27"/>
          <p:cNvSpPr>
            <a:spLocks noChangeArrowheads="1"/>
          </p:cNvSpPr>
          <p:nvPr/>
        </p:nvSpPr>
        <p:spPr bwMode="auto">
          <a:xfrm>
            <a:off x="6756400" y="965200"/>
            <a:ext cx="1066800" cy="558800"/>
          </a:xfrm>
          <a:prstGeom prst="rect">
            <a:avLst/>
          </a:prstGeom>
          <a:noFill/>
          <a:ln w="76200">
            <a:solidFill>
              <a:srgbClr val="FFFF88"/>
            </a:solidFill>
            <a:miter lim="800000"/>
            <a:headEnd/>
            <a:tailEnd/>
          </a:ln>
        </p:spPr>
        <p:txBody>
          <a:bodyPr>
            <a:prstTxWarp prst="textNoShape">
              <a:avLst/>
            </a:prstTxWarp>
          </a:bodyPr>
          <a:lstStyle/>
          <a:p>
            <a:endParaRPr lang="it-IT">
              <a:latin typeface="Calibri" charset="0"/>
            </a:endParaRPr>
          </a:p>
        </p:txBody>
      </p:sp>
      <p:sp>
        <p:nvSpPr>
          <p:cNvPr id="74779" name="Rectangle 28"/>
          <p:cNvSpPr>
            <a:spLocks noChangeArrowheads="1"/>
          </p:cNvSpPr>
          <p:nvPr/>
        </p:nvSpPr>
        <p:spPr bwMode="auto">
          <a:xfrm>
            <a:off x="6794500" y="1003300"/>
            <a:ext cx="990600" cy="520700"/>
          </a:xfrm>
          <a:prstGeom prst="rect">
            <a:avLst/>
          </a:prstGeom>
          <a:noFill/>
          <a:ln w="76200">
            <a:solidFill>
              <a:srgbClr val="FFFF7D"/>
            </a:solidFill>
            <a:miter lim="800000"/>
            <a:headEnd/>
            <a:tailEnd/>
          </a:ln>
        </p:spPr>
        <p:txBody>
          <a:bodyPr>
            <a:prstTxWarp prst="textNoShape">
              <a:avLst/>
            </a:prstTxWarp>
          </a:bodyPr>
          <a:lstStyle/>
          <a:p>
            <a:endParaRPr lang="it-IT">
              <a:latin typeface="Calibri" charset="0"/>
            </a:endParaRPr>
          </a:p>
        </p:txBody>
      </p:sp>
      <p:sp>
        <p:nvSpPr>
          <p:cNvPr id="74780" name="Rectangle 29"/>
          <p:cNvSpPr>
            <a:spLocks noChangeArrowheads="1"/>
          </p:cNvSpPr>
          <p:nvPr/>
        </p:nvSpPr>
        <p:spPr bwMode="auto">
          <a:xfrm>
            <a:off x="6832600" y="1041400"/>
            <a:ext cx="927100" cy="482600"/>
          </a:xfrm>
          <a:prstGeom prst="rect">
            <a:avLst/>
          </a:prstGeom>
          <a:noFill/>
          <a:ln w="76200">
            <a:solidFill>
              <a:srgbClr val="FFFF71"/>
            </a:solidFill>
            <a:miter lim="800000"/>
            <a:headEnd/>
            <a:tailEnd/>
          </a:ln>
        </p:spPr>
        <p:txBody>
          <a:bodyPr>
            <a:prstTxWarp prst="textNoShape">
              <a:avLst/>
            </a:prstTxWarp>
          </a:bodyPr>
          <a:lstStyle/>
          <a:p>
            <a:endParaRPr lang="it-IT">
              <a:latin typeface="Calibri" charset="0"/>
            </a:endParaRPr>
          </a:p>
        </p:txBody>
      </p:sp>
      <p:sp>
        <p:nvSpPr>
          <p:cNvPr id="74781" name="Rectangle 30"/>
          <p:cNvSpPr>
            <a:spLocks noChangeArrowheads="1"/>
          </p:cNvSpPr>
          <p:nvPr/>
        </p:nvSpPr>
        <p:spPr bwMode="auto">
          <a:xfrm>
            <a:off x="6870700" y="1079500"/>
            <a:ext cx="850900" cy="444500"/>
          </a:xfrm>
          <a:prstGeom prst="rect">
            <a:avLst/>
          </a:prstGeom>
          <a:noFill/>
          <a:ln w="76200">
            <a:solidFill>
              <a:srgbClr val="FFFF66"/>
            </a:solidFill>
            <a:miter lim="800000"/>
            <a:headEnd/>
            <a:tailEnd/>
          </a:ln>
        </p:spPr>
        <p:txBody>
          <a:bodyPr>
            <a:prstTxWarp prst="textNoShape">
              <a:avLst/>
            </a:prstTxWarp>
          </a:bodyPr>
          <a:lstStyle/>
          <a:p>
            <a:endParaRPr lang="it-IT">
              <a:latin typeface="Calibri" charset="0"/>
            </a:endParaRPr>
          </a:p>
        </p:txBody>
      </p:sp>
      <p:sp>
        <p:nvSpPr>
          <p:cNvPr id="74782" name="Rectangle 31"/>
          <p:cNvSpPr>
            <a:spLocks noChangeArrowheads="1"/>
          </p:cNvSpPr>
          <p:nvPr/>
        </p:nvSpPr>
        <p:spPr bwMode="auto">
          <a:xfrm>
            <a:off x="6908800" y="1117600"/>
            <a:ext cx="774700" cy="406400"/>
          </a:xfrm>
          <a:prstGeom prst="rect">
            <a:avLst/>
          </a:prstGeom>
          <a:noFill/>
          <a:ln w="76200">
            <a:solidFill>
              <a:srgbClr val="FFFF66"/>
            </a:solidFill>
            <a:miter lim="800000"/>
            <a:headEnd/>
            <a:tailEnd/>
          </a:ln>
        </p:spPr>
        <p:txBody>
          <a:bodyPr>
            <a:prstTxWarp prst="textNoShape">
              <a:avLst/>
            </a:prstTxWarp>
          </a:bodyPr>
          <a:lstStyle/>
          <a:p>
            <a:endParaRPr lang="it-IT">
              <a:latin typeface="Calibri" charset="0"/>
            </a:endParaRPr>
          </a:p>
        </p:txBody>
      </p:sp>
      <p:sp>
        <p:nvSpPr>
          <p:cNvPr id="74783" name="Rectangle 32"/>
          <p:cNvSpPr>
            <a:spLocks noChangeArrowheads="1"/>
          </p:cNvSpPr>
          <p:nvPr/>
        </p:nvSpPr>
        <p:spPr bwMode="auto">
          <a:xfrm>
            <a:off x="6946900" y="1155700"/>
            <a:ext cx="711200" cy="368300"/>
          </a:xfrm>
          <a:prstGeom prst="rect">
            <a:avLst/>
          </a:prstGeom>
          <a:noFill/>
          <a:ln w="76200">
            <a:solidFill>
              <a:srgbClr val="FFFA5B"/>
            </a:solidFill>
            <a:miter lim="800000"/>
            <a:headEnd/>
            <a:tailEnd/>
          </a:ln>
        </p:spPr>
        <p:txBody>
          <a:bodyPr>
            <a:prstTxWarp prst="textNoShape">
              <a:avLst/>
            </a:prstTxWarp>
          </a:bodyPr>
          <a:lstStyle/>
          <a:p>
            <a:endParaRPr lang="it-IT">
              <a:latin typeface="Calibri" charset="0"/>
            </a:endParaRPr>
          </a:p>
        </p:txBody>
      </p:sp>
      <p:sp>
        <p:nvSpPr>
          <p:cNvPr id="74784" name="Rectangle 33"/>
          <p:cNvSpPr>
            <a:spLocks noChangeArrowheads="1"/>
          </p:cNvSpPr>
          <p:nvPr/>
        </p:nvSpPr>
        <p:spPr bwMode="auto">
          <a:xfrm>
            <a:off x="6985000" y="1193800"/>
            <a:ext cx="635000" cy="330200"/>
          </a:xfrm>
          <a:prstGeom prst="rect">
            <a:avLst/>
          </a:prstGeom>
          <a:noFill/>
          <a:ln w="76200">
            <a:solidFill>
              <a:srgbClr val="FFF44F"/>
            </a:solidFill>
            <a:miter lim="800000"/>
            <a:headEnd/>
            <a:tailEnd/>
          </a:ln>
        </p:spPr>
        <p:txBody>
          <a:bodyPr>
            <a:prstTxWarp prst="textNoShape">
              <a:avLst/>
            </a:prstTxWarp>
          </a:bodyPr>
          <a:lstStyle/>
          <a:p>
            <a:endParaRPr lang="it-IT">
              <a:latin typeface="Calibri" charset="0"/>
            </a:endParaRPr>
          </a:p>
        </p:txBody>
      </p:sp>
      <p:sp>
        <p:nvSpPr>
          <p:cNvPr id="74785" name="Rectangle 34"/>
          <p:cNvSpPr>
            <a:spLocks noChangeArrowheads="1"/>
          </p:cNvSpPr>
          <p:nvPr/>
        </p:nvSpPr>
        <p:spPr bwMode="auto">
          <a:xfrm>
            <a:off x="7023100" y="1231900"/>
            <a:ext cx="558800" cy="292100"/>
          </a:xfrm>
          <a:prstGeom prst="rect">
            <a:avLst/>
          </a:prstGeom>
          <a:noFill/>
          <a:ln w="76200">
            <a:solidFill>
              <a:srgbClr val="FFEE44"/>
            </a:solidFill>
            <a:miter lim="800000"/>
            <a:headEnd/>
            <a:tailEnd/>
          </a:ln>
        </p:spPr>
        <p:txBody>
          <a:bodyPr>
            <a:prstTxWarp prst="textNoShape">
              <a:avLst/>
            </a:prstTxWarp>
          </a:bodyPr>
          <a:lstStyle/>
          <a:p>
            <a:endParaRPr lang="it-IT">
              <a:latin typeface="Calibri" charset="0"/>
            </a:endParaRPr>
          </a:p>
        </p:txBody>
      </p:sp>
      <p:sp>
        <p:nvSpPr>
          <p:cNvPr id="74786" name="Rectangle 35"/>
          <p:cNvSpPr>
            <a:spLocks noChangeArrowheads="1"/>
          </p:cNvSpPr>
          <p:nvPr/>
        </p:nvSpPr>
        <p:spPr bwMode="auto">
          <a:xfrm>
            <a:off x="7061200" y="1270000"/>
            <a:ext cx="495300" cy="254000"/>
          </a:xfrm>
          <a:prstGeom prst="rect">
            <a:avLst/>
          </a:prstGeom>
          <a:noFill/>
          <a:ln w="76200">
            <a:solidFill>
              <a:srgbClr val="FFE938"/>
            </a:solidFill>
            <a:miter lim="800000"/>
            <a:headEnd/>
            <a:tailEnd/>
          </a:ln>
        </p:spPr>
        <p:txBody>
          <a:bodyPr>
            <a:prstTxWarp prst="textNoShape">
              <a:avLst/>
            </a:prstTxWarp>
          </a:bodyPr>
          <a:lstStyle/>
          <a:p>
            <a:endParaRPr lang="it-IT">
              <a:latin typeface="Calibri" charset="0"/>
            </a:endParaRPr>
          </a:p>
        </p:txBody>
      </p:sp>
      <p:sp>
        <p:nvSpPr>
          <p:cNvPr id="74787" name="Rectangle 36"/>
          <p:cNvSpPr>
            <a:spLocks noChangeArrowheads="1"/>
          </p:cNvSpPr>
          <p:nvPr/>
        </p:nvSpPr>
        <p:spPr bwMode="auto">
          <a:xfrm>
            <a:off x="7099300" y="1308100"/>
            <a:ext cx="419100" cy="215900"/>
          </a:xfrm>
          <a:prstGeom prst="rect">
            <a:avLst/>
          </a:prstGeom>
          <a:noFill/>
          <a:ln w="76200">
            <a:solidFill>
              <a:srgbClr val="FFE32D"/>
            </a:solidFill>
            <a:miter lim="800000"/>
            <a:headEnd/>
            <a:tailEnd/>
          </a:ln>
        </p:spPr>
        <p:txBody>
          <a:bodyPr>
            <a:prstTxWarp prst="textNoShape">
              <a:avLst/>
            </a:prstTxWarp>
          </a:bodyPr>
          <a:lstStyle/>
          <a:p>
            <a:endParaRPr lang="it-IT">
              <a:latin typeface="Calibri" charset="0"/>
            </a:endParaRPr>
          </a:p>
        </p:txBody>
      </p:sp>
      <p:sp>
        <p:nvSpPr>
          <p:cNvPr id="74788" name="Rectangle 37"/>
          <p:cNvSpPr>
            <a:spLocks noChangeArrowheads="1"/>
          </p:cNvSpPr>
          <p:nvPr/>
        </p:nvSpPr>
        <p:spPr bwMode="auto">
          <a:xfrm>
            <a:off x="7137400" y="1346200"/>
            <a:ext cx="342900" cy="177800"/>
          </a:xfrm>
          <a:prstGeom prst="rect">
            <a:avLst/>
          </a:prstGeom>
          <a:noFill/>
          <a:ln w="76200">
            <a:solidFill>
              <a:srgbClr val="FFDD22"/>
            </a:solidFill>
            <a:miter lim="800000"/>
            <a:headEnd/>
            <a:tailEnd/>
          </a:ln>
        </p:spPr>
        <p:txBody>
          <a:bodyPr>
            <a:prstTxWarp prst="textNoShape">
              <a:avLst/>
            </a:prstTxWarp>
          </a:bodyPr>
          <a:lstStyle/>
          <a:p>
            <a:endParaRPr lang="it-IT">
              <a:latin typeface="Calibri" charset="0"/>
            </a:endParaRPr>
          </a:p>
        </p:txBody>
      </p:sp>
      <p:sp>
        <p:nvSpPr>
          <p:cNvPr id="74789" name="Rectangle 38"/>
          <p:cNvSpPr>
            <a:spLocks noChangeArrowheads="1"/>
          </p:cNvSpPr>
          <p:nvPr/>
        </p:nvSpPr>
        <p:spPr bwMode="auto">
          <a:xfrm>
            <a:off x="7175500" y="1384300"/>
            <a:ext cx="279400" cy="139700"/>
          </a:xfrm>
          <a:prstGeom prst="rect">
            <a:avLst/>
          </a:prstGeom>
          <a:noFill/>
          <a:ln w="76200">
            <a:solidFill>
              <a:srgbClr val="FFD816"/>
            </a:solidFill>
            <a:miter lim="800000"/>
            <a:headEnd/>
            <a:tailEnd/>
          </a:ln>
        </p:spPr>
        <p:txBody>
          <a:bodyPr>
            <a:prstTxWarp prst="textNoShape">
              <a:avLst/>
            </a:prstTxWarp>
          </a:bodyPr>
          <a:lstStyle/>
          <a:p>
            <a:endParaRPr lang="it-IT">
              <a:latin typeface="Calibri" charset="0"/>
            </a:endParaRPr>
          </a:p>
        </p:txBody>
      </p:sp>
      <p:sp>
        <p:nvSpPr>
          <p:cNvPr id="74790" name="Rectangle 39"/>
          <p:cNvSpPr>
            <a:spLocks noChangeArrowheads="1"/>
          </p:cNvSpPr>
          <p:nvPr/>
        </p:nvSpPr>
        <p:spPr bwMode="auto">
          <a:xfrm>
            <a:off x="7213600" y="1422400"/>
            <a:ext cx="203200" cy="101600"/>
          </a:xfrm>
          <a:prstGeom prst="rect">
            <a:avLst/>
          </a:prstGeom>
          <a:noFill/>
          <a:ln w="76200">
            <a:solidFill>
              <a:srgbClr val="FFD20B"/>
            </a:solidFill>
            <a:miter lim="800000"/>
            <a:headEnd/>
            <a:tailEnd/>
          </a:ln>
        </p:spPr>
        <p:txBody>
          <a:bodyPr>
            <a:prstTxWarp prst="textNoShape">
              <a:avLst/>
            </a:prstTxWarp>
          </a:bodyPr>
          <a:lstStyle/>
          <a:p>
            <a:endParaRPr lang="it-IT">
              <a:latin typeface="Calibri" charset="0"/>
            </a:endParaRPr>
          </a:p>
        </p:txBody>
      </p:sp>
      <p:sp>
        <p:nvSpPr>
          <p:cNvPr id="74791" name="Rectangle 40"/>
          <p:cNvSpPr>
            <a:spLocks noChangeArrowheads="1"/>
          </p:cNvSpPr>
          <p:nvPr/>
        </p:nvSpPr>
        <p:spPr bwMode="auto">
          <a:xfrm>
            <a:off x="7251700" y="1460500"/>
            <a:ext cx="127000" cy="63500"/>
          </a:xfrm>
          <a:prstGeom prst="rect">
            <a:avLst/>
          </a:prstGeom>
          <a:solidFill>
            <a:srgbClr val="FFCC00"/>
          </a:solidFill>
          <a:ln w="76200">
            <a:solidFill>
              <a:srgbClr val="FFCC00"/>
            </a:solidFill>
            <a:miter lim="800000"/>
            <a:headEnd/>
            <a:tailEnd/>
          </a:ln>
        </p:spPr>
        <p:txBody>
          <a:bodyPr>
            <a:prstTxWarp prst="textNoShape">
              <a:avLst/>
            </a:prstTxWarp>
          </a:bodyPr>
          <a:lstStyle/>
          <a:p>
            <a:endParaRPr lang="it-IT">
              <a:latin typeface="Calibri" charset="0"/>
            </a:endParaRPr>
          </a:p>
        </p:txBody>
      </p:sp>
      <p:sp>
        <p:nvSpPr>
          <p:cNvPr id="74792" name="Rectangle 41"/>
          <p:cNvSpPr>
            <a:spLocks noChangeArrowheads="1"/>
          </p:cNvSpPr>
          <p:nvPr/>
        </p:nvSpPr>
        <p:spPr bwMode="auto">
          <a:xfrm>
            <a:off x="6134100" y="355600"/>
            <a:ext cx="2235200" cy="1168400"/>
          </a:xfrm>
          <a:prstGeom prst="rect">
            <a:avLst/>
          </a:prstGeom>
          <a:noFill/>
          <a:ln w="12700">
            <a:solidFill>
              <a:srgbClr val="000000"/>
            </a:solidFill>
            <a:miter lim="800000"/>
            <a:headEnd/>
            <a:tailEnd/>
          </a:ln>
        </p:spPr>
        <p:txBody>
          <a:bodyPr>
            <a:prstTxWarp prst="textNoShape">
              <a:avLst/>
            </a:prstTxWarp>
          </a:bodyPr>
          <a:lstStyle/>
          <a:p>
            <a:endParaRPr lang="it-IT">
              <a:latin typeface="Calibri" charset="0"/>
            </a:endParaRPr>
          </a:p>
        </p:txBody>
      </p:sp>
      <p:sp>
        <p:nvSpPr>
          <p:cNvPr id="74793" name="Rectangle 42"/>
          <p:cNvSpPr>
            <a:spLocks noChangeArrowheads="1"/>
          </p:cNvSpPr>
          <p:nvPr/>
        </p:nvSpPr>
        <p:spPr bwMode="auto">
          <a:xfrm>
            <a:off x="31750" y="1073150"/>
            <a:ext cx="977900" cy="212725"/>
          </a:xfrm>
          <a:prstGeom prst="rect">
            <a:avLst/>
          </a:prstGeom>
          <a:noFill/>
          <a:ln w="9525">
            <a:noFill/>
            <a:miter lim="800000"/>
            <a:headEnd/>
            <a:tailEnd/>
          </a:ln>
        </p:spPr>
        <p:txBody>
          <a:bodyPr wrap="none" lIns="0" tIns="0" rIns="0" bIns="0">
            <a:prstTxWarp prst="textNoShape">
              <a:avLst/>
            </a:prstTxWarp>
            <a:spAutoFit/>
          </a:bodyPr>
          <a:lstStyle/>
          <a:p>
            <a:r>
              <a:rPr lang="en-US" sz="1400" b="1">
                <a:solidFill>
                  <a:srgbClr val="000000"/>
                </a:solidFill>
              </a:rPr>
              <a:t>Lampada a </a:t>
            </a:r>
            <a:endParaRPr lang="en-US">
              <a:latin typeface="Calibri" charset="0"/>
            </a:endParaRPr>
          </a:p>
        </p:txBody>
      </p:sp>
      <p:sp>
        <p:nvSpPr>
          <p:cNvPr id="74794" name="Rectangle 43"/>
          <p:cNvSpPr>
            <a:spLocks noChangeArrowheads="1"/>
          </p:cNvSpPr>
          <p:nvPr/>
        </p:nvSpPr>
        <p:spPr bwMode="auto">
          <a:xfrm>
            <a:off x="31750" y="1276350"/>
            <a:ext cx="949325" cy="215900"/>
          </a:xfrm>
          <a:prstGeom prst="rect">
            <a:avLst/>
          </a:prstGeom>
          <a:noFill/>
          <a:ln w="9525">
            <a:noFill/>
            <a:miter lim="800000"/>
            <a:headEnd/>
            <a:tailEnd/>
          </a:ln>
        </p:spPr>
        <p:txBody>
          <a:bodyPr wrap="none" lIns="0" tIns="0" rIns="0" bIns="0">
            <a:prstTxWarp prst="textNoShape">
              <a:avLst/>
            </a:prstTxWarp>
            <a:spAutoFit/>
          </a:bodyPr>
          <a:lstStyle/>
          <a:p>
            <a:pPr algn="ctr"/>
            <a:r>
              <a:rPr lang="en-US" sz="1400" b="1">
                <a:solidFill>
                  <a:srgbClr val="FFFFFF"/>
                </a:solidFill>
                <a:latin typeface="Chalkboard" charset="0"/>
                <a:ea typeface="Chalkboard" charset="0"/>
                <a:cs typeface="Chalkboard" charset="0"/>
              </a:rPr>
              <a:t>catodo cavo</a:t>
            </a:r>
            <a:endParaRPr lang="en-US">
              <a:solidFill>
                <a:srgbClr val="FFFFFF"/>
              </a:solidFill>
              <a:latin typeface="Chalkboard" charset="0"/>
              <a:ea typeface="Chalkboard" charset="0"/>
              <a:cs typeface="Chalkboard" charset="0"/>
            </a:endParaRPr>
          </a:p>
        </p:txBody>
      </p:sp>
      <p:sp>
        <p:nvSpPr>
          <p:cNvPr id="74795" name="Rectangle 44"/>
          <p:cNvSpPr>
            <a:spLocks noChangeArrowheads="1"/>
          </p:cNvSpPr>
          <p:nvPr/>
        </p:nvSpPr>
        <p:spPr bwMode="auto">
          <a:xfrm>
            <a:off x="6584950" y="819150"/>
            <a:ext cx="1244600" cy="215900"/>
          </a:xfrm>
          <a:prstGeom prst="rect">
            <a:avLst/>
          </a:prstGeom>
          <a:noFill/>
          <a:ln w="9525">
            <a:noFill/>
            <a:miter lim="800000"/>
            <a:headEnd/>
            <a:tailEnd/>
          </a:ln>
        </p:spPr>
        <p:txBody>
          <a:bodyPr wrap="none" lIns="0" tIns="0" rIns="0" bIns="0">
            <a:prstTxWarp prst="textNoShape">
              <a:avLst/>
            </a:prstTxWarp>
            <a:spAutoFit/>
          </a:bodyPr>
          <a:lstStyle/>
          <a:p>
            <a:pPr algn="ctr"/>
            <a:r>
              <a:rPr lang="en-US" sz="1400" b="1">
                <a:solidFill>
                  <a:srgbClr val="000000"/>
                </a:solidFill>
                <a:latin typeface="Chalkboard" charset="0"/>
                <a:ea typeface="Chalkboard" charset="0"/>
                <a:cs typeface="Chalkboard" charset="0"/>
              </a:rPr>
              <a:t>Monocromatore</a:t>
            </a:r>
            <a:endParaRPr lang="en-US">
              <a:latin typeface="Chalkboard" charset="0"/>
              <a:ea typeface="Chalkboard" charset="0"/>
              <a:cs typeface="Chalkboard" charset="0"/>
            </a:endParaRPr>
          </a:p>
        </p:txBody>
      </p:sp>
      <p:grpSp>
        <p:nvGrpSpPr>
          <p:cNvPr id="2" name="Group 47"/>
          <p:cNvGrpSpPr>
            <a:grpSpLocks/>
          </p:cNvGrpSpPr>
          <p:nvPr/>
        </p:nvGrpSpPr>
        <p:grpSpPr bwMode="auto">
          <a:xfrm>
            <a:off x="7226300" y="1511300"/>
            <a:ext cx="127000" cy="520700"/>
            <a:chOff x="4552" y="952"/>
            <a:chExt cx="80" cy="328"/>
          </a:xfrm>
        </p:grpSpPr>
        <p:sp>
          <p:nvSpPr>
            <p:cNvPr id="74990" name="Freeform 45"/>
            <p:cNvSpPr>
              <a:spLocks/>
            </p:cNvSpPr>
            <p:nvPr/>
          </p:nvSpPr>
          <p:spPr bwMode="auto">
            <a:xfrm>
              <a:off x="4552" y="1184"/>
              <a:ext cx="80" cy="96"/>
            </a:xfrm>
            <a:custGeom>
              <a:avLst/>
              <a:gdLst>
                <a:gd name="T0" fmla="*/ 40 w 80"/>
                <a:gd name="T1" fmla="*/ 96 h 96"/>
                <a:gd name="T2" fmla="*/ 0 w 80"/>
                <a:gd name="T3" fmla="*/ 0 h 96"/>
                <a:gd name="T4" fmla="*/ 80 w 80"/>
                <a:gd name="T5" fmla="*/ 0 h 96"/>
                <a:gd name="T6" fmla="*/ 40 w 80"/>
                <a:gd name="T7" fmla="*/ 96 h 96"/>
                <a:gd name="T8" fmla="*/ 0 60000 65536"/>
                <a:gd name="T9" fmla="*/ 0 60000 65536"/>
                <a:gd name="T10" fmla="*/ 0 60000 65536"/>
                <a:gd name="T11" fmla="*/ 0 60000 65536"/>
                <a:gd name="T12" fmla="*/ 0 w 80"/>
                <a:gd name="T13" fmla="*/ 0 h 96"/>
                <a:gd name="T14" fmla="*/ 80 w 80"/>
                <a:gd name="T15" fmla="*/ 96 h 96"/>
              </a:gdLst>
              <a:ahLst/>
              <a:cxnLst>
                <a:cxn ang="T8">
                  <a:pos x="T0" y="T1"/>
                </a:cxn>
                <a:cxn ang="T9">
                  <a:pos x="T2" y="T3"/>
                </a:cxn>
                <a:cxn ang="T10">
                  <a:pos x="T4" y="T5"/>
                </a:cxn>
                <a:cxn ang="T11">
                  <a:pos x="T6" y="T7"/>
                </a:cxn>
              </a:cxnLst>
              <a:rect l="T12" t="T13" r="T14" b="T15"/>
              <a:pathLst>
                <a:path w="80" h="96">
                  <a:moveTo>
                    <a:pt x="40" y="96"/>
                  </a:moveTo>
                  <a:lnTo>
                    <a:pt x="0" y="0"/>
                  </a:lnTo>
                  <a:lnTo>
                    <a:pt x="80" y="0"/>
                  </a:lnTo>
                  <a:lnTo>
                    <a:pt x="40" y="96"/>
                  </a:lnTo>
                  <a:close/>
                </a:path>
              </a:pathLst>
            </a:custGeom>
            <a:solidFill>
              <a:srgbClr val="DD0000"/>
            </a:solidFill>
            <a:ln w="9525">
              <a:noFill/>
              <a:round/>
              <a:headEnd/>
              <a:tailEnd/>
            </a:ln>
          </p:spPr>
          <p:txBody>
            <a:bodyPr>
              <a:prstTxWarp prst="textNoShape">
                <a:avLst/>
              </a:prstTxWarp>
            </a:bodyPr>
            <a:lstStyle/>
            <a:p>
              <a:endParaRPr lang="it-IT">
                <a:latin typeface="Calibri" charset="0"/>
              </a:endParaRPr>
            </a:p>
          </p:txBody>
        </p:sp>
        <p:sp>
          <p:nvSpPr>
            <p:cNvPr id="74991" name="Line 46"/>
            <p:cNvSpPr>
              <a:spLocks noChangeShapeType="1"/>
            </p:cNvSpPr>
            <p:nvPr/>
          </p:nvSpPr>
          <p:spPr bwMode="auto">
            <a:xfrm>
              <a:off x="4584" y="952"/>
              <a:ext cx="1" cy="288"/>
            </a:xfrm>
            <a:prstGeom prst="line">
              <a:avLst/>
            </a:prstGeom>
            <a:noFill/>
            <a:ln w="25400">
              <a:solidFill>
                <a:srgbClr val="DD0000"/>
              </a:solidFill>
              <a:round/>
              <a:headEnd/>
              <a:tailEnd/>
            </a:ln>
          </p:spPr>
          <p:txBody>
            <a:bodyPr>
              <a:prstTxWarp prst="textNoShape">
                <a:avLst/>
              </a:prstTxWarp>
            </a:bodyPr>
            <a:lstStyle/>
            <a:p>
              <a:endParaRPr lang="it-IT"/>
            </a:p>
          </p:txBody>
        </p:sp>
      </p:grpSp>
      <p:sp>
        <p:nvSpPr>
          <p:cNvPr id="74797" name="Rectangle 48"/>
          <p:cNvSpPr>
            <a:spLocks noChangeArrowheads="1"/>
          </p:cNvSpPr>
          <p:nvPr/>
        </p:nvSpPr>
        <p:spPr bwMode="auto">
          <a:xfrm>
            <a:off x="6521450" y="2051050"/>
            <a:ext cx="1398588" cy="215900"/>
          </a:xfrm>
          <a:prstGeom prst="rect">
            <a:avLst/>
          </a:prstGeom>
          <a:noFill/>
          <a:ln w="9525">
            <a:noFill/>
            <a:miter lim="800000"/>
            <a:headEnd/>
            <a:tailEnd/>
          </a:ln>
        </p:spPr>
        <p:txBody>
          <a:bodyPr wrap="none" lIns="0" tIns="0" rIns="0" bIns="0">
            <a:prstTxWarp prst="textNoShape">
              <a:avLst/>
            </a:prstTxWarp>
            <a:spAutoFit/>
          </a:bodyPr>
          <a:lstStyle/>
          <a:p>
            <a:pPr algn="ctr"/>
            <a:r>
              <a:rPr lang="en-US" sz="1400" b="1">
                <a:solidFill>
                  <a:srgbClr val="FFFFFF"/>
                </a:solidFill>
                <a:latin typeface="Chalkboard" charset="0"/>
                <a:ea typeface="Chalkboard" charset="0"/>
                <a:cs typeface="Chalkboard" charset="0"/>
              </a:rPr>
              <a:t>Fotomoltiplicatore</a:t>
            </a:r>
            <a:endParaRPr lang="en-US">
              <a:solidFill>
                <a:srgbClr val="FFFFFF"/>
              </a:solidFill>
              <a:latin typeface="Chalkboard" charset="0"/>
              <a:ea typeface="Chalkboard" charset="0"/>
              <a:cs typeface="Chalkboard" charset="0"/>
            </a:endParaRPr>
          </a:p>
        </p:txBody>
      </p:sp>
      <p:grpSp>
        <p:nvGrpSpPr>
          <p:cNvPr id="3" name="Group 119"/>
          <p:cNvGrpSpPr>
            <a:grpSpLocks/>
          </p:cNvGrpSpPr>
          <p:nvPr/>
        </p:nvGrpSpPr>
        <p:grpSpPr bwMode="auto">
          <a:xfrm>
            <a:off x="7696200" y="2387600"/>
            <a:ext cx="1181100" cy="1104900"/>
            <a:chOff x="4848" y="1504"/>
            <a:chExt cx="744" cy="696"/>
          </a:xfrm>
        </p:grpSpPr>
        <p:grpSp>
          <p:nvGrpSpPr>
            <p:cNvPr id="4" name="Group 98"/>
            <p:cNvGrpSpPr>
              <a:grpSpLocks/>
            </p:cNvGrpSpPr>
            <p:nvPr/>
          </p:nvGrpSpPr>
          <p:grpSpPr bwMode="auto">
            <a:xfrm>
              <a:off x="4896" y="1872"/>
              <a:ext cx="472" cy="184"/>
              <a:chOff x="4896" y="1872"/>
              <a:chExt cx="472" cy="184"/>
            </a:xfrm>
          </p:grpSpPr>
          <p:sp>
            <p:nvSpPr>
              <p:cNvPr id="74941" name="Rectangle 49"/>
              <p:cNvSpPr>
                <a:spLocks noChangeArrowheads="1"/>
              </p:cNvSpPr>
              <p:nvPr/>
            </p:nvSpPr>
            <p:spPr bwMode="auto">
              <a:xfrm>
                <a:off x="4896" y="1872"/>
                <a:ext cx="472" cy="184"/>
              </a:xfrm>
              <a:prstGeom prst="rect">
                <a:avLst/>
              </a:prstGeom>
              <a:solidFill>
                <a:srgbClr val="FFFFCC"/>
              </a:solidFill>
              <a:ln w="12700">
                <a:solidFill>
                  <a:srgbClr val="222222"/>
                </a:solidFill>
                <a:miter lim="800000"/>
                <a:headEnd/>
                <a:tailEnd/>
              </a:ln>
            </p:spPr>
            <p:txBody>
              <a:bodyPr>
                <a:prstTxWarp prst="textNoShape">
                  <a:avLst/>
                </a:prstTxWarp>
              </a:bodyPr>
              <a:lstStyle/>
              <a:p>
                <a:endParaRPr lang="it-IT">
                  <a:latin typeface="Calibri" charset="0"/>
                </a:endParaRPr>
              </a:p>
            </p:txBody>
          </p:sp>
          <p:sp>
            <p:nvSpPr>
              <p:cNvPr id="74942" name="Line 50"/>
              <p:cNvSpPr>
                <a:spLocks noChangeShapeType="1"/>
              </p:cNvSpPr>
              <p:nvPr/>
            </p:nvSpPr>
            <p:spPr bwMode="auto">
              <a:xfrm flipV="1">
                <a:off x="5296" y="1872"/>
                <a:ext cx="1" cy="176"/>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43" name="Line 51"/>
              <p:cNvSpPr>
                <a:spLocks noChangeShapeType="1"/>
              </p:cNvSpPr>
              <p:nvPr/>
            </p:nvSpPr>
            <p:spPr bwMode="auto">
              <a:xfrm flipV="1">
                <a:off x="5000" y="1872"/>
                <a:ext cx="1" cy="176"/>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44" name="Line 52"/>
              <p:cNvSpPr>
                <a:spLocks noChangeShapeType="1"/>
              </p:cNvSpPr>
              <p:nvPr/>
            </p:nvSpPr>
            <p:spPr bwMode="auto">
              <a:xfrm flipV="1">
                <a:off x="5128" y="1872"/>
                <a:ext cx="1" cy="176"/>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45" name="Line 53"/>
              <p:cNvSpPr>
                <a:spLocks noChangeShapeType="1"/>
              </p:cNvSpPr>
              <p:nvPr/>
            </p:nvSpPr>
            <p:spPr bwMode="auto">
              <a:xfrm>
                <a:off x="4896" y="1960"/>
                <a:ext cx="456" cy="1"/>
              </a:xfrm>
              <a:prstGeom prst="line">
                <a:avLst/>
              </a:prstGeom>
              <a:noFill/>
              <a:ln w="12700">
                <a:solidFill>
                  <a:srgbClr val="222222"/>
                </a:solidFill>
                <a:round/>
                <a:headEnd/>
                <a:tailEnd/>
              </a:ln>
            </p:spPr>
            <p:txBody>
              <a:bodyPr>
                <a:prstTxWarp prst="textNoShape">
                  <a:avLst/>
                </a:prstTxWarp>
              </a:bodyPr>
              <a:lstStyle/>
              <a:p>
                <a:endParaRPr lang="it-IT"/>
              </a:p>
            </p:txBody>
          </p:sp>
          <p:grpSp>
            <p:nvGrpSpPr>
              <p:cNvPr id="5" name="Group 93"/>
              <p:cNvGrpSpPr>
                <a:grpSpLocks/>
              </p:cNvGrpSpPr>
              <p:nvPr/>
            </p:nvGrpSpPr>
            <p:grpSpPr bwMode="auto">
              <a:xfrm>
                <a:off x="4896" y="2008"/>
                <a:ext cx="456" cy="40"/>
                <a:chOff x="4896" y="2008"/>
                <a:chExt cx="456" cy="40"/>
              </a:xfrm>
            </p:grpSpPr>
            <p:sp>
              <p:nvSpPr>
                <p:cNvPr id="74951" name="Line 54"/>
                <p:cNvSpPr>
                  <a:spLocks noChangeShapeType="1"/>
                </p:cNvSpPr>
                <p:nvPr/>
              </p:nvSpPr>
              <p:spPr bwMode="auto">
                <a:xfrm>
                  <a:off x="4896" y="2008"/>
                  <a:ext cx="456" cy="1"/>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52" name="Line 55"/>
                <p:cNvSpPr>
                  <a:spLocks noChangeShapeType="1"/>
                </p:cNvSpPr>
                <p:nvPr/>
              </p:nvSpPr>
              <p:spPr bwMode="auto">
                <a:xfrm flipV="1">
                  <a:off x="4912"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53" name="Line 56"/>
                <p:cNvSpPr>
                  <a:spLocks noChangeShapeType="1"/>
                </p:cNvSpPr>
                <p:nvPr/>
              </p:nvSpPr>
              <p:spPr bwMode="auto">
                <a:xfrm flipV="1">
                  <a:off x="4920"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54" name="Line 57"/>
                <p:cNvSpPr>
                  <a:spLocks noChangeShapeType="1"/>
                </p:cNvSpPr>
                <p:nvPr/>
              </p:nvSpPr>
              <p:spPr bwMode="auto">
                <a:xfrm flipV="1">
                  <a:off x="4928"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55" name="Line 58"/>
                <p:cNvSpPr>
                  <a:spLocks noChangeShapeType="1"/>
                </p:cNvSpPr>
                <p:nvPr/>
              </p:nvSpPr>
              <p:spPr bwMode="auto">
                <a:xfrm flipV="1">
                  <a:off x="4944"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56" name="Line 59"/>
                <p:cNvSpPr>
                  <a:spLocks noChangeShapeType="1"/>
                </p:cNvSpPr>
                <p:nvPr/>
              </p:nvSpPr>
              <p:spPr bwMode="auto">
                <a:xfrm flipV="1">
                  <a:off x="4952"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57" name="Line 60"/>
                <p:cNvSpPr>
                  <a:spLocks noChangeShapeType="1"/>
                </p:cNvSpPr>
                <p:nvPr/>
              </p:nvSpPr>
              <p:spPr bwMode="auto">
                <a:xfrm flipV="1">
                  <a:off x="4976"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58" name="Line 61"/>
                <p:cNvSpPr>
                  <a:spLocks noChangeShapeType="1"/>
                </p:cNvSpPr>
                <p:nvPr/>
              </p:nvSpPr>
              <p:spPr bwMode="auto">
                <a:xfrm flipV="1">
                  <a:off x="4984"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59" name="Line 62"/>
                <p:cNvSpPr>
                  <a:spLocks noChangeShapeType="1"/>
                </p:cNvSpPr>
                <p:nvPr/>
              </p:nvSpPr>
              <p:spPr bwMode="auto">
                <a:xfrm flipV="1">
                  <a:off x="4992"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60" name="Line 63"/>
                <p:cNvSpPr>
                  <a:spLocks noChangeShapeType="1"/>
                </p:cNvSpPr>
                <p:nvPr/>
              </p:nvSpPr>
              <p:spPr bwMode="auto">
                <a:xfrm flipV="1">
                  <a:off x="5000"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61" name="Line 64"/>
                <p:cNvSpPr>
                  <a:spLocks noChangeShapeType="1"/>
                </p:cNvSpPr>
                <p:nvPr/>
              </p:nvSpPr>
              <p:spPr bwMode="auto">
                <a:xfrm flipV="1">
                  <a:off x="5016"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62" name="Line 65"/>
                <p:cNvSpPr>
                  <a:spLocks noChangeShapeType="1"/>
                </p:cNvSpPr>
                <p:nvPr/>
              </p:nvSpPr>
              <p:spPr bwMode="auto">
                <a:xfrm flipV="1">
                  <a:off x="5024"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63" name="Line 66"/>
                <p:cNvSpPr>
                  <a:spLocks noChangeShapeType="1"/>
                </p:cNvSpPr>
                <p:nvPr/>
              </p:nvSpPr>
              <p:spPr bwMode="auto">
                <a:xfrm flipV="1">
                  <a:off x="5032"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64" name="Line 67"/>
                <p:cNvSpPr>
                  <a:spLocks noChangeShapeType="1"/>
                </p:cNvSpPr>
                <p:nvPr/>
              </p:nvSpPr>
              <p:spPr bwMode="auto">
                <a:xfrm flipV="1">
                  <a:off x="5048"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65" name="Line 68"/>
                <p:cNvSpPr>
                  <a:spLocks noChangeShapeType="1"/>
                </p:cNvSpPr>
                <p:nvPr/>
              </p:nvSpPr>
              <p:spPr bwMode="auto">
                <a:xfrm flipV="1">
                  <a:off x="5064"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66" name="Line 69"/>
                <p:cNvSpPr>
                  <a:spLocks noChangeShapeType="1"/>
                </p:cNvSpPr>
                <p:nvPr/>
              </p:nvSpPr>
              <p:spPr bwMode="auto">
                <a:xfrm flipV="1">
                  <a:off x="5072"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67" name="Line 70"/>
                <p:cNvSpPr>
                  <a:spLocks noChangeShapeType="1"/>
                </p:cNvSpPr>
                <p:nvPr/>
              </p:nvSpPr>
              <p:spPr bwMode="auto">
                <a:xfrm flipV="1">
                  <a:off x="5088"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68" name="Line 71"/>
                <p:cNvSpPr>
                  <a:spLocks noChangeShapeType="1"/>
                </p:cNvSpPr>
                <p:nvPr/>
              </p:nvSpPr>
              <p:spPr bwMode="auto">
                <a:xfrm flipV="1">
                  <a:off x="5096"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69" name="Line 72"/>
                <p:cNvSpPr>
                  <a:spLocks noChangeShapeType="1"/>
                </p:cNvSpPr>
                <p:nvPr/>
              </p:nvSpPr>
              <p:spPr bwMode="auto">
                <a:xfrm flipV="1">
                  <a:off x="5104"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70" name="Line 73"/>
                <p:cNvSpPr>
                  <a:spLocks noChangeShapeType="1"/>
                </p:cNvSpPr>
                <p:nvPr/>
              </p:nvSpPr>
              <p:spPr bwMode="auto">
                <a:xfrm flipV="1">
                  <a:off x="5120"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71" name="Line 74"/>
                <p:cNvSpPr>
                  <a:spLocks noChangeShapeType="1"/>
                </p:cNvSpPr>
                <p:nvPr/>
              </p:nvSpPr>
              <p:spPr bwMode="auto">
                <a:xfrm flipV="1">
                  <a:off x="5128"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72" name="Line 75"/>
                <p:cNvSpPr>
                  <a:spLocks noChangeShapeType="1"/>
                </p:cNvSpPr>
                <p:nvPr/>
              </p:nvSpPr>
              <p:spPr bwMode="auto">
                <a:xfrm flipV="1">
                  <a:off x="5136"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73" name="Line 76"/>
                <p:cNvSpPr>
                  <a:spLocks noChangeShapeType="1"/>
                </p:cNvSpPr>
                <p:nvPr/>
              </p:nvSpPr>
              <p:spPr bwMode="auto">
                <a:xfrm flipV="1">
                  <a:off x="5160"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74" name="Line 77"/>
                <p:cNvSpPr>
                  <a:spLocks noChangeShapeType="1"/>
                </p:cNvSpPr>
                <p:nvPr/>
              </p:nvSpPr>
              <p:spPr bwMode="auto">
                <a:xfrm flipV="1">
                  <a:off x="5168"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75" name="Line 78"/>
                <p:cNvSpPr>
                  <a:spLocks noChangeShapeType="1"/>
                </p:cNvSpPr>
                <p:nvPr/>
              </p:nvSpPr>
              <p:spPr bwMode="auto">
                <a:xfrm flipV="1">
                  <a:off x="5176"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76" name="Line 79"/>
                <p:cNvSpPr>
                  <a:spLocks noChangeShapeType="1"/>
                </p:cNvSpPr>
                <p:nvPr/>
              </p:nvSpPr>
              <p:spPr bwMode="auto">
                <a:xfrm flipV="1">
                  <a:off x="5192"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77" name="Line 80"/>
                <p:cNvSpPr>
                  <a:spLocks noChangeShapeType="1"/>
                </p:cNvSpPr>
                <p:nvPr/>
              </p:nvSpPr>
              <p:spPr bwMode="auto">
                <a:xfrm flipV="1">
                  <a:off x="5200"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78" name="Line 81"/>
                <p:cNvSpPr>
                  <a:spLocks noChangeShapeType="1"/>
                </p:cNvSpPr>
                <p:nvPr/>
              </p:nvSpPr>
              <p:spPr bwMode="auto">
                <a:xfrm flipV="1">
                  <a:off x="5208"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79" name="Line 82"/>
                <p:cNvSpPr>
                  <a:spLocks noChangeShapeType="1"/>
                </p:cNvSpPr>
                <p:nvPr/>
              </p:nvSpPr>
              <p:spPr bwMode="auto">
                <a:xfrm flipV="1">
                  <a:off x="5224"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80" name="Line 83"/>
                <p:cNvSpPr>
                  <a:spLocks noChangeShapeType="1"/>
                </p:cNvSpPr>
                <p:nvPr/>
              </p:nvSpPr>
              <p:spPr bwMode="auto">
                <a:xfrm flipV="1">
                  <a:off x="5232"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81" name="Line 84"/>
                <p:cNvSpPr>
                  <a:spLocks noChangeShapeType="1"/>
                </p:cNvSpPr>
                <p:nvPr/>
              </p:nvSpPr>
              <p:spPr bwMode="auto">
                <a:xfrm flipV="1">
                  <a:off x="5248"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82" name="Line 85"/>
                <p:cNvSpPr>
                  <a:spLocks noChangeShapeType="1"/>
                </p:cNvSpPr>
                <p:nvPr/>
              </p:nvSpPr>
              <p:spPr bwMode="auto">
                <a:xfrm flipV="1">
                  <a:off x="5264"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83" name="Line 86"/>
                <p:cNvSpPr>
                  <a:spLocks noChangeShapeType="1"/>
                </p:cNvSpPr>
                <p:nvPr/>
              </p:nvSpPr>
              <p:spPr bwMode="auto">
                <a:xfrm flipV="1">
                  <a:off x="5272"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84" name="Line 87"/>
                <p:cNvSpPr>
                  <a:spLocks noChangeShapeType="1"/>
                </p:cNvSpPr>
                <p:nvPr/>
              </p:nvSpPr>
              <p:spPr bwMode="auto">
                <a:xfrm flipV="1">
                  <a:off x="5280"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85" name="Line 88"/>
                <p:cNvSpPr>
                  <a:spLocks noChangeShapeType="1"/>
                </p:cNvSpPr>
                <p:nvPr/>
              </p:nvSpPr>
              <p:spPr bwMode="auto">
                <a:xfrm flipV="1">
                  <a:off x="5296"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86" name="Line 89"/>
                <p:cNvSpPr>
                  <a:spLocks noChangeShapeType="1"/>
                </p:cNvSpPr>
                <p:nvPr/>
              </p:nvSpPr>
              <p:spPr bwMode="auto">
                <a:xfrm flipV="1">
                  <a:off x="5304"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87" name="Line 90"/>
                <p:cNvSpPr>
                  <a:spLocks noChangeShapeType="1"/>
                </p:cNvSpPr>
                <p:nvPr/>
              </p:nvSpPr>
              <p:spPr bwMode="auto">
                <a:xfrm flipV="1">
                  <a:off x="5312"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88" name="Line 91"/>
                <p:cNvSpPr>
                  <a:spLocks noChangeShapeType="1"/>
                </p:cNvSpPr>
                <p:nvPr/>
              </p:nvSpPr>
              <p:spPr bwMode="auto">
                <a:xfrm flipV="1">
                  <a:off x="5320" y="2008"/>
                  <a:ext cx="1" cy="40"/>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89" name="Line 92"/>
                <p:cNvSpPr>
                  <a:spLocks noChangeShapeType="1"/>
                </p:cNvSpPr>
                <p:nvPr/>
              </p:nvSpPr>
              <p:spPr bwMode="auto">
                <a:xfrm flipV="1">
                  <a:off x="5344" y="2008"/>
                  <a:ext cx="1" cy="40"/>
                </a:xfrm>
                <a:prstGeom prst="line">
                  <a:avLst/>
                </a:prstGeom>
                <a:noFill/>
                <a:ln w="12700">
                  <a:solidFill>
                    <a:srgbClr val="222222"/>
                  </a:solidFill>
                  <a:round/>
                  <a:headEnd/>
                  <a:tailEnd/>
                </a:ln>
              </p:spPr>
              <p:txBody>
                <a:bodyPr>
                  <a:prstTxWarp prst="textNoShape">
                    <a:avLst/>
                  </a:prstTxWarp>
                </a:bodyPr>
                <a:lstStyle/>
                <a:p>
                  <a:endParaRPr lang="it-IT"/>
                </a:p>
              </p:txBody>
            </p:sp>
          </p:grpSp>
          <p:sp>
            <p:nvSpPr>
              <p:cNvPr id="74947" name="Rectangle 94"/>
              <p:cNvSpPr>
                <a:spLocks noChangeArrowheads="1"/>
              </p:cNvSpPr>
              <p:nvPr/>
            </p:nvSpPr>
            <p:spPr bwMode="auto">
              <a:xfrm>
                <a:off x="4928" y="1904"/>
                <a:ext cx="56" cy="40"/>
              </a:xfrm>
              <a:prstGeom prst="rect">
                <a:avLst/>
              </a:prstGeom>
              <a:solidFill>
                <a:srgbClr val="FFFFCC"/>
              </a:solidFill>
              <a:ln w="12700">
                <a:solidFill>
                  <a:srgbClr val="222222"/>
                </a:solidFill>
                <a:miter lim="800000"/>
                <a:headEnd/>
                <a:tailEnd/>
              </a:ln>
            </p:spPr>
            <p:txBody>
              <a:bodyPr>
                <a:prstTxWarp prst="textNoShape">
                  <a:avLst/>
                </a:prstTxWarp>
              </a:bodyPr>
              <a:lstStyle/>
              <a:p>
                <a:endParaRPr lang="it-IT">
                  <a:latin typeface="Calibri" charset="0"/>
                </a:endParaRPr>
              </a:p>
            </p:txBody>
          </p:sp>
          <p:sp>
            <p:nvSpPr>
              <p:cNvPr id="74948" name="Line 95"/>
              <p:cNvSpPr>
                <a:spLocks noChangeShapeType="1"/>
              </p:cNvSpPr>
              <p:nvPr/>
            </p:nvSpPr>
            <p:spPr bwMode="auto">
              <a:xfrm>
                <a:off x="5024" y="1912"/>
                <a:ext cx="80" cy="1"/>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49" name="Rectangle 96"/>
              <p:cNvSpPr>
                <a:spLocks noChangeArrowheads="1"/>
              </p:cNvSpPr>
              <p:nvPr/>
            </p:nvSpPr>
            <p:spPr bwMode="auto">
              <a:xfrm>
                <a:off x="5056" y="1912"/>
                <a:ext cx="32" cy="24"/>
              </a:xfrm>
              <a:prstGeom prst="rect">
                <a:avLst/>
              </a:prstGeom>
              <a:solidFill>
                <a:srgbClr val="222222"/>
              </a:solidFill>
              <a:ln w="12700">
                <a:solidFill>
                  <a:srgbClr val="222222"/>
                </a:solidFill>
                <a:miter lim="800000"/>
                <a:headEnd/>
                <a:tailEnd/>
              </a:ln>
            </p:spPr>
            <p:txBody>
              <a:bodyPr>
                <a:prstTxWarp prst="textNoShape">
                  <a:avLst/>
                </a:prstTxWarp>
              </a:bodyPr>
              <a:lstStyle/>
              <a:p>
                <a:endParaRPr lang="it-IT">
                  <a:latin typeface="Calibri" charset="0"/>
                </a:endParaRPr>
              </a:p>
            </p:txBody>
          </p:sp>
          <p:sp>
            <p:nvSpPr>
              <p:cNvPr id="74950" name="Rectangle 97"/>
              <p:cNvSpPr>
                <a:spLocks noChangeArrowheads="1"/>
              </p:cNvSpPr>
              <p:nvPr/>
            </p:nvSpPr>
            <p:spPr bwMode="auto">
              <a:xfrm>
                <a:off x="5312" y="1888"/>
                <a:ext cx="24" cy="32"/>
              </a:xfrm>
              <a:prstGeom prst="rect">
                <a:avLst/>
              </a:prstGeom>
              <a:solidFill>
                <a:srgbClr val="222222"/>
              </a:solidFill>
              <a:ln w="12700">
                <a:solidFill>
                  <a:srgbClr val="222222"/>
                </a:solidFill>
                <a:miter lim="800000"/>
                <a:headEnd/>
                <a:tailEnd/>
              </a:ln>
            </p:spPr>
            <p:txBody>
              <a:bodyPr>
                <a:prstTxWarp prst="textNoShape">
                  <a:avLst/>
                </a:prstTxWarp>
              </a:bodyPr>
              <a:lstStyle/>
              <a:p>
                <a:endParaRPr lang="it-IT">
                  <a:latin typeface="Calibri" charset="0"/>
                </a:endParaRPr>
              </a:p>
            </p:txBody>
          </p:sp>
        </p:grpSp>
        <p:grpSp>
          <p:nvGrpSpPr>
            <p:cNvPr id="6" name="Group 102"/>
            <p:cNvGrpSpPr>
              <a:grpSpLocks/>
            </p:cNvGrpSpPr>
            <p:nvPr/>
          </p:nvGrpSpPr>
          <p:grpSpPr bwMode="auto">
            <a:xfrm>
              <a:off x="4848" y="2064"/>
              <a:ext cx="568" cy="136"/>
              <a:chOff x="4848" y="2064"/>
              <a:chExt cx="568" cy="136"/>
            </a:xfrm>
          </p:grpSpPr>
          <p:sp>
            <p:nvSpPr>
              <p:cNvPr id="74938" name="Rectangle 99"/>
              <p:cNvSpPr>
                <a:spLocks noChangeArrowheads="1"/>
              </p:cNvSpPr>
              <p:nvPr/>
            </p:nvSpPr>
            <p:spPr bwMode="auto">
              <a:xfrm>
                <a:off x="4848" y="2168"/>
                <a:ext cx="568" cy="32"/>
              </a:xfrm>
              <a:prstGeom prst="rect">
                <a:avLst/>
              </a:prstGeom>
              <a:solidFill>
                <a:srgbClr val="FFFFCC"/>
              </a:solidFill>
              <a:ln w="12700">
                <a:solidFill>
                  <a:srgbClr val="222222"/>
                </a:solidFill>
                <a:miter lim="800000"/>
                <a:headEnd/>
                <a:tailEnd/>
              </a:ln>
            </p:spPr>
            <p:txBody>
              <a:bodyPr>
                <a:prstTxWarp prst="textNoShape">
                  <a:avLst/>
                </a:prstTxWarp>
              </a:bodyPr>
              <a:lstStyle/>
              <a:p>
                <a:endParaRPr lang="it-IT">
                  <a:latin typeface="Calibri" charset="0"/>
                </a:endParaRPr>
              </a:p>
            </p:txBody>
          </p:sp>
          <p:sp>
            <p:nvSpPr>
              <p:cNvPr id="74939" name="Freeform 100"/>
              <p:cNvSpPr>
                <a:spLocks/>
              </p:cNvSpPr>
              <p:nvPr/>
            </p:nvSpPr>
            <p:spPr bwMode="auto">
              <a:xfrm>
                <a:off x="4848" y="2064"/>
                <a:ext cx="560" cy="104"/>
              </a:xfrm>
              <a:custGeom>
                <a:avLst/>
                <a:gdLst>
                  <a:gd name="T0" fmla="*/ 0 w 560"/>
                  <a:gd name="T1" fmla="*/ 104 h 104"/>
                  <a:gd name="T2" fmla="*/ 48 w 560"/>
                  <a:gd name="T3" fmla="*/ 0 h 104"/>
                  <a:gd name="T4" fmla="*/ 504 w 560"/>
                  <a:gd name="T5" fmla="*/ 0 h 104"/>
                  <a:gd name="T6" fmla="*/ 560 w 560"/>
                  <a:gd name="T7" fmla="*/ 104 h 104"/>
                  <a:gd name="T8" fmla="*/ 0 w 560"/>
                  <a:gd name="T9" fmla="*/ 104 h 104"/>
                  <a:gd name="T10" fmla="*/ 0 60000 65536"/>
                  <a:gd name="T11" fmla="*/ 0 60000 65536"/>
                  <a:gd name="T12" fmla="*/ 0 60000 65536"/>
                  <a:gd name="T13" fmla="*/ 0 60000 65536"/>
                  <a:gd name="T14" fmla="*/ 0 60000 65536"/>
                  <a:gd name="T15" fmla="*/ 0 w 560"/>
                  <a:gd name="T16" fmla="*/ 0 h 104"/>
                  <a:gd name="T17" fmla="*/ 560 w 560"/>
                  <a:gd name="T18" fmla="*/ 104 h 104"/>
                </a:gdLst>
                <a:ahLst/>
                <a:cxnLst>
                  <a:cxn ang="T10">
                    <a:pos x="T0" y="T1"/>
                  </a:cxn>
                  <a:cxn ang="T11">
                    <a:pos x="T2" y="T3"/>
                  </a:cxn>
                  <a:cxn ang="T12">
                    <a:pos x="T4" y="T5"/>
                  </a:cxn>
                  <a:cxn ang="T13">
                    <a:pos x="T6" y="T7"/>
                  </a:cxn>
                  <a:cxn ang="T14">
                    <a:pos x="T8" y="T9"/>
                  </a:cxn>
                </a:cxnLst>
                <a:rect l="T15" t="T16" r="T17" b="T18"/>
                <a:pathLst>
                  <a:path w="560" h="104">
                    <a:moveTo>
                      <a:pt x="0" y="104"/>
                    </a:moveTo>
                    <a:lnTo>
                      <a:pt x="48" y="0"/>
                    </a:lnTo>
                    <a:lnTo>
                      <a:pt x="504" y="0"/>
                    </a:lnTo>
                    <a:lnTo>
                      <a:pt x="560" y="104"/>
                    </a:lnTo>
                    <a:lnTo>
                      <a:pt x="0" y="104"/>
                    </a:lnTo>
                    <a:close/>
                  </a:path>
                </a:pathLst>
              </a:custGeom>
              <a:solidFill>
                <a:srgbClr val="FFFFCC"/>
              </a:solidFill>
              <a:ln w="12700">
                <a:solidFill>
                  <a:srgbClr val="222222"/>
                </a:solidFill>
                <a:round/>
                <a:headEnd/>
                <a:tailEnd/>
              </a:ln>
            </p:spPr>
            <p:txBody>
              <a:bodyPr>
                <a:prstTxWarp prst="textNoShape">
                  <a:avLst/>
                </a:prstTxWarp>
              </a:bodyPr>
              <a:lstStyle/>
              <a:p>
                <a:endParaRPr lang="it-IT">
                  <a:latin typeface="Calibri" charset="0"/>
                </a:endParaRPr>
              </a:p>
            </p:txBody>
          </p:sp>
          <p:sp>
            <p:nvSpPr>
              <p:cNvPr id="74940" name="Freeform 101"/>
              <p:cNvSpPr>
                <a:spLocks/>
              </p:cNvSpPr>
              <p:nvPr/>
            </p:nvSpPr>
            <p:spPr bwMode="auto">
              <a:xfrm>
                <a:off x="4848" y="2064"/>
                <a:ext cx="560" cy="104"/>
              </a:xfrm>
              <a:custGeom>
                <a:avLst/>
                <a:gdLst>
                  <a:gd name="T0" fmla="*/ 0 w 560"/>
                  <a:gd name="T1" fmla="*/ 104 h 104"/>
                  <a:gd name="T2" fmla="*/ 0 w 560"/>
                  <a:gd name="T3" fmla="*/ 104 h 104"/>
                  <a:gd name="T4" fmla="*/ 48 w 560"/>
                  <a:gd name="T5" fmla="*/ 0 h 104"/>
                  <a:gd name="T6" fmla="*/ 48 w 560"/>
                  <a:gd name="T7" fmla="*/ 0 h 104"/>
                  <a:gd name="T8" fmla="*/ 504 w 560"/>
                  <a:gd name="T9" fmla="*/ 0 h 104"/>
                  <a:gd name="T10" fmla="*/ 504 w 560"/>
                  <a:gd name="T11" fmla="*/ 0 h 104"/>
                  <a:gd name="T12" fmla="*/ 560 w 560"/>
                  <a:gd name="T13" fmla="*/ 104 h 104"/>
                  <a:gd name="T14" fmla="*/ 560 w 560"/>
                  <a:gd name="T15" fmla="*/ 104 h 104"/>
                  <a:gd name="T16" fmla="*/ 0 w 560"/>
                  <a:gd name="T17" fmla="*/ 104 h 104"/>
                  <a:gd name="T18" fmla="*/ 0 w 560"/>
                  <a:gd name="T19" fmla="*/ 104 h 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0"/>
                  <a:gd name="T31" fmla="*/ 0 h 104"/>
                  <a:gd name="T32" fmla="*/ 560 w 560"/>
                  <a:gd name="T33" fmla="*/ 104 h 1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0" h="104">
                    <a:moveTo>
                      <a:pt x="0" y="104"/>
                    </a:moveTo>
                    <a:lnTo>
                      <a:pt x="0" y="104"/>
                    </a:lnTo>
                    <a:lnTo>
                      <a:pt x="48" y="0"/>
                    </a:lnTo>
                    <a:lnTo>
                      <a:pt x="504" y="0"/>
                    </a:lnTo>
                    <a:lnTo>
                      <a:pt x="560" y="104"/>
                    </a:lnTo>
                    <a:lnTo>
                      <a:pt x="0" y="104"/>
                    </a:lnTo>
                    <a:close/>
                  </a:path>
                </a:pathLst>
              </a:custGeom>
              <a:noFill/>
              <a:ln w="12700">
                <a:solidFill>
                  <a:srgbClr val="222222"/>
                </a:solidFill>
                <a:round/>
                <a:headEnd/>
                <a:tailEnd/>
              </a:ln>
            </p:spPr>
            <p:txBody>
              <a:bodyPr>
                <a:prstTxWarp prst="textNoShape">
                  <a:avLst/>
                </a:prstTxWarp>
              </a:bodyPr>
              <a:lstStyle/>
              <a:p>
                <a:endParaRPr lang="it-IT">
                  <a:latin typeface="Calibri" charset="0"/>
                </a:endParaRPr>
              </a:p>
            </p:txBody>
          </p:sp>
        </p:grpSp>
        <p:grpSp>
          <p:nvGrpSpPr>
            <p:cNvPr id="7" name="Group 106"/>
            <p:cNvGrpSpPr>
              <a:grpSpLocks/>
            </p:cNvGrpSpPr>
            <p:nvPr/>
          </p:nvGrpSpPr>
          <p:grpSpPr bwMode="auto">
            <a:xfrm>
              <a:off x="4920" y="1504"/>
              <a:ext cx="400" cy="376"/>
              <a:chOff x="4920" y="1504"/>
              <a:chExt cx="400" cy="376"/>
            </a:xfrm>
          </p:grpSpPr>
          <p:sp>
            <p:nvSpPr>
              <p:cNvPr id="74935" name="AutoShape 103"/>
              <p:cNvSpPr>
                <a:spLocks noChangeArrowheads="1"/>
              </p:cNvSpPr>
              <p:nvPr/>
            </p:nvSpPr>
            <p:spPr bwMode="auto">
              <a:xfrm>
                <a:off x="4920" y="1504"/>
                <a:ext cx="400" cy="368"/>
              </a:xfrm>
              <a:prstGeom prst="roundRect">
                <a:avLst>
                  <a:gd name="adj" fmla="val 9782"/>
                </a:avLst>
              </a:prstGeom>
              <a:solidFill>
                <a:srgbClr val="FFFFCC"/>
              </a:solidFill>
              <a:ln w="12700">
                <a:solidFill>
                  <a:srgbClr val="222222"/>
                </a:solidFill>
                <a:round/>
                <a:headEnd/>
                <a:tailEnd/>
              </a:ln>
            </p:spPr>
            <p:txBody>
              <a:bodyPr>
                <a:prstTxWarp prst="textNoShape">
                  <a:avLst/>
                </a:prstTxWarp>
              </a:bodyPr>
              <a:lstStyle/>
              <a:p>
                <a:endParaRPr lang="it-IT">
                  <a:latin typeface="Calibri" charset="0"/>
                </a:endParaRPr>
              </a:p>
            </p:txBody>
          </p:sp>
          <p:sp>
            <p:nvSpPr>
              <p:cNvPr id="74936" name="AutoShape 104"/>
              <p:cNvSpPr>
                <a:spLocks noChangeArrowheads="1"/>
              </p:cNvSpPr>
              <p:nvPr/>
            </p:nvSpPr>
            <p:spPr bwMode="auto">
              <a:xfrm>
                <a:off x="4976" y="1552"/>
                <a:ext cx="304" cy="272"/>
              </a:xfrm>
              <a:prstGeom prst="roundRect">
                <a:avLst>
                  <a:gd name="adj" fmla="val 13236"/>
                </a:avLst>
              </a:prstGeom>
              <a:solidFill>
                <a:srgbClr val="99FFFF"/>
              </a:solidFill>
              <a:ln w="12700">
                <a:solidFill>
                  <a:srgbClr val="222222"/>
                </a:solidFill>
                <a:round/>
                <a:headEnd/>
                <a:tailEnd/>
              </a:ln>
            </p:spPr>
            <p:txBody>
              <a:bodyPr>
                <a:prstTxWarp prst="textNoShape">
                  <a:avLst/>
                </a:prstTxWarp>
              </a:bodyPr>
              <a:lstStyle/>
              <a:p>
                <a:endParaRPr lang="it-IT">
                  <a:latin typeface="Calibri" charset="0"/>
                </a:endParaRPr>
              </a:p>
            </p:txBody>
          </p:sp>
          <p:sp>
            <p:nvSpPr>
              <p:cNvPr id="74937" name="Rectangle 105"/>
              <p:cNvSpPr>
                <a:spLocks noChangeArrowheads="1"/>
              </p:cNvSpPr>
              <p:nvPr/>
            </p:nvSpPr>
            <p:spPr bwMode="auto">
              <a:xfrm>
                <a:off x="5024" y="1856"/>
                <a:ext cx="200" cy="24"/>
              </a:xfrm>
              <a:prstGeom prst="rect">
                <a:avLst/>
              </a:prstGeom>
              <a:solidFill>
                <a:srgbClr val="222222"/>
              </a:solidFill>
              <a:ln w="12700">
                <a:solidFill>
                  <a:srgbClr val="222222"/>
                </a:solidFill>
                <a:miter lim="800000"/>
                <a:headEnd/>
                <a:tailEnd/>
              </a:ln>
            </p:spPr>
            <p:txBody>
              <a:bodyPr>
                <a:prstTxWarp prst="textNoShape">
                  <a:avLst/>
                </a:prstTxWarp>
              </a:bodyPr>
              <a:lstStyle/>
              <a:p>
                <a:endParaRPr lang="it-IT">
                  <a:latin typeface="Calibri" charset="0"/>
                </a:endParaRPr>
              </a:p>
            </p:txBody>
          </p:sp>
        </p:grpSp>
        <p:grpSp>
          <p:nvGrpSpPr>
            <p:cNvPr id="8" name="Group 118"/>
            <p:cNvGrpSpPr>
              <a:grpSpLocks/>
            </p:cNvGrpSpPr>
            <p:nvPr/>
          </p:nvGrpSpPr>
          <p:grpSpPr bwMode="auto">
            <a:xfrm>
              <a:off x="5352" y="1992"/>
              <a:ext cx="240" cy="176"/>
              <a:chOff x="5352" y="1992"/>
              <a:chExt cx="240" cy="176"/>
            </a:xfrm>
          </p:grpSpPr>
          <p:sp>
            <p:nvSpPr>
              <p:cNvPr id="74924" name="Freeform 107"/>
              <p:cNvSpPr>
                <a:spLocks/>
              </p:cNvSpPr>
              <p:nvPr/>
            </p:nvSpPr>
            <p:spPr bwMode="auto">
              <a:xfrm>
                <a:off x="5352" y="1992"/>
                <a:ext cx="168" cy="104"/>
              </a:xfrm>
              <a:custGeom>
                <a:avLst/>
                <a:gdLst>
                  <a:gd name="T0" fmla="*/ 0 w 168"/>
                  <a:gd name="T1" fmla="*/ 0 h 104"/>
                  <a:gd name="T2" fmla="*/ 0 w 168"/>
                  <a:gd name="T3" fmla="*/ 0 h 104"/>
                  <a:gd name="T4" fmla="*/ 16 w 168"/>
                  <a:gd name="T5" fmla="*/ 0 h 104"/>
                  <a:gd name="T6" fmla="*/ 96 w 168"/>
                  <a:gd name="T7" fmla="*/ 16 h 104"/>
                  <a:gd name="T8" fmla="*/ 144 w 168"/>
                  <a:gd name="T9" fmla="*/ 56 h 104"/>
                  <a:gd name="T10" fmla="*/ 168 w 168"/>
                  <a:gd name="T11" fmla="*/ 96 h 104"/>
                  <a:gd name="T12" fmla="*/ 168 w 168"/>
                  <a:gd name="T13" fmla="*/ 104 h 104"/>
                  <a:gd name="T14" fmla="*/ 168 w 168"/>
                  <a:gd name="T15" fmla="*/ 104 h 104"/>
                  <a:gd name="T16" fmla="*/ 0 60000 65536"/>
                  <a:gd name="T17" fmla="*/ 0 60000 65536"/>
                  <a:gd name="T18" fmla="*/ 0 60000 65536"/>
                  <a:gd name="T19" fmla="*/ 0 60000 65536"/>
                  <a:gd name="T20" fmla="*/ 0 60000 65536"/>
                  <a:gd name="T21" fmla="*/ 0 60000 65536"/>
                  <a:gd name="T22" fmla="*/ 0 60000 65536"/>
                  <a:gd name="T23" fmla="*/ 0 60000 65536"/>
                  <a:gd name="T24" fmla="*/ 0 w 168"/>
                  <a:gd name="T25" fmla="*/ 0 h 104"/>
                  <a:gd name="T26" fmla="*/ 168 w 168"/>
                  <a:gd name="T27" fmla="*/ 104 h 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8" h="104">
                    <a:moveTo>
                      <a:pt x="0" y="0"/>
                    </a:moveTo>
                    <a:lnTo>
                      <a:pt x="0" y="0"/>
                    </a:lnTo>
                    <a:lnTo>
                      <a:pt x="16" y="0"/>
                    </a:lnTo>
                    <a:lnTo>
                      <a:pt x="96" y="16"/>
                    </a:lnTo>
                    <a:lnTo>
                      <a:pt x="144" y="56"/>
                    </a:lnTo>
                    <a:lnTo>
                      <a:pt x="168" y="96"/>
                    </a:lnTo>
                    <a:lnTo>
                      <a:pt x="168" y="104"/>
                    </a:lnTo>
                  </a:path>
                </a:pathLst>
              </a:custGeom>
              <a:noFill/>
              <a:ln w="12700">
                <a:solidFill>
                  <a:srgbClr val="222222"/>
                </a:solidFill>
                <a:round/>
                <a:headEnd/>
                <a:tailEnd/>
              </a:ln>
            </p:spPr>
            <p:txBody>
              <a:bodyPr>
                <a:prstTxWarp prst="textNoShape">
                  <a:avLst/>
                </a:prstTxWarp>
              </a:bodyPr>
              <a:lstStyle/>
              <a:p>
                <a:endParaRPr lang="it-IT">
                  <a:latin typeface="Calibri" charset="0"/>
                </a:endParaRPr>
              </a:p>
            </p:txBody>
          </p:sp>
          <p:sp>
            <p:nvSpPr>
              <p:cNvPr id="74925" name="Freeform 108"/>
              <p:cNvSpPr>
                <a:spLocks/>
              </p:cNvSpPr>
              <p:nvPr/>
            </p:nvSpPr>
            <p:spPr bwMode="auto">
              <a:xfrm>
                <a:off x="5352" y="1992"/>
                <a:ext cx="168" cy="104"/>
              </a:xfrm>
              <a:custGeom>
                <a:avLst/>
                <a:gdLst>
                  <a:gd name="T0" fmla="*/ 0 w 168"/>
                  <a:gd name="T1" fmla="*/ 0 h 104"/>
                  <a:gd name="T2" fmla="*/ 16 w 168"/>
                  <a:gd name="T3" fmla="*/ 0 h 104"/>
                  <a:gd name="T4" fmla="*/ 48 w 168"/>
                  <a:gd name="T5" fmla="*/ 0 h 104"/>
                  <a:gd name="T6" fmla="*/ 128 w 168"/>
                  <a:gd name="T7" fmla="*/ 40 h 104"/>
                  <a:gd name="T8" fmla="*/ 136 w 168"/>
                  <a:gd name="T9" fmla="*/ 56 h 104"/>
                  <a:gd name="T10" fmla="*/ 160 w 168"/>
                  <a:gd name="T11" fmla="*/ 72 h 104"/>
                  <a:gd name="T12" fmla="*/ 168 w 168"/>
                  <a:gd name="T13" fmla="*/ 104 h 104"/>
                  <a:gd name="T14" fmla="*/ 0 60000 65536"/>
                  <a:gd name="T15" fmla="*/ 0 60000 65536"/>
                  <a:gd name="T16" fmla="*/ 0 60000 65536"/>
                  <a:gd name="T17" fmla="*/ 0 60000 65536"/>
                  <a:gd name="T18" fmla="*/ 0 60000 65536"/>
                  <a:gd name="T19" fmla="*/ 0 60000 65536"/>
                  <a:gd name="T20" fmla="*/ 0 60000 65536"/>
                  <a:gd name="T21" fmla="*/ 0 w 168"/>
                  <a:gd name="T22" fmla="*/ 0 h 104"/>
                  <a:gd name="T23" fmla="*/ 168 w 168"/>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8" h="104">
                    <a:moveTo>
                      <a:pt x="0" y="0"/>
                    </a:moveTo>
                    <a:lnTo>
                      <a:pt x="16" y="0"/>
                    </a:lnTo>
                    <a:lnTo>
                      <a:pt x="48" y="0"/>
                    </a:lnTo>
                    <a:lnTo>
                      <a:pt x="128" y="40"/>
                    </a:lnTo>
                    <a:lnTo>
                      <a:pt x="136" y="56"/>
                    </a:lnTo>
                    <a:lnTo>
                      <a:pt x="160" y="72"/>
                    </a:lnTo>
                    <a:lnTo>
                      <a:pt x="168" y="104"/>
                    </a:lnTo>
                  </a:path>
                </a:pathLst>
              </a:custGeom>
              <a:noFill/>
              <a:ln w="12700">
                <a:solidFill>
                  <a:srgbClr val="222222"/>
                </a:solidFill>
                <a:round/>
                <a:headEnd/>
                <a:tailEnd/>
              </a:ln>
            </p:spPr>
            <p:txBody>
              <a:bodyPr>
                <a:prstTxWarp prst="textNoShape">
                  <a:avLst/>
                </a:prstTxWarp>
              </a:bodyPr>
              <a:lstStyle/>
              <a:p>
                <a:endParaRPr lang="it-IT">
                  <a:latin typeface="Calibri" charset="0"/>
                </a:endParaRPr>
              </a:p>
            </p:txBody>
          </p:sp>
          <p:grpSp>
            <p:nvGrpSpPr>
              <p:cNvPr id="9" name="Group 117"/>
              <p:cNvGrpSpPr>
                <a:grpSpLocks/>
              </p:cNvGrpSpPr>
              <p:nvPr/>
            </p:nvGrpSpPr>
            <p:grpSpPr bwMode="auto">
              <a:xfrm>
                <a:off x="5480" y="2088"/>
                <a:ext cx="112" cy="80"/>
                <a:chOff x="5480" y="2088"/>
                <a:chExt cx="112" cy="80"/>
              </a:xfrm>
            </p:grpSpPr>
            <p:sp>
              <p:nvSpPr>
                <p:cNvPr id="74927" name="Freeform 109"/>
                <p:cNvSpPr>
                  <a:spLocks/>
                </p:cNvSpPr>
                <p:nvPr/>
              </p:nvSpPr>
              <p:spPr bwMode="auto">
                <a:xfrm>
                  <a:off x="5480" y="2088"/>
                  <a:ext cx="112" cy="80"/>
                </a:xfrm>
                <a:custGeom>
                  <a:avLst/>
                  <a:gdLst>
                    <a:gd name="T0" fmla="*/ 40 w 112"/>
                    <a:gd name="T1" fmla="*/ 80 h 80"/>
                    <a:gd name="T2" fmla="*/ 112 w 112"/>
                    <a:gd name="T3" fmla="*/ 80 h 80"/>
                    <a:gd name="T4" fmla="*/ 112 w 112"/>
                    <a:gd name="T5" fmla="*/ 56 h 80"/>
                    <a:gd name="T6" fmla="*/ 64 w 112"/>
                    <a:gd name="T7" fmla="*/ 0 h 80"/>
                    <a:gd name="T8" fmla="*/ 0 w 112"/>
                    <a:gd name="T9" fmla="*/ 0 h 80"/>
                    <a:gd name="T10" fmla="*/ 0 w 112"/>
                    <a:gd name="T11" fmla="*/ 32 h 80"/>
                    <a:gd name="T12" fmla="*/ 40 w 112"/>
                    <a:gd name="T13" fmla="*/ 80 h 80"/>
                    <a:gd name="T14" fmla="*/ 0 60000 65536"/>
                    <a:gd name="T15" fmla="*/ 0 60000 65536"/>
                    <a:gd name="T16" fmla="*/ 0 60000 65536"/>
                    <a:gd name="T17" fmla="*/ 0 60000 65536"/>
                    <a:gd name="T18" fmla="*/ 0 60000 65536"/>
                    <a:gd name="T19" fmla="*/ 0 60000 65536"/>
                    <a:gd name="T20" fmla="*/ 0 60000 65536"/>
                    <a:gd name="T21" fmla="*/ 0 w 112"/>
                    <a:gd name="T22" fmla="*/ 0 h 80"/>
                    <a:gd name="T23" fmla="*/ 112 w 112"/>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80">
                      <a:moveTo>
                        <a:pt x="40" y="80"/>
                      </a:moveTo>
                      <a:lnTo>
                        <a:pt x="112" y="80"/>
                      </a:lnTo>
                      <a:lnTo>
                        <a:pt x="112" y="56"/>
                      </a:lnTo>
                      <a:lnTo>
                        <a:pt x="64" y="0"/>
                      </a:lnTo>
                      <a:lnTo>
                        <a:pt x="0" y="0"/>
                      </a:lnTo>
                      <a:lnTo>
                        <a:pt x="0" y="32"/>
                      </a:lnTo>
                      <a:lnTo>
                        <a:pt x="40" y="80"/>
                      </a:lnTo>
                      <a:close/>
                    </a:path>
                  </a:pathLst>
                </a:custGeom>
                <a:solidFill>
                  <a:srgbClr val="FFFFCC"/>
                </a:solidFill>
                <a:ln w="12700">
                  <a:solidFill>
                    <a:srgbClr val="222222"/>
                  </a:solidFill>
                  <a:round/>
                  <a:headEnd/>
                  <a:tailEnd/>
                </a:ln>
              </p:spPr>
              <p:txBody>
                <a:bodyPr>
                  <a:prstTxWarp prst="textNoShape">
                    <a:avLst/>
                  </a:prstTxWarp>
                </a:bodyPr>
                <a:lstStyle/>
                <a:p>
                  <a:endParaRPr lang="it-IT">
                    <a:latin typeface="Calibri" charset="0"/>
                  </a:endParaRPr>
                </a:p>
              </p:txBody>
            </p:sp>
            <p:sp>
              <p:nvSpPr>
                <p:cNvPr id="74928" name="Freeform 110"/>
                <p:cNvSpPr>
                  <a:spLocks/>
                </p:cNvSpPr>
                <p:nvPr/>
              </p:nvSpPr>
              <p:spPr bwMode="auto">
                <a:xfrm>
                  <a:off x="5480" y="2088"/>
                  <a:ext cx="112" cy="80"/>
                </a:xfrm>
                <a:custGeom>
                  <a:avLst/>
                  <a:gdLst>
                    <a:gd name="T0" fmla="*/ 48 w 112"/>
                    <a:gd name="T1" fmla="*/ 80 h 80"/>
                    <a:gd name="T2" fmla="*/ 48 w 112"/>
                    <a:gd name="T3" fmla="*/ 80 h 80"/>
                    <a:gd name="T4" fmla="*/ 112 w 112"/>
                    <a:gd name="T5" fmla="*/ 80 h 80"/>
                    <a:gd name="T6" fmla="*/ 112 w 112"/>
                    <a:gd name="T7" fmla="*/ 80 h 80"/>
                    <a:gd name="T8" fmla="*/ 112 w 112"/>
                    <a:gd name="T9" fmla="*/ 56 h 80"/>
                    <a:gd name="T10" fmla="*/ 112 w 112"/>
                    <a:gd name="T11" fmla="*/ 56 h 80"/>
                    <a:gd name="T12" fmla="*/ 72 w 112"/>
                    <a:gd name="T13" fmla="*/ 0 h 80"/>
                    <a:gd name="T14" fmla="*/ 72 w 112"/>
                    <a:gd name="T15" fmla="*/ 0 h 80"/>
                    <a:gd name="T16" fmla="*/ 0 w 112"/>
                    <a:gd name="T17" fmla="*/ 0 h 80"/>
                    <a:gd name="T18" fmla="*/ 0 w 112"/>
                    <a:gd name="T19" fmla="*/ 0 h 80"/>
                    <a:gd name="T20" fmla="*/ 0 w 112"/>
                    <a:gd name="T21" fmla="*/ 32 h 80"/>
                    <a:gd name="T22" fmla="*/ 0 w 112"/>
                    <a:gd name="T23" fmla="*/ 32 h 80"/>
                    <a:gd name="T24" fmla="*/ 48 w 112"/>
                    <a:gd name="T25" fmla="*/ 80 h 80"/>
                    <a:gd name="T26" fmla="*/ 48 w 112"/>
                    <a:gd name="T27" fmla="*/ 80 h 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2"/>
                    <a:gd name="T43" fmla="*/ 0 h 80"/>
                    <a:gd name="T44" fmla="*/ 112 w 112"/>
                    <a:gd name="T45" fmla="*/ 80 h 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2" h="80">
                      <a:moveTo>
                        <a:pt x="48" y="80"/>
                      </a:moveTo>
                      <a:lnTo>
                        <a:pt x="48" y="80"/>
                      </a:lnTo>
                      <a:lnTo>
                        <a:pt x="112" y="80"/>
                      </a:lnTo>
                      <a:lnTo>
                        <a:pt x="112" y="56"/>
                      </a:lnTo>
                      <a:lnTo>
                        <a:pt x="72" y="0"/>
                      </a:lnTo>
                      <a:lnTo>
                        <a:pt x="0" y="0"/>
                      </a:lnTo>
                      <a:lnTo>
                        <a:pt x="0" y="32"/>
                      </a:lnTo>
                      <a:lnTo>
                        <a:pt x="48" y="80"/>
                      </a:lnTo>
                      <a:close/>
                    </a:path>
                  </a:pathLst>
                </a:custGeom>
                <a:noFill/>
                <a:ln w="12700">
                  <a:solidFill>
                    <a:srgbClr val="222222"/>
                  </a:solidFill>
                  <a:round/>
                  <a:headEnd/>
                  <a:tailEnd/>
                </a:ln>
              </p:spPr>
              <p:txBody>
                <a:bodyPr>
                  <a:prstTxWarp prst="textNoShape">
                    <a:avLst/>
                  </a:prstTxWarp>
                </a:bodyPr>
                <a:lstStyle/>
                <a:p>
                  <a:endParaRPr lang="it-IT">
                    <a:latin typeface="Calibri" charset="0"/>
                  </a:endParaRPr>
                </a:p>
              </p:txBody>
            </p:sp>
            <p:sp>
              <p:nvSpPr>
                <p:cNvPr id="74929" name="Freeform 111"/>
                <p:cNvSpPr>
                  <a:spLocks/>
                </p:cNvSpPr>
                <p:nvPr/>
              </p:nvSpPr>
              <p:spPr bwMode="auto">
                <a:xfrm>
                  <a:off x="5480" y="2096"/>
                  <a:ext cx="112" cy="48"/>
                </a:xfrm>
                <a:custGeom>
                  <a:avLst/>
                  <a:gdLst>
                    <a:gd name="T0" fmla="*/ 0 w 112"/>
                    <a:gd name="T1" fmla="*/ 0 h 48"/>
                    <a:gd name="T2" fmla="*/ 40 w 112"/>
                    <a:gd name="T3" fmla="*/ 48 h 48"/>
                    <a:gd name="T4" fmla="*/ 112 w 112"/>
                    <a:gd name="T5" fmla="*/ 48 h 48"/>
                    <a:gd name="T6" fmla="*/ 0 w 112"/>
                    <a:gd name="T7" fmla="*/ 0 h 48"/>
                    <a:gd name="T8" fmla="*/ 0 60000 65536"/>
                    <a:gd name="T9" fmla="*/ 0 60000 65536"/>
                    <a:gd name="T10" fmla="*/ 0 60000 65536"/>
                    <a:gd name="T11" fmla="*/ 0 60000 65536"/>
                    <a:gd name="T12" fmla="*/ 0 w 112"/>
                    <a:gd name="T13" fmla="*/ 0 h 48"/>
                    <a:gd name="T14" fmla="*/ 112 w 112"/>
                    <a:gd name="T15" fmla="*/ 48 h 48"/>
                  </a:gdLst>
                  <a:ahLst/>
                  <a:cxnLst>
                    <a:cxn ang="T8">
                      <a:pos x="T0" y="T1"/>
                    </a:cxn>
                    <a:cxn ang="T9">
                      <a:pos x="T2" y="T3"/>
                    </a:cxn>
                    <a:cxn ang="T10">
                      <a:pos x="T4" y="T5"/>
                    </a:cxn>
                    <a:cxn ang="T11">
                      <a:pos x="T6" y="T7"/>
                    </a:cxn>
                  </a:cxnLst>
                  <a:rect l="T12" t="T13" r="T14" b="T15"/>
                  <a:pathLst>
                    <a:path w="112" h="48">
                      <a:moveTo>
                        <a:pt x="0" y="0"/>
                      </a:moveTo>
                      <a:lnTo>
                        <a:pt x="40" y="48"/>
                      </a:lnTo>
                      <a:lnTo>
                        <a:pt x="112" y="48"/>
                      </a:lnTo>
                      <a:lnTo>
                        <a:pt x="0" y="0"/>
                      </a:lnTo>
                      <a:close/>
                    </a:path>
                  </a:pathLst>
                </a:custGeom>
                <a:solidFill>
                  <a:srgbClr val="FFFFCC"/>
                </a:solidFill>
                <a:ln w="12700">
                  <a:solidFill>
                    <a:srgbClr val="222222"/>
                  </a:solidFill>
                  <a:round/>
                  <a:headEnd/>
                  <a:tailEnd/>
                </a:ln>
              </p:spPr>
              <p:txBody>
                <a:bodyPr>
                  <a:prstTxWarp prst="textNoShape">
                    <a:avLst/>
                  </a:prstTxWarp>
                </a:bodyPr>
                <a:lstStyle/>
                <a:p>
                  <a:endParaRPr lang="it-IT">
                    <a:latin typeface="Calibri" charset="0"/>
                  </a:endParaRPr>
                </a:p>
              </p:txBody>
            </p:sp>
            <p:sp>
              <p:nvSpPr>
                <p:cNvPr id="74930" name="Freeform 112"/>
                <p:cNvSpPr>
                  <a:spLocks/>
                </p:cNvSpPr>
                <p:nvPr/>
              </p:nvSpPr>
              <p:spPr bwMode="auto">
                <a:xfrm>
                  <a:off x="5480" y="2096"/>
                  <a:ext cx="112" cy="56"/>
                </a:xfrm>
                <a:custGeom>
                  <a:avLst/>
                  <a:gdLst>
                    <a:gd name="T0" fmla="*/ 0 w 112"/>
                    <a:gd name="T1" fmla="*/ 0 h 56"/>
                    <a:gd name="T2" fmla="*/ 0 w 112"/>
                    <a:gd name="T3" fmla="*/ 0 h 56"/>
                    <a:gd name="T4" fmla="*/ 48 w 112"/>
                    <a:gd name="T5" fmla="*/ 56 h 56"/>
                    <a:gd name="T6" fmla="*/ 48 w 112"/>
                    <a:gd name="T7" fmla="*/ 56 h 56"/>
                    <a:gd name="T8" fmla="*/ 112 w 112"/>
                    <a:gd name="T9" fmla="*/ 56 h 56"/>
                    <a:gd name="T10" fmla="*/ 112 w 112"/>
                    <a:gd name="T11" fmla="*/ 56 h 56"/>
                    <a:gd name="T12" fmla="*/ 0 60000 65536"/>
                    <a:gd name="T13" fmla="*/ 0 60000 65536"/>
                    <a:gd name="T14" fmla="*/ 0 60000 65536"/>
                    <a:gd name="T15" fmla="*/ 0 60000 65536"/>
                    <a:gd name="T16" fmla="*/ 0 60000 65536"/>
                    <a:gd name="T17" fmla="*/ 0 60000 65536"/>
                    <a:gd name="T18" fmla="*/ 0 w 112"/>
                    <a:gd name="T19" fmla="*/ 0 h 56"/>
                    <a:gd name="T20" fmla="*/ 112 w 112"/>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112" h="56">
                      <a:moveTo>
                        <a:pt x="0" y="0"/>
                      </a:moveTo>
                      <a:lnTo>
                        <a:pt x="0" y="0"/>
                      </a:lnTo>
                      <a:lnTo>
                        <a:pt x="48" y="56"/>
                      </a:lnTo>
                      <a:lnTo>
                        <a:pt x="112" y="56"/>
                      </a:lnTo>
                    </a:path>
                  </a:pathLst>
                </a:custGeom>
                <a:noFill/>
                <a:ln w="12700">
                  <a:solidFill>
                    <a:srgbClr val="222222"/>
                  </a:solidFill>
                  <a:round/>
                  <a:headEnd/>
                  <a:tailEnd/>
                </a:ln>
              </p:spPr>
              <p:txBody>
                <a:bodyPr>
                  <a:prstTxWarp prst="textNoShape">
                    <a:avLst/>
                  </a:prstTxWarp>
                </a:bodyPr>
                <a:lstStyle/>
                <a:p>
                  <a:endParaRPr lang="it-IT">
                    <a:latin typeface="Calibri" charset="0"/>
                  </a:endParaRPr>
                </a:p>
              </p:txBody>
            </p:sp>
            <p:sp>
              <p:nvSpPr>
                <p:cNvPr id="74931" name="Freeform 113"/>
                <p:cNvSpPr>
                  <a:spLocks/>
                </p:cNvSpPr>
                <p:nvPr/>
              </p:nvSpPr>
              <p:spPr bwMode="auto">
                <a:xfrm>
                  <a:off x="5520" y="2144"/>
                  <a:ext cx="1" cy="24"/>
                </a:xfrm>
                <a:custGeom>
                  <a:avLst/>
                  <a:gdLst>
                    <a:gd name="T0" fmla="*/ 0 w 1"/>
                    <a:gd name="T1" fmla="*/ 0 h 24"/>
                    <a:gd name="T2" fmla="*/ 0 w 1"/>
                    <a:gd name="T3" fmla="*/ 24 h 24"/>
                    <a:gd name="T4" fmla="*/ 0 w 1"/>
                    <a:gd name="T5" fmla="*/ 0 h 24"/>
                    <a:gd name="T6" fmla="*/ 0 60000 65536"/>
                    <a:gd name="T7" fmla="*/ 0 60000 65536"/>
                    <a:gd name="T8" fmla="*/ 0 60000 65536"/>
                    <a:gd name="T9" fmla="*/ 0 w 1"/>
                    <a:gd name="T10" fmla="*/ 0 h 24"/>
                    <a:gd name="T11" fmla="*/ 1 w 1"/>
                    <a:gd name="T12" fmla="*/ 24 h 24"/>
                  </a:gdLst>
                  <a:ahLst/>
                  <a:cxnLst>
                    <a:cxn ang="T6">
                      <a:pos x="T0" y="T1"/>
                    </a:cxn>
                    <a:cxn ang="T7">
                      <a:pos x="T2" y="T3"/>
                    </a:cxn>
                    <a:cxn ang="T8">
                      <a:pos x="T4" y="T5"/>
                    </a:cxn>
                  </a:cxnLst>
                  <a:rect l="T9" t="T10" r="T11" b="T12"/>
                  <a:pathLst>
                    <a:path w="1" h="24">
                      <a:moveTo>
                        <a:pt x="0" y="0"/>
                      </a:moveTo>
                      <a:lnTo>
                        <a:pt x="0" y="24"/>
                      </a:lnTo>
                      <a:lnTo>
                        <a:pt x="0" y="0"/>
                      </a:lnTo>
                      <a:close/>
                    </a:path>
                  </a:pathLst>
                </a:custGeom>
                <a:solidFill>
                  <a:srgbClr val="FFFFCC"/>
                </a:solidFill>
                <a:ln w="12700">
                  <a:solidFill>
                    <a:srgbClr val="222222"/>
                  </a:solidFill>
                  <a:round/>
                  <a:headEnd/>
                  <a:tailEnd/>
                </a:ln>
              </p:spPr>
              <p:txBody>
                <a:bodyPr>
                  <a:prstTxWarp prst="textNoShape">
                    <a:avLst/>
                  </a:prstTxWarp>
                </a:bodyPr>
                <a:lstStyle/>
                <a:p>
                  <a:endParaRPr lang="it-IT">
                    <a:latin typeface="Calibri" charset="0"/>
                  </a:endParaRPr>
                </a:p>
              </p:txBody>
            </p:sp>
            <p:sp>
              <p:nvSpPr>
                <p:cNvPr id="74932" name="Rectangle 114"/>
                <p:cNvSpPr>
                  <a:spLocks noChangeArrowheads="1"/>
                </p:cNvSpPr>
                <p:nvPr/>
              </p:nvSpPr>
              <p:spPr bwMode="auto">
                <a:xfrm>
                  <a:off x="5520" y="2144"/>
                  <a:ext cx="0" cy="24"/>
                </a:xfrm>
                <a:prstGeom prst="rect">
                  <a:avLst/>
                </a:prstGeom>
                <a:noFill/>
                <a:ln w="12700">
                  <a:solidFill>
                    <a:srgbClr val="222222"/>
                  </a:solidFill>
                  <a:miter lim="800000"/>
                  <a:headEnd/>
                  <a:tailEnd/>
                </a:ln>
              </p:spPr>
              <p:txBody>
                <a:bodyPr>
                  <a:prstTxWarp prst="textNoShape">
                    <a:avLst/>
                  </a:prstTxWarp>
                </a:bodyPr>
                <a:lstStyle/>
                <a:p>
                  <a:endParaRPr lang="it-IT">
                    <a:latin typeface="Calibri" charset="0"/>
                  </a:endParaRPr>
                </a:p>
              </p:txBody>
            </p:sp>
            <p:sp>
              <p:nvSpPr>
                <p:cNvPr id="74933" name="Line 115"/>
                <p:cNvSpPr>
                  <a:spLocks noChangeShapeType="1"/>
                </p:cNvSpPr>
                <p:nvPr/>
              </p:nvSpPr>
              <p:spPr bwMode="auto">
                <a:xfrm>
                  <a:off x="5488" y="2112"/>
                  <a:ext cx="72" cy="1"/>
                </a:xfrm>
                <a:prstGeom prst="line">
                  <a:avLst/>
                </a:prstGeom>
                <a:noFill/>
                <a:ln w="12700">
                  <a:solidFill>
                    <a:srgbClr val="222222"/>
                  </a:solidFill>
                  <a:round/>
                  <a:headEnd/>
                  <a:tailEnd/>
                </a:ln>
              </p:spPr>
              <p:txBody>
                <a:bodyPr>
                  <a:prstTxWarp prst="textNoShape">
                    <a:avLst/>
                  </a:prstTxWarp>
                </a:bodyPr>
                <a:lstStyle/>
                <a:p>
                  <a:endParaRPr lang="it-IT"/>
                </a:p>
              </p:txBody>
            </p:sp>
            <p:sp>
              <p:nvSpPr>
                <p:cNvPr id="74934" name="Line 116"/>
                <p:cNvSpPr>
                  <a:spLocks noChangeShapeType="1"/>
                </p:cNvSpPr>
                <p:nvPr/>
              </p:nvSpPr>
              <p:spPr bwMode="auto">
                <a:xfrm>
                  <a:off x="5512" y="2088"/>
                  <a:ext cx="16" cy="24"/>
                </a:xfrm>
                <a:prstGeom prst="line">
                  <a:avLst/>
                </a:prstGeom>
                <a:noFill/>
                <a:ln w="12700">
                  <a:solidFill>
                    <a:srgbClr val="222222"/>
                  </a:solidFill>
                  <a:round/>
                  <a:headEnd/>
                  <a:tailEnd/>
                </a:ln>
              </p:spPr>
              <p:txBody>
                <a:bodyPr>
                  <a:prstTxWarp prst="textNoShape">
                    <a:avLst/>
                  </a:prstTxWarp>
                </a:bodyPr>
                <a:lstStyle/>
                <a:p>
                  <a:endParaRPr lang="it-IT"/>
                </a:p>
              </p:txBody>
            </p:sp>
          </p:grpSp>
        </p:grpSp>
      </p:grpSp>
      <p:grpSp>
        <p:nvGrpSpPr>
          <p:cNvPr id="10" name="Group 124"/>
          <p:cNvGrpSpPr>
            <a:grpSpLocks/>
          </p:cNvGrpSpPr>
          <p:nvPr/>
        </p:nvGrpSpPr>
        <p:grpSpPr bwMode="auto">
          <a:xfrm>
            <a:off x="1689100" y="495300"/>
            <a:ext cx="203200" cy="660400"/>
            <a:chOff x="1064" y="312"/>
            <a:chExt cx="128" cy="416"/>
          </a:xfrm>
        </p:grpSpPr>
        <p:sp>
          <p:nvSpPr>
            <p:cNvPr id="74916" name="Arco 120"/>
            <p:cNvSpPr>
              <a:spLocks/>
            </p:cNvSpPr>
            <p:nvPr/>
          </p:nvSpPr>
          <p:spPr bwMode="auto">
            <a:xfrm>
              <a:off x="1064" y="516"/>
              <a:ext cx="68" cy="2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599"/>
                  </a:moveTo>
                  <a:cubicBezTo>
                    <a:pt x="9670" y="21599"/>
                    <a:pt x="-1" y="11929"/>
                    <a:pt x="-1" y="-1"/>
                  </a:cubicBezTo>
                </a:path>
                <a:path w="21600" h="21600" stroke="0" extrusionOk="0">
                  <a:moveTo>
                    <a:pt x="21600" y="21599"/>
                  </a:moveTo>
                  <a:cubicBezTo>
                    <a:pt x="9670" y="21599"/>
                    <a:pt x="-1" y="11929"/>
                    <a:pt x="-1" y="-1"/>
                  </a:cubicBezTo>
                  <a:lnTo>
                    <a:pt x="21600" y="0"/>
                  </a:lnTo>
                  <a:close/>
                </a:path>
              </a:pathLst>
            </a:custGeom>
            <a:solidFill>
              <a:srgbClr val="CCFFFF"/>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917" name="Arco 121"/>
            <p:cNvSpPr>
              <a:spLocks/>
            </p:cNvSpPr>
            <p:nvPr/>
          </p:nvSpPr>
          <p:spPr bwMode="auto">
            <a:xfrm>
              <a:off x="1064" y="312"/>
              <a:ext cx="68" cy="2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21599"/>
                  </a:moveTo>
                  <a:cubicBezTo>
                    <a:pt x="-1" y="9670"/>
                    <a:pt x="9670" y="-1"/>
                    <a:pt x="21600" y="-1"/>
                  </a:cubicBezTo>
                </a:path>
                <a:path w="21600" h="21600" stroke="0" extrusionOk="0">
                  <a:moveTo>
                    <a:pt x="-1" y="21599"/>
                  </a:moveTo>
                  <a:cubicBezTo>
                    <a:pt x="-1" y="9670"/>
                    <a:pt x="9670" y="-1"/>
                    <a:pt x="21600" y="-1"/>
                  </a:cubicBezTo>
                  <a:lnTo>
                    <a:pt x="21600" y="21600"/>
                  </a:lnTo>
                  <a:close/>
                </a:path>
              </a:pathLst>
            </a:custGeom>
            <a:solidFill>
              <a:srgbClr val="CCFFFF"/>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918" name="Arco 122"/>
            <p:cNvSpPr>
              <a:spLocks/>
            </p:cNvSpPr>
            <p:nvPr/>
          </p:nvSpPr>
          <p:spPr bwMode="auto">
            <a:xfrm>
              <a:off x="1124" y="520"/>
              <a:ext cx="68" cy="2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close/>
                </a:path>
              </a:pathLst>
            </a:custGeom>
            <a:solidFill>
              <a:srgbClr val="CCFFFF"/>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919" name="Arco 123"/>
            <p:cNvSpPr>
              <a:spLocks/>
            </p:cNvSpPr>
            <p:nvPr/>
          </p:nvSpPr>
          <p:spPr bwMode="auto">
            <a:xfrm>
              <a:off x="1124" y="312"/>
              <a:ext cx="68" cy="2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solidFill>
              <a:srgbClr val="CCFFFF"/>
            </a:solidFill>
            <a:ln w="12700">
              <a:solidFill>
                <a:srgbClr val="000000"/>
              </a:solidFill>
              <a:round/>
              <a:headEnd/>
              <a:tailEnd/>
            </a:ln>
          </p:spPr>
          <p:txBody>
            <a:bodyPr>
              <a:prstTxWarp prst="textNoShape">
                <a:avLst/>
              </a:prstTxWarp>
            </a:bodyPr>
            <a:lstStyle/>
            <a:p>
              <a:endParaRPr lang="it-IT">
                <a:latin typeface="Calibri" charset="0"/>
              </a:endParaRPr>
            </a:p>
          </p:txBody>
        </p:sp>
      </p:grpSp>
      <p:grpSp>
        <p:nvGrpSpPr>
          <p:cNvPr id="11" name="Group 129"/>
          <p:cNvGrpSpPr>
            <a:grpSpLocks/>
          </p:cNvGrpSpPr>
          <p:nvPr/>
        </p:nvGrpSpPr>
        <p:grpSpPr bwMode="auto">
          <a:xfrm>
            <a:off x="4902200" y="495300"/>
            <a:ext cx="203200" cy="660400"/>
            <a:chOff x="3088" y="312"/>
            <a:chExt cx="128" cy="416"/>
          </a:xfrm>
        </p:grpSpPr>
        <p:sp>
          <p:nvSpPr>
            <p:cNvPr id="74912" name="Arco 125"/>
            <p:cNvSpPr>
              <a:spLocks/>
            </p:cNvSpPr>
            <p:nvPr/>
          </p:nvSpPr>
          <p:spPr bwMode="auto">
            <a:xfrm>
              <a:off x="3088" y="516"/>
              <a:ext cx="68" cy="2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599"/>
                  </a:moveTo>
                  <a:cubicBezTo>
                    <a:pt x="9670" y="21599"/>
                    <a:pt x="-1" y="11929"/>
                    <a:pt x="-1" y="-1"/>
                  </a:cubicBezTo>
                </a:path>
                <a:path w="21600" h="21600" stroke="0" extrusionOk="0">
                  <a:moveTo>
                    <a:pt x="21600" y="21599"/>
                  </a:moveTo>
                  <a:cubicBezTo>
                    <a:pt x="9670" y="21599"/>
                    <a:pt x="-1" y="11929"/>
                    <a:pt x="-1" y="-1"/>
                  </a:cubicBezTo>
                  <a:lnTo>
                    <a:pt x="21600" y="0"/>
                  </a:lnTo>
                  <a:close/>
                </a:path>
              </a:pathLst>
            </a:custGeom>
            <a:solidFill>
              <a:srgbClr val="CCFFFF"/>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913" name="Arco 126"/>
            <p:cNvSpPr>
              <a:spLocks/>
            </p:cNvSpPr>
            <p:nvPr/>
          </p:nvSpPr>
          <p:spPr bwMode="auto">
            <a:xfrm>
              <a:off x="3088" y="312"/>
              <a:ext cx="68" cy="2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21599"/>
                  </a:moveTo>
                  <a:cubicBezTo>
                    <a:pt x="-1" y="9670"/>
                    <a:pt x="9670" y="-1"/>
                    <a:pt x="21600" y="-1"/>
                  </a:cubicBezTo>
                </a:path>
                <a:path w="21600" h="21600" stroke="0" extrusionOk="0">
                  <a:moveTo>
                    <a:pt x="-1" y="21599"/>
                  </a:moveTo>
                  <a:cubicBezTo>
                    <a:pt x="-1" y="9670"/>
                    <a:pt x="9670" y="-1"/>
                    <a:pt x="21600" y="-1"/>
                  </a:cubicBezTo>
                  <a:lnTo>
                    <a:pt x="21600" y="21600"/>
                  </a:lnTo>
                  <a:close/>
                </a:path>
              </a:pathLst>
            </a:custGeom>
            <a:solidFill>
              <a:srgbClr val="CCFFFF"/>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914" name="Arco 127"/>
            <p:cNvSpPr>
              <a:spLocks/>
            </p:cNvSpPr>
            <p:nvPr/>
          </p:nvSpPr>
          <p:spPr bwMode="auto">
            <a:xfrm>
              <a:off x="3148" y="520"/>
              <a:ext cx="68" cy="2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close/>
                </a:path>
              </a:pathLst>
            </a:custGeom>
            <a:solidFill>
              <a:srgbClr val="CCFFFF"/>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915" name="Arco 128"/>
            <p:cNvSpPr>
              <a:spLocks/>
            </p:cNvSpPr>
            <p:nvPr/>
          </p:nvSpPr>
          <p:spPr bwMode="auto">
            <a:xfrm>
              <a:off x="3148" y="312"/>
              <a:ext cx="68" cy="2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solidFill>
              <a:srgbClr val="CCFFFF"/>
            </a:solidFill>
            <a:ln w="12700">
              <a:solidFill>
                <a:srgbClr val="000000"/>
              </a:solidFill>
              <a:round/>
              <a:headEnd/>
              <a:tailEnd/>
            </a:ln>
          </p:spPr>
          <p:txBody>
            <a:bodyPr>
              <a:prstTxWarp prst="textNoShape">
                <a:avLst/>
              </a:prstTxWarp>
            </a:bodyPr>
            <a:lstStyle/>
            <a:p>
              <a:endParaRPr lang="it-IT">
                <a:latin typeface="Calibri" charset="0"/>
              </a:endParaRPr>
            </a:p>
          </p:txBody>
        </p:sp>
      </p:grpSp>
      <p:sp>
        <p:nvSpPr>
          <p:cNvPr id="74801" name="Rectangle 130"/>
          <p:cNvSpPr>
            <a:spLocks noChangeArrowheads="1"/>
          </p:cNvSpPr>
          <p:nvPr/>
        </p:nvSpPr>
        <p:spPr bwMode="auto">
          <a:xfrm>
            <a:off x="4705350" y="285750"/>
            <a:ext cx="449263" cy="215900"/>
          </a:xfrm>
          <a:prstGeom prst="rect">
            <a:avLst/>
          </a:prstGeom>
          <a:noFill/>
          <a:ln w="9525">
            <a:noFill/>
            <a:miter lim="800000"/>
            <a:headEnd/>
            <a:tailEnd/>
          </a:ln>
        </p:spPr>
        <p:txBody>
          <a:bodyPr wrap="none" lIns="0" tIns="0" rIns="0" bIns="0">
            <a:prstTxWarp prst="textNoShape">
              <a:avLst/>
            </a:prstTxWarp>
            <a:spAutoFit/>
          </a:bodyPr>
          <a:lstStyle/>
          <a:p>
            <a:pPr algn="ctr"/>
            <a:r>
              <a:rPr lang="en-US" sz="1400" b="1">
                <a:solidFill>
                  <a:srgbClr val="FFFFFF"/>
                </a:solidFill>
                <a:latin typeface="Chalkboard" charset="0"/>
                <a:ea typeface="Chalkboard" charset="0"/>
                <a:cs typeface="Chalkboard" charset="0"/>
              </a:rPr>
              <a:t>Lente</a:t>
            </a:r>
            <a:endParaRPr lang="en-US">
              <a:solidFill>
                <a:srgbClr val="FFFFFF"/>
              </a:solidFill>
              <a:latin typeface="Chalkboard" charset="0"/>
              <a:ea typeface="Chalkboard" charset="0"/>
              <a:cs typeface="Chalkboard" charset="0"/>
            </a:endParaRPr>
          </a:p>
        </p:txBody>
      </p:sp>
      <p:sp>
        <p:nvSpPr>
          <p:cNvPr id="74802" name="Rectangle 131"/>
          <p:cNvSpPr>
            <a:spLocks noChangeArrowheads="1"/>
          </p:cNvSpPr>
          <p:nvPr/>
        </p:nvSpPr>
        <p:spPr bwMode="auto">
          <a:xfrm>
            <a:off x="1543050" y="247650"/>
            <a:ext cx="449263" cy="215900"/>
          </a:xfrm>
          <a:prstGeom prst="rect">
            <a:avLst/>
          </a:prstGeom>
          <a:noFill/>
          <a:ln w="9525">
            <a:noFill/>
            <a:miter lim="800000"/>
            <a:headEnd/>
            <a:tailEnd/>
          </a:ln>
        </p:spPr>
        <p:txBody>
          <a:bodyPr wrap="none" lIns="0" tIns="0" rIns="0" bIns="0">
            <a:prstTxWarp prst="textNoShape">
              <a:avLst/>
            </a:prstTxWarp>
            <a:spAutoFit/>
          </a:bodyPr>
          <a:lstStyle/>
          <a:p>
            <a:pPr algn="ctr"/>
            <a:r>
              <a:rPr lang="en-US" sz="1400" b="1">
                <a:solidFill>
                  <a:srgbClr val="FFFFFF"/>
                </a:solidFill>
                <a:latin typeface="Chalkboard" charset="0"/>
                <a:ea typeface="Chalkboard" charset="0"/>
                <a:cs typeface="Chalkboard" charset="0"/>
              </a:rPr>
              <a:t>Lente</a:t>
            </a:r>
            <a:endParaRPr lang="en-US">
              <a:solidFill>
                <a:srgbClr val="FFFFFF"/>
              </a:solidFill>
              <a:latin typeface="Chalkboard" charset="0"/>
              <a:ea typeface="Chalkboard" charset="0"/>
              <a:cs typeface="Chalkboard" charset="0"/>
            </a:endParaRPr>
          </a:p>
        </p:txBody>
      </p:sp>
      <p:sp>
        <p:nvSpPr>
          <p:cNvPr id="74803" name="Rectangle 132"/>
          <p:cNvSpPr>
            <a:spLocks noChangeArrowheads="1"/>
          </p:cNvSpPr>
          <p:nvPr/>
        </p:nvSpPr>
        <p:spPr bwMode="auto">
          <a:xfrm>
            <a:off x="2527300" y="609600"/>
            <a:ext cx="1130300" cy="368300"/>
          </a:xfrm>
          <a:prstGeom prst="rect">
            <a:avLst/>
          </a:prstGeom>
          <a:solidFill>
            <a:srgbClr val="FFFF00"/>
          </a:solidFill>
          <a:ln w="12700">
            <a:solidFill>
              <a:srgbClr val="000000"/>
            </a:solidFill>
            <a:miter lim="800000"/>
            <a:headEnd/>
            <a:tailEnd/>
          </a:ln>
        </p:spPr>
        <p:txBody>
          <a:bodyPr>
            <a:prstTxWarp prst="textNoShape">
              <a:avLst/>
            </a:prstTxWarp>
          </a:bodyPr>
          <a:lstStyle/>
          <a:p>
            <a:endParaRPr lang="it-IT">
              <a:latin typeface="Calibri" charset="0"/>
            </a:endParaRPr>
          </a:p>
        </p:txBody>
      </p:sp>
      <p:grpSp>
        <p:nvGrpSpPr>
          <p:cNvPr id="12" name="Group 135"/>
          <p:cNvGrpSpPr>
            <a:grpSpLocks/>
          </p:cNvGrpSpPr>
          <p:nvPr/>
        </p:nvGrpSpPr>
        <p:grpSpPr bwMode="auto">
          <a:xfrm>
            <a:off x="7277100" y="2260600"/>
            <a:ext cx="266700" cy="381000"/>
            <a:chOff x="4584" y="1424"/>
            <a:chExt cx="168" cy="240"/>
          </a:xfrm>
        </p:grpSpPr>
        <p:sp>
          <p:nvSpPr>
            <p:cNvPr id="74910" name="Freeform 133"/>
            <p:cNvSpPr>
              <a:spLocks/>
            </p:cNvSpPr>
            <p:nvPr/>
          </p:nvSpPr>
          <p:spPr bwMode="auto">
            <a:xfrm>
              <a:off x="4664" y="1560"/>
              <a:ext cx="88" cy="104"/>
            </a:xfrm>
            <a:custGeom>
              <a:avLst/>
              <a:gdLst>
                <a:gd name="T0" fmla="*/ 88 w 88"/>
                <a:gd name="T1" fmla="*/ 104 h 104"/>
                <a:gd name="T2" fmla="*/ 0 w 88"/>
                <a:gd name="T3" fmla="*/ 48 h 104"/>
                <a:gd name="T4" fmla="*/ 72 w 88"/>
                <a:gd name="T5" fmla="*/ 0 h 104"/>
                <a:gd name="T6" fmla="*/ 88 w 88"/>
                <a:gd name="T7" fmla="*/ 104 h 104"/>
                <a:gd name="T8" fmla="*/ 0 60000 65536"/>
                <a:gd name="T9" fmla="*/ 0 60000 65536"/>
                <a:gd name="T10" fmla="*/ 0 60000 65536"/>
                <a:gd name="T11" fmla="*/ 0 60000 65536"/>
                <a:gd name="T12" fmla="*/ 0 w 88"/>
                <a:gd name="T13" fmla="*/ 0 h 104"/>
                <a:gd name="T14" fmla="*/ 88 w 88"/>
                <a:gd name="T15" fmla="*/ 104 h 104"/>
              </a:gdLst>
              <a:ahLst/>
              <a:cxnLst>
                <a:cxn ang="T8">
                  <a:pos x="T0" y="T1"/>
                </a:cxn>
                <a:cxn ang="T9">
                  <a:pos x="T2" y="T3"/>
                </a:cxn>
                <a:cxn ang="T10">
                  <a:pos x="T4" y="T5"/>
                </a:cxn>
                <a:cxn ang="T11">
                  <a:pos x="T6" y="T7"/>
                </a:cxn>
              </a:cxnLst>
              <a:rect l="T12" t="T13" r="T14" b="T15"/>
              <a:pathLst>
                <a:path w="88" h="104">
                  <a:moveTo>
                    <a:pt x="88" y="104"/>
                  </a:moveTo>
                  <a:lnTo>
                    <a:pt x="0" y="48"/>
                  </a:lnTo>
                  <a:lnTo>
                    <a:pt x="72" y="0"/>
                  </a:lnTo>
                  <a:lnTo>
                    <a:pt x="88" y="104"/>
                  </a:lnTo>
                  <a:close/>
                </a:path>
              </a:pathLst>
            </a:custGeom>
            <a:solidFill>
              <a:srgbClr val="DD0000"/>
            </a:solidFill>
            <a:ln w="9525">
              <a:noFill/>
              <a:round/>
              <a:headEnd/>
              <a:tailEnd/>
            </a:ln>
          </p:spPr>
          <p:txBody>
            <a:bodyPr>
              <a:prstTxWarp prst="textNoShape">
                <a:avLst/>
              </a:prstTxWarp>
            </a:bodyPr>
            <a:lstStyle/>
            <a:p>
              <a:endParaRPr lang="it-IT">
                <a:latin typeface="Calibri" charset="0"/>
              </a:endParaRPr>
            </a:p>
          </p:txBody>
        </p:sp>
        <p:sp>
          <p:nvSpPr>
            <p:cNvPr id="74911" name="Line 134"/>
            <p:cNvSpPr>
              <a:spLocks noChangeShapeType="1"/>
            </p:cNvSpPr>
            <p:nvPr/>
          </p:nvSpPr>
          <p:spPr bwMode="auto">
            <a:xfrm>
              <a:off x="4584" y="1424"/>
              <a:ext cx="144" cy="208"/>
            </a:xfrm>
            <a:prstGeom prst="line">
              <a:avLst/>
            </a:prstGeom>
            <a:noFill/>
            <a:ln w="25400">
              <a:solidFill>
                <a:srgbClr val="DD0000"/>
              </a:solidFill>
              <a:round/>
              <a:headEnd/>
              <a:tailEnd/>
            </a:ln>
          </p:spPr>
          <p:txBody>
            <a:bodyPr>
              <a:prstTxWarp prst="textNoShape">
                <a:avLst/>
              </a:prstTxWarp>
            </a:bodyPr>
            <a:lstStyle/>
            <a:p>
              <a:endParaRPr lang="it-IT"/>
            </a:p>
          </p:txBody>
        </p:sp>
      </p:grpSp>
      <p:sp>
        <p:nvSpPr>
          <p:cNvPr id="74805" name="Rectangle 136"/>
          <p:cNvSpPr>
            <a:spLocks noChangeArrowheads="1"/>
          </p:cNvSpPr>
          <p:nvPr/>
        </p:nvSpPr>
        <p:spPr bwMode="auto">
          <a:xfrm>
            <a:off x="2959100" y="508000"/>
            <a:ext cx="228600" cy="546100"/>
          </a:xfrm>
          <a:prstGeom prst="rect">
            <a:avLst/>
          </a:prstGeom>
          <a:blipFill dpi="0" rotWithShape="0">
            <a:blip/>
            <a:srcRect/>
            <a:tile tx="0" ty="0" sx="100000" sy="100000" flip="none" algn="tl"/>
          </a:blipFill>
          <a:ln w="12700">
            <a:solidFill>
              <a:srgbClr val="000000"/>
            </a:solidFill>
            <a:miter lim="800000"/>
            <a:headEnd/>
            <a:tailEnd/>
          </a:ln>
        </p:spPr>
        <p:txBody>
          <a:bodyPr>
            <a:prstTxWarp prst="textNoShape">
              <a:avLst/>
            </a:prstTxWarp>
          </a:bodyPr>
          <a:lstStyle/>
          <a:p>
            <a:endParaRPr lang="it-IT">
              <a:latin typeface="Calibri" charset="0"/>
            </a:endParaRPr>
          </a:p>
        </p:txBody>
      </p:sp>
      <p:sp>
        <p:nvSpPr>
          <p:cNvPr id="74806" name="Rectangle 137"/>
          <p:cNvSpPr>
            <a:spLocks noChangeArrowheads="1"/>
          </p:cNvSpPr>
          <p:nvPr/>
        </p:nvSpPr>
        <p:spPr bwMode="auto">
          <a:xfrm>
            <a:off x="114300" y="2413000"/>
            <a:ext cx="6502400" cy="4191000"/>
          </a:xfrm>
          <a:prstGeom prst="rect">
            <a:avLst/>
          </a:prstGeom>
          <a:solidFill>
            <a:srgbClr val="CCCCFF"/>
          </a:solidFill>
          <a:ln w="12700">
            <a:solidFill>
              <a:srgbClr val="000000"/>
            </a:solidFill>
            <a:miter lim="800000"/>
            <a:headEnd/>
            <a:tailEnd/>
          </a:ln>
        </p:spPr>
        <p:txBody>
          <a:bodyPr>
            <a:prstTxWarp prst="textNoShape">
              <a:avLst/>
            </a:prstTxWarp>
          </a:bodyPr>
          <a:lstStyle/>
          <a:p>
            <a:endParaRPr lang="it-IT">
              <a:latin typeface="Calibri" charset="0"/>
            </a:endParaRPr>
          </a:p>
        </p:txBody>
      </p:sp>
      <p:sp>
        <p:nvSpPr>
          <p:cNvPr id="74807" name="Rectangle 138"/>
          <p:cNvSpPr>
            <a:spLocks noChangeArrowheads="1"/>
          </p:cNvSpPr>
          <p:nvPr/>
        </p:nvSpPr>
        <p:spPr bwMode="auto">
          <a:xfrm>
            <a:off x="2247900" y="4064000"/>
            <a:ext cx="2133600" cy="1384300"/>
          </a:xfrm>
          <a:prstGeom prst="rect">
            <a:avLst/>
          </a:prstGeom>
          <a:solidFill>
            <a:srgbClr val="FFFFFF"/>
          </a:solidFill>
          <a:ln w="12700">
            <a:solidFill>
              <a:srgbClr val="000000"/>
            </a:solidFill>
            <a:miter lim="800000"/>
            <a:headEnd/>
            <a:tailEnd/>
          </a:ln>
        </p:spPr>
        <p:txBody>
          <a:bodyPr>
            <a:prstTxWarp prst="textNoShape">
              <a:avLst/>
            </a:prstTxWarp>
          </a:bodyPr>
          <a:lstStyle/>
          <a:p>
            <a:endParaRPr lang="it-IT">
              <a:latin typeface="Calibri" charset="0"/>
            </a:endParaRPr>
          </a:p>
        </p:txBody>
      </p:sp>
      <p:sp>
        <p:nvSpPr>
          <p:cNvPr id="74808" name="Rectangle 139"/>
          <p:cNvSpPr>
            <a:spLocks noChangeArrowheads="1"/>
          </p:cNvSpPr>
          <p:nvPr/>
        </p:nvSpPr>
        <p:spPr bwMode="auto">
          <a:xfrm>
            <a:off x="1708150" y="5670550"/>
            <a:ext cx="757238" cy="215900"/>
          </a:xfrm>
          <a:prstGeom prst="rect">
            <a:avLst/>
          </a:prstGeom>
          <a:noFill/>
          <a:ln w="9525">
            <a:noFill/>
            <a:miter lim="800000"/>
            <a:headEnd/>
            <a:tailEnd/>
          </a:ln>
        </p:spPr>
        <p:txBody>
          <a:bodyPr wrap="none" lIns="0" tIns="0" rIns="0" bIns="0">
            <a:prstTxWarp prst="textNoShape">
              <a:avLst/>
            </a:prstTxWarp>
            <a:spAutoFit/>
          </a:bodyPr>
          <a:lstStyle/>
          <a:p>
            <a:r>
              <a:rPr lang="en-US" sz="1400" b="1">
                <a:solidFill>
                  <a:srgbClr val="000000"/>
                </a:solidFill>
                <a:latin typeface="Chalkboard" charset="0"/>
                <a:ea typeface="Chalkboard" charset="0"/>
                <a:cs typeface="Chalkboard" charset="0"/>
              </a:rPr>
              <a:t>Campione</a:t>
            </a:r>
            <a:endParaRPr lang="en-US">
              <a:latin typeface="Chalkboard" charset="0"/>
              <a:ea typeface="Chalkboard" charset="0"/>
              <a:cs typeface="Chalkboard" charset="0"/>
            </a:endParaRPr>
          </a:p>
        </p:txBody>
      </p:sp>
      <p:sp>
        <p:nvSpPr>
          <p:cNvPr id="74809" name="Rectangle 140"/>
          <p:cNvSpPr>
            <a:spLocks noChangeArrowheads="1"/>
          </p:cNvSpPr>
          <p:nvPr/>
        </p:nvSpPr>
        <p:spPr bwMode="auto">
          <a:xfrm>
            <a:off x="349250" y="4438650"/>
            <a:ext cx="871538" cy="215900"/>
          </a:xfrm>
          <a:prstGeom prst="rect">
            <a:avLst/>
          </a:prstGeom>
          <a:noFill/>
          <a:ln w="9525">
            <a:noFill/>
            <a:miter lim="800000"/>
            <a:headEnd/>
            <a:tailEnd/>
          </a:ln>
        </p:spPr>
        <p:txBody>
          <a:bodyPr wrap="none" lIns="0" tIns="0" rIns="0" bIns="0">
            <a:prstTxWarp prst="textNoShape">
              <a:avLst/>
            </a:prstTxWarp>
            <a:spAutoFit/>
          </a:bodyPr>
          <a:lstStyle/>
          <a:p>
            <a:r>
              <a:rPr lang="en-US" sz="1400" b="1">
                <a:solidFill>
                  <a:srgbClr val="000000"/>
                </a:solidFill>
                <a:latin typeface="Chalkboard" charset="0"/>
                <a:ea typeface="Chalkboard" charset="0"/>
                <a:cs typeface="Chalkboard" charset="0"/>
              </a:rPr>
              <a:t>Radiazione</a:t>
            </a:r>
            <a:endParaRPr lang="en-US">
              <a:latin typeface="Chalkboard" charset="0"/>
              <a:ea typeface="Chalkboard" charset="0"/>
              <a:cs typeface="Chalkboard" charset="0"/>
            </a:endParaRPr>
          </a:p>
        </p:txBody>
      </p:sp>
      <p:grpSp>
        <p:nvGrpSpPr>
          <p:cNvPr id="13" name="Group 143"/>
          <p:cNvGrpSpPr>
            <a:grpSpLocks/>
          </p:cNvGrpSpPr>
          <p:nvPr/>
        </p:nvGrpSpPr>
        <p:grpSpPr bwMode="auto">
          <a:xfrm>
            <a:off x="1435100" y="3365500"/>
            <a:ext cx="838200" cy="406400"/>
            <a:chOff x="904" y="2120"/>
            <a:chExt cx="528" cy="256"/>
          </a:xfrm>
        </p:grpSpPr>
        <p:sp>
          <p:nvSpPr>
            <p:cNvPr id="74908" name="Freeform 141"/>
            <p:cNvSpPr>
              <a:spLocks/>
            </p:cNvSpPr>
            <p:nvPr/>
          </p:nvSpPr>
          <p:spPr bwMode="auto">
            <a:xfrm>
              <a:off x="1328" y="2296"/>
              <a:ext cx="104" cy="80"/>
            </a:xfrm>
            <a:custGeom>
              <a:avLst/>
              <a:gdLst>
                <a:gd name="T0" fmla="*/ 104 w 104"/>
                <a:gd name="T1" fmla="*/ 80 h 80"/>
                <a:gd name="T2" fmla="*/ 0 w 104"/>
                <a:gd name="T3" fmla="*/ 80 h 80"/>
                <a:gd name="T4" fmla="*/ 32 w 104"/>
                <a:gd name="T5" fmla="*/ 0 h 80"/>
                <a:gd name="T6" fmla="*/ 104 w 104"/>
                <a:gd name="T7" fmla="*/ 80 h 80"/>
                <a:gd name="T8" fmla="*/ 0 60000 65536"/>
                <a:gd name="T9" fmla="*/ 0 60000 65536"/>
                <a:gd name="T10" fmla="*/ 0 60000 65536"/>
                <a:gd name="T11" fmla="*/ 0 60000 65536"/>
                <a:gd name="T12" fmla="*/ 0 w 104"/>
                <a:gd name="T13" fmla="*/ 0 h 80"/>
                <a:gd name="T14" fmla="*/ 104 w 104"/>
                <a:gd name="T15" fmla="*/ 80 h 80"/>
              </a:gdLst>
              <a:ahLst/>
              <a:cxnLst>
                <a:cxn ang="T8">
                  <a:pos x="T0" y="T1"/>
                </a:cxn>
                <a:cxn ang="T9">
                  <a:pos x="T2" y="T3"/>
                </a:cxn>
                <a:cxn ang="T10">
                  <a:pos x="T4" y="T5"/>
                </a:cxn>
                <a:cxn ang="T11">
                  <a:pos x="T6" y="T7"/>
                </a:cxn>
              </a:cxnLst>
              <a:rect l="T12" t="T13" r="T14" b="T15"/>
              <a:pathLst>
                <a:path w="104" h="80">
                  <a:moveTo>
                    <a:pt x="104" y="80"/>
                  </a:moveTo>
                  <a:lnTo>
                    <a:pt x="0" y="80"/>
                  </a:lnTo>
                  <a:lnTo>
                    <a:pt x="32" y="0"/>
                  </a:lnTo>
                  <a:lnTo>
                    <a:pt x="104" y="80"/>
                  </a:lnTo>
                  <a:close/>
                </a:path>
              </a:pathLst>
            </a:custGeom>
            <a:solidFill>
              <a:srgbClr val="DD0000"/>
            </a:solidFill>
            <a:ln w="9525">
              <a:noFill/>
              <a:round/>
              <a:headEnd/>
              <a:tailEnd/>
            </a:ln>
          </p:spPr>
          <p:txBody>
            <a:bodyPr>
              <a:prstTxWarp prst="textNoShape">
                <a:avLst/>
              </a:prstTxWarp>
            </a:bodyPr>
            <a:lstStyle/>
            <a:p>
              <a:endParaRPr lang="it-IT">
                <a:latin typeface="Calibri" charset="0"/>
              </a:endParaRPr>
            </a:p>
          </p:txBody>
        </p:sp>
        <p:sp>
          <p:nvSpPr>
            <p:cNvPr id="74909" name="Line 142"/>
            <p:cNvSpPr>
              <a:spLocks noChangeShapeType="1"/>
            </p:cNvSpPr>
            <p:nvPr/>
          </p:nvSpPr>
          <p:spPr bwMode="auto">
            <a:xfrm>
              <a:off x="904" y="2120"/>
              <a:ext cx="496" cy="240"/>
            </a:xfrm>
            <a:prstGeom prst="line">
              <a:avLst/>
            </a:prstGeom>
            <a:noFill/>
            <a:ln w="25400">
              <a:solidFill>
                <a:srgbClr val="DD0000"/>
              </a:solidFill>
              <a:round/>
              <a:headEnd/>
              <a:tailEnd/>
            </a:ln>
          </p:spPr>
          <p:txBody>
            <a:bodyPr>
              <a:prstTxWarp prst="textNoShape">
                <a:avLst/>
              </a:prstTxWarp>
            </a:bodyPr>
            <a:lstStyle/>
            <a:p>
              <a:endParaRPr lang="it-IT"/>
            </a:p>
          </p:txBody>
        </p:sp>
      </p:grpSp>
      <p:sp>
        <p:nvSpPr>
          <p:cNvPr id="74811" name="Rectangle 144"/>
          <p:cNvSpPr>
            <a:spLocks noChangeArrowheads="1"/>
          </p:cNvSpPr>
          <p:nvPr/>
        </p:nvSpPr>
        <p:spPr bwMode="auto">
          <a:xfrm>
            <a:off x="1689100" y="4521200"/>
            <a:ext cx="3314700" cy="406400"/>
          </a:xfrm>
          <a:prstGeom prst="rect">
            <a:avLst/>
          </a:prstGeom>
          <a:solidFill>
            <a:srgbClr val="FFFFFF"/>
          </a:solidFill>
          <a:ln w="12700">
            <a:solidFill>
              <a:srgbClr val="000000"/>
            </a:solidFill>
            <a:miter lim="800000"/>
            <a:headEnd/>
            <a:tailEnd/>
          </a:ln>
        </p:spPr>
        <p:txBody>
          <a:bodyPr>
            <a:prstTxWarp prst="textNoShape">
              <a:avLst/>
            </a:prstTxWarp>
          </a:bodyPr>
          <a:lstStyle/>
          <a:p>
            <a:endParaRPr lang="it-IT">
              <a:latin typeface="Calibri" charset="0"/>
            </a:endParaRPr>
          </a:p>
        </p:txBody>
      </p:sp>
      <p:sp>
        <p:nvSpPr>
          <p:cNvPr id="74812" name="Rectangle 145"/>
          <p:cNvSpPr>
            <a:spLocks noChangeArrowheads="1"/>
          </p:cNvSpPr>
          <p:nvPr/>
        </p:nvSpPr>
        <p:spPr bwMode="auto">
          <a:xfrm>
            <a:off x="1689100" y="4521200"/>
            <a:ext cx="114300" cy="406400"/>
          </a:xfrm>
          <a:prstGeom prst="rect">
            <a:avLst/>
          </a:prstGeom>
          <a:solidFill>
            <a:srgbClr val="BBBBBB"/>
          </a:solidFill>
          <a:ln w="12700">
            <a:solidFill>
              <a:srgbClr val="000000"/>
            </a:solidFill>
            <a:miter lim="800000"/>
            <a:headEnd/>
            <a:tailEnd/>
          </a:ln>
        </p:spPr>
        <p:txBody>
          <a:bodyPr>
            <a:prstTxWarp prst="textNoShape">
              <a:avLst/>
            </a:prstTxWarp>
          </a:bodyPr>
          <a:lstStyle/>
          <a:p>
            <a:endParaRPr lang="it-IT">
              <a:latin typeface="Calibri" charset="0"/>
            </a:endParaRPr>
          </a:p>
        </p:txBody>
      </p:sp>
      <p:sp>
        <p:nvSpPr>
          <p:cNvPr id="74813" name="Rectangle 146"/>
          <p:cNvSpPr>
            <a:spLocks noChangeArrowheads="1"/>
          </p:cNvSpPr>
          <p:nvPr/>
        </p:nvSpPr>
        <p:spPr bwMode="auto">
          <a:xfrm>
            <a:off x="4889500" y="4521200"/>
            <a:ext cx="114300" cy="406400"/>
          </a:xfrm>
          <a:prstGeom prst="rect">
            <a:avLst/>
          </a:prstGeom>
          <a:solidFill>
            <a:srgbClr val="BBBBBB"/>
          </a:solidFill>
          <a:ln w="12700">
            <a:solidFill>
              <a:srgbClr val="000000"/>
            </a:solidFill>
            <a:miter lim="800000"/>
            <a:headEnd/>
            <a:tailEnd/>
          </a:ln>
        </p:spPr>
        <p:txBody>
          <a:bodyPr>
            <a:prstTxWarp prst="textNoShape">
              <a:avLst/>
            </a:prstTxWarp>
          </a:bodyPr>
          <a:lstStyle/>
          <a:p>
            <a:endParaRPr lang="it-IT">
              <a:latin typeface="Calibri" charset="0"/>
            </a:endParaRPr>
          </a:p>
        </p:txBody>
      </p:sp>
      <p:sp>
        <p:nvSpPr>
          <p:cNvPr id="74814" name="AutoShape 147"/>
          <p:cNvSpPr>
            <a:spLocks noChangeArrowheads="1"/>
          </p:cNvSpPr>
          <p:nvPr/>
        </p:nvSpPr>
        <p:spPr bwMode="auto">
          <a:xfrm>
            <a:off x="2336800" y="4267200"/>
            <a:ext cx="152400" cy="114300"/>
          </a:xfrm>
          <a:prstGeom prst="roundRect">
            <a:avLst>
              <a:gd name="adj" fmla="val 50000"/>
            </a:avLst>
          </a:prstGeom>
          <a:solidFill>
            <a:srgbClr val="FFCC00"/>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15" name="AutoShape 148"/>
          <p:cNvSpPr>
            <a:spLocks noChangeArrowheads="1"/>
          </p:cNvSpPr>
          <p:nvPr/>
        </p:nvSpPr>
        <p:spPr bwMode="auto">
          <a:xfrm>
            <a:off x="2552700" y="4241800"/>
            <a:ext cx="152400" cy="127000"/>
          </a:xfrm>
          <a:prstGeom prst="roundRect">
            <a:avLst>
              <a:gd name="adj" fmla="val 50000"/>
            </a:avLst>
          </a:prstGeom>
          <a:solidFill>
            <a:srgbClr val="FFCC00"/>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16" name="AutoShape 149"/>
          <p:cNvSpPr>
            <a:spLocks noChangeArrowheads="1"/>
          </p:cNvSpPr>
          <p:nvPr/>
        </p:nvSpPr>
        <p:spPr bwMode="auto">
          <a:xfrm>
            <a:off x="2806700" y="4241800"/>
            <a:ext cx="152400" cy="127000"/>
          </a:xfrm>
          <a:prstGeom prst="roundRect">
            <a:avLst>
              <a:gd name="adj" fmla="val 50000"/>
            </a:avLst>
          </a:prstGeom>
          <a:solidFill>
            <a:srgbClr val="FFCC00"/>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17" name="AutoShape 150"/>
          <p:cNvSpPr>
            <a:spLocks noChangeArrowheads="1"/>
          </p:cNvSpPr>
          <p:nvPr/>
        </p:nvSpPr>
        <p:spPr bwMode="auto">
          <a:xfrm>
            <a:off x="3048000" y="4241800"/>
            <a:ext cx="165100" cy="127000"/>
          </a:xfrm>
          <a:prstGeom prst="roundRect">
            <a:avLst>
              <a:gd name="adj" fmla="val 50000"/>
            </a:avLst>
          </a:prstGeom>
          <a:solidFill>
            <a:srgbClr val="FFCC00"/>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18" name="AutoShape 151"/>
          <p:cNvSpPr>
            <a:spLocks noChangeArrowheads="1"/>
          </p:cNvSpPr>
          <p:nvPr/>
        </p:nvSpPr>
        <p:spPr bwMode="auto">
          <a:xfrm>
            <a:off x="3302000" y="4241800"/>
            <a:ext cx="165100" cy="127000"/>
          </a:xfrm>
          <a:prstGeom prst="roundRect">
            <a:avLst>
              <a:gd name="adj" fmla="val 50000"/>
            </a:avLst>
          </a:prstGeom>
          <a:solidFill>
            <a:srgbClr val="FFCC00"/>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19" name="AutoShape 152"/>
          <p:cNvSpPr>
            <a:spLocks noChangeArrowheads="1"/>
          </p:cNvSpPr>
          <p:nvPr/>
        </p:nvSpPr>
        <p:spPr bwMode="auto">
          <a:xfrm>
            <a:off x="3556000" y="4241800"/>
            <a:ext cx="152400" cy="127000"/>
          </a:xfrm>
          <a:prstGeom prst="roundRect">
            <a:avLst>
              <a:gd name="adj" fmla="val 50000"/>
            </a:avLst>
          </a:prstGeom>
          <a:solidFill>
            <a:srgbClr val="FFCC00"/>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20" name="AutoShape 153"/>
          <p:cNvSpPr>
            <a:spLocks noChangeArrowheads="1"/>
          </p:cNvSpPr>
          <p:nvPr/>
        </p:nvSpPr>
        <p:spPr bwMode="auto">
          <a:xfrm>
            <a:off x="3810000" y="4241800"/>
            <a:ext cx="152400" cy="127000"/>
          </a:xfrm>
          <a:prstGeom prst="roundRect">
            <a:avLst>
              <a:gd name="adj" fmla="val 50000"/>
            </a:avLst>
          </a:prstGeom>
          <a:solidFill>
            <a:srgbClr val="FFCC00"/>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21" name="AutoShape 154"/>
          <p:cNvSpPr>
            <a:spLocks noChangeArrowheads="1"/>
          </p:cNvSpPr>
          <p:nvPr/>
        </p:nvSpPr>
        <p:spPr bwMode="auto">
          <a:xfrm>
            <a:off x="4064000" y="4241800"/>
            <a:ext cx="152400" cy="127000"/>
          </a:xfrm>
          <a:prstGeom prst="roundRect">
            <a:avLst>
              <a:gd name="adj" fmla="val 50000"/>
            </a:avLst>
          </a:prstGeom>
          <a:solidFill>
            <a:srgbClr val="FFCC00"/>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22" name="AutoShape 155"/>
          <p:cNvSpPr>
            <a:spLocks noChangeArrowheads="1"/>
          </p:cNvSpPr>
          <p:nvPr/>
        </p:nvSpPr>
        <p:spPr bwMode="auto">
          <a:xfrm>
            <a:off x="2336800" y="5080000"/>
            <a:ext cx="152400" cy="127000"/>
          </a:xfrm>
          <a:prstGeom prst="roundRect">
            <a:avLst>
              <a:gd name="adj" fmla="val 50000"/>
            </a:avLst>
          </a:prstGeom>
          <a:solidFill>
            <a:srgbClr val="FFCC00"/>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23" name="AutoShape 156"/>
          <p:cNvSpPr>
            <a:spLocks noChangeArrowheads="1"/>
          </p:cNvSpPr>
          <p:nvPr/>
        </p:nvSpPr>
        <p:spPr bwMode="auto">
          <a:xfrm>
            <a:off x="2552700" y="5067300"/>
            <a:ext cx="152400" cy="114300"/>
          </a:xfrm>
          <a:prstGeom prst="roundRect">
            <a:avLst>
              <a:gd name="adj" fmla="val 50000"/>
            </a:avLst>
          </a:prstGeom>
          <a:solidFill>
            <a:srgbClr val="FFCC00"/>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24" name="AutoShape 157"/>
          <p:cNvSpPr>
            <a:spLocks noChangeArrowheads="1"/>
          </p:cNvSpPr>
          <p:nvPr/>
        </p:nvSpPr>
        <p:spPr bwMode="auto">
          <a:xfrm>
            <a:off x="2806700" y="5067300"/>
            <a:ext cx="152400" cy="114300"/>
          </a:xfrm>
          <a:prstGeom prst="roundRect">
            <a:avLst>
              <a:gd name="adj" fmla="val 50000"/>
            </a:avLst>
          </a:prstGeom>
          <a:solidFill>
            <a:srgbClr val="FFCC00"/>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25" name="AutoShape 158"/>
          <p:cNvSpPr>
            <a:spLocks noChangeArrowheads="1"/>
          </p:cNvSpPr>
          <p:nvPr/>
        </p:nvSpPr>
        <p:spPr bwMode="auto">
          <a:xfrm>
            <a:off x="3048000" y="5067300"/>
            <a:ext cx="165100" cy="114300"/>
          </a:xfrm>
          <a:prstGeom prst="roundRect">
            <a:avLst>
              <a:gd name="adj" fmla="val 50000"/>
            </a:avLst>
          </a:prstGeom>
          <a:solidFill>
            <a:srgbClr val="FFCC00"/>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26" name="AutoShape 159"/>
          <p:cNvSpPr>
            <a:spLocks noChangeArrowheads="1"/>
          </p:cNvSpPr>
          <p:nvPr/>
        </p:nvSpPr>
        <p:spPr bwMode="auto">
          <a:xfrm>
            <a:off x="3302000" y="5067300"/>
            <a:ext cx="165100" cy="114300"/>
          </a:xfrm>
          <a:prstGeom prst="roundRect">
            <a:avLst>
              <a:gd name="adj" fmla="val 50000"/>
            </a:avLst>
          </a:prstGeom>
          <a:solidFill>
            <a:srgbClr val="FFCC00"/>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27" name="AutoShape 160"/>
          <p:cNvSpPr>
            <a:spLocks noChangeArrowheads="1"/>
          </p:cNvSpPr>
          <p:nvPr/>
        </p:nvSpPr>
        <p:spPr bwMode="auto">
          <a:xfrm>
            <a:off x="3556000" y="5067300"/>
            <a:ext cx="152400" cy="114300"/>
          </a:xfrm>
          <a:prstGeom prst="roundRect">
            <a:avLst>
              <a:gd name="adj" fmla="val 50000"/>
            </a:avLst>
          </a:prstGeom>
          <a:solidFill>
            <a:srgbClr val="FFCC00"/>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28" name="AutoShape 161"/>
          <p:cNvSpPr>
            <a:spLocks noChangeArrowheads="1"/>
          </p:cNvSpPr>
          <p:nvPr/>
        </p:nvSpPr>
        <p:spPr bwMode="auto">
          <a:xfrm>
            <a:off x="3810000" y="5067300"/>
            <a:ext cx="152400" cy="114300"/>
          </a:xfrm>
          <a:prstGeom prst="roundRect">
            <a:avLst>
              <a:gd name="adj" fmla="val 50000"/>
            </a:avLst>
          </a:prstGeom>
          <a:solidFill>
            <a:srgbClr val="FFCC00"/>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29" name="AutoShape 162"/>
          <p:cNvSpPr>
            <a:spLocks noChangeArrowheads="1"/>
          </p:cNvSpPr>
          <p:nvPr/>
        </p:nvSpPr>
        <p:spPr bwMode="auto">
          <a:xfrm>
            <a:off x="4064000" y="5067300"/>
            <a:ext cx="152400" cy="114300"/>
          </a:xfrm>
          <a:prstGeom prst="roundRect">
            <a:avLst>
              <a:gd name="adj" fmla="val 50000"/>
            </a:avLst>
          </a:prstGeom>
          <a:solidFill>
            <a:srgbClr val="FFCC00"/>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30" name="Freeform 163"/>
          <p:cNvSpPr>
            <a:spLocks/>
          </p:cNvSpPr>
          <p:nvPr/>
        </p:nvSpPr>
        <p:spPr bwMode="auto">
          <a:xfrm>
            <a:off x="2324100" y="4343400"/>
            <a:ext cx="12700" cy="177800"/>
          </a:xfrm>
          <a:custGeom>
            <a:avLst/>
            <a:gdLst>
              <a:gd name="T0" fmla="*/ 0 w 8"/>
              <a:gd name="T1" fmla="*/ 0 h 112"/>
              <a:gd name="T2" fmla="*/ 0 w 8"/>
              <a:gd name="T3" fmla="*/ 2147483647 h 112"/>
              <a:gd name="T4" fmla="*/ 2147483647 w 8"/>
              <a:gd name="T5" fmla="*/ 2147483647 h 112"/>
              <a:gd name="T6" fmla="*/ 0 60000 65536"/>
              <a:gd name="T7" fmla="*/ 0 60000 65536"/>
              <a:gd name="T8" fmla="*/ 0 60000 65536"/>
              <a:gd name="T9" fmla="*/ 0 w 8"/>
              <a:gd name="T10" fmla="*/ 0 h 112"/>
              <a:gd name="T11" fmla="*/ 8 w 8"/>
              <a:gd name="T12" fmla="*/ 112 h 112"/>
            </a:gdLst>
            <a:ahLst/>
            <a:cxnLst>
              <a:cxn ang="T6">
                <a:pos x="T0" y="T1"/>
              </a:cxn>
              <a:cxn ang="T7">
                <a:pos x="T2" y="T3"/>
              </a:cxn>
              <a:cxn ang="T8">
                <a:pos x="T4" y="T5"/>
              </a:cxn>
            </a:cxnLst>
            <a:rect l="T9" t="T10" r="T11" b="T12"/>
            <a:pathLst>
              <a:path w="8" h="112">
                <a:moveTo>
                  <a:pt x="0" y="0"/>
                </a:moveTo>
                <a:lnTo>
                  <a:pt x="0" y="24"/>
                </a:lnTo>
                <a:lnTo>
                  <a:pt x="8" y="112"/>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31" name="Freeform 164"/>
          <p:cNvSpPr>
            <a:spLocks/>
          </p:cNvSpPr>
          <p:nvPr/>
        </p:nvSpPr>
        <p:spPr bwMode="auto">
          <a:xfrm>
            <a:off x="2463800" y="4318000"/>
            <a:ext cx="25400" cy="203200"/>
          </a:xfrm>
          <a:custGeom>
            <a:avLst/>
            <a:gdLst>
              <a:gd name="T0" fmla="*/ 2147483647 w 16"/>
              <a:gd name="T1" fmla="*/ 0 h 128"/>
              <a:gd name="T2" fmla="*/ 0 w 16"/>
              <a:gd name="T3" fmla="*/ 2147483647 h 128"/>
              <a:gd name="T4" fmla="*/ 2147483647 w 16"/>
              <a:gd name="T5" fmla="*/ 2147483647 h 128"/>
              <a:gd name="T6" fmla="*/ 0 w 16"/>
              <a:gd name="T7" fmla="*/ 2147483647 h 128"/>
              <a:gd name="T8" fmla="*/ 2147483647 w 16"/>
              <a:gd name="T9" fmla="*/ 2147483647 h 128"/>
              <a:gd name="T10" fmla="*/ 0 60000 65536"/>
              <a:gd name="T11" fmla="*/ 0 60000 65536"/>
              <a:gd name="T12" fmla="*/ 0 60000 65536"/>
              <a:gd name="T13" fmla="*/ 0 60000 65536"/>
              <a:gd name="T14" fmla="*/ 0 60000 65536"/>
              <a:gd name="T15" fmla="*/ 0 w 16"/>
              <a:gd name="T16" fmla="*/ 0 h 128"/>
              <a:gd name="T17" fmla="*/ 16 w 16"/>
              <a:gd name="T18" fmla="*/ 128 h 128"/>
            </a:gdLst>
            <a:ahLst/>
            <a:cxnLst>
              <a:cxn ang="T10">
                <a:pos x="T0" y="T1"/>
              </a:cxn>
              <a:cxn ang="T11">
                <a:pos x="T2" y="T3"/>
              </a:cxn>
              <a:cxn ang="T12">
                <a:pos x="T4" y="T5"/>
              </a:cxn>
              <a:cxn ang="T13">
                <a:pos x="T6" y="T7"/>
              </a:cxn>
              <a:cxn ang="T14">
                <a:pos x="T8" y="T9"/>
              </a:cxn>
            </a:cxnLst>
            <a:rect l="T15" t="T16" r="T17" b="T18"/>
            <a:pathLst>
              <a:path w="16" h="128">
                <a:moveTo>
                  <a:pt x="8" y="0"/>
                </a:moveTo>
                <a:lnTo>
                  <a:pt x="0" y="24"/>
                </a:lnTo>
                <a:lnTo>
                  <a:pt x="16" y="56"/>
                </a:lnTo>
                <a:lnTo>
                  <a:pt x="0" y="80"/>
                </a:lnTo>
                <a:lnTo>
                  <a:pt x="8" y="128"/>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32" name="Freeform 165"/>
          <p:cNvSpPr>
            <a:spLocks/>
          </p:cNvSpPr>
          <p:nvPr/>
        </p:nvSpPr>
        <p:spPr bwMode="auto">
          <a:xfrm>
            <a:off x="2324100" y="4914900"/>
            <a:ext cx="25400" cy="215900"/>
          </a:xfrm>
          <a:custGeom>
            <a:avLst/>
            <a:gdLst>
              <a:gd name="T0" fmla="*/ 2147483647 w 16"/>
              <a:gd name="T1" fmla="*/ 0 h 136"/>
              <a:gd name="T2" fmla="*/ 2147483647 w 16"/>
              <a:gd name="T3" fmla="*/ 2147483647 h 136"/>
              <a:gd name="T4" fmla="*/ 0 w 16"/>
              <a:gd name="T5" fmla="*/ 2147483647 h 136"/>
              <a:gd name="T6" fmla="*/ 2147483647 w 16"/>
              <a:gd name="T7" fmla="*/ 2147483647 h 136"/>
              <a:gd name="T8" fmla="*/ 0 60000 65536"/>
              <a:gd name="T9" fmla="*/ 0 60000 65536"/>
              <a:gd name="T10" fmla="*/ 0 60000 65536"/>
              <a:gd name="T11" fmla="*/ 0 60000 65536"/>
              <a:gd name="T12" fmla="*/ 0 w 16"/>
              <a:gd name="T13" fmla="*/ 0 h 136"/>
              <a:gd name="T14" fmla="*/ 16 w 16"/>
              <a:gd name="T15" fmla="*/ 136 h 136"/>
            </a:gdLst>
            <a:ahLst/>
            <a:cxnLst>
              <a:cxn ang="T8">
                <a:pos x="T0" y="T1"/>
              </a:cxn>
              <a:cxn ang="T9">
                <a:pos x="T2" y="T3"/>
              </a:cxn>
              <a:cxn ang="T10">
                <a:pos x="T4" y="T5"/>
              </a:cxn>
              <a:cxn ang="T11">
                <a:pos x="T6" y="T7"/>
              </a:cxn>
            </a:cxnLst>
            <a:rect l="T12" t="T13" r="T14" b="T15"/>
            <a:pathLst>
              <a:path w="16" h="136">
                <a:moveTo>
                  <a:pt x="8" y="0"/>
                </a:moveTo>
                <a:lnTo>
                  <a:pt x="8" y="32"/>
                </a:lnTo>
                <a:lnTo>
                  <a:pt x="0" y="80"/>
                </a:lnTo>
                <a:lnTo>
                  <a:pt x="16" y="136"/>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33" name="Freeform 166"/>
          <p:cNvSpPr>
            <a:spLocks/>
          </p:cNvSpPr>
          <p:nvPr/>
        </p:nvSpPr>
        <p:spPr bwMode="auto">
          <a:xfrm>
            <a:off x="2476500" y="4927600"/>
            <a:ext cx="25400" cy="203200"/>
          </a:xfrm>
          <a:custGeom>
            <a:avLst/>
            <a:gdLst>
              <a:gd name="T0" fmla="*/ 2147483647 w 16"/>
              <a:gd name="T1" fmla="*/ 0 h 128"/>
              <a:gd name="T2" fmla="*/ 0 w 16"/>
              <a:gd name="T3" fmla="*/ 2147483647 h 128"/>
              <a:gd name="T4" fmla="*/ 2147483647 w 16"/>
              <a:gd name="T5" fmla="*/ 2147483647 h 128"/>
              <a:gd name="T6" fmla="*/ 0 w 16"/>
              <a:gd name="T7" fmla="*/ 2147483647 h 128"/>
              <a:gd name="T8" fmla="*/ 2147483647 w 16"/>
              <a:gd name="T9" fmla="*/ 2147483647 h 128"/>
              <a:gd name="T10" fmla="*/ 0 60000 65536"/>
              <a:gd name="T11" fmla="*/ 0 60000 65536"/>
              <a:gd name="T12" fmla="*/ 0 60000 65536"/>
              <a:gd name="T13" fmla="*/ 0 60000 65536"/>
              <a:gd name="T14" fmla="*/ 0 60000 65536"/>
              <a:gd name="T15" fmla="*/ 0 w 16"/>
              <a:gd name="T16" fmla="*/ 0 h 128"/>
              <a:gd name="T17" fmla="*/ 16 w 16"/>
              <a:gd name="T18" fmla="*/ 128 h 128"/>
            </a:gdLst>
            <a:ahLst/>
            <a:cxnLst>
              <a:cxn ang="T10">
                <a:pos x="T0" y="T1"/>
              </a:cxn>
              <a:cxn ang="T11">
                <a:pos x="T2" y="T3"/>
              </a:cxn>
              <a:cxn ang="T12">
                <a:pos x="T4" y="T5"/>
              </a:cxn>
              <a:cxn ang="T13">
                <a:pos x="T6" y="T7"/>
              </a:cxn>
              <a:cxn ang="T14">
                <a:pos x="T8" y="T9"/>
              </a:cxn>
            </a:cxnLst>
            <a:rect l="T15" t="T16" r="T17" b="T18"/>
            <a:pathLst>
              <a:path w="16" h="128">
                <a:moveTo>
                  <a:pt x="8" y="0"/>
                </a:moveTo>
                <a:lnTo>
                  <a:pt x="0" y="24"/>
                </a:lnTo>
                <a:lnTo>
                  <a:pt x="16" y="56"/>
                </a:lnTo>
                <a:lnTo>
                  <a:pt x="0" y="80"/>
                </a:lnTo>
                <a:lnTo>
                  <a:pt x="8" y="128"/>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34" name="Freeform 167"/>
          <p:cNvSpPr>
            <a:spLocks/>
          </p:cNvSpPr>
          <p:nvPr/>
        </p:nvSpPr>
        <p:spPr bwMode="auto">
          <a:xfrm>
            <a:off x="2540000" y="4927600"/>
            <a:ext cx="25400" cy="215900"/>
          </a:xfrm>
          <a:custGeom>
            <a:avLst/>
            <a:gdLst>
              <a:gd name="T0" fmla="*/ 2147483647 w 16"/>
              <a:gd name="T1" fmla="*/ 0 h 136"/>
              <a:gd name="T2" fmla="*/ 2147483647 w 16"/>
              <a:gd name="T3" fmla="*/ 2147483647 h 136"/>
              <a:gd name="T4" fmla="*/ 0 w 16"/>
              <a:gd name="T5" fmla="*/ 2147483647 h 136"/>
              <a:gd name="T6" fmla="*/ 2147483647 w 16"/>
              <a:gd name="T7" fmla="*/ 2147483647 h 136"/>
              <a:gd name="T8" fmla="*/ 0 60000 65536"/>
              <a:gd name="T9" fmla="*/ 0 60000 65536"/>
              <a:gd name="T10" fmla="*/ 0 60000 65536"/>
              <a:gd name="T11" fmla="*/ 0 60000 65536"/>
              <a:gd name="T12" fmla="*/ 0 w 16"/>
              <a:gd name="T13" fmla="*/ 0 h 136"/>
              <a:gd name="T14" fmla="*/ 16 w 16"/>
              <a:gd name="T15" fmla="*/ 136 h 136"/>
            </a:gdLst>
            <a:ahLst/>
            <a:cxnLst>
              <a:cxn ang="T8">
                <a:pos x="T0" y="T1"/>
              </a:cxn>
              <a:cxn ang="T9">
                <a:pos x="T2" y="T3"/>
              </a:cxn>
              <a:cxn ang="T10">
                <a:pos x="T4" y="T5"/>
              </a:cxn>
              <a:cxn ang="T11">
                <a:pos x="T6" y="T7"/>
              </a:cxn>
            </a:cxnLst>
            <a:rect l="T12" t="T13" r="T14" b="T15"/>
            <a:pathLst>
              <a:path w="16" h="136">
                <a:moveTo>
                  <a:pt x="8" y="0"/>
                </a:moveTo>
                <a:lnTo>
                  <a:pt x="8" y="32"/>
                </a:lnTo>
                <a:lnTo>
                  <a:pt x="0" y="80"/>
                </a:lnTo>
                <a:lnTo>
                  <a:pt x="16" y="136"/>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35" name="Freeform 168"/>
          <p:cNvSpPr>
            <a:spLocks/>
          </p:cNvSpPr>
          <p:nvPr/>
        </p:nvSpPr>
        <p:spPr bwMode="auto">
          <a:xfrm>
            <a:off x="2692400" y="4927600"/>
            <a:ext cx="25400" cy="203200"/>
          </a:xfrm>
          <a:custGeom>
            <a:avLst/>
            <a:gdLst>
              <a:gd name="T0" fmla="*/ 2147483647 w 16"/>
              <a:gd name="T1" fmla="*/ 0 h 128"/>
              <a:gd name="T2" fmla="*/ 0 w 16"/>
              <a:gd name="T3" fmla="*/ 2147483647 h 128"/>
              <a:gd name="T4" fmla="*/ 2147483647 w 16"/>
              <a:gd name="T5" fmla="*/ 2147483647 h 128"/>
              <a:gd name="T6" fmla="*/ 0 w 16"/>
              <a:gd name="T7" fmla="*/ 2147483647 h 128"/>
              <a:gd name="T8" fmla="*/ 2147483647 w 16"/>
              <a:gd name="T9" fmla="*/ 2147483647 h 128"/>
              <a:gd name="T10" fmla="*/ 0 60000 65536"/>
              <a:gd name="T11" fmla="*/ 0 60000 65536"/>
              <a:gd name="T12" fmla="*/ 0 60000 65536"/>
              <a:gd name="T13" fmla="*/ 0 60000 65536"/>
              <a:gd name="T14" fmla="*/ 0 60000 65536"/>
              <a:gd name="T15" fmla="*/ 0 w 16"/>
              <a:gd name="T16" fmla="*/ 0 h 128"/>
              <a:gd name="T17" fmla="*/ 16 w 16"/>
              <a:gd name="T18" fmla="*/ 128 h 128"/>
            </a:gdLst>
            <a:ahLst/>
            <a:cxnLst>
              <a:cxn ang="T10">
                <a:pos x="T0" y="T1"/>
              </a:cxn>
              <a:cxn ang="T11">
                <a:pos x="T2" y="T3"/>
              </a:cxn>
              <a:cxn ang="T12">
                <a:pos x="T4" y="T5"/>
              </a:cxn>
              <a:cxn ang="T13">
                <a:pos x="T6" y="T7"/>
              </a:cxn>
              <a:cxn ang="T14">
                <a:pos x="T8" y="T9"/>
              </a:cxn>
            </a:cxnLst>
            <a:rect l="T15" t="T16" r="T17" b="T18"/>
            <a:pathLst>
              <a:path w="16" h="128">
                <a:moveTo>
                  <a:pt x="8" y="0"/>
                </a:moveTo>
                <a:lnTo>
                  <a:pt x="0" y="24"/>
                </a:lnTo>
                <a:lnTo>
                  <a:pt x="16" y="56"/>
                </a:lnTo>
                <a:lnTo>
                  <a:pt x="0" y="80"/>
                </a:lnTo>
                <a:lnTo>
                  <a:pt x="8" y="128"/>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36" name="Freeform 169"/>
          <p:cNvSpPr>
            <a:spLocks/>
          </p:cNvSpPr>
          <p:nvPr/>
        </p:nvSpPr>
        <p:spPr bwMode="auto">
          <a:xfrm>
            <a:off x="2781300" y="4927600"/>
            <a:ext cx="25400" cy="215900"/>
          </a:xfrm>
          <a:custGeom>
            <a:avLst/>
            <a:gdLst>
              <a:gd name="T0" fmla="*/ 2147483647 w 16"/>
              <a:gd name="T1" fmla="*/ 0 h 136"/>
              <a:gd name="T2" fmla="*/ 2147483647 w 16"/>
              <a:gd name="T3" fmla="*/ 2147483647 h 136"/>
              <a:gd name="T4" fmla="*/ 0 w 16"/>
              <a:gd name="T5" fmla="*/ 2147483647 h 136"/>
              <a:gd name="T6" fmla="*/ 2147483647 w 16"/>
              <a:gd name="T7" fmla="*/ 2147483647 h 136"/>
              <a:gd name="T8" fmla="*/ 0 60000 65536"/>
              <a:gd name="T9" fmla="*/ 0 60000 65536"/>
              <a:gd name="T10" fmla="*/ 0 60000 65536"/>
              <a:gd name="T11" fmla="*/ 0 60000 65536"/>
              <a:gd name="T12" fmla="*/ 0 w 16"/>
              <a:gd name="T13" fmla="*/ 0 h 136"/>
              <a:gd name="T14" fmla="*/ 16 w 16"/>
              <a:gd name="T15" fmla="*/ 136 h 136"/>
            </a:gdLst>
            <a:ahLst/>
            <a:cxnLst>
              <a:cxn ang="T8">
                <a:pos x="T0" y="T1"/>
              </a:cxn>
              <a:cxn ang="T9">
                <a:pos x="T2" y="T3"/>
              </a:cxn>
              <a:cxn ang="T10">
                <a:pos x="T4" y="T5"/>
              </a:cxn>
              <a:cxn ang="T11">
                <a:pos x="T6" y="T7"/>
              </a:cxn>
            </a:cxnLst>
            <a:rect l="T12" t="T13" r="T14" b="T15"/>
            <a:pathLst>
              <a:path w="16" h="136">
                <a:moveTo>
                  <a:pt x="8" y="0"/>
                </a:moveTo>
                <a:lnTo>
                  <a:pt x="8" y="32"/>
                </a:lnTo>
                <a:lnTo>
                  <a:pt x="0" y="80"/>
                </a:lnTo>
                <a:lnTo>
                  <a:pt x="16" y="136"/>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37" name="Freeform 170"/>
          <p:cNvSpPr>
            <a:spLocks/>
          </p:cNvSpPr>
          <p:nvPr/>
        </p:nvSpPr>
        <p:spPr bwMode="auto">
          <a:xfrm>
            <a:off x="2933700" y="4927600"/>
            <a:ext cx="25400" cy="203200"/>
          </a:xfrm>
          <a:custGeom>
            <a:avLst/>
            <a:gdLst>
              <a:gd name="T0" fmla="*/ 2147483647 w 16"/>
              <a:gd name="T1" fmla="*/ 0 h 128"/>
              <a:gd name="T2" fmla="*/ 0 w 16"/>
              <a:gd name="T3" fmla="*/ 2147483647 h 128"/>
              <a:gd name="T4" fmla="*/ 2147483647 w 16"/>
              <a:gd name="T5" fmla="*/ 2147483647 h 128"/>
              <a:gd name="T6" fmla="*/ 0 w 16"/>
              <a:gd name="T7" fmla="*/ 2147483647 h 128"/>
              <a:gd name="T8" fmla="*/ 2147483647 w 16"/>
              <a:gd name="T9" fmla="*/ 2147483647 h 128"/>
              <a:gd name="T10" fmla="*/ 0 60000 65536"/>
              <a:gd name="T11" fmla="*/ 0 60000 65536"/>
              <a:gd name="T12" fmla="*/ 0 60000 65536"/>
              <a:gd name="T13" fmla="*/ 0 60000 65536"/>
              <a:gd name="T14" fmla="*/ 0 60000 65536"/>
              <a:gd name="T15" fmla="*/ 0 w 16"/>
              <a:gd name="T16" fmla="*/ 0 h 128"/>
              <a:gd name="T17" fmla="*/ 16 w 16"/>
              <a:gd name="T18" fmla="*/ 128 h 128"/>
            </a:gdLst>
            <a:ahLst/>
            <a:cxnLst>
              <a:cxn ang="T10">
                <a:pos x="T0" y="T1"/>
              </a:cxn>
              <a:cxn ang="T11">
                <a:pos x="T2" y="T3"/>
              </a:cxn>
              <a:cxn ang="T12">
                <a:pos x="T4" y="T5"/>
              </a:cxn>
              <a:cxn ang="T13">
                <a:pos x="T6" y="T7"/>
              </a:cxn>
              <a:cxn ang="T14">
                <a:pos x="T8" y="T9"/>
              </a:cxn>
            </a:cxnLst>
            <a:rect l="T15" t="T16" r="T17" b="T18"/>
            <a:pathLst>
              <a:path w="16" h="128">
                <a:moveTo>
                  <a:pt x="8" y="0"/>
                </a:moveTo>
                <a:lnTo>
                  <a:pt x="0" y="24"/>
                </a:lnTo>
                <a:lnTo>
                  <a:pt x="16" y="56"/>
                </a:lnTo>
                <a:lnTo>
                  <a:pt x="0" y="80"/>
                </a:lnTo>
                <a:lnTo>
                  <a:pt x="8" y="128"/>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38" name="Freeform 171"/>
          <p:cNvSpPr>
            <a:spLocks/>
          </p:cNvSpPr>
          <p:nvPr/>
        </p:nvSpPr>
        <p:spPr bwMode="auto">
          <a:xfrm>
            <a:off x="3035300" y="4927600"/>
            <a:ext cx="25400" cy="215900"/>
          </a:xfrm>
          <a:custGeom>
            <a:avLst/>
            <a:gdLst>
              <a:gd name="T0" fmla="*/ 2147483647 w 16"/>
              <a:gd name="T1" fmla="*/ 0 h 136"/>
              <a:gd name="T2" fmla="*/ 2147483647 w 16"/>
              <a:gd name="T3" fmla="*/ 2147483647 h 136"/>
              <a:gd name="T4" fmla="*/ 0 w 16"/>
              <a:gd name="T5" fmla="*/ 2147483647 h 136"/>
              <a:gd name="T6" fmla="*/ 2147483647 w 16"/>
              <a:gd name="T7" fmla="*/ 2147483647 h 136"/>
              <a:gd name="T8" fmla="*/ 0 60000 65536"/>
              <a:gd name="T9" fmla="*/ 0 60000 65536"/>
              <a:gd name="T10" fmla="*/ 0 60000 65536"/>
              <a:gd name="T11" fmla="*/ 0 60000 65536"/>
              <a:gd name="T12" fmla="*/ 0 w 16"/>
              <a:gd name="T13" fmla="*/ 0 h 136"/>
              <a:gd name="T14" fmla="*/ 16 w 16"/>
              <a:gd name="T15" fmla="*/ 136 h 136"/>
            </a:gdLst>
            <a:ahLst/>
            <a:cxnLst>
              <a:cxn ang="T8">
                <a:pos x="T0" y="T1"/>
              </a:cxn>
              <a:cxn ang="T9">
                <a:pos x="T2" y="T3"/>
              </a:cxn>
              <a:cxn ang="T10">
                <a:pos x="T4" y="T5"/>
              </a:cxn>
              <a:cxn ang="T11">
                <a:pos x="T6" y="T7"/>
              </a:cxn>
            </a:cxnLst>
            <a:rect l="T12" t="T13" r="T14" b="T15"/>
            <a:pathLst>
              <a:path w="16" h="136">
                <a:moveTo>
                  <a:pt x="8" y="0"/>
                </a:moveTo>
                <a:lnTo>
                  <a:pt x="8" y="32"/>
                </a:lnTo>
                <a:lnTo>
                  <a:pt x="0" y="80"/>
                </a:lnTo>
                <a:lnTo>
                  <a:pt x="16" y="136"/>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39" name="Freeform 172"/>
          <p:cNvSpPr>
            <a:spLocks/>
          </p:cNvSpPr>
          <p:nvPr/>
        </p:nvSpPr>
        <p:spPr bwMode="auto">
          <a:xfrm>
            <a:off x="3187700" y="4927600"/>
            <a:ext cx="25400" cy="203200"/>
          </a:xfrm>
          <a:custGeom>
            <a:avLst/>
            <a:gdLst>
              <a:gd name="T0" fmla="*/ 2147483647 w 16"/>
              <a:gd name="T1" fmla="*/ 0 h 128"/>
              <a:gd name="T2" fmla="*/ 0 w 16"/>
              <a:gd name="T3" fmla="*/ 2147483647 h 128"/>
              <a:gd name="T4" fmla="*/ 2147483647 w 16"/>
              <a:gd name="T5" fmla="*/ 2147483647 h 128"/>
              <a:gd name="T6" fmla="*/ 0 w 16"/>
              <a:gd name="T7" fmla="*/ 2147483647 h 128"/>
              <a:gd name="T8" fmla="*/ 2147483647 w 16"/>
              <a:gd name="T9" fmla="*/ 2147483647 h 128"/>
              <a:gd name="T10" fmla="*/ 0 60000 65536"/>
              <a:gd name="T11" fmla="*/ 0 60000 65536"/>
              <a:gd name="T12" fmla="*/ 0 60000 65536"/>
              <a:gd name="T13" fmla="*/ 0 60000 65536"/>
              <a:gd name="T14" fmla="*/ 0 60000 65536"/>
              <a:gd name="T15" fmla="*/ 0 w 16"/>
              <a:gd name="T16" fmla="*/ 0 h 128"/>
              <a:gd name="T17" fmla="*/ 16 w 16"/>
              <a:gd name="T18" fmla="*/ 128 h 128"/>
            </a:gdLst>
            <a:ahLst/>
            <a:cxnLst>
              <a:cxn ang="T10">
                <a:pos x="T0" y="T1"/>
              </a:cxn>
              <a:cxn ang="T11">
                <a:pos x="T2" y="T3"/>
              </a:cxn>
              <a:cxn ang="T12">
                <a:pos x="T4" y="T5"/>
              </a:cxn>
              <a:cxn ang="T13">
                <a:pos x="T6" y="T7"/>
              </a:cxn>
              <a:cxn ang="T14">
                <a:pos x="T8" y="T9"/>
              </a:cxn>
            </a:cxnLst>
            <a:rect l="T15" t="T16" r="T17" b="T18"/>
            <a:pathLst>
              <a:path w="16" h="128">
                <a:moveTo>
                  <a:pt x="8" y="0"/>
                </a:moveTo>
                <a:lnTo>
                  <a:pt x="0" y="24"/>
                </a:lnTo>
                <a:lnTo>
                  <a:pt x="16" y="56"/>
                </a:lnTo>
                <a:lnTo>
                  <a:pt x="0" y="80"/>
                </a:lnTo>
                <a:lnTo>
                  <a:pt x="8" y="128"/>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40" name="Freeform 173"/>
          <p:cNvSpPr>
            <a:spLocks/>
          </p:cNvSpPr>
          <p:nvPr/>
        </p:nvSpPr>
        <p:spPr bwMode="auto">
          <a:xfrm>
            <a:off x="3289300" y="4927600"/>
            <a:ext cx="25400" cy="215900"/>
          </a:xfrm>
          <a:custGeom>
            <a:avLst/>
            <a:gdLst>
              <a:gd name="T0" fmla="*/ 2147483647 w 16"/>
              <a:gd name="T1" fmla="*/ 0 h 136"/>
              <a:gd name="T2" fmla="*/ 2147483647 w 16"/>
              <a:gd name="T3" fmla="*/ 2147483647 h 136"/>
              <a:gd name="T4" fmla="*/ 0 w 16"/>
              <a:gd name="T5" fmla="*/ 2147483647 h 136"/>
              <a:gd name="T6" fmla="*/ 2147483647 w 16"/>
              <a:gd name="T7" fmla="*/ 2147483647 h 136"/>
              <a:gd name="T8" fmla="*/ 0 60000 65536"/>
              <a:gd name="T9" fmla="*/ 0 60000 65536"/>
              <a:gd name="T10" fmla="*/ 0 60000 65536"/>
              <a:gd name="T11" fmla="*/ 0 60000 65536"/>
              <a:gd name="T12" fmla="*/ 0 w 16"/>
              <a:gd name="T13" fmla="*/ 0 h 136"/>
              <a:gd name="T14" fmla="*/ 16 w 16"/>
              <a:gd name="T15" fmla="*/ 136 h 136"/>
            </a:gdLst>
            <a:ahLst/>
            <a:cxnLst>
              <a:cxn ang="T8">
                <a:pos x="T0" y="T1"/>
              </a:cxn>
              <a:cxn ang="T9">
                <a:pos x="T2" y="T3"/>
              </a:cxn>
              <a:cxn ang="T10">
                <a:pos x="T4" y="T5"/>
              </a:cxn>
              <a:cxn ang="T11">
                <a:pos x="T6" y="T7"/>
              </a:cxn>
            </a:cxnLst>
            <a:rect l="T12" t="T13" r="T14" b="T15"/>
            <a:pathLst>
              <a:path w="16" h="136">
                <a:moveTo>
                  <a:pt x="8" y="0"/>
                </a:moveTo>
                <a:lnTo>
                  <a:pt x="8" y="32"/>
                </a:lnTo>
                <a:lnTo>
                  <a:pt x="0" y="80"/>
                </a:lnTo>
                <a:lnTo>
                  <a:pt x="16" y="136"/>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41" name="Freeform 174"/>
          <p:cNvSpPr>
            <a:spLocks/>
          </p:cNvSpPr>
          <p:nvPr/>
        </p:nvSpPr>
        <p:spPr bwMode="auto">
          <a:xfrm>
            <a:off x="3441700" y="4927600"/>
            <a:ext cx="25400" cy="203200"/>
          </a:xfrm>
          <a:custGeom>
            <a:avLst/>
            <a:gdLst>
              <a:gd name="T0" fmla="*/ 2147483647 w 16"/>
              <a:gd name="T1" fmla="*/ 0 h 128"/>
              <a:gd name="T2" fmla="*/ 0 w 16"/>
              <a:gd name="T3" fmla="*/ 2147483647 h 128"/>
              <a:gd name="T4" fmla="*/ 2147483647 w 16"/>
              <a:gd name="T5" fmla="*/ 2147483647 h 128"/>
              <a:gd name="T6" fmla="*/ 0 w 16"/>
              <a:gd name="T7" fmla="*/ 2147483647 h 128"/>
              <a:gd name="T8" fmla="*/ 2147483647 w 16"/>
              <a:gd name="T9" fmla="*/ 2147483647 h 128"/>
              <a:gd name="T10" fmla="*/ 0 60000 65536"/>
              <a:gd name="T11" fmla="*/ 0 60000 65536"/>
              <a:gd name="T12" fmla="*/ 0 60000 65536"/>
              <a:gd name="T13" fmla="*/ 0 60000 65536"/>
              <a:gd name="T14" fmla="*/ 0 60000 65536"/>
              <a:gd name="T15" fmla="*/ 0 w 16"/>
              <a:gd name="T16" fmla="*/ 0 h 128"/>
              <a:gd name="T17" fmla="*/ 16 w 16"/>
              <a:gd name="T18" fmla="*/ 128 h 128"/>
            </a:gdLst>
            <a:ahLst/>
            <a:cxnLst>
              <a:cxn ang="T10">
                <a:pos x="T0" y="T1"/>
              </a:cxn>
              <a:cxn ang="T11">
                <a:pos x="T2" y="T3"/>
              </a:cxn>
              <a:cxn ang="T12">
                <a:pos x="T4" y="T5"/>
              </a:cxn>
              <a:cxn ang="T13">
                <a:pos x="T6" y="T7"/>
              </a:cxn>
              <a:cxn ang="T14">
                <a:pos x="T8" y="T9"/>
              </a:cxn>
            </a:cxnLst>
            <a:rect l="T15" t="T16" r="T17" b="T18"/>
            <a:pathLst>
              <a:path w="16" h="128">
                <a:moveTo>
                  <a:pt x="8" y="0"/>
                </a:moveTo>
                <a:lnTo>
                  <a:pt x="0" y="24"/>
                </a:lnTo>
                <a:lnTo>
                  <a:pt x="16" y="56"/>
                </a:lnTo>
                <a:lnTo>
                  <a:pt x="0" y="80"/>
                </a:lnTo>
                <a:lnTo>
                  <a:pt x="8" y="128"/>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42" name="Freeform 175"/>
          <p:cNvSpPr>
            <a:spLocks/>
          </p:cNvSpPr>
          <p:nvPr/>
        </p:nvSpPr>
        <p:spPr bwMode="auto">
          <a:xfrm>
            <a:off x="3543300" y="4927600"/>
            <a:ext cx="25400" cy="215900"/>
          </a:xfrm>
          <a:custGeom>
            <a:avLst/>
            <a:gdLst>
              <a:gd name="T0" fmla="*/ 2147483647 w 16"/>
              <a:gd name="T1" fmla="*/ 0 h 136"/>
              <a:gd name="T2" fmla="*/ 2147483647 w 16"/>
              <a:gd name="T3" fmla="*/ 2147483647 h 136"/>
              <a:gd name="T4" fmla="*/ 0 w 16"/>
              <a:gd name="T5" fmla="*/ 2147483647 h 136"/>
              <a:gd name="T6" fmla="*/ 2147483647 w 16"/>
              <a:gd name="T7" fmla="*/ 2147483647 h 136"/>
              <a:gd name="T8" fmla="*/ 0 60000 65536"/>
              <a:gd name="T9" fmla="*/ 0 60000 65536"/>
              <a:gd name="T10" fmla="*/ 0 60000 65536"/>
              <a:gd name="T11" fmla="*/ 0 60000 65536"/>
              <a:gd name="T12" fmla="*/ 0 w 16"/>
              <a:gd name="T13" fmla="*/ 0 h 136"/>
              <a:gd name="T14" fmla="*/ 16 w 16"/>
              <a:gd name="T15" fmla="*/ 136 h 136"/>
            </a:gdLst>
            <a:ahLst/>
            <a:cxnLst>
              <a:cxn ang="T8">
                <a:pos x="T0" y="T1"/>
              </a:cxn>
              <a:cxn ang="T9">
                <a:pos x="T2" y="T3"/>
              </a:cxn>
              <a:cxn ang="T10">
                <a:pos x="T4" y="T5"/>
              </a:cxn>
              <a:cxn ang="T11">
                <a:pos x="T6" y="T7"/>
              </a:cxn>
            </a:cxnLst>
            <a:rect l="T12" t="T13" r="T14" b="T15"/>
            <a:pathLst>
              <a:path w="16" h="136">
                <a:moveTo>
                  <a:pt x="8" y="0"/>
                </a:moveTo>
                <a:lnTo>
                  <a:pt x="8" y="32"/>
                </a:lnTo>
                <a:lnTo>
                  <a:pt x="0" y="80"/>
                </a:lnTo>
                <a:lnTo>
                  <a:pt x="16" y="136"/>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43" name="Freeform 176"/>
          <p:cNvSpPr>
            <a:spLocks/>
          </p:cNvSpPr>
          <p:nvPr/>
        </p:nvSpPr>
        <p:spPr bwMode="auto">
          <a:xfrm>
            <a:off x="3695700" y="4927600"/>
            <a:ext cx="25400" cy="203200"/>
          </a:xfrm>
          <a:custGeom>
            <a:avLst/>
            <a:gdLst>
              <a:gd name="T0" fmla="*/ 2147483647 w 16"/>
              <a:gd name="T1" fmla="*/ 0 h 128"/>
              <a:gd name="T2" fmla="*/ 0 w 16"/>
              <a:gd name="T3" fmla="*/ 2147483647 h 128"/>
              <a:gd name="T4" fmla="*/ 2147483647 w 16"/>
              <a:gd name="T5" fmla="*/ 2147483647 h 128"/>
              <a:gd name="T6" fmla="*/ 0 w 16"/>
              <a:gd name="T7" fmla="*/ 2147483647 h 128"/>
              <a:gd name="T8" fmla="*/ 2147483647 w 16"/>
              <a:gd name="T9" fmla="*/ 2147483647 h 128"/>
              <a:gd name="T10" fmla="*/ 0 60000 65536"/>
              <a:gd name="T11" fmla="*/ 0 60000 65536"/>
              <a:gd name="T12" fmla="*/ 0 60000 65536"/>
              <a:gd name="T13" fmla="*/ 0 60000 65536"/>
              <a:gd name="T14" fmla="*/ 0 60000 65536"/>
              <a:gd name="T15" fmla="*/ 0 w 16"/>
              <a:gd name="T16" fmla="*/ 0 h 128"/>
              <a:gd name="T17" fmla="*/ 16 w 16"/>
              <a:gd name="T18" fmla="*/ 128 h 128"/>
            </a:gdLst>
            <a:ahLst/>
            <a:cxnLst>
              <a:cxn ang="T10">
                <a:pos x="T0" y="T1"/>
              </a:cxn>
              <a:cxn ang="T11">
                <a:pos x="T2" y="T3"/>
              </a:cxn>
              <a:cxn ang="T12">
                <a:pos x="T4" y="T5"/>
              </a:cxn>
              <a:cxn ang="T13">
                <a:pos x="T6" y="T7"/>
              </a:cxn>
              <a:cxn ang="T14">
                <a:pos x="T8" y="T9"/>
              </a:cxn>
            </a:cxnLst>
            <a:rect l="T15" t="T16" r="T17" b="T18"/>
            <a:pathLst>
              <a:path w="16" h="128">
                <a:moveTo>
                  <a:pt x="8" y="0"/>
                </a:moveTo>
                <a:lnTo>
                  <a:pt x="0" y="24"/>
                </a:lnTo>
                <a:lnTo>
                  <a:pt x="16" y="56"/>
                </a:lnTo>
                <a:lnTo>
                  <a:pt x="0" y="80"/>
                </a:lnTo>
                <a:lnTo>
                  <a:pt x="8" y="128"/>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44" name="Freeform 177"/>
          <p:cNvSpPr>
            <a:spLocks/>
          </p:cNvSpPr>
          <p:nvPr/>
        </p:nvSpPr>
        <p:spPr bwMode="auto">
          <a:xfrm>
            <a:off x="3797300" y="4927600"/>
            <a:ext cx="25400" cy="215900"/>
          </a:xfrm>
          <a:custGeom>
            <a:avLst/>
            <a:gdLst>
              <a:gd name="T0" fmla="*/ 2147483647 w 16"/>
              <a:gd name="T1" fmla="*/ 0 h 136"/>
              <a:gd name="T2" fmla="*/ 2147483647 w 16"/>
              <a:gd name="T3" fmla="*/ 2147483647 h 136"/>
              <a:gd name="T4" fmla="*/ 0 w 16"/>
              <a:gd name="T5" fmla="*/ 2147483647 h 136"/>
              <a:gd name="T6" fmla="*/ 2147483647 w 16"/>
              <a:gd name="T7" fmla="*/ 2147483647 h 136"/>
              <a:gd name="T8" fmla="*/ 0 60000 65536"/>
              <a:gd name="T9" fmla="*/ 0 60000 65536"/>
              <a:gd name="T10" fmla="*/ 0 60000 65536"/>
              <a:gd name="T11" fmla="*/ 0 60000 65536"/>
              <a:gd name="T12" fmla="*/ 0 w 16"/>
              <a:gd name="T13" fmla="*/ 0 h 136"/>
              <a:gd name="T14" fmla="*/ 16 w 16"/>
              <a:gd name="T15" fmla="*/ 136 h 136"/>
            </a:gdLst>
            <a:ahLst/>
            <a:cxnLst>
              <a:cxn ang="T8">
                <a:pos x="T0" y="T1"/>
              </a:cxn>
              <a:cxn ang="T9">
                <a:pos x="T2" y="T3"/>
              </a:cxn>
              <a:cxn ang="T10">
                <a:pos x="T4" y="T5"/>
              </a:cxn>
              <a:cxn ang="T11">
                <a:pos x="T6" y="T7"/>
              </a:cxn>
            </a:cxnLst>
            <a:rect l="T12" t="T13" r="T14" b="T15"/>
            <a:pathLst>
              <a:path w="16" h="136">
                <a:moveTo>
                  <a:pt x="8" y="0"/>
                </a:moveTo>
                <a:lnTo>
                  <a:pt x="8" y="32"/>
                </a:lnTo>
                <a:lnTo>
                  <a:pt x="0" y="80"/>
                </a:lnTo>
                <a:lnTo>
                  <a:pt x="16" y="136"/>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45" name="Freeform 178"/>
          <p:cNvSpPr>
            <a:spLocks/>
          </p:cNvSpPr>
          <p:nvPr/>
        </p:nvSpPr>
        <p:spPr bwMode="auto">
          <a:xfrm>
            <a:off x="3949700" y="4927600"/>
            <a:ext cx="25400" cy="203200"/>
          </a:xfrm>
          <a:custGeom>
            <a:avLst/>
            <a:gdLst>
              <a:gd name="T0" fmla="*/ 2147483647 w 16"/>
              <a:gd name="T1" fmla="*/ 0 h 128"/>
              <a:gd name="T2" fmla="*/ 0 w 16"/>
              <a:gd name="T3" fmla="*/ 2147483647 h 128"/>
              <a:gd name="T4" fmla="*/ 2147483647 w 16"/>
              <a:gd name="T5" fmla="*/ 2147483647 h 128"/>
              <a:gd name="T6" fmla="*/ 0 w 16"/>
              <a:gd name="T7" fmla="*/ 2147483647 h 128"/>
              <a:gd name="T8" fmla="*/ 2147483647 w 16"/>
              <a:gd name="T9" fmla="*/ 2147483647 h 128"/>
              <a:gd name="T10" fmla="*/ 0 60000 65536"/>
              <a:gd name="T11" fmla="*/ 0 60000 65536"/>
              <a:gd name="T12" fmla="*/ 0 60000 65536"/>
              <a:gd name="T13" fmla="*/ 0 60000 65536"/>
              <a:gd name="T14" fmla="*/ 0 60000 65536"/>
              <a:gd name="T15" fmla="*/ 0 w 16"/>
              <a:gd name="T16" fmla="*/ 0 h 128"/>
              <a:gd name="T17" fmla="*/ 16 w 16"/>
              <a:gd name="T18" fmla="*/ 128 h 128"/>
            </a:gdLst>
            <a:ahLst/>
            <a:cxnLst>
              <a:cxn ang="T10">
                <a:pos x="T0" y="T1"/>
              </a:cxn>
              <a:cxn ang="T11">
                <a:pos x="T2" y="T3"/>
              </a:cxn>
              <a:cxn ang="T12">
                <a:pos x="T4" y="T5"/>
              </a:cxn>
              <a:cxn ang="T13">
                <a:pos x="T6" y="T7"/>
              </a:cxn>
              <a:cxn ang="T14">
                <a:pos x="T8" y="T9"/>
              </a:cxn>
            </a:cxnLst>
            <a:rect l="T15" t="T16" r="T17" b="T18"/>
            <a:pathLst>
              <a:path w="16" h="128">
                <a:moveTo>
                  <a:pt x="8" y="0"/>
                </a:moveTo>
                <a:lnTo>
                  <a:pt x="0" y="24"/>
                </a:lnTo>
                <a:lnTo>
                  <a:pt x="16" y="56"/>
                </a:lnTo>
                <a:lnTo>
                  <a:pt x="0" y="80"/>
                </a:lnTo>
                <a:lnTo>
                  <a:pt x="8" y="128"/>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46" name="Freeform 179"/>
          <p:cNvSpPr>
            <a:spLocks/>
          </p:cNvSpPr>
          <p:nvPr/>
        </p:nvSpPr>
        <p:spPr bwMode="auto">
          <a:xfrm>
            <a:off x="4051300" y="4927600"/>
            <a:ext cx="25400" cy="215900"/>
          </a:xfrm>
          <a:custGeom>
            <a:avLst/>
            <a:gdLst>
              <a:gd name="T0" fmla="*/ 2147483647 w 16"/>
              <a:gd name="T1" fmla="*/ 0 h 136"/>
              <a:gd name="T2" fmla="*/ 2147483647 w 16"/>
              <a:gd name="T3" fmla="*/ 2147483647 h 136"/>
              <a:gd name="T4" fmla="*/ 0 w 16"/>
              <a:gd name="T5" fmla="*/ 2147483647 h 136"/>
              <a:gd name="T6" fmla="*/ 2147483647 w 16"/>
              <a:gd name="T7" fmla="*/ 2147483647 h 136"/>
              <a:gd name="T8" fmla="*/ 0 60000 65536"/>
              <a:gd name="T9" fmla="*/ 0 60000 65536"/>
              <a:gd name="T10" fmla="*/ 0 60000 65536"/>
              <a:gd name="T11" fmla="*/ 0 60000 65536"/>
              <a:gd name="T12" fmla="*/ 0 w 16"/>
              <a:gd name="T13" fmla="*/ 0 h 136"/>
              <a:gd name="T14" fmla="*/ 16 w 16"/>
              <a:gd name="T15" fmla="*/ 136 h 136"/>
            </a:gdLst>
            <a:ahLst/>
            <a:cxnLst>
              <a:cxn ang="T8">
                <a:pos x="T0" y="T1"/>
              </a:cxn>
              <a:cxn ang="T9">
                <a:pos x="T2" y="T3"/>
              </a:cxn>
              <a:cxn ang="T10">
                <a:pos x="T4" y="T5"/>
              </a:cxn>
              <a:cxn ang="T11">
                <a:pos x="T6" y="T7"/>
              </a:cxn>
            </a:cxnLst>
            <a:rect l="T12" t="T13" r="T14" b="T15"/>
            <a:pathLst>
              <a:path w="16" h="136">
                <a:moveTo>
                  <a:pt x="8" y="0"/>
                </a:moveTo>
                <a:lnTo>
                  <a:pt x="8" y="32"/>
                </a:lnTo>
                <a:lnTo>
                  <a:pt x="0" y="80"/>
                </a:lnTo>
                <a:lnTo>
                  <a:pt x="16" y="136"/>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47" name="Freeform 180"/>
          <p:cNvSpPr>
            <a:spLocks/>
          </p:cNvSpPr>
          <p:nvPr/>
        </p:nvSpPr>
        <p:spPr bwMode="auto">
          <a:xfrm>
            <a:off x="4203700" y="4927600"/>
            <a:ext cx="25400" cy="203200"/>
          </a:xfrm>
          <a:custGeom>
            <a:avLst/>
            <a:gdLst>
              <a:gd name="T0" fmla="*/ 2147483647 w 16"/>
              <a:gd name="T1" fmla="*/ 0 h 128"/>
              <a:gd name="T2" fmla="*/ 0 w 16"/>
              <a:gd name="T3" fmla="*/ 2147483647 h 128"/>
              <a:gd name="T4" fmla="*/ 2147483647 w 16"/>
              <a:gd name="T5" fmla="*/ 2147483647 h 128"/>
              <a:gd name="T6" fmla="*/ 0 w 16"/>
              <a:gd name="T7" fmla="*/ 2147483647 h 128"/>
              <a:gd name="T8" fmla="*/ 2147483647 w 16"/>
              <a:gd name="T9" fmla="*/ 2147483647 h 128"/>
              <a:gd name="T10" fmla="*/ 0 60000 65536"/>
              <a:gd name="T11" fmla="*/ 0 60000 65536"/>
              <a:gd name="T12" fmla="*/ 0 60000 65536"/>
              <a:gd name="T13" fmla="*/ 0 60000 65536"/>
              <a:gd name="T14" fmla="*/ 0 60000 65536"/>
              <a:gd name="T15" fmla="*/ 0 w 16"/>
              <a:gd name="T16" fmla="*/ 0 h 128"/>
              <a:gd name="T17" fmla="*/ 16 w 16"/>
              <a:gd name="T18" fmla="*/ 128 h 128"/>
            </a:gdLst>
            <a:ahLst/>
            <a:cxnLst>
              <a:cxn ang="T10">
                <a:pos x="T0" y="T1"/>
              </a:cxn>
              <a:cxn ang="T11">
                <a:pos x="T2" y="T3"/>
              </a:cxn>
              <a:cxn ang="T12">
                <a:pos x="T4" y="T5"/>
              </a:cxn>
              <a:cxn ang="T13">
                <a:pos x="T6" y="T7"/>
              </a:cxn>
              <a:cxn ang="T14">
                <a:pos x="T8" y="T9"/>
              </a:cxn>
            </a:cxnLst>
            <a:rect l="T15" t="T16" r="T17" b="T18"/>
            <a:pathLst>
              <a:path w="16" h="128">
                <a:moveTo>
                  <a:pt x="8" y="0"/>
                </a:moveTo>
                <a:lnTo>
                  <a:pt x="0" y="24"/>
                </a:lnTo>
                <a:lnTo>
                  <a:pt x="16" y="56"/>
                </a:lnTo>
                <a:lnTo>
                  <a:pt x="0" y="80"/>
                </a:lnTo>
                <a:lnTo>
                  <a:pt x="8" y="128"/>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48" name="Freeform 181"/>
          <p:cNvSpPr>
            <a:spLocks/>
          </p:cNvSpPr>
          <p:nvPr/>
        </p:nvSpPr>
        <p:spPr bwMode="auto">
          <a:xfrm>
            <a:off x="2552700" y="4343400"/>
            <a:ext cx="12700" cy="177800"/>
          </a:xfrm>
          <a:custGeom>
            <a:avLst/>
            <a:gdLst>
              <a:gd name="T0" fmla="*/ 0 w 8"/>
              <a:gd name="T1" fmla="*/ 0 h 112"/>
              <a:gd name="T2" fmla="*/ 0 w 8"/>
              <a:gd name="T3" fmla="*/ 2147483647 h 112"/>
              <a:gd name="T4" fmla="*/ 2147483647 w 8"/>
              <a:gd name="T5" fmla="*/ 2147483647 h 112"/>
              <a:gd name="T6" fmla="*/ 0 60000 65536"/>
              <a:gd name="T7" fmla="*/ 0 60000 65536"/>
              <a:gd name="T8" fmla="*/ 0 60000 65536"/>
              <a:gd name="T9" fmla="*/ 0 w 8"/>
              <a:gd name="T10" fmla="*/ 0 h 112"/>
              <a:gd name="T11" fmla="*/ 8 w 8"/>
              <a:gd name="T12" fmla="*/ 112 h 112"/>
            </a:gdLst>
            <a:ahLst/>
            <a:cxnLst>
              <a:cxn ang="T6">
                <a:pos x="T0" y="T1"/>
              </a:cxn>
              <a:cxn ang="T7">
                <a:pos x="T2" y="T3"/>
              </a:cxn>
              <a:cxn ang="T8">
                <a:pos x="T4" y="T5"/>
              </a:cxn>
            </a:cxnLst>
            <a:rect l="T9" t="T10" r="T11" b="T12"/>
            <a:pathLst>
              <a:path w="8" h="112">
                <a:moveTo>
                  <a:pt x="0" y="0"/>
                </a:moveTo>
                <a:lnTo>
                  <a:pt x="0" y="24"/>
                </a:lnTo>
                <a:lnTo>
                  <a:pt x="8" y="112"/>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49" name="Freeform 182"/>
          <p:cNvSpPr>
            <a:spLocks/>
          </p:cNvSpPr>
          <p:nvPr/>
        </p:nvSpPr>
        <p:spPr bwMode="auto">
          <a:xfrm>
            <a:off x="2692400" y="4318000"/>
            <a:ext cx="25400" cy="203200"/>
          </a:xfrm>
          <a:custGeom>
            <a:avLst/>
            <a:gdLst>
              <a:gd name="T0" fmla="*/ 2147483647 w 16"/>
              <a:gd name="T1" fmla="*/ 0 h 128"/>
              <a:gd name="T2" fmla="*/ 0 w 16"/>
              <a:gd name="T3" fmla="*/ 2147483647 h 128"/>
              <a:gd name="T4" fmla="*/ 2147483647 w 16"/>
              <a:gd name="T5" fmla="*/ 2147483647 h 128"/>
              <a:gd name="T6" fmla="*/ 0 w 16"/>
              <a:gd name="T7" fmla="*/ 2147483647 h 128"/>
              <a:gd name="T8" fmla="*/ 2147483647 w 16"/>
              <a:gd name="T9" fmla="*/ 2147483647 h 128"/>
              <a:gd name="T10" fmla="*/ 0 60000 65536"/>
              <a:gd name="T11" fmla="*/ 0 60000 65536"/>
              <a:gd name="T12" fmla="*/ 0 60000 65536"/>
              <a:gd name="T13" fmla="*/ 0 60000 65536"/>
              <a:gd name="T14" fmla="*/ 0 60000 65536"/>
              <a:gd name="T15" fmla="*/ 0 w 16"/>
              <a:gd name="T16" fmla="*/ 0 h 128"/>
              <a:gd name="T17" fmla="*/ 16 w 16"/>
              <a:gd name="T18" fmla="*/ 128 h 128"/>
            </a:gdLst>
            <a:ahLst/>
            <a:cxnLst>
              <a:cxn ang="T10">
                <a:pos x="T0" y="T1"/>
              </a:cxn>
              <a:cxn ang="T11">
                <a:pos x="T2" y="T3"/>
              </a:cxn>
              <a:cxn ang="T12">
                <a:pos x="T4" y="T5"/>
              </a:cxn>
              <a:cxn ang="T13">
                <a:pos x="T6" y="T7"/>
              </a:cxn>
              <a:cxn ang="T14">
                <a:pos x="T8" y="T9"/>
              </a:cxn>
            </a:cxnLst>
            <a:rect l="T15" t="T16" r="T17" b="T18"/>
            <a:pathLst>
              <a:path w="16" h="128">
                <a:moveTo>
                  <a:pt x="8" y="0"/>
                </a:moveTo>
                <a:lnTo>
                  <a:pt x="0" y="24"/>
                </a:lnTo>
                <a:lnTo>
                  <a:pt x="16" y="56"/>
                </a:lnTo>
                <a:lnTo>
                  <a:pt x="0" y="80"/>
                </a:lnTo>
                <a:lnTo>
                  <a:pt x="8" y="128"/>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50" name="Freeform 183"/>
          <p:cNvSpPr>
            <a:spLocks/>
          </p:cNvSpPr>
          <p:nvPr/>
        </p:nvSpPr>
        <p:spPr bwMode="auto">
          <a:xfrm>
            <a:off x="2794000" y="4343400"/>
            <a:ext cx="12700" cy="177800"/>
          </a:xfrm>
          <a:custGeom>
            <a:avLst/>
            <a:gdLst>
              <a:gd name="T0" fmla="*/ 0 w 8"/>
              <a:gd name="T1" fmla="*/ 0 h 112"/>
              <a:gd name="T2" fmla="*/ 0 w 8"/>
              <a:gd name="T3" fmla="*/ 2147483647 h 112"/>
              <a:gd name="T4" fmla="*/ 2147483647 w 8"/>
              <a:gd name="T5" fmla="*/ 2147483647 h 112"/>
              <a:gd name="T6" fmla="*/ 0 60000 65536"/>
              <a:gd name="T7" fmla="*/ 0 60000 65536"/>
              <a:gd name="T8" fmla="*/ 0 60000 65536"/>
              <a:gd name="T9" fmla="*/ 0 w 8"/>
              <a:gd name="T10" fmla="*/ 0 h 112"/>
              <a:gd name="T11" fmla="*/ 8 w 8"/>
              <a:gd name="T12" fmla="*/ 112 h 112"/>
            </a:gdLst>
            <a:ahLst/>
            <a:cxnLst>
              <a:cxn ang="T6">
                <a:pos x="T0" y="T1"/>
              </a:cxn>
              <a:cxn ang="T7">
                <a:pos x="T2" y="T3"/>
              </a:cxn>
              <a:cxn ang="T8">
                <a:pos x="T4" y="T5"/>
              </a:cxn>
            </a:cxnLst>
            <a:rect l="T9" t="T10" r="T11" b="T12"/>
            <a:pathLst>
              <a:path w="8" h="112">
                <a:moveTo>
                  <a:pt x="0" y="0"/>
                </a:moveTo>
                <a:lnTo>
                  <a:pt x="0" y="24"/>
                </a:lnTo>
                <a:lnTo>
                  <a:pt x="8" y="112"/>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51" name="Freeform 184"/>
          <p:cNvSpPr>
            <a:spLocks/>
          </p:cNvSpPr>
          <p:nvPr/>
        </p:nvSpPr>
        <p:spPr bwMode="auto">
          <a:xfrm>
            <a:off x="2933700" y="4318000"/>
            <a:ext cx="25400" cy="203200"/>
          </a:xfrm>
          <a:custGeom>
            <a:avLst/>
            <a:gdLst>
              <a:gd name="T0" fmla="*/ 2147483647 w 16"/>
              <a:gd name="T1" fmla="*/ 0 h 128"/>
              <a:gd name="T2" fmla="*/ 0 w 16"/>
              <a:gd name="T3" fmla="*/ 2147483647 h 128"/>
              <a:gd name="T4" fmla="*/ 2147483647 w 16"/>
              <a:gd name="T5" fmla="*/ 2147483647 h 128"/>
              <a:gd name="T6" fmla="*/ 0 w 16"/>
              <a:gd name="T7" fmla="*/ 2147483647 h 128"/>
              <a:gd name="T8" fmla="*/ 2147483647 w 16"/>
              <a:gd name="T9" fmla="*/ 2147483647 h 128"/>
              <a:gd name="T10" fmla="*/ 0 60000 65536"/>
              <a:gd name="T11" fmla="*/ 0 60000 65536"/>
              <a:gd name="T12" fmla="*/ 0 60000 65536"/>
              <a:gd name="T13" fmla="*/ 0 60000 65536"/>
              <a:gd name="T14" fmla="*/ 0 60000 65536"/>
              <a:gd name="T15" fmla="*/ 0 w 16"/>
              <a:gd name="T16" fmla="*/ 0 h 128"/>
              <a:gd name="T17" fmla="*/ 16 w 16"/>
              <a:gd name="T18" fmla="*/ 128 h 128"/>
            </a:gdLst>
            <a:ahLst/>
            <a:cxnLst>
              <a:cxn ang="T10">
                <a:pos x="T0" y="T1"/>
              </a:cxn>
              <a:cxn ang="T11">
                <a:pos x="T2" y="T3"/>
              </a:cxn>
              <a:cxn ang="T12">
                <a:pos x="T4" y="T5"/>
              </a:cxn>
              <a:cxn ang="T13">
                <a:pos x="T6" y="T7"/>
              </a:cxn>
              <a:cxn ang="T14">
                <a:pos x="T8" y="T9"/>
              </a:cxn>
            </a:cxnLst>
            <a:rect l="T15" t="T16" r="T17" b="T18"/>
            <a:pathLst>
              <a:path w="16" h="128">
                <a:moveTo>
                  <a:pt x="8" y="0"/>
                </a:moveTo>
                <a:lnTo>
                  <a:pt x="0" y="24"/>
                </a:lnTo>
                <a:lnTo>
                  <a:pt x="16" y="56"/>
                </a:lnTo>
                <a:lnTo>
                  <a:pt x="0" y="80"/>
                </a:lnTo>
                <a:lnTo>
                  <a:pt x="8" y="128"/>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52" name="Freeform 185"/>
          <p:cNvSpPr>
            <a:spLocks/>
          </p:cNvSpPr>
          <p:nvPr/>
        </p:nvSpPr>
        <p:spPr bwMode="auto">
          <a:xfrm>
            <a:off x="3048000" y="4343400"/>
            <a:ext cx="12700" cy="177800"/>
          </a:xfrm>
          <a:custGeom>
            <a:avLst/>
            <a:gdLst>
              <a:gd name="T0" fmla="*/ 0 w 8"/>
              <a:gd name="T1" fmla="*/ 0 h 112"/>
              <a:gd name="T2" fmla="*/ 0 w 8"/>
              <a:gd name="T3" fmla="*/ 2147483647 h 112"/>
              <a:gd name="T4" fmla="*/ 2147483647 w 8"/>
              <a:gd name="T5" fmla="*/ 2147483647 h 112"/>
              <a:gd name="T6" fmla="*/ 0 60000 65536"/>
              <a:gd name="T7" fmla="*/ 0 60000 65536"/>
              <a:gd name="T8" fmla="*/ 0 60000 65536"/>
              <a:gd name="T9" fmla="*/ 0 w 8"/>
              <a:gd name="T10" fmla="*/ 0 h 112"/>
              <a:gd name="T11" fmla="*/ 8 w 8"/>
              <a:gd name="T12" fmla="*/ 112 h 112"/>
            </a:gdLst>
            <a:ahLst/>
            <a:cxnLst>
              <a:cxn ang="T6">
                <a:pos x="T0" y="T1"/>
              </a:cxn>
              <a:cxn ang="T7">
                <a:pos x="T2" y="T3"/>
              </a:cxn>
              <a:cxn ang="T8">
                <a:pos x="T4" y="T5"/>
              </a:cxn>
            </a:cxnLst>
            <a:rect l="T9" t="T10" r="T11" b="T12"/>
            <a:pathLst>
              <a:path w="8" h="112">
                <a:moveTo>
                  <a:pt x="0" y="0"/>
                </a:moveTo>
                <a:lnTo>
                  <a:pt x="0" y="24"/>
                </a:lnTo>
                <a:lnTo>
                  <a:pt x="8" y="112"/>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53" name="Freeform 186"/>
          <p:cNvSpPr>
            <a:spLocks/>
          </p:cNvSpPr>
          <p:nvPr/>
        </p:nvSpPr>
        <p:spPr bwMode="auto">
          <a:xfrm>
            <a:off x="3187700" y="4318000"/>
            <a:ext cx="25400" cy="203200"/>
          </a:xfrm>
          <a:custGeom>
            <a:avLst/>
            <a:gdLst>
              <a:gd name="T0" fmla="*/ 2147483647 w 16"/>
              <a:gd name="T1" fmla="*/ 0 h 128"/>
              <a:gd name="T2" fmla="*/ 0 w 16"/>
              <a:gd name="T3" fmla="*/ 2147483647 h 128"/>
              <a:gd name="T4" fmla="*/ 2147483647 w 16"/>
              <a:gd name="T5" fmla="*/ 2147483647 h 128"/>
              <a:gd name="T6" fmla="*/ 0 w 16"/>
              <a:gd name="T7" fmla="*/ 2147483647 h 128"/>
              <a:gd name="T8" fmla="*/ 2147483647 w 16"/>
              <a:gd name="T9" fmla="*/ 2147483647 h 128"/>
              <a:gd name="T10" fmla="*/ 0 60000 65536"/>
              <a:gd name="T11" fmla="*/ 0 60000 65536"/>
              <a:gd name="T12" fmla="*/ 0 60000 65536"/>
              <a:gd name="T13" fmla="*/ 0 60000 65536"/>
              <a:gd name="T14" fmla="*/ 0 60000 65536"/>
              <a:gd name="T15" fmla="*/ 0 w 16"/>
              <a:gd name="T16" fmla="*/ 0 h 128"/>
              <a:gd name="T17" fmla="*/ 16 w 16"/>
              <a:gd name="T18" fmla="*/ 128 h 128"/>
            </a:gdLst>
            <a:ahLst/>
            <a:cxnLst>
              <a:cxn ang="T10">
                <a:pos x="T0" y="T1"/>
              </a:cxn>
              <a:cxn ang="T11">
                <a:pos x="T2" y="T3"/>
              </a:cxn>
              <a:cxn ang="T12">
                <a:pos x="T4" y="T5"/>
              </a:cxn>
              <a:cxn ang="T13">
                <a:pos x="T6" y="T7"/>
              </a:cxn>
              <a:cxn ang="T14">
                <a:pos x="T8" y="T9"/>
              </a:cxn>
            </a:cxnLst>
            <a:rect l="T15" t="T16" r="T17" b="T18"/>
            <a:pathLst>
              <a:path w="16" h="128">
                <a:moveTo>
                  <a:pt x="8" y="0"/>
                </a:moveTo>
                <a:lnTo>
                  <a:pt x="0" y="24"/>
                </a:lnTo>
                <a:lnTo>
                  <a:pt x="16" y="56"/>
                </a:lnTo>
                <a:lnTo>
                  <a:pt x="0" y="80"/>
                </a:lnTo>
                <a:lnTo>
                  <a:pt x="8" y="128"/>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54" name="Freeform 187"/>
          <p:cNvSpPr>
            <a:spLocks/>
          </p:cNvSpPr>
          <p:nvPr/>
        </p:nvSpPr>
        <p:spPr bwMode="auto">
          <a:xfrm>
            <a:off x="3302000" y="4343400"/>
            <a:ext cx="12700" cy="177800"/>
          </a:xfrm>
          <a:custGeom>
            <a:avLst/>
            <a:gdLst>
              <a:gd name="T0" fmla="*/ 0 w 8"/>
              <a:gd name="T1" fmla="*/ 0 h 112"/>
              <a:gd name="T2" fmla="*/ 0 w 8"/>
              <a:gd name="T3" fmla="*/ 2147483647 h 112"/>
              <a:gd name="T4" fmla="*/ 2147483647 w 8"/>
              <a:gd name="T5" fmla="*/ 2147483647 h 112"/>
              <a:gd name="T6" fmla="*/ 0 60000 65536"/>
              <a:gd name="T7" fmla="*/ 0 60000 65536"/>
              <a:gd name="T8" fmla="*/ 0 60000 65536"/>
              <a:gd name="T9" fmla="*/ 0 w 8"/>
              <a:gd name="T10" fmla="*/ 0 h 112"/>
              <a:gd name="T11" fmla="*/ 8 w 8"/>
              <a:gd name="T12" fmla="*/ 112 h 112"/>
            </a:gdLst>
            <a:ahLst/>
            <a:cxnLst>
              <a:cxn ang="T6">
                <a:pos x="T0" y="T1"/>
              </a:cxn>
              <a:cxn ang="T7">
                <a:pos x="T2" y="T3"/>
              </a:cxn>
              <a:cxn ang="T8">
                <a:pos x="T4" y="T5"/>
              </a:cxn>
            </a:cxnLst>
            <a:rect l="T9" t="T10" r="T11" b="T12"/>
            <a:pathLst>
              <a:path w="8" h="112">
                <a:moveTo>
                  <a:pt x="0" y="0"/>
                </a:moveTo>
                <a:lnTo>
                  <a:pt x="0" y="24"/>
                </a:lnTo>
                <a:lnTo>
                  <a:pt x="8" y="112"/>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55" name="Freeform 188"/>
          <p:cNvSpPr>
            <a:spLocks/>
          </p:cNvSpPr>
          <p:nvPr/>
        </p:nvSpPr>
        <p:spPr bwMode="auto">
          <a:xfrm>
            <a:off x="3441700" y="4318000"/>
            <a:ext cx="25400" cy="203200"/>
          </a:xfrm>
          <a:custGeom>
            <a:avLst/>
            <a:gdLst>
              <a:gd name="T0" fmla="*/ 2147483647 w 16"/>
              <a:gd name="T1" fmla="*/ 0 h 128"/>
              <a:gd name="T2" fmla="*/ 0 w 16"/>
              <a:gd name="T3" fmla="*/ 2147483647 h 128"/>
              <a:gd name="T4" fmla="*/ 2147483647 w 16"/>
              <a:gd name="T5" fmla="*/ 2147483647 h 128"/>
              <a:gd name="T6" fmla="*/ 0 w 16"/>
              <a:gd name="T7" fmla="*/ 2147483647 h 128"/>
              <a:gd name="T8" fmla="*/ 2147483647 w 16"/>
              <a:gd name="T9" fmla="*/ 2147483647 h 128"/>
              <a:gd name="T10" fmla="*/ 0 60000 65536"/>
              <a:gd name="T11" fmla="*/ 0 60000 65536"/>
              <a:gd name="T12" fmla="*/ 0 60000 65536"/>
              <a:gd name="T13" fmla="*/ 0 60000 65536"/>
              <a:gd name="T14" fmla="*/ 0 60000 65536"/>
              <a:gd name="T15" fmla="*/ 0 w 16"/>
              <a:gd name="T16" fmla="*/ 0 h 128"/>
              <a:gd name="T17" fmla="*/ 16 w 16"/>
              <a:gd name="T18" fmla="*/ 128 h 128"/>
            </a:gdLst>
            <a:ahLst/>
            <a:cxnLst>
              <a:cxn ang="T10">
                <a:pos x="T0" y="T1"/>
              </a:cxn>
              <a:cxn ang="T11">
                <a:pos x="T2" y="T3"/>
              </a:cxn>
              <a:cxn ang="T12">
                <a:pos x="T4" y="T5"/>
              </a:cxn>
              <a:cxn ang="T13">
                <a:pos x="T6" y="T7"/>
              </a:cxn>
              <a:cxn ang="T14">
                <a:pos x="T8" y="T9"/>
              </a:cxn>
            </a:cxnLst>
            <a:rect l="T15" t="T16" r="T17" b="T18"/>
            <a:pathLst>
              <a:path w="16" h="128">
                <a:moveTo>
                  <a:pt x="8" y="0"/>
                </a:moveTo>
                <a:lnTo>
                  <a:pt x="0" y="24"/>
                </a:lnTo>
                <a:lnTo>
                  <a:pt x="16" y="56"/>
                </a:lnTo>
                <a:lnTo>
                  <a:pt x="0" y="80"/>
                </a:lnTo>
                <a:lnTo>
                  <a:pt x="8" y="128"/>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56" name="Freeform 189"/>
          <p:cNvSpPr>
            <a:spLocks/>
          </p:cNvSpPr>
          <p:nvPr/>
        </p:nvSpPr>
        <p:spPr bwMode="auto">
          <a:xfrm>
            <a:off x="3556000" y="4343400"/>
            <a:ext cx="12700" cy="177800"/>
          </a:xfrm>
          <a:custGeom>
            <a:avLst/>
            <a:gdLst>
              <a:gd name="T0" fmla="*/ 0 w 8"/>
              <a:gd name="T1" fmla="*/ 0 h 112"/>
              <a:gd name="T2" fmla="*/ 0 w 8"/>
              <a:gd name="T3" fmla="*/ 2147483647 h 112"/>
              <a:gd name="T4" fmla="*/ 2147483647 w 8"/>
              <a:gd name="T5" fmla="*/ 2147483647 h 112"/>
              <a:gd name="T6" fmla="*/ 0 60000 65536"/>
              <a:gd name="T7" fmla="*/ 0 60000 65536"/>
              <a:gd name="T8" fmla="*/ 0 60000 65536"/>
              <a:gd name="T9" fmla="*/ 0 w 8"/>
              <a:gd name="T10" fmla="*/ 0 h 112"/>
              <a:gd name="T11" fmla="*/ 8 w 8"/>
              <a:gd name="T12" fmla="*/ 112 h 112"/>
            </a:gdLst>
            <a:ahLst/>
            <a:cxnLst>
              <a:cxn ang="T6">
                <a:pos x="T0" y="T1"/>
              </a:cxn>
              <a:cxn ang="T7">
                <a:pos x="T2" y="T3"/>
              </a:cxn>
              <a:cxn ang="T8">
                <a:pos x="T4" y="T5"/>
              </a:cxn>
            </a:cxnLst>
            <a:rect l="T9" t="T10" r="T11" b="T12"/>
            <a:pathLst>
              <a:path w="8" h="112">
                <a:moveTo>
                  <a:pt x="0" y="0"/>
                </a:moveTo>
                <a:lnTo>
                  <a:pt x="0" y="24"/>
                </a:lnTo>
                <a:lnTo>
                  <a:pt x="8" y="112"/>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57" name="Freeform 190"/>
          <p:cNvSpPr>
            <a:spLocks/>
          </p:cNvSpPr>
          <p:nvPr/>
        </p:nvSpPr>
        <p:spPr bwMode="auto">
          <a:xfrm>
            <a:off x="3695700" y="4318000"/>
            <a:ext cx="25400" cy="203200"/>
          </a:xfrm>
          <a:custGeom>
            <a:avLst/>
            <a:gdLst>
              <a:gd name="T0" fmla="*/ 2147483647 w 16"/>
              <a:gd name="T1" fmla="*/ 0 h 128"/>
              <a:gd name="T2" fmla="*/ 0 w 16"/>
              <a:gd name="T3" fmla="*/ 2147483647 h 128"/>
              <a:gd name="T4" fmla="*/ 2147483647 w 16"/>
              <a:gd name="T5" fmla="*/ 2147483647 h 128"/>
              <a:gd name="T6" fmla="*/ 0 w 16"/>
              <a:gd name="T7" fmla="*/ 2147483647 h 128"/>
              <a:gd name="T8" fmla="*/ 2147483647 w 16"/>
              <a:gd name="T9" fmla="*/ 2147483647 h 128"/>
              <a:gd name="T10" fmla="*/ 0 60000 65536"/>
              <a:gd name="T11" fmla="*/ 0 60000 65536"/>
              <a:gd name="T12" fmla="*/ 0 60000 65536"/>
              <a:gd name="T13" fmla="*/ 0 60000 65536"/>
              <a:gd name="T14" fmla="*/ 0 60000 65536"/>
              <a:gd name="T15" fmla="*/ 0 w 16"/>
              <a:gd name="T16" fmla="*/ 0 h 128"/>
              <a:gd name="T17" fmla="*/ 16 w 16"/>
              <a:gd name="T18" fmla="*/ 128 h 128"/>
            </a:gdLst>
            <a:ahLst/>
            <a:cxnLst>
              <a:cxn ang="T10">
                <a:pos x="T0" y="T1"/>
              </a:cxn>
              <a:cxn ang="T11">
                <a:pos x="T2" y="T3"/>
              </a:cxn>
              <a:cxn ang="T12">
                <a:pos x="T4" y="T5"/>
              </a:cxn>
              <a:cxn ang="T13">
                <a:pos x="T6" y="T7"/>
              </a:cxn>
              <a:cxn ang="T14">
                <a:pos x="T8" y="T9"/>
              </a:cxn>
            </a:cxnLst>
            <a:rect l="T15" t="T16" r="T17" b="T18"/>
            <a:pathLst>
              <a:path w="16" h="128">
                <a:moveTo>
                  <a:pt x="8" y="0"/>
                </a:moveTo>
                <a:lnTo>
                  <a:pt x="0" y="24"/>
                </a:lnTo>
                <a:lnTo>
                  <a:pt x="16" y="56"/>
                </a:lnTo>
                <a:lnTo>
                  <a:pt x="0" y="80"/>
                </a:lnTo>
                <a:lnTo>
                  <a:pt x="8" y="128"/>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58" name="Freeform 191"/>
          <p:cNvSpPr>
            <a:spLocks/>
          </p:cNvSpPr>
          <p:nvPr/>
        </p:nvSpPr>
        <p:spPr bwMode="auto">
          <a:xfrm>
            <a:off x="3810000" y="4343400"/>
            <a:ext cx="12700" cy="177800"/>
          </a:xfrm>
          <a:custGeom>
            <a:avLst/>
            <a:gdLst>
              <a:gd name="T0" fmla="*/ 0 w 8"/>
              <a:gd name="T1" fmla="*/ 0 h 112"/>
              <a:gd name="T2" fmla="*/ 0 w 8"/>
              <a:gd name="T3" fmla="*/ 2147483647 h 112"/>
              <a:gd name="T4" fmla="*/ 2147483647 w 8"/>
              <a:gd name="T5" fmla="*/ 2147483647 h 112"/>
              <a:gd name="T6" fmla="*/ 0 60000 65536"/>
              <a:gd name="T7" fmla="*/ 0 60000 65536"/>
              <a:gd name="T8" fmla="*/ 0 60000 65536"/>
              <a:gd name="T9" fmla="*/ 0 w 8"/>
              <a:gd name="T10" fmla="*/ 0 h 112"/>
              <a:gd name="T11" fmla="*/ 8 w 8"/>
              <a:gd name="T12" fmla="*/ 112 h 112"/>
            </a:gdLst>
            <a:ahLst/>
            <a:cxnLst>
              <a:cxn ang="T6">
                <a:pos x="T0" y="T1"/>
              </a:cxn>
              <a:cxn ang="T7">
                <a:pos x="T2" y="T3"/>
              </a:cxn>
              <a:cxn ang="T8">
                <a:pos x="T4" y="T5"/>
              </a:cxn>
            </a:cxnLst>
            <a:rect l="T9" t="T10" r="T11" b="T12"/>
            <a:pathLst>
              <a:path w="8" h="112">
                <a:moveTo>
                  <a:pt x="0" y="0"/>
                </a:moveTo>
                <a:lnTo>
                  <a:pt x="0" y="24"/>
                </a:lnTo>
                <a:lnTo>
                  <a:pt x="8" y="112"/>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59" name="Freeform 192"/>
          <p:cNvSpPr>
            <a:spLocks/>
          </p:cNvSpPr>
          <p:nvPr/>
        </p:nvSpPr>
        <p:spPr bwMode="auto">
          <a:xfrm>
            <a:off x="3949700" y="4318000"/>
            <a:ext cx="25400" cy="203200"/>
          </a:xfrm>
          <a:custGeom>
            <a:avLst/>
            <a:gdLst>
              <a:gd name="T0" fmla="*/ 2147483647 w 16"/>
              <a:gd name="T1" fmla="*/ 0 h 128"/>
              <a:gd name="T2" fmla="*/ 0 w 16"/>
              <a:gd name="T3" fmla="*/ 2147483647 h 128"/>
              <a:gd name="T4" fmla="*/ 2147483647 w 16"/>
              <a:gd name="T5" fmla="*/ 2147483647 h 128"/>
              <a:gd name="T6" fmla="*/ 0 w 16"/>
              <a:gd name="T7" fmla="*/ 2147483647 h 128"/>
              <a:gd name="T8" fmla="*/ 2147483647 w 16"/>
              <a:gd name="T9" fmla="*/ 2147483647 h 128"/>
              <a:gd name="T10" fmla="*/ 0 60000 65536"/>
              <a:gd name="T11" fmla="*/ 0 60000 65536"/>
              <a:gd name="T12" fmla="*/ 0 60000 65536"/>
              <a:gd name="T13" fmla="*/ 0 60000 65536"/>
              <a:gd name="T14" fmla="*/ 0 60000 65536"/>
              <a:gd name="T15" fmla="*/ 0 w 16"/>
              <a:gd name="T16" fmla="*/ 0 h 128"/>
              <a:gd name="T17" fmla="*/ 16 w 16"/>
              <a:gd name="T18" fmla="*/ 128 h 128"/>
            </a:gdLst>
            <a:ahLst/>
            <a:cxnLst>
              <a:cxn ang="T10">
                <a:pos x="T0" y="T1"/>
              </a:cxn>
              <a:cxn ang="T11">
                <a:pos x="T2" y="T3"/>
              </a:cxn>
              <a:cxn ang="T12">
                <a:pos x="T4" y="T5"/>
              </a:cxn>
              <a:cxn ang="T13">
                <a:pos x="T6" y="T7"/>
              </a:cxn>
              <a:cxn ang="T14">
                <a:pos x="T8" y="T9"/>
              </a:cxn>
            </a:cxnLst>
            <a:rect l="T15" t="T16" r="T17" b="T18"/>
            <a:pathLst>
              <a:path w="16" h="128">
                <a:moveTo>
                  <a:pt x="8" y="0"/>
                </a:moveTo>
                <a:lnTo>
                  <a:pt x="0" y="24"/>
                </a:lnTo>
                <a:lnTo>
                  <a:pt x="16" y="56"/>
                </a:lnTo>
                <a:lnTo>
                  <a:pt x="0" y="80"/>
                </a:lnTo>
                <a:lnTo>
                  <a:pt x="8" y="128"/>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60" name="Freeform 193"/>
          <p:cNvSpPr>
            <a:spLocks/>
          </p:cNvSpPr>
          <p:nvPr/>
        </p:nvSpPr>
        <p:spPr bwMode="auto">
          <a:xfrm>
            <a:off x="4064000" y="4343400"/>
            <a:ext cx="12700" cy="177800"/>
          </a:xfrm>
          <a:custGeom>
            <a:avLst/>
            <a:gdLst>
              <a:gd name="T0" fmla="*/ 0 w 8"/>
              <a:gd name="T1" fmla="*/ 0 h 112"/>
              <a:gd name="T2" fmla="*/ 0 w 8"/>
              <a:gd name="T3" fmla="*/ 2147483647 h 112"/>
              <a:gd name="T4" fmla="*/ 2147483647 w 8"/>
              <a:gd name="T5" fmla="*/ 2147483647 h 112"/>
              <a:gd name="T6" fmla="*/ 0 60000 65536"/>
              <a:gd name="T7" fmla="*/ 0 60000 65536"/>
              <a:gd name="T8" fmla="*/ 0 60000 65536"/>
              <a:gd name="T9" fmla="*/ 0 w 8"/>
              <a:gd name="T10" fmla="*/ 0 h 112"/>
              <a:gd name="T11" fmla="*/ 8 w 8"/>
              <a:gd name="T12" fmla="*/ 112 h 112"/>
            </a:gdLst>
            <a:ahLst/>
            <a:cxnLst>
              <a:cxn ang="T6">
                <a:pos x="T0" y="T1"/>
              </a:cxn>
              <a:cxn ang="T7">
                <a:pos x="T2" y="T3"/>
              </a:cxn>
              <a:cxn ang="T8">
                <a:pos x="T4" y="T5"/>
              </a:cxn>
            </a:cxnLst>
            <a:rect l="T9" t="T10" r="T11" b="T12"/>
            <a:pathLst>
              <a:path w="8" h="112">
                <a:moveTo>
                  <a:pt x="0" y="0"/>
                </a:moveTo>
                <a:lnTo>
                  <a:pt x="0" y="24"/>
                </a:lnTo>
                <a:lnTo>
                  <a:pt x="8" y="112"/>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61" name="Freeform 194"/>
          <p:cNvSpPr>
            <a:spLocks/>
          </p:cNvSpPr>
          <p:nvPr/>
        </p:nvSpPr>
        <p:spPr bwMode="auto">
          <a:xfrm>
            <a:off x="4203700" y="4318000"/>
            <a:ext cx="25400" cy="203200"/>
          </a:xfrm>
          <a:custGeom>
            <a:avLst/>
            <a:gdLst>
              <a:gd name="T0" fmla="*/ 2147483647 w 16"/>
              <a:gd name="T1" fmla="*/ 0 h 128"/>
              <a:gd name="T2" fmla="*/ 0 w 16"/>
              <a:gd name="T3" fmla="*/ 2147483647 h 128"/>
              <a:gd name="T4" fmla="*/ 2147483647 w 16"/>
              <a:gd name="T5" fmla="*/ 2147483647 h 128"/>
              <a:gd name="T6" fmla="*/ 0 w 16"/>
              <a:gd name="T7" fmla="*/ 2147483647 h 128"/>
              <a:gd name="T8" fmla="*/ 2147483647 w 16"/>
              <a:gd name="T9" fmla="*/ 2147483647 h 128"/>
              <a:gd name="T10" fmla="*/ 0 60000 65536"/>
              <a:gd name="T11" fmla="*/ 0 60000 65536"/>
              <a:gd name="T12" fmla="*/ 0 60000 65536"/>
              <a:gd name="T13" fmla="*/ 0 60000 65536"/>
              <a:gd name="T14" fmla="*/ 0 60000 65536"/>
              <a:gd name="T15" fmla="*/ 0 w 16"/>
              <a:gd name="T16" fmla="*/ 0 h 128"/>
              <a:gd name="T17" fmla="*/ 16 w 16"/>
              <a:gd name="T18" fmla="*/ 128 h 128"/>
            </a:gdLst>
            <a:ahLst/>
            <a:cxnLst>
              <a:cxn ang="T10">
                <a:pos x="T0" y="T1"/>
              </a:cxn>
              <a:cxn ang="T11">
                <a:pos x="T2" y="T3"/>
              </a:cxn>
              <a:cxn ang="T12">
                <a:pos x="T4" y="T5"/>
              </a:cxn>
              <a:cxn ang="T13">
                <a:pos x="T6" y="T7"/>
              </a:cxn>
              <a:cxn ang="T14">
                <a:pos x="T8" y="T9"/>
              </a:cxn>
            </a:cxnLst>
            <a:rect l="T15" t="T16" r="T17" b="T18"/>
            <a:pathLst>
              <a:path w="16" h="128">
                <a:moveTo>
                  <a:pt x="8" y="0"/>
                </a:moveTo>
                <a:lnTo>
                  <a:pt x="0" y="24"/>
                </a:lnTo>
                <a:lnTo>
                  <a:pt x="16" y="56"/>
                </a:lnTo>
                <a:lnTo>
                  <a:pt x="0" y="80"/>
                </a:lnTo>
                <a:lnTo>
                  <a:pt x="8" y="128"/>
                </a:lnTo>
              </a:path>
            </a:pathLst>
          </a:custGeom>
          <a:no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62" name="Rectangle 195"/>
          <p:cNvSpPr>
            <a:spLocks noChangeArrowheads="1"/>
          </p:cNvSpPr>
          <p:nvPr/>
        </p:nvSpPr>
        <p:spPr bwMode="auto">
          <a:xfrm>
            <a:off x="2870200" y="4660900"/>
            <a:ext cx="774700" cy="152400"/>
          </a:xfrm>
          <a:prstGeom prst="rect">
            <a:avLst/>
          </a:prstGeom>
          <a:solidFill>
            <a:srgbClr val="777777"/>
          </a:solidFill>
          <a:ln w="12700">
            <a:solidFill>
              <a:srgbClr val="000000"/>
            </a:solidFill>
            <a:miter lim="800000"/>
            <a:headEnd/>
            <a:tailEnd/>
          </a:ln>
        </p:spPr>
        <p:txBody>
          <a:bodyPr>
            <a:prstTxWarp prst="textNoShape">
              <a:avLst/>
            </a:prstTxWarp>
          </a:bodyPr>
          <a:lstStyle/>
          <a:p>
            <a:endParaRPr lang="it-IT">
              <a:latin typeface="Calibri" charset="0"/>
            </a:endParaRPr>
          </a:p>
        </p:txBody>
      </p:sp>
      <p:sp>
        <p:nvSpPr>
          <p:cNvPr id="74863" name="Oval 196"/>
          <p:cNvSpPr>
            <a:spLocks noChangeArrowheads="1"/>
          </p:cNvSpPr>
          <p:nvPr/>
        </p:nvSpPr>
        <p:spPr bwMode="auto">
          <a:xfrm>
            <a:off x="3200400" y="4660900"/>
            <a:ext cx="114300" cy="50800"/>
          </a:xfrm>
          <a:prstGeom prst="ellipse">
            <a:avLst/>
          </a:prstGeom>
          <a:solidFill>
            <a:srgbClr val="FFFFFF"/>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64" name="Freeform 197"/>
          <p:cNvSpPr>
            <a:spLocks/>
          </p:cNvSpPr>
          <p:nvPr/>
        </p:nvSpPr>
        <p:spPr bwMode="auto">
          <a:xfrm>
            <a:off x="3149600" y="4749800"/>
            <a:ext cx="228600" cy="63500"/>
          </a:xfrm>
          <a:custGeom>
            <a:avLst/>
            <a:gdLst>
              <a:gd name="T0" fmla="*/ 0 w 144"/>
              <a:gd name="T1" fmla="*/ 2147483647 h 40"/>
              <a:gd name="T2" fmla="*/ 2147483647 w 144"/>
              <a:gd name="T3" fmla="*/ 2147483647 h 40"/>
              <a:gd name="T4" fmla="*/ 2147483647 w 144"/>
              <a:gd name="T5" fmla="*/ 0 h 40"/>
              <a:gd name="T6" fmla="*/ 2147483647 w 144"/>
              <a:gd name="T7" fmla="*/ 2147483647 h 40"/>
              <a:gd name="T8" fmla="*/ 2147483647 w 144"/>
              <a:gd name="T9" fmla="*/ 2147483647 h 40"/>
              <a:gd name="T10" fmla="*/ 2147483647 w 144"/>
              <a:gd name="T11" fmla="*/ 2147483647 h 40"/>
              <a:gd name="T12" fmla="*/ 2147483647 w 144"/>
              <a:gd name="T13" fmla="*/ 2147483647 h 40"/>
              <a:gd name="T14" fmla="*/ 2147483647 w 144"/>
              <a:gd name="T15" fmla="*/ 2147483647 h 40"/>
              <a:gd name="T16" fmla="*/ 2147483647 w 144"/>
              <a:gd name="T17" fmla="*/ 2147483647 h 40"/>
              <a:gd name="T18" fmla="*/ 2147483647 w 144"/>
              <a:gd name="T19" fmla="*/ 2147483647 h 40"/>
              <a:gd name="T20" fmla="*/ 2147483647 w 144"/>
              <a:gd name="T21" fmla="*/ 2147483647 h 40"/>
              <a:gd name="T22" fmla="*/ 2147483647 w 144"/>
              <a:gd name="T23" fmla="*/ 2147483647 h 40"/>
              <a:gd name="T24" fmla="*/ 2147483647 w 144"/>
              <a:gd name="T25" fmla="*/ 2147483647 h 40"/>
              <a:gd name="T26" fmla="*/ 2147483647 w 144"/>
              <a:gd name="T27" fmla="*/ 2147483647 h 40"/>
              <a:gd name="T28" fmla="*/ 0 w 144"/>
              <a:gd name="T29" fmla="*/ 2147483647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4"/>
              <a:gd name="T46" fmla="*/ 0 h 40"/>
              <a:gd name="T47" fmla="*/ 144 w 144"/>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4" h="40">
                <a:moveTo>
                  <a:pt x="0" y="32"/>
                </a:moveTo>
                <a:lnTo>
                  <a:pt x="32" y="8"/>
                </a:lnTo>
                <a:lnTo>
                  <a:pt x="64" y="0"/>
                </a:lnTo>
                <a:lnTo>
                  <a:pt x="104" y="8"/>
                </a:lnTo>
                <a:lnTo>
                  <a:pt x="128" y="8"/>
                </a:lnTo>
                <a:lnTo>
                  <a:pt x="144" y="24"/>
                </a:lnTo>
                <a:lnTo>
                  <a:pt x="128" y="40"/>
                </a:lnTo>
                <a:lnTo>
                  <a:pt x="104" y="32"/>
                </a:lnTo>
                <a:lnTo>
                  <a:pt x="88" y="32"/>
                </a:lnTo>
                <a:lnTo>
                  <a:pt x="72" y="32"/>
                </a:lnTo>
                <a:lnTo>
                  <a:pt x="32" y="32"/>
                </a:lnTo>
                <a:lnTo>
                  <a:pt x="16" y="32"/>
                </a:lnTo>
                <a:lnTo>
                  <a:pt x="8" y="32"/>
                </a:lnTo>
                <a:lnTo>
                  <a:pt x="16" y="24"/>
                </a:lnTo>
                <a:lnTo>
                  <a:pt x="0" y="32"/>
                </a:lnTo>
                <a:close/>
              </a:path>
            </a:pathLst>
          </a:custGeom>
          <a:solidFill>
            <a:srgbClr val="00CCFF"/>
          </a:solidFill>
          <a:ln w="12700">
            <a:solidFill>
              <a:srgbClr val="000000"/>
            </a:solidFill>
            <a:round/>
            <a:headEnd/>
            <a:tailEnd/>
          </a:ln>
        </p:spPr>
        <p:txBody>
          <a:bodyPr>
            <a:prstTxWarp prst="textNoShape">
              <a:avLst/>
            </a:prstTxWarp>
          </a:bodyPr>
          <a:lstStyle/>
          <a:p>
            <a:endParaRPr lang="it-IT">
              <a:latin typeface="Calibri" charset="0"/>
            </a:endParaRPr>
          </a:p>
        </p:txBody>
      </p:sp>
      <p:sp>
        <p:nvSpPr>
          <p:cNvPr id="74865" name="Rectangle 198"/>
          <p:cNvSpPr>
            <a:spLocks noChangeArrowheads="1"/>
          </p:cNvSpPr>
          <p:nvPr/>
        </p:nvSpPr>
        <p:spPr bwMode="auto">
          <a:xfrm>
            <a:off x="2400300" y="3797300"/>
            <a:ext cx="88900" cy="368300"/>
          </a:xfrm>
          <a:prstGeom prst="rect">
            <a:avLst/>
          </a:prstGeom>
          <a:solidFill>
            <a:srgbClr val="DD0000"/>
          </a:solidFill>
          <a:ln w="12700">
            <a:solidFill>
              <a:srgbClr val="000000"/>
            </a:solidFill>
            <a:miter lim="800000"/>
            <a:headEnd/>
            <a:tailEnd/>
          </a:ln>
        </p:spPr>
        <p:txBody>
          <a:bodyPr>
            <a:prstTxWarp prst="textNoShape">
              <a:avLst/>
            </a:prstTxWarp>
          </a:bodyPr>
          <a:lstStyle/>
          <a:p>
            <a:endParaRPr lang="it-IT">
              <a:latin typeface="Calibri" charset="0"/>
            </a:endParaRPr>
          </a:p>
        </p:txBody>
      </p:sp>
      <p:sp>
        <p:nvSpPr>
          <p:cNvPr id="74866" name="Rectangle 199"/>
          <p:cNvSpPr>
            <a:spLocks noChangeArrowheads="1"/>
          </p:cNvSpPr>
          <p:nvPr/>
        </p:nvSpPr>
        <p:spPr bwMode="auto">
          <a:xfrm>
            <a:off x="603250" y="3067050"/>
            <a:ext cx="1000125" cy="215900"/>
          </a:xfrm>
          <a:prstGeom prst="rect">
            <a:avLst/>
          </a:prstGeom>
          <a:noFill/>
          <a:ln w="9525">
            <a:noFill/>
            <a:miter lim="800000"/>
            <a:headEnd/>
            <a:tailEnd/>
          </a:ln>
        </p:spPr>
        <p:txBody>
          <a:bodyPr wrap="none" lIns="0" tIns="0" rIns="0" bIns="0">
            <a:prstTxWarp prst="textNoShape">
              <a:avLst/>
            </a:prstTxWarp>
            <a:spAutoFit/>
          </a:bodyPr>
          <a:lstStyle/>
          <a:p>
            <a:r>
              <a:rPr lang="en-US" sz="1400" b="1">
                <a:solidFill>
                  <a:srgbClr val="000000"/>
                </a:solidFill>
                <a:latin typeface="Chalkboard" charset="0"/>
                <a:ea typeface="Chalkboard" charset="0"/>
                <a:cs typeface="Chalkboard" charset="0"/>
              </a:rPr>
              <a:t>Termocoppia</a:t>
            </a:r>
            <a:endParaRPr lang="en-US">
              <a:latin typeface="Chalkboard" charset="0"/>
              <a:ea typeface="Chalkboard" charset="0"/>
              <a:cs typeface="Chalkboard" charset="0"/>
            </a:endParaRPr>
          </a:p>
        </p:txBody>
      </p:sp>
      <p:grpSp>
        <p:nvGrpSpPr>
          <p:cNvPr id="14" name="Group 202"/>
          <p:cNvGrpSpPr>
            <a:grpSpLocks/>
          </p:cNvGrpSpPr>
          <p:nvPr/>
        </p:nvGrpSpPr>
        <p:grpSpPr bwMode="auto">
          <a:xfrm>
            <a:off x="3873500" y="3238500"/>
            <a:ext cx="1028700" cy="977900"/>
            <a:chOff x="2440" y="2040"/>
            <a:chExt cx="648" cy="616"/>
          </a:xfrm>
        </p:grpSpPr>
        <p:sp>
          <p:nvSpPr>
            <p:cNvPr id="74906" name="Freeform 200"/>
            <p:cNvSpPr>
              <a:spLocks/>
            </p:cNvSpPr>
            <p:nvPr/>
          </p:nvSpPr>
          <p:spPr bwMode="auto">
            <a:xfrm>
              <a:off x="2440" y="2560"/>
              <a:ext cx="104" cy="96"/>
            </a:xfrm>
            <a:custGeom>
              <a:avLst/>
              <a:gdLst>
                <a:gd name="T0" fmla="*/ 0 w 104"/>
                <a:gd name="T1" fmla="*/ 96 h 96"/>
                <a:gd name="T2" fmla="*/ 40 w 104"/>
                <a:gd name="T3" fmla="*/ 0 h 96"/>
                <a:gd name="T4" fmla="*/ 104 w 104"/>
                <a:gd name="T5" fmla="*/ 64 h 96"/>
                <a:gd name="T6" fmla="*/ 0 w 104"/>
                <a:gd name="T7" fmla="*/ 96 h 96"/>
                <a:gd name="T8" fmla="*/ 0 60000 65536"/>
                <a:gd name="T9" fmla="*/ 0 60000 65536"/>
                <a:gd name="T10" fmla="*/ 0 60000 65536"/>
                <a:gd name="T11" fmla="*/ 0 60000 65536"/>
                <a:gd name="T12" fmla="*/ 0 w 104"/>
                <a:gd name="T13" fmla="*/ 0 h 96"/>
                <a:gd name="T14" fmla="*/ 104 w 104"/>
                <a:gd name="T15" fmla="*/ 96 h 96"/>
              </a:gdLst>
              <a:ahLst/>
              <a:cxnLst>
                <a:cxn ang="T8">
                  <a:pos x="T0" y="T1"/>
                </a:cxn>
                <a:cxn ang="T9">
                  <a:pos x="T2" y="T3"/>
                </a:cxn>
                <a:cxn ang="T10">
                  <a:pos x="T4" y="T5"/>
                </a:cxn>
                <a:cxn ang="T11">
                  <a:pos x="T6" y="T7"/>
                </a:cxn>
              </a:cxnLst>
              <a:rect l="T12" t="T13" r="T14" b="T15"/>
              <a:pathLst>
                <a:path w="104" h="96">
                  <a:moveTo>
                    <a:pt x="0" y="96"/>
                  </a:moveTo>
                  <a:lnTo>
                    <a:pt x="40" y="0"/>
                  </a:lnTo>
                  <a:lnTo>
                    <a:pt x="104" y="64"/>
                  </a:lnTo>
                  <a:lnTo>
                    <a:pt x="0" y="96"/>
                  </a:lnTo>
                  <a:close/>
                </a:path>
              </a:pathLst>
            </a:custGeom>
            <a:solidFill>
              <a:srgbClr val="DD0000"/>
            </a:solidFill>
            <a:ln w="9525">
              <a:noFill/>
              <a:round/>
              <a:headEnd/>
              <a:tailEnd/>
            </a:ln>
          </p:spPr>
          <p:txBody>
            <a:bodyPr>
              <a:prstTxWarp prst="textNoShape">
                <a:avLst/>
              </a:prstTxWarp>
            </a:bodyPr>
            <a:lstStyle/>
            <a:p>
              <a:endParaRPr lang="it-IT">
                <a:latin typeface="Calibri" charset="0"/>
              </a:endParaRPr>
            </a:p>
          </p:txBody>
        </p:sp>
        <p:sp>
          <p:nvSpPr>
            <p:cNvPr id="74907" name="Line 201"/>
            <p:cNvSpPr>
              <a:spLocks noChangeShapeType="1"/>
            </p:cNvSpPr>
            <p:nvPr/>
          </p:nvSpPr>
          <p:spPr bwMode="auto">
            <a:xfrm flipH="1">
              <a:off x="2448" y="2040"/>
              <a:ext cx="640" cy="592"/>
            </a:xfrm>
            <a:prstGeom prst="line">
              <a:avLst/>
            </a:prstGeom>
            <a:noFill/>
            <a:ln w="25400">
              <a:solidFill>
                <a:srgbClr val="DD0000"/>
              </a:solidFill>
              <a:round/>
              <a:headEnd/>
              <a:tailEnd/>
            </a:ln>
          </p:spPr>
          <p:txBody>
            <a:bodyPr>
              <a:prstTxWarp prst="textNoShape">
                <a:avLst/>
              </a:prstTxWarp>
            </a:bodyPr>
            <a:lstStyle/>
            <a:p>
              <a:endParaRPr lang="it-IT"/>
            </a:p>
          </p:txBody>
        </p:sp>
      </p:grpSp>
      <p:sp>
        <p:nvSpPr>
          <p:cNvPr id="74868" name="Rectangle 203"/>
          <p:cNvSpPr>
            <a:spLocks noChangeArrowheads="1"/>
          </p:cNvSpPr>
          <p:nvPr/>
        </p:nvSpPr>
        <p:spPr bwMode="auto">
          <a:xfrm>
            <a:off x="4960938" y="2755900"/>
            <a:ext cx="1397000" cy="215900"/>
          </a:xfrm>
          <a:prstGeom prst="rect">
            <a:avLst/>
          </a:prstGeom>
          <a:noFill/>
          <a:ln w="9525">
            <a:noFill/>
            <a:miter lim="800000"/>
            <a:headEnd/>
            <a:tailEnd/>
          </a:ln>
        </p:spPr>
        <p:txBody>
          <a:bodyPr wrap="none" lIns="0" tIns="0" rIns="0" bIns="0">
            <a:prstTxWarp prst="textNoShape">
              <a:avLst/>
            </a:prstTxWarp>
            <a:spAutoFit/>
          </a:bodyPr>
          <a:lstStyle/>
          <a:p>
            <a:r>
              <a:rPr lang="en-US" sz="1400" b="1">
                <a:solidFill>
                  <a:srgbClr val="000000"/>
                </a:solidFill>
                <a:latin typeface="Chalkboard" charset="0"/>
                <a:ea typeface="Chalkboard" charset="0"/>
                <a:cs typeface="Chalkboard" charset="0"/>
              </a:rPr>
              <a:t>Avvolgimento per</a:t>
            </a:r>
            <a:endParaRPr lang="en-US">
              <a:latin typeface="Chalkboard" charset="0"/>
              <a:ea typeface="Chalkboard" charset="0"/>
              <a:cs typeface="Chalkboard" charset="0"/>
            </a:endParaRPr>
          </a:p>
        </p:txBody>
      </p:sp>
      <p:sp>
        <p:nvSpPr>
          <p:cNvPr id="74869" name="Rectangle 204"/>
          <p:cNvSpPr>
            <a:spLocks noChangeArrowheads="1"/>
          </p:cNvSpPr>
          <p:nvPr/>
        </p:nvSpPr>
        <p:spPr bwMode="auto">
          <a:xfrm>
            <a:off x="4021138" y="2959100"/>
            <a:ext cx="2371725" cy="215900"/>
          </a:xfrm>
          <a:prstGeom prst="rect">
            <a:avLst/>
          </a:prstGeom>
          <a:noFill/>
          <a:ln w="9525">
            <a:noFill/>
            <a:miter lim="800000"/>
            <a:headEnd/>
            <a:tailEnd/>
          </a:ln>
        </p:spPr>
        <p:txBody>
          <a:bodyPr wrap="none" lIns="0" tIns="0" rIns="0" bIns="0">
            <a:prstTxWarp prst="textNoShape">
              <a:avLst/>
            </a:prstTxWarp>
            <a:spAutoFit/>
          </a:bodyPr>
          <a:lstStyle/>
          <a:p>
            <a:r>
              <a:rPr lang="en-US" sz="1400" b="1">
                <a:solidFill>
                  <a:srgbClr val="000000"/>
                </a:solidFill>
                <a:latin typeface="Chalkboard" charset="0"/>
                <a:ea typeface="Chalkboard" charset="0"/>
                <a:cs typeface="Chalkboard" charset="0"/>
              </a:rPr>
              <a:t>atomizzazione elettrotermica</a:t>
            </a:r>
            <a:endParaRPr lang="en-US">
              <a:latin typeface="Chalkboard" charset="0"/>
              <a:ea typeface="Chalkboard" charset="0"/>
              <a:cs typeface="Chalkboard" charset="0"/>
            </a:endParaRPr>
          </a:p>
        </p:txBody>
      </p:sp>
      <p:sp>
        <p:nvSpPr>
          <p:cNvPr id="74870" name="Rectangle 205"/>
          <p:cNvSpPr>
            <a:spLocks noChangeArrowheads="1"/>
          </p:cNvSpPr>
          <p:nvPr/>
        </p:nvSpPr>
        <p:spPr bwMode="auto">
          <a:xfrm>
            <a:off x="3359150" y="5734050"/>
            <a:ext cx="1525588" cy="215900"/>
          </a:xfrm>
          <a:prstGeom prst="rect">
            <a:avLst/>
          </a:prstGeom>
          <a:noFill/>
          <a:ln w="9525">
            <a:noFill/>
            <a:miter lim="800000"/>
            <a:headEnd/>
            <a:tailEnd/>
          </a:ln>
        </p:spPr>
        <p:txBody>
          <a:bodyPr wrap="none" lIns="0" tIns="0" rIns="0" bIns="0">
            <a:prstTxWarp prst="textNoShape">
              <a:avLst/>
            </a:prstTxWarp>
            <a:spAutoFit/>
          </a:bodyPr>
          <a:lstStyle/>
          <a:p>
            <a:r>
              <a:rPr lang="en-US" sz="1400" b="1">
                <a:solidFill>
                  <a:srgbClr val="000000"/>
                </a:solidFill>
                <a:latin typeface="Chalkboard" charset="0"/>
                <a:ea typeface="Chalkboard" charset="0"/>
                <a:cs typeface="Chalkboard" charset="0"/>
              </a:rPr>
              <a:t>Navicella di grafite</a:t>
            </a:r>
            <a:endParaRPr lang="en-US">
              <a:latin typeface="Chalkboard" charset="0"/>
              <a:ea typeface="Chalkboard" charset="0"/>
              <a:cs typeface="Chalkboard" charset="0"/>
            </a:endParaRPr>
          </a:p>
        </p:txBody>
      </p:sp>
      <p:grpSp>
        <p:nvGrpSpPr>
          <p:cNvPr id="15" name="Group 208"/>
          <p:cNvGrpSpPr>
            <a:grpSpLocks/>
          </p:cNvGrpSpPr>
          <p:nvPr/>
        </p:nvGrpSpPr>
        <p:grpSpPr bwMode="auto">
          <a:xfrm>
            <a:off x="3594100" y="4800600"/>
            <a:ext cx="660400" cy="850900"/>
            <a:chOff x="2264" y="3024"/>
            <a:chExt cx="416" cy="536"/>
          </a:xfrm>
        </p:grpSpPr>
        <p:sp>
          <p:nvSpPr>
            <p:cNvPr id="74904" name="Freeform 206"/>
            <p:cNvSpPr>
              <a:spLocks/>
            </p:cNvSpPr>
            <p:nvPr/>
          </p:nvSpPr>
          <p:spPr bwMode="auto">
            <a:xfrm>
              <a:off x="2264" y="3024"/>
              <a:ext cx="96" cy="104"/>
            </a:xfrm>
            <a:custGeom>
              <a:avLst/>
              <a:gdLst>
                <a:gd name="T0" fmla="*/ 0 w 96"/>
                <a:gd name="T1" fmla="*/ 0 h 104"/>
                <a:gd name="T2" fmla="*/ 96 w 96"/>
                <a:gd name="T3" fmla="*/ 48 h 104"/>
                <a:gd name="T4" fmla="*/ 24 w 96"/>
                <a:gd name="T5" fmla="*/ 104 h 104"/>
                <a:gd name="T6" fmla="*/ 0 w 96"/>
                <a:gd name="T7" fmla="*/ 0 h 104"/>
                <a:gd name="T8" fmla="*/ 0 60000 65536"/>
                <a:gd name="T9" fmla="*/ 0 60000 65536"/>
                <a:gd name="T10" fmla="*/ 0 60000 65536"/>
                <a:gd name="T11" fmla="*/ 0 60000 65536"/>
                <a:gd name="T12" fmla="*/ 0 w 96"/>
                <a:gd name="T13" fmla="*/ 0 h 104"/>
                <a:gd name="T14" fmla="*/ 96 w 96"/>
                <a:gd name="T15" fmla="*/ 104 h 104"/>
              </a:gdLst>
              <a:ahLst/>
              <a:cxnLst>
                <a:cxn ang="T8">
                  <a:pos x="T0" y="T1"/>
                </a:cxn>
                <a:cxn ang="T9">
                  <a:pos x="T2" y="T3"/>
                </a:cxn>
                <a:cxn ang="T10">
                  <a:pos x="T4" y="T5"/>
                </a:cxn>
                <a:cxn ang="T11">
                  <a:pos x="T6" y="T7"/>
                </a:cxn>
              </a:cxnLst>
              <a:rect l="T12" t="T13" r="T14" b="T15"/>
              <a:pathLst>
                <a:path w="96" h="104">
                  <a:moveTo>
                    <a:pt x="0" y="0"/>
                  </a:moveTo>
                  <a:lnTo>
                    <a:pt x="96" y="48"/>
                  </a:lnTo>
                  <a:lnTo>
                    <a:pt x="24" y="104"/>
                  </a:lnTo>
                  <a:lnTo>
                    <a:pt x="0" y="0"/>
                  </a:lnTo>
                  <a:close/>
                </a:path>
              </a:pathLst>
            </a:custGeom>
            <a:solidFill>
              <a:srgbClr val="DD0000"/>
            </a:solidFill>
            <a:ln w="9525">
              <a:noFill/>
              <a:round/>
              <a:headEnd/>
              <a:tailEnd/>
            </a:ln>
          </p:spPr>
          <p:txBody>
            <a:bodyPr>
              <a:prstTxWarp prst="textNoShape">
                <a:avLst/>
              </a:prstTxWarp>
            </a:bodyPr>
            <a:lstStyle/>
            <a:p>
              <a:endParaRPr lang="it-IT">
                <a:latin typeface="Calibri" charset="0"/>
              </a:endParaRPr>
            </a:p>
          </p:txBody>
        </p:sp>
        <p:sp>
          <p:nvSpPr>
            <p:cNvPr id="74905" name="Line 207"/>
            <p:cNvSpPr>
              <a:spLocks noChangeShapeType="1"/>
            </p:cNvSpPr>
            <p:nvPr/>
          </p:nvSpPr>
          <p:spPr bwMode="auto">
            <a:xfrm>
              <a:off x="2272" y="3040"/>
              <a:ext cx="408" cy="520"/>
            </a:xfrm>
            <a:prstGeom prst="line">
              <a:avLst/>
            </a:prstGeom>
            <a:noFill/>
            <a:ln w="25400">
              <a:solidFill>
                <a:srgbClr val="DD0000"/>
              </a:solidFill>
              <a:round/>
              <a:headEnd/>
              <a:tailEnd/>
            </a:ln>
          </p:spPr>
          <p:txBody>
            <a:bodyPr>
              <a:prstTxWarp prst="textNoShape">
                <a:avLst/>
              </a:prstTxWarp>
            </a:bodyPr>
            <a:lstStyle/>
            <a:p>
              <a:endParaRPr lang="it-IT"/>
            </a:p>
          </p:txBody>
        </p:sp>
      </p:grpSp>
      <p:grpSp>
        <p:nvGrpSpPr>
          <p:cNvPr id="16" name="Group 211"/>
          <p:cNvGrpSpPr>
            <a:grpSpLocks/>
          </p:cNvGrpSpPr>
          <p:nvPr/>
        </p:nvGrpSpPr>
        <p:grpSpPr bwMode="auto">
          <a:xfrm>
            <a:off x="1905000" y="4851400"/>
            <a:ext cx="1308100" cy="812800"/>
            <a:chOff x="1200" y="3056"/>
            <a:chExt cx="824" cy="512"/>
          </a:xfrm>
        </p:grpSpPr>
        <p:sp>
          <p:nvSpPr>
            <p:cNvPr id="74902" name="Freeform 209"/>
            <p:cNvSpPr>
              <a:spLocks/>
            </p:cNvSpPr>
            <p:nvPr/>
          </p:nvSpPr>
          <p:spPr bwMode="auto">
            <a:xfrm>
              <a:off x="1920" y="3056"/>
              <a:ext cx="104" cy="88"/>
            </a:xfrm>
            <a:custGeom>
              <a:avLst/>
              <a:gdLst>
                <a:gd name="T0" fmla="*/ 104 w 104"/>
                <a:gd name="T1" fmla="*/ 0 h 88"/>
                <a:gd name="T2" fmla="*/ 40 w 104"/>
                <a:gd name="T3" fmla="*/ 88 h 88"/>
                <a:gd name="T4" fmla="*/ 0 w 104"/>
                <a:gd name="T5" fmla="*/ 16 h 88"/>
                <a:gd name="T6" fmla="*/ 104 w 104"/>
                <a:gd name="T7" fmla="*/ 0 h 88"/>
                <a:gd name="T8" fmla="*/ 0 60000 65536"/>
                <a:gd name="T9" fmla="*/ 0 60000 65536"/>
                <a:gd name="T10" fmla="*/ 0 60000 65536"/>
                <a:gd name="T11" fmla="*/ 0 60000 65536"/>
                <a:gd name="T12" fmla="*/ 0 w 104"/>
                <a:gd name="T13" fmla="*/ 0 h 88"/>
                <a:gd name="T14" fmla="*/ 104 w 104"/>
                <a:gd name="T15" fmla="*/ 88 h 88"/>
              </a:gdLst>
              <a:ahLst/>
              <a:cxnLst>
                <a:cxn ang="T8">
                  <a:pos x="T0" y="T1"/>
                </a:cxn>
                <a:cxn ang="T9">
                  <a:pos x="T2" y="T3"/>
                </a:cxn>
                <a:cxn ang="T10">
                  <a:pos x="T4" y="T5"/>
                </a:cxn>
                <a:cxn ang="T11">
                  <a:pos x="T6" y="T7"/>
                </a:cxn>
              </a:cxnLst>
              <a:rect l="T12" t="T13" r="T14" b="T15"/>
              <a:pathLst>
                <a:path w="104" h="88">
                  <a:moveTo>
                    <a:pt x="104" y="0"/>
                  </a:moveTo>
                  <a:lnTo>
                    <a:pt x="40" y="88"/>
                  </a:lnTo>
                  <a:lnTo>
                    <a:pt x="0" y="16"/>
                  </a:lnTo>
                  <a:lnTo>
                    <a:pt x="104" y="0"/>
                  </a:lnTo>
                  <a:close/>
                </a:path>
              </a:pathLst>
            </a:custGeom>
            <a:solidFill>
              <a:srgbClr val="DD0000"/>
            </a:solidFill>
            <a:ln w="9525">
              <a:noFill/>
              <a:round/>
              <a:headEnd/>
              <a:tailEnd/>
            </a:ln>
          </p:spPr>
          <p:txBody>
            <a:bodyPr>
              <a:prstTxWarp prst="textNoShape">
                <a:avLst/>
              </a:prstTxWarp>
            </a:bodyPr>
            <a:lstStyle/>
            <a:p>
              <a:endParaRPr lang="it-IT">
                <a:latin typeface="Calibri" charset="0"/>
              </a:endParaRPr>
            </a:p>
          </p:txBody>
        </p:sp>
        <p:sp>
          <p:nvSpPr>
            <p:cNvPr id="74903" name="Line 210"/>
            <p:cNvSpPr>
              <a:spLocks noChangeShapeType="1"/>
            </p:cNvSpPr>
            <p:nvPr/>
          </p:nvSpPr>
          <p:spPr bwMode="auto">
            <a:xfrm flipH="1">
              <a:off x="1200" y="3064"/>
              <a:ext cx="792" cy="504"/>
            </a:xfrm>
            <a:prstGeom prst="line">
              <a:avLst/>
            </a:prstGeom>
            <a:noFill/>
            <a:ln w="25400">
              <a:solidFill>
                <a:srgbClr val="DD0000"/>
              </a:solidFill>
              <a:round/>
              <a:headEnd/>
              <a:tailEnd/>
            </a:ln>
          </p:spPr>
          <p:txBody>
            <a:bodyPr>
              <a:prstTxWarp prst="textNoShape">
                <a:avLst/>
              </a:prstTxWarp>
            </a:bodyPr>
            <a:lstStyle/>
            <a:p>
              <a:endParaRPr lang="it-IT"/>
            </a:p>
          </p:txBody>
        </p:sp>
      </p:grpSp>
      <p:sp>
        <p:nvSpPr>
          <p:cNvPr id="74873" name="Rectangle 212"/>
          <p:cNvSpPr>
            <a:spLocks noChangeArrowheads="1"/>
          </p:cNvSpPr>
          <p:nvPr/>
        </p:nvSpPr>
        <p:spPr bwMode="auto">
          <a:xfrm>
            <a:off x="2768600" y="3835400"/>
            <a:ext cx="114300" cy="292100"/>
          </a:xfrm>
          <a:prstGeom prst="rect">
            <a:avLst/>
          </a:prstGeom>
          <a:solidFill>
            <a:srgbClr val="00CCFF"/>
          </a:solidFill>
          <a:ln w="12700">
            <a:solidFill>
              <a:srgbClr val="000000"/>
            </a:solidFill>
            <a:miter lim="800000"/>
            <a:headEnd/>
            <a:tailEnd/>
          </a:ln>
        </p:spPr>
        <p:txBody>
          <a:bodyPr>
            <a:prstTxWarp prst="textNoShape">
              <a:avLst/>
            </a:prstTxWarp>
          </a:bodyPr>
          <a:lstStyle/>
          <a:p>
            <a:endParaRPr lang="it-IT">
              <a:latin typeface="Calibri" charset="0"/>
            </a:endParaRPr>
          </a:p>
        </p:txBody>
      </p:sp>
      <p:sp>
        <p:nvSpPr>
          <p:cNvPr id="74874" name="Rectangle 213"/>
          <p:cNvSpPr>
            <a:spLocks noChangeArrowheads="1"/>
          </p:cNvSpPr>
          <p:nvPr/>
        </p:nvSpPr>
        <p:spPr bwMode="auto">
          <a:xfrm>
            <a:off x="3860800" y="3835400"/>
            <a:ext cx="127000" cy="292100"/>
          </a:xfrm>
          <a:prstGeom prst="rect">
            <a:avLst/>
          </a:prstGeom>
          <a:solidFill>
            <a:srgbClr val="00CCFF"/>
          </a:solidFill>
          <a:ln w="12700">
            <a:solidFill>
              <a:srgbClr val="000000"/>
            </a:solidFill>
            <a:miter lim="800000"/>
            <a:headEnd/>
            <a:tailEnd/>
          </a:ln>
        </p:spPr>
        <p:txBody>
          <a:bodyPr>
            <a:prstTxWarp prst="textNoShape">
              <a:avLst/>
            </a:prstTxWarp>
          </a:bodyPr>
          <a:lstStyle/>
          <a:p>
            <a:endParaRPr lang="it-IT">
              <a:latin typeface="Calibri" charset="0"/>
            </a:endParaRPr>
          </a:p>
        </p:txBody>
      </p:sp>
      <p:sp>
        <p:nvSpPr>
          <p:cNvPr id="74875" name="Rectangle 214"/>
          <p:cNvSpPr>
            <a:spLocks noChangeArrowheads="1"/>
          </p:cNvSpPr>
          <p:nvPr/>
        </p:nvSpPr>
        <p:spPr bwMode="auto">
          <a:xfrm>
            <a:off x="2724150" y="3536950"/>
            <a:ext cx="171450" cy="215900"/>
          </a:xfrm>
          <a:prstGeom prst="rect">
            <a:avLst/>
          </a:prstGeom>
          <a:noFill/>
          <a:ln w="9525">
            <a:noFill/>
            <a:miter lim="800000"/>
            <a:headEnd/>
            <a:tailEnd/>
          </a:ln>
        </p:spPr>
        <p:txBody>
          <a:bodyPr wrap="none" lIns="0" tIns="0" rIns="0" bIns="0">
            <a:prstTxWarp prst="textNoShape">
              <a:avLst/>
            </a:prstTxWarp>
            <a:spAutoFit/>
          </a:bodyPr>
          <a:lstStyle/>
          <a:p>
            <a:r>
              <a:rPr lang="en-US" sz="1400" b="1">
                <a:solidFill>
                  <a:srgbClr val="000000"/>
                </a:solidFill>
                <a:latin typeface="Chalkboard" charset="0"/>
                <a:ea typeface="Chalkboard" charset="0"/>
                <a:cs typeface="Chalkboard" charset="0"/>
              </a:rPr>
              <a:t>In</a:t>
            </a:r>
            <a:endParaRPr lang="en-US">
              <a:latin typeface="Chalkboard" charset="0"/>
              <a:ea typeface="Chalkboard" charset="0"/>
              <a:cs typeface="Chalkboard" charset="0"/>
            </a:endParaRPr>
          </a:p>
        </p:txBody>
      </p:sp>
      <p:sp>
        <p:nvSpPr>
          <p:cNvPr id="74876" name="Rectangle 215"/>
          <p:cNvSpPr>
            <a:spLocks noChangeArrowheads="1"/>
          </p:cNvSpPr>
          <p:nvPr/>
        </p:nvSpPr>
        <p:spPr bwMode="auto">
          <a:xfrm>
            <a:off x="3778250" y="3562350"/>
            <a:ext cx="306388" cy="212725"/>
          </a:xfrm>
          <a:prstGeom prst="rect">
            <a:avLst/>
          </a:prstGeom>
          <a:noFill/>
          <a:ln w="9525">
            <a:noFill/>
            <a:miter lim="800000"/>
            <a:headEnd/>
            <a:tailEnd/>
          </a:ln>
        </p:spPr>
        <p:txBody>
          <a:bodyPr wrap="none" lIns="0" tIns="0" rIns="0" bIns="0">
            <a:prstTxWarp prst="textNoShape">
              <a:avLst/>
            </a:prstTxWarp>
            <a:spAutoFit/>
          </a:bodyPr>
          <a:lstStyle/>
          <a:p>
            <a:r>
              <a:rPr lang="en-US" sz="1400" b="1">
                <a:solidFill>
                  <a:srgbClr val="000000"/>
                </a:solidFill>
              </a:rPr>
              <a:t>Out</a:t>
            </a:r>
            <a:endParaRPr lang="en-US">
              <a:latin typeface="Calibri" charset="0"/>
            </a:endParaRPr>
          </a:p>
        </p:txBody>
      </p:sp>
      <p:grpSp>
        <p:nvGrpSpPr>
          <p:cNvPr id="17" name="Group 218"/>
          <p:cNvGrpSpPr>
            <a:grpSpLocks/>
          </p:cNvGrpSpPr>
          <p:nvPr/>
        </p:nvGrpSpPr>
        <p:grpSpPr bwMode="auto">
          <a:xfrm>
            <a:off x="3886200" y="3797300"/>
            <a:ext cx="1612900" cy="330200"/>
            <a:chOff x="2568" y="2456"/>
            <a:chExt cx="872" cy="152"/>
          </a:xfrm>
        </p:grpSpPr>
        <p:sp>
          <p:nvSpPr>
            <p:cNvPr id="74900" name="Freeform 216"/>
            <p:cNvSpPr>
              <a:spLocks/>
            </p:cNvSpPr>
            <p:nvPr/>
          </p:nvSpPr>
          <p:spPr bwMode="auto">
            <a:xfrm>
              <a:off x="2568" y="2456"/>
              <a:ext cx="104" cy="80"/>
            </a:xfrm>
            <a:custGeom>
              <a:avLst/>
              <a:gdLst>
                <a:gd name="T0" fmla="*/ 0 w 104"/>
                <a:gd name="T1" fmla="*/ 24 h 80"/>
                <a:gd name="T2" fmla="*/ 104 w 104"/>
                <a:gd name="T3" fmla="*/ 0 h 80"/>
                <a:gd name="T4" fmla="*/ 88 w 104"/>
                <a:gd name="T5" fmla="*/ 80 h 80"/>
                <a:gd name="T6" fmla="*/ 0 w 104"/>
                <a:gd name="T7" fmla="*/ 24 h 80"/>
                <a:gd name="T8" fmla="*/ 0 60000 65536"/>
                <a:gd name="T9" fmla="*/ 0 60000 65536"/>
                <a:gd name="T10" fmla="*/ 0 60000 65536"/>
                <a:gd name="T11" fmla="*/ 0 60000 65536"/>
                <a:gd name="T12" fmla="*/ 0 w 104"/>
                <a:gd name="T13" fmla="*/ 0 h 80"/>
                <a:gd name="T14" fmla="*/ 104 w 104"/>
                <a:gd name="T15" fmla="*/ 80 h 80"/>
              </a:gdLst>
              <a:ahLst/>
              <a:cxnLst>
                <a:cxn ang="T8">
                  <a:pos x="T0" y="T1"/>
                </a:cxn>
                <a:cxn ang="T9">
                  <a:pos x="T2" y="T3"/>
                </a:cxn>
                <a:cxn ang="T10">
                  <a:pos x="T4" y="T5"/>
                </a:cxn>
                <a:cxn ang="T11">
                  <a:pos x="T6" y="T7"/>
                </a:cxn>
              </a:cxnLst>
              <a:rect l="T12" t="T13" r="T14" b="T15"/>
              <a:pathLst>
                <a:path w="104" h="80">
                  <a:moveTo>
                    <a:pt x="0" y="24"/>
                  </a:moveTo>
                  <a:lnTo>
                    <a:pt x="104" y="0"/>
                  </a:lnTo>
                  <a:lnTo>
                    <a:pt x="88" y="80"/>
                  </a:lnTo>
                  <a:lnTo>
                    <a:pt x="0" y="24"/>
                  </a:lnTo>
                  <a:close/>
                </a:path>
              </a:pathLst>
            </a:custGeom>
            <a:solidFill>
              <a:srgbClr val="DD0000"/>
            </a:solidFill>
            <a:ln w="9525">
              <a:noFill/>
              <a:round/>
              <a:headEnd/>
              <a:tailEnd/>
            </a:ln>
          </p:spPr>
          <p:txBody>
            <a:bodyPr>
              <a:prstTxWarp prst="textNoShape">
                <a:avLst/>
              </a:prstTxWarp>
            </a:bodyPr>
            <a:lstStyle/>
            <a:p>
              <a:endParaRPr lang="it-IT">
                <a:latin typeface="Calibri" charset="0"/>
              </a:endParaRPr>
            </a:p>
          </p:txBody>
        </p:sp>
        <p:sp>
          <p:nvSpPr>
            <p:cNvPr id="74901" name="Line 217"/>
            <p:cNvSpPr>
              <a:spLocks noChangeShapeType="1"/>
            </p:cNvSpPr>
            <p:nvPr/>
          </p:nvSpPr>
          <p:spPr bwMode="auto">
            <a:xfrm>
              <a:off x="2584" y="2472"/>
              <a:ext cx="856" cy="136"/>
            </a:xfrm>
            <a:prstGeom prst="line">
              <a:avLst/>
            </a:prstGeom>
            <a:noFill/>
            <a:ln w="25400">
              <a:solidFill>
                <a:srgbClr val="DD0000"/>
              </a:solidFill>
              <a:round/>
              <a:headEnd/>
              <a:tailEnd/>
            </a:ln>
          </p:spPr>
          <p:txBody>
            <a:bodyPr>
              <a:prstTxWarp prst="textNoShape">
                <a:avLst/>
              </a:prstTxWarp>
            </a:bodyPr>
            <a:lstStyle/>
            <a:p>
              <a:endParaRPr lang="it-IT"/>
            </a:p>
          </p:txBody>
        </p:sp>
      </p:grpSp>
      <p:sp>
        <p:nvSpPr>
          <p:cNvPr id="74878" name="Rectangle 220"/>
          <p:cNvSpPr>
            <a:spLocks noChangeArrowheads="1"/>
          </p:cNvSpPr>
          <p:nvPr/>
        </p:nvSpPr>
        <p:spPr bwMode="auto">
          <a:xfrm>
            <a:off x="5246688" y="4146550"/>
            <a:ext cx="1255712" cy="430213"/>
          </a:xfrm>
          <a:prstGeom prst="rect">
            <a:avLst/>
          </a:prstGeom>
          <a:noFill/>
          <a:ln w="9525">
            <a:noFill/>
            <a:miter lim="800000"/>
            <a:headEnd/>
            <a:tailEnd/>
          </a:ln>
        </p:spPr>
        <p:txBody>
          <a:bodyPr wrap="none" lIns="0" tIns="0" rIns="0" bIns="0">
            <a:prstTxWarp prst="textNoShape">
              <a:avLst/>
            </a:prstTxWarp>
            <a:spAutoFit/>
          </a:bodyPr>
          <a:lstStyle/>
          <a:p>
            <a:pPr algn="ctr"/>
            <a:r>
              <a:rPr lang="en-US" sz="1400" b="1">
                <a:solidFill>
                  <a:srgbClr val="000000"/>
                </a:solidFill>
              </a:rPr>
              <a:t>Sistema di</a:t>
            </a:r>
            <a:endParaRPr lang="en-US" sz="1400">
              <a:latin typeface="Calibri" charset="0"/>
            </a:endParaRPr>
          </a:p>
          <a:p>
            <a:pPr algn="ctr"/>
            <a:r>
              <a:rPr lang="en-US" sz="1400" b="1">
                <a:solidFill>
                  <a:srgbClr val="000000"/>
                </a:solidFill>
                <a:latin typeface="Chalkboard" charset="0"/>
                <a:ea typeface="Chalkboard" charset="0"/>
                <a:cs typeface="Chalkboard" charset="0"/>
              </a:rPr>
              <a:t>raffreddamento</a:t>
            </a:r>
            <a:endParaRPr lang="en-US">
              <a:latin typeface="Chalkboard" charset="0"/>
              <a:ea typeface="Chalkboard" charset="0"/>
              <a:cs typeface="Chalkboard" charset="0"/>
            </a:endParaRPr>
          </a:p>
        </p:txBody>
      </p:sp>
      <p:sp>
        <p:nvSpPr>
          <p:cNvPr id="74879" name="Line 221"/>
          <p:cNvSpPr>
            <a:spLocks noChangeShapeType="1"/>
          </p:cNvSpPr>
          <p:nvPr/>
        </p:nvSpPr>
        <p:spPr bwMode="auto">
          <a:xfrm flipH="1">
            <a:off x="114300" y="965200"/>
            <a:ext cx="2374900" cy="1447800"/>
          </a:xfrm>
          <a:prstGeom prst="line">
            <a:avLst/>
          </a:prstGeom>
          <a:noFill/>
          <a:ln w="38100">
            <a:solidFill>
              <a:srgbClr val="FFFF00"/>
            </a:solidFill>
            <a:round/>
            <a:headEnd/>
            <a:tailEnd/>
          </a:ln>
        </p:spPr>
        <p:txBody>
          <a:bodyPr>
            <a:prstTxWarp prst="textNoShape">
              <a:avLst/>
            </a:prstTxWarp>
          </a:bodyPr>
          <a:lstStyle/>
          <a:p>
            <a:endParaRPr lang="it-IT"/>
          </a:p>
        </p:txBody>
      </p:sp>
      <p:sp>
        <p:nvSpPr>
          <p:cNvPr id="74880" name="Line 222"/>
          <p:cNvSpPr>
            <a:spLocks noChangeShapeType="1"/>
          </p:cNvSpPr>
          <p:nvPr/>
        </p:nvSpPr>
        <p:spPr bwMode="auto">
          <a:xfrm>
            <a:off x="3606800" y="939800"/>
            <a:ext cx="2997200" cy="1473200"/>
          </a:xfrm>
          <a:prstGeom prst="line">
            <a:avLst/>
          </a:prstGeom>
          <a:noFill/>
          <a:ln w="38100">
            <a:solidFill>
              <a:srgbClr val="FFFF00"/>
            </a:solidFill>
            <a:round/>
            <a:headEnd/>
            <a:tailEnd/>
          </a:ln>
        </p:spPr>
        <p:txBody>
          <a:bodyPr>
            <a:prstTxWarp prst="textNoShape">
              <a:avLst/>
            </a:prstTxWarp>
          </a:bodyPr>
          <a:lstStyle/>
          <a:p>
            <a:endParaRPr lang="it-IT"/>
          </a:p>
        </p:txBody>
      </p:sp>
      <p:grpSp>
        <p:nvGrpSpPr>
          <p:cNvPr id="18" name="Group 225"/>
          <p:cNvGrpSpPr>
            <a:grpSpLocks/>
          </p:cNvGrpSpPr>
          <p:nvPr/>
        </p:nvGrpSpPr>
        <p:grpSpPr bwMode="auto">
          <a:xfrm>
            <a:off x="241300" y="4686300"/>
            <a:ext cx="5410200" cy="127000"/>
            <a:chOff x="152" y="2952"/>
            <a:chExt cx="3408" cy="80"/>
          </a:xfrm>
        </p:grpSpPr>
        <p:sp>
          <p:nvSpPr>
            <p:cNvPr id="74898" name="Freeform 223"/>
            <p:cNvSpPr>
              <a:spLocks/>
            </p:cNvSpPr>
            <p:nvPr/>
          </p:nvSpPr>
          <p:spPr bwMode="auto">
            <a:xfrm>
              <a:off x="3464" y="2952"/>
              <a:ext cx="96" cy="80"/>
            </a:xfrm>
            <a:custGeom>
              <a:avLst/>
              <a:gdLst>
                <a:gd name="T0" fmla="*/ 96 w 96"/>
                <a:gd name="T1" fmla="*/ 40 h 80"/>
                <a:gd name="T2" fmla="*/ 0 w 96"/>
                <a:gd name="T3" fmla="*/ 80 h 80"/>
                <a:gd name="T4" fmla="*/ 0 w 96"/>
                <a:gd name="T5" fmla="*/ 0 h 80"/>
                <a:gd name="T6" fmla="*/ 96 w 96"/>
                <a:gd name="T7" fmla="*/ 40 h 80"/>
                <a:gd name="T8" fmla="*/ 0 60000 65536"/>
                <a:gd name="T9" fmla="*/ 0 60000 65536"/>
                <a:gd name="T10" fmla="*/ 0 60000 65536"/>
                <a:gd name="T11" fmla="*/ 0 60000 65536"/>
                <a:gd name="T12" fmla="*/ 0 w 96"/>
                <a:gd name="T13" fmla="*/ 0 h 80"/>
                <a:gd name="T14" fmla="*/ 96 w 96"/>
                <a:gd name="T15" fmla="*/ 80 h 80"/>
              </a:gdLst>
              <a:ahLst/>
              <a:cxnLst>
                <a:cxn ang="T8">
                  <a:pos x="T0" y="T1"/>
                </a:cxn>
                <a:cxn ang="T9">
                  <a:pos x="T2" y="T3"/>
                </a:cxn>
                <a:cxn ang="T10">
                  <a:pos x="T4" y="T5"/>
                </a:cxn>
                <a:cxn ang="T11">
                  <a:pos x="T6" y="T7"/>
                </a:cxn>
              </a:cxnLst>
              <a:rect l="T12" t="T13" r="T14" b="T15"/>
              <a:pathLst>
                <a:path w="96" h="80">
                  <a:moveTo>
                    <a:pt x="96" y="40"/>
                  </a:moveTo>
                  <a:lnTo>
                    <a:pt x="0" y="80"/>
                  </a:lnTo>
                  <a:lnTo>
                    <a:pt x="0" y="0"/>
                  </a:lnTo>
                  <a:lnTo>
                    <a:pt x="96" y="40"/>
                  </a:lnTo>
                  <a:close/>
                </a:path>
              </a:pathLst>
            </a:custGeom>
            <a:solidFill>
              <a:srgbClr val="DD0000"/>
            </a:solidFill>
            <a:ln w="9525">
              <a:noFill/>
              <a:round/>
              <a:headEnd/>
              <a:tailEnd/>
            </a:ln>
          </p:spPr>
          <p:txBody>
            <a:bodyPr>
              <a:prstTxWarp prst="textNoShape">
                <a:avLst/>
              </a:prstTxWarp>
            </a:bodyPr>
            <a:lstStyle/>
            <a:p>
              <a:endParaRPr lang="it-IT">
                <a:latin typeface="Calibri" charset="0"/>
              </a:endParaRPr>
            </a:p>
          </p:txBody>
        </p:sp>
        <p:sp>
          <p:nvSpPr>
            <p:cNvPr id="74899" name="Line 224"/>
            <p:cNvSpPr>
              <a:spLocks noChangeShapeType="1"/>
            </p:cNvSpPr>
            <p:nvPr/>
          </p:nvSpPr>
          <p:spPr bwMode="auto">
            <a:xfrm flipH="1">
              <a:off x="152" y="2984"/>
              <a:ext cx="3368" cy="1"/>
            </a:xfrm>
            <a:prstGeom prst="line">
              <a:avLst/>
            </a:prstGeom>
            <a:noFill/>
            <a:ln w="25400">
              <a:solidFill>
                <a:srgbClr val="DD0000"/>
              </a:solidFill>
              <a:round/>
              <a:headEnd/>
              <a:tailEnd/>
            </a:ln>
          </p:spPr>
          <p:txBody>
            <a:bodyPr>
              <a:prstTxWarp prst="textNoShape">
                <a:avLst/>
              </a:prstTxWarp>
            </a:bodyPr>
            <a:lstStyle/>
            <a:p>
              <a:endParaRPr lang="it-IT"/>
            </a:p>
          </p:txBody>
        </p:sp>
      </p:grpSp>
      <p:grpSp>
        <p:nvGrpSpPr>
          <p:cNvPr id="19" name="Group 228"/>
          <p:cNvGrpSpPr>
            <a:grpSpLocks/>
          </p:cNvGrpSpPr>
          <p:nvPr/>
        </p:nvGrpSpPr>
        <p:grpSpPr bwMode="auto">
          <a:xfrm>
            <a:off x="5003800" y="4965700"/>
            <a:ext cx="1003300" cy="660400"/>
            <a:chOff x="3152" y="3128"/>
            <a:chExt cx="632" cy="416"/>
          </a:xfrm>
        </p:grpSpPr>
        <p:sp>
          <p:nvSpPr>
            <p:cNvPr id="74896" name="Freeform 226"/>
            <p:cNvSpPr>
              <a:spLocks/>
            </p:cNvSpPr>
            <p:nvPr/>
          </p:nvSpPr>
          <p:spPr bwMode="auto">
            <a:xfrm>
              <a:off x="3152" y="3128"/>
              <a:ext cx="104" cy="88"/>
            </a:xfrm>
            <a:custGeom>
              <a:avLst/>
              <a:gdLst>
                <a:gd name="T0" fmla="*/ 0 w 104"/>
                <a:gd name="T1" fmla="*/ 0 h 88"/>
                <a:gd name="T2" fmla="*/ 104 w 104"/>
                <a:gd name="T3" fmla="*/ 16 h 88"/>
                <a:gd name="T4" fmla="*/ 56 w 104"/>
                <a:gd name="T5" fmla="*/ 88 h 88"/>
                <a:gd name="T6" fmla="*/ 0 w 104"/>
                <a:gd name="T7" fmla="*/ 0 h 88"/>
                <a:gd name="T8" fmla="*/ 0 60000 65536"/>
                <a:gd name="T9" fmla="*/ 0 60000 65536"/>
                <a:gd name="T10" fmla="*/ 0 60000 65536"/>
                <a:gd name="T11" fmla="*/ 0 60000 65536"/>
                <a:gd name="T12" fmla="*/ 0 w 104"/>
                <a:gd name="T13" fmla="*/ 0 h 88"/>
                <a:gd name="T14" fmla="*/ 104 w 104"/>
                <a:gd name="T15" fmla="*/ 88 h 88"/>
              </a:gdLst>
              <a:ahLst/>
              <a:cxnLst>
                <a:cxn ang="T8">
                  <a:pos x="T0" y="T1"/>
                </a:cxn>
                <a:cxn ang="T9">
                  <a:pos x="T2" y="T3"/>
                </a:cxn>
                <a:cxn ang="T10">
                  <a:pos x="T4" y="T5"/>
                </a:cxn>
                <a:cxn ang="T11">
                  <a:pos x="T6" y="T7"/>
                </a:cxn>
              </a:cxnLst>
              <a:rect l="T12" t="T13" r="T14" b="T15"/>
              <a:pathLst>
                <a:path w="104" h="88">
                  <a:moveTo>
                    <a:pt x="0" y="0"/>
                  </a:moveTo>
                  <a:lnTo>
                    <a:pt x="104" y="16"/>
                  </a:lnTo>
                  <a:lnTo>
                    <a:pt x="56" y="88"/>
                  </a:lnTo>
                  <a:lnTo>
                    <a:pt x="0" y="0"/>
                  </a:lnTo>
                  <a:close/>
                </a:path>
              </a:pathLst>
            </a:custGeom>
            <a:solidFill>
              <a:srgbClr val="DD0000"/>
            </a:solidFill>
            <a:ln w="9525">
              <a:noFill/>
              <a:round/>
              <a:headEnd/>
              <a:tailEnd/>
            </a:ln>
          </p:spPr>
          <p:txBody>
            <a:bodyPr>
              <a:prstTxWarp prst="textNoShape">
                <a:avLst/>
              </a:prstTxWarp>
            </a:bodyPr>
            <a:lstStyle/>
            <a:p>
              <a:endParaRPr lang="it-IT">
                <a:latin typeface="Calibri" charset="0"/>
              </a:endParaRPr>
            </a:p>
          </p:txBody>
        </p:sp>
        <p:sp>
          <p:nvSpPr>
            <p:cNvPr id="74897" name="Line 227"/>
            <p:cNvSpPr>
              <a:spLocks noChangeShapeType="1"/>
            </p:cNvSpPr>
            <p:nvPr/>
          </p:nvSpPr>
          <p:spPr bwMode="auto">
            <a:xfrm>
              <a:off x="3168" y="3136"/>
              <a:ext cx="616" cy="408"/>
            </a:xfrm>
            <a:prstGeom prst="line">
              <a:avLst/>
            </a:prstGeom>
            <a:noFill/>
            <a:ln w="25400">
              <a:solidFill>
                <a:srgbClr val="DD0000"/>
              </a:solidFill>
              <a:round/>
              <a:headEnd/>
              <a:tailEnd/>
            </a:ln>
          </p:spPr>
          <p:txBody>
            <a:bodyPr>
              <a:prstTxWarp prst="textNoShape">
                <a:avLst/>
              </a:prstTxWarp>
            </a:bodyPr>
            <a:lstStyle/>
            <a:p>
              <a:endParaRPr lang="it-IT"/>
            </a:p>
          </p:txBody>
        </p:sp>
      </p:grpSp>
      <p:sp>
        <p:nvSpPr>
          <p:cNvPr id="74883" name="Rectangle 229"/>
          <p:cNvSpPr>
            <a:spLocks noChangeArrowheads="1"/>
          </p:cNvSpPr>
          <p:nvPr/>
        </p:nvSpPr>
        <p:spPr bwMode="auto">
          <a:xfrm>
            <a:off x="5226050" y="5708650"/>
            <a:ext cx="1166813" cy="215900"/>
          </a:xfrm>
          <a:prstGeom prst="rect">
            <a:avLst/>
          </a:prstGeom>
          <a:noFill/>
          <a:ln w="9525">
            <a:noFill/>
            <a:miter lim="800000"/>
            <a:headEnd/>
            <a:tailEnd/>
          </a:ln>
        </p:spPr>
        <p:txBody>
          <a:bodyPr wrap="none" lIns="0" tIns="0" rIns="0" bIns="0">
            <a:prstTxWarp prst="textNoShape">
              <a:avLst/>
            </a:prstTxWarp>
            <a:spAutoFit/>
          </a:bodyPr>
          <a:lstStyle/>
          <a:p>
            <a:r>
              <a:rPr lang="en-US" sz="1400" b="1">
                <a:solidFill>
                  <a:srgbClr val="000000"/>
                </a:solidFill>
                <a:latin typeface="Chalkboard" charset="0"/>
                <a:ea typeface="Chalkboard" charset="0"/>
                <a:cs typeface="Chalkboard" charset="0"/>
              </a:rPr>
              <a:t>Finestre in qz.</a:t>
            </a:r>
            <a:endParaRPr lang="en-US">
              <a:latin typeface="Chalkboard" charset="0"/>
              <a:ea typeface="Chalkboard" charset="0"/>
              <a:cs typeface="Chalkboard" charset="0"/>
            </a:endParaRPr>
          </a:p>
        </p:txBody>
      </p:sp>
      <p:sp>
        <p:nvSpPr>
          <p:cNvPr id="74884" name="Rectangle 230"/>
          <p:cNvSpPr>
            <a:spLocks noChangeArrowheads="1"/>
          </p:cNvSpPr>
          <p:nvPr/>
        </p:nvSpPr>
        <p:spPr bwMode="auto">
          <a:xfrm>
            <a:off x="2057400" y="4318000"/>
            <a:ext cx="127000" cy="228600"/>
          </a:xfrm>
          <a:prstGeom prst="rect">
            <a:avLst/>
          </a:prstGeom>
          <a:solidFill>
            <a:srgbClr val="00CCFF"/>
          </a:solidFill>
          <a:ln w="12700">
            <a:solidFill>
              <a:srgbClr val="000000"/>
            </a:solidFill>
            <a:miter lim="800000"/>
            <a:headEnd/>
            <a:tailEnd/>
          </a:ln>
        </p:spPr>
        <p:txBody>
          <a:bodyPr>
            <a:prstTxWarp prst="textNoShape">
              <a:avLst/>
            </a:prstTxWarp>
          </a:bodyPr>
          <a:lstStyle/>
          <a:p>
            <a:endParaRPr lang="it-IT">
              <a:latin typeface="Calibri" charset="0"/>
            </a:endParaRPr>
          </a:p>
        </p:txBody>
      </p:sp>
      <p:grpSp>
        <p:nvGrpSpPr>
          <p:cNvPr id="20" name="Group 233"/>
          <p:cNvGrpSpPr>
            <a:grpSpLocks/>
          </p:cNvGrpSpPr>
          <p:nvPr/>
        </p:nvGrpSpPr>
        <p:grpSpPr bwMode="auto">
          <a:xfrm>
            <a:off x="1816100" y="3924300"/>
            <a:ext cx="292100" cy="368300"/>
            <a:chOff x="1144" y="2472"/>
            <a:chExt cx="184" cy="232"/>
          </a:xfrm>
        </p:grpSpPr>
        <p:sp>
          <p:nvSpPr>
            <p:cNvPr id="74894" name="Freeform 231"/>
            <p:cNvSpPr>
              <a:spLocks/>
            </p:cNvSpPr>
            <p:nvPr/>
          </p:nvSpPr>
          <p:spPr bwMode="auto">
            <a:xfrm>
              <a:off x="1232" y="2600"/>
              <a:ext cx="96" cy="104"/>
            </a:xfrm>
            <a:custGeom>
              <a:avLst/>
              <a:gdLst>
                <a:gd name="T0" fmla="*/ 96 w 96"/>
                <a:gd name="T1" fmla="*/ 104 h 104"/>
                <a:gd name="T2" fmla="*/ 0 w 96"/>
                <a:gd name="T3" fmla="*/ 56 h 104"/>
                <a:gd name="T4" fmla="*/ 72 w 96"/>
                <a:gd name="T5" fmla="*/ 0 h 104"/>
                <a:gd name="T6" fmla="*/ 96 w 96"/>
                <a:gd name="T7" fmla="*/ 104 h 104"/>
                <a:gd name="T8" fmla="*/ 0 60000 65536"/>
                <a:gd name="T9" fmla="*/ 0 60000 65536"/>
                <a:gd name="T10" fmla="*/ 0 60000 65536"/>
                <a:gd name="T11" fmla="*/ 0 60000 65536"/>
                <a:gd name="T12" fmla="*/ 0 w 96"/>
                <a:gd name="T13" fmla="*/ 0 h 104"/>
                <a:gd name="T14" fmla="*/ 96 w 96"/>
                <a:gd name="T15" fmla="*/ 104 h 104"/>
              </a:gdLst>
              <a:ahLst/>
              <a:cxnLst>
                <a:cxn ang="T8">
                  <a:pos x="T0" y="T1"/>
                </a:cxn>
                <a:cxn ang="T9">
                  <a:pos x="T2" y="T3"/>
                </a:cxn>
                <a:cxn ang="T10">
                  <a:pos x="T4" y="T5"/>
                </a:cxn>
                <a:cxn ang="T11">
                  <a:pos x="T6" y="T7"/>
                </a:cxn>
              </a:cxnLst>
              <a:rect l="T12" t="T13" r="T14" b="T15"/>
              <a:pathLst>
                <a:path w="96" h="104">
                  <a:moveTo>
                    <a:pt x="96" y="104"/>
                  </a:moveTo>
                  <a:lnTo>
                    <a:pt x="0" y="56"/>
                  </a:lnTo>
                  <a:lnTo>
                    <a:pt x="72" y="0"/>
                  </a:lnTo>
                  <a:lnTo>
                    <a:pt x="96" y="104"/>
                  </a:lnTo>
                  <a:close/>
                </a:path>
              </a:pathLst>
            </a:custGeom>
            <a:solidFill>
              <a:srgbClr val="DD0000"/>
            </a:solidFill>
            <a:ln w="9525">
              <a:noFill/>
              <a:round/>
              <a:headEnd/>
              <a:tailEnd/>
            </a:ln>
          </p:spPr>
          <p:txBody>
            <a:bodyPr>
              <a:prstTxWarp prst="textNoShape">
                <a:avLst/>
              </a:prstTxWarp>
            </a:bodyPr>
            <a:lstStyle/>
            <a:p>
              <a:endParaRPr lang="it-IT">
                <a:latin typeface="Calibri" charset="0"/>
              </a:endParaRPr>
            </a:p>
          </p:txBody>
        </p:sp>
        <p:sp>
          <p:nvSpPr>
            <p:cNvPr id="74895" name="Line 232"/>
            <p:cNvSpPr>
              <a:spLocks noChangeShapeType="1"/>
            </p:cNvSpPr>
            <p:nvPr/>
          </p:nvSpPr>
          <p:spPr bwMode="auto">
            <a:xfrm>
              <a:off x="1144" y="2472"/>
              <a:ext cx="160" cy="200"/>
            </a:xfrm>
            <a:prstGeom prst="line">
              <a:avLst/>
            </a:prstGeom>
            <a:noFill/>
            <a:ln w="25400">
              <a:solidFill>
                <a:srgbClr val="DD0000"/>
              </a:solidFill>
              <a:round/>
              <a:headEnd/>
              <a:tailEnd/>
            </a:ln>
          </p:spPr>
          <p:txBody>
            <a:bodyPr>
              <a:prstTxWarp prst="textNoShape">
                <a:avLst/>
              </a:prstTxWarp>
            </a:bodyPr>
            <a:lstStyle/>
            <a:p>
              <a:endParaRPr lang="it-IT"/>
            </a:p>
          </p:txBody>
        </p:sp>
      </p:grpSp>
      <p:sp>
        <p:nvSpPr>
          <p:cNvPr id="74886" name="Rectangle 234"/>
          <p:cNvSpPr>
            <a:spLocks noChangeArrowheads="1"/>
          </p:cNvSpPr>
          <p:nvPr/>
        </p:nvSpPr>
        <p:spPr bwMode="auto">
          <a:xfrm>
            <a:off x="1149350" y="3727450"/>
            <a:ext cx="679450" cy="215900"/>
          </a:xfrm>
          <a:prstGeom prst="rect">
            <a:avLst/>
          </a:prstGeom>
          <a:noFill/>
          <a:ln w="9525">
            <a:noFill/>
            <a:miter lim="800000"/>
            <a:headEnd/>
            <a:tailEnd/>
          </a:ln>
        </p:spPr>
        <p:txBody>
          <a:bodyPr wrap="none" lIns="0" tIns="0" rIns="0" bIns="0">
            <a:prstTxWarp prst="textNoShape">
              <a:avLst/>
            </a:prstTxWarp>
            <a:spAutoFit/>
          </a:bodyPr>
          <a:lstStyle/>
          <a:p>
            <a:r>
              <a:rPr lang="en-US" sz="1400" b="1">
                <a:solidFill>
                  <a:srgbClr val="000000"/>
                </a:solidFill>
                <a:latin typeface="Chalkboard" charset="0"/>
                <a:ea typeface="Chalkboard" charset="0"/>
                <a:cs typeface="Chalkboard" charset="0"/>
              </a:rPr>
              <a:t>Argon in</a:t>
            </a:r>
            <a:endParaRPr lang="en-US">
              <a:latin typeface="Chalkboard" charset="0"/>
              <a:ea typeface="Chalkboard" charset="0"/>
              <a:cs typeface="Chalkboard" charset="0"/>
            </a:endParaRPr>
          </a:p>
        </p:txBody>
      </p:sp>
      <p:grpSp>
        <p:nvGrpSpPr>
          <p:cNvPr id="21" name="Group 237"/>
          <p:cNvGrpSpPr>
            <a:grpSpLocks/>
          </p:cNvGrpSpPr>
          <p:nvPr/>
        </p:nvGrpSpPr>
        <p:grpSpPr bwMode="auto">
          <a:xfrm>
            <a:off x="3213100" y="3390900"/>
            <a:ext cx="127000" cy="1282700"/>
            <a:chOff x="2024" y="2136"/>
            <a:chExt cx="80" cy="808"/>
          </a:xfrm>
        </p:grpSpPr>
        <p:sp>
          <p:nvSpPr>
            <p:cNvPr id="74892" name="Freeform 235"/>
            <p:cNvSpPr>
              <a:spLocks/>
            </p:cNvSpPr>
            <p:nvPr/>
          </p:nvSpPr>
          <p:spPr bwMode="auto">
            <a:xfrm>
              <a:off x="2024" y="2136"/>
              <a:ext cx="80" cy="96"/>
            </a:xfrm>
            <a:custGeom>
              <a:avLst/>
              <a:gdLst>
                <a:gd name="T0" fmla="*/ 40 w 80"/>
                <a:gd name="T1" fmla="*/ 0 h 96"/>
                <a:gd name="T2" fmla="*/ 80 w 80"/>
                <a:gd name="T3" fmla="*/ 96 h 96"/>
                <a:gd name="T4" fmla="*/ 0 w 80"/>
                <a:gd name="T5" fmla="*/ 96 h 96"/>
                <a:gd name="T6" fmla="*/ 40 w 80"/>
                <a:gd name="T7" fmla="*/ 0 h 96"/>
                <a:gd name="T8" fmla="*/ 0 60000 65536"/>
                <a:gd name="T9" fmla="*/ 0 60000 65536"/>
                <a:gd name="T10" fmla="*/ 0 60000 65536"/>
                <a:gd name="T11" fmla="*/ 0 60000 65536"/>
                <a:gd name="T12" fmla="*/ 0 w 80"/>
                <a:gd name="T13" fmla="*/ 0 h 96"/>
                <a:gd name="T14" fmla="*/ 80 w 80"/>
                <a:gd name="T15" fmla="*/ 96 h 96"/>
              </a:gdLst>
              <a:ahLst/>
              <a:cxnLst>
                <a:cxn ang="T8">
                  <a:pos x="T0" y="T1"/>
                </a:cxn>
                <a:cxn ang="T9">
                  <a:pos x="T2" y="T3"/>
                </a:cxn>
                <a:cxn ang="T10">
                  <a:pos x="T4" y="T5"/>
                </a:cxn>
                <a:cxn ang="T11">
                  <a:pos x="T6" y="T7"/>
                </a:cxn>
              </a:cxnLst>
              <a:rect l="T12" t="T13" r="T14" b="T15"/>
              <a:pathLst>
                <a:path w="80" h="96">
                  <a:moveTo>
                    <a:pt x="40" y="0"/>
                  </a:moveTo>
                  <a:lnTo>
                    <a:pt x="80" y="96"/>
                  </a:lnTo>
                  <a:lnTo>
                    <a:pt x="0" y="96"/>
                  </a:lnTo>
                  <a:lnTo>
                    <a:pt x="40" y="0"/>
                  </a:lnTo>
                  <a:close/>
                </a:path>
              </a:pathLst>
            </a:custGeom>
            <a:solidFill>
              <a:srgbClr val="DD0000"/>
            </a:solidFill>
            <a:ln w="9525">
              <a:noFill/>
              <a:round/>
              <a:headEnd/>
              <a:tailEnd/>
            </a:ln>
          </p:spPr>
          <p:txBody>
            <a:bodyPr>
              <a:prstTxWarp prst="textNoShape">
                <a:avLst/>
              </a:prstTxWarp>
            </a:bodyPr>
            <a:lstStyle/>
            <a:p>
              <a:endParaRPr lang="it-IT">
                <a:latin typeface="Calibri" charset="0"/>
              </a:endParaRPr>
            </a:p>
          </p:txBody>
        </p:sp>
        <p:sp>
          <p:nvSpPr>
            <p:cNvPr id="74893" name="Line 236"/>
            <p:cNvSpPr>
              <a:spLocks noChangeShapeType="1"/>
            </p:cNvSpPr>
            <p:nvPr/>
          </p:nvSpPr>
          <p:spPr bwMode="auto">
            <a:xfrm>
              <a:off x="2056" y="2160"/>
              <a:ext cx="1" cy="784"/>
            </a:xfrm>
            <a:prstGeom prst="line">
              <a:avLst/>
            </a:prstGeom>
            <a:noFill/>
            <a:ln w="25400">
              <a:solidFill>
                <a:srgbClr val="DD0000"/>
              </a:solidFill>
              <a:round/>
              <a:headEnd/>
              <a:tailEnd/>
            </a:ln>
          </p:spPr>
          <p:txBody>
            <a:bodyPr>
              <a:prstTxWarp prst="textNoShape">
                <a:avLst/>
              </a:prstTxWarp>
            </a:bodyPr>
            <a:lstStyle/>
            <a:p>
              <a:endParaRPr lang="it-IT"/>
            </a:p>
          </p:txBody>
        </p:sp>
      </p:grpSp>
      <p:sp>
        <p:nvSpPr>
          <p:cNvPr id="74888" name="Rectangle 238"/>
          <p:cNvSpPr>
            <a:spLocks noChangeArrowheads="1"/>
          </p:cNvSpPr>
          <p:nvPr/>
        </p:nvSpPr>
        <p:spPr bwMode="auto">
          <a:xfrm>
            <a:off x="2876550" y="3155950"/>
            <a:ext cx="808038" cy="215900"/>
          </a:xfrm>
          <a:prstGeom prst="rect">
            <a:avLst/>
          </a:prstGeom>
          <a:noFill/>
          <a:ln w="9525">
            <a:noFill/>
            <a:miter lim="800000"/>
            <a:headEnd/>
            <a:tailEnd/>
          </a:ln>
        </p:spPr>
        <p:txBody>
          <a:bodyPr wrap="none" lIns="0" tIns="0" rIns="0" bIns="0">
            <a:prstTxWarp prst="textNoShape">
              <a:avLst/>
            </a:prstTxWarp>
            <a:spAutoFit/>
          </a:bodyPr>
          <a:lstStyle/>
          <a:p>
            <a:r>
              <a:rPr lang="en-US" sz="1400" b="1">
                <a:solidFill>
                  <a:srgbClr val="000000"/>
                </a:solidFill>
                <a:latin typeface="Chalkboard" charset="0"/>
                <a:ea typeface="Chalkboard" charset="0"/>
                <a:cs typeface="Chalkboard" charset="0"/>
              </a:rPr>
              <a:t>Argon out</a:t>
            </a:r>
            <a:endParaRPr lang="en-US">
              <a:latin typeface="Chalkboard" charset="0"/>
              <a:ea typeface="Chalkboard" charset="0"/>
              <a:cs typeface="Chalkboard" charset="0"/>
            </a:endParaRPr>
          </a:p>
        </p:txBody>
      </p:sp>
      <p:sp>
        <p:nvSpPr>
          <p:cNvPr id="74889" name="Rectangle 239"/>
          <p:cNvSpPr>
            <a:spLocks noChangeArrowheads="1"/>
          </p:cNvSpPr>
          <p:nvPr/>
        </p:nvSpPr>
        <p:spPr bwMode="auto">
          <a:xfrm>
            <a:off x="7048500" y="4495800"/>
            <a:ext cx="2082800" cy="533400"/>
          </a:xfrm>
          <a:prstGeom prst="rect">
            <a:avLst/>
          </a:prstGeom>
          <a:solidFill>
            <a:srgbClr val="66FFFF"/>
          </a:solidFill>
          <a:ln w="9525">
            <a:noFill/>
            <a:miter lim="800000"/>
            <a:headEnd/>
            <a:tailEnd/>
          </a:ln>
        </p:spPr>
        <p:txBody>
          <a:bodyPr>
            <a:prstTxWarp prst="textNoShape">
              <a:avLst/>
            </a:prstTxWarp>
          </a:bodyPr>
          <a:lstStyle/>
          <a:p>
            <a:endParaRPr lang="it-IT">
              <a:latin typeface="Calibri" charset="0"/>
            </a:endParaRPr>
          </a:p>
        </p:txBody>
      </p:sp>
      <p:sp>
        <p:nvSpPr>
          <p:cNvPr id="74890" name="Rectangle 240"/>
          <p:cNvSpPr>
            <a:spLocks noChangeArrowheads="1"/>
          </p:cNvSpPr>
          <p:nvPr/>
        </p:nvSpPr>
        <p:spPr bwMode="auto">
          <a:xfrm>
            <a:off x="7250113" y="4502150"/>
            <a:ext cx="1616075" cy="554038"/>
          </a:xfrm>
          <a:prstGeom prst="rect">
            <a:avLst/>
          </a:prstGeom>
          <a:noFill/>
          <a:ln w="9525">
            <a:noFill/>
            <a:miter lim="800000"/>
            <a:headEnd/>
            <a:tailEnd/>
          </a:ln>
        </p:spPr>
        <p:txBody>
          <a:bodyPr wrap="none" lIns="0" tIns="0" rIns="0" bIns="0">
            <a:prstTxWarp prst="textNoShape">
              <a:avLst/>
            </a:prstTxWarp>
            <a:spAutoFit/>
          </a:bodyPr>
          <a:lstStyle/>
          <a:p>
            <a:pPr algn="ctr"/>
            <a:r>
              <a:rPr lang="en-US" sz="3600" b="1">
                <a:solidFill>
                  <a:srgbClr val="DD0000"/>
                </a:solidFill>
                <a:latin typeface="Chalkboard" charset="0"/>
                <a:ea typeface="Chalkboard" charset="0"/>
                <a:cs typeface="Chalkboard" charset="0"/>
              </a:rPr>
              <a:t>GF-AAS</a:t>
            </a:r>
            <a:endParaRPr lang="en-US">
              <a:latin typeface="Chalkboard" charset="0"/>
              <a:ea typeface="Chalkboard" charset="0"/>
              <a:cs typeface="Chalkboard" charset="0"/>
            </a:endParaRPr>
          </a:p>
        </p:txBody>
      </p:sp>
      <p:sp>
        <p:nvSpPr>
          <p:cNvPr id="74891" name="Rectangle 241"/>
          <p:cNvSpPr>
            <a:spLocks noChangeArrowheads="1"/>
          </p:cNvSpPr>
          <p:nvPr/>
        </p:nvSpPr>
        <p:spPr bwMode="auto">
          <a:xfrm>
            <a:off x="7035800" y="4483100"/>
            <a:ext cx="2108200" cy="558800"/>
          </a:xfrm>
          <a:prstGeom prst="rect">
            <a:avLst/>
          </a:prstGeom>
          <a:noFill/>
          <a:ln w="12700">
            <a:solidFill>
              <a:srgbClr val="0033FF"/>
            </a:solidFill>
            <a:miter lim="800000"/>
            <a:headEnd/>
            <a:tailEnd/>
          </a:ln>
        </p:spPr>
        <p:txBody>
          <a:bodyPr>
            <a:prstTxWarp prst="textNoShape">
              <a:avLst/>
            </a:prstTxWarp>
          </a:bodyPr>
          <a:lstStyle/>
          <a:p>
            <a:endParaRPr lang="it-IT">
              <a:latin typeface="Calibri"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75778"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76200" y="228600"/>
            <a:ext cx="8763000" cy="6367463"/>
          </a:xfrm>
          <a:prstGeom prst="rect">
            <a:avLst/>
          </a:prstGeom>
          <a:solidFill>
            <a:schemeClr val="bg1"/>
          </a:solidFill>
          <a:ln w="9525">
            <a:noFill/>
            <a:miter lim="800000"/>
            <a:headEnd/>
            <a:tailEnd/>
          </a:ln>
        </p:spPr>
      </p:pic>
      <p:sp>
        <p:nvSpPr>
          <p:cNvPr id="75779" name="Rectangle 3"/>
          <p:cNvSpPr>
            <a:spLocks noChangeArrowheads="1"/>
          </p:cNvSpPr>
          <p:nvPr/>
        </p:nvSpPr>
        <p:spPr bwMode="auto">
          <a:xfrm>
            <a:off x="76200" y="3200400"/>
            <a:ext cx="8763000" cy="3352800"/>
          </a:xfrm>
          <a:prstGeom prst="rect">
            <a:avLst/>
          </a:prstGeom>
          <a:solidFill>
            <a:schemeClr val="bg1"/>
          </a:solidFill>
          <a:ln w="9525">
            <a:noFill/>
            <a:miter lim="800000"/>
            <a:headEnd/>
            <a:tailEnd/>
          </a:ln>
        </p:spPr>
        <p:txBody>
          <a:bodyPr wrap="none" anchor="ctr">
            <a:prstTxWarp prst="textNoShape">
              <a:avLst/>
            </a:prstTxWarp>
          </a:bodyPr>
          <a:lstStyle/>
          <a:p>
            <a:endParaRPr lang="it-IT">
              <a:latin typeface="Calibri" charset="0"/>
            </a:endParaRPr>
          </a:p>
        </p:txBody>
      </p:sp>
      <p:sp>
        <p:nvSpPr>
          <p:cNvPr id="75780" name="Text Box 4"/>
          <p:cNvSpPr txBox="1">
            <a:spLocks noChangeArrowheads="1"/>
          </p:cNvSpPr>
          <p:nvPr/>
        </p:nvSpPr>
        <p:spPr bwMode="auto">
          <a:xfrm>
            <a:off x="609600" y="3429000"/>
            <a:ext cx="1981200" cy="44608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a:latin typeface="Calibri" charset="0"/>
              </a:rPr>
              <a:t>Evaporazione</a:t>
            </a:r>
          </a:p>
        </p:txBody>
      </p:sp>
      <p:sp>
        <p:nvSpPr>
          <p:cNvPr id="75781" name="Line 5"/>
          <p:cNvSpPr>
            <a:spLocks noChangeShapeType="1"/>
          </p:cNvSpPr>
          <p:nvPr/>
        </p:nvSpPr>
        <p:spPr bwMode="auto">
          <a:xfrm>
            <a:off x="2438400" y="3810000"/>
            <a:ext cx="609600" cy="381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it-IT"/>
          </a:p>
        </p:txBody>
      </p:sp>
      <p:sp>
        <p:nvSpPr>
          <p:cNvPr id="75782" name="Line 6"/>
          <p:cNvSpPr>
            <a:spLocks noChangeShapeType="1"/>
          </p:cNvSpPr>
          <p:nvPr/>
        </p:nvSpPr>
        <p:spPr bwMode="auto">
          <a:xfrm>
            <a:off x="3657600" y="4648200"/>
            <a:ext cx="609600" cy="381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it-IT"/>
          </a:p>
        </p:txBody>
      </p:sp>
      <p:sp>
        <p:nvSpPr>
          <p:cNvPr id="75783" name="Line 7"/>
          <p:cNvSpPr>
            <a:spLocks noChangeShapeType="1"/>
          </p:cNvSpPr>
          <p:nvPr/>
        </p:nvSpPr>
        <p:spPr bwMode="auto">
          <a:xfrm>
            <a:off x="5410200" y="5562600"/>
            <a:ext cx="609600" cy="381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it-IT"/>
          </a:p>
        </p:txBody>
      </p:sp>
      <p:sp>
        <p:nvSpPr>
          <p:cNvPr id="75784" name="Text Box 8"/>
          <p:cNvSpPr txBox="1">
            <a:spLocks noChangeArrowheads="1"/>
          </p:cNvSpPr>
          <p:nvPr/>
        </p:nvSpPr>
        <p:spPr bwMode="auto">
          <a:xfrm>
            <a:off x="2362200" y="4125913"/>
            <a:ext cx="1981200" cy="44608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a:latin typeface="Calibri" charset="0"/>
              </a:rPr>
              <a:t>Calcinazione</a:t>
            </a:r>
          </a:p>
        </p:txBody>
      </p:sp>
      <p:sp>
        <p:nvSpPr>
          <p:cNvPr id="75785" name="Text Box 9"/>
          <p:cNvSpPr txBox="1">
            <a:spLocks noChangeArrowheads="1"/>
          </p:cNvSpPr>
          <p:nvPr/>
        </p:nvSpPr>
        <p:spPr bwMode="auto">
          <a:xfrm>
            <a:off x="3810000" y="5105400"/>
            <a:ext cx="1981200" cy="44608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a:latin typeface="Calibri" charset="0"/>
              </a:rPr>
              <a:t>Atomizzazione</a:t>
            </a:r>
          </a:p>
        </p:txBody>
      </p:sp>
      <p:sp>
        <p:nvSpPr>
          <p:cNvPr id="75786" name="Text Box 10"/>
          <p:cNvSpPr txBox="1">
            <a:spLocks noChangeArrowheads="1"/>
          </p:cNvSpPr>
          <p:nvPr/>
        </p:nvSpPr>
        <p:spPr bwMode="auto">
          <a:xfrm>
            <a:off x="5791200" y="5878513"/>
            <a:ext cx="1981200" cy="44608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a:latin typeface="Calibri" charset="0"/>
              </a:rPr>
              <a:t>Pulizia</a:t>
            </a:r>
          </a:p>
        </p:txBody>
      </p:sp>
    </p:spTree>
  </p:cSld>
  <p:clrMapOvr>
    <a:masterClrMapping/>
  </p:clrMapOvr>
  <p:transition spd="med">
    <p:pull dir="rd"/>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Picture 11"/>
          <p:cNvPicPr>
            <a:picLocks noChangeAspect="1" noChangeArrowheads="1"/>
          </p:cNvPicPr>
          <p:nvPr/>
        </p:nvPicPr>
        <p:blipFill>
          <a:blip r:embed="rId2"/>
          <a:srcRect/>
          <a:stretch>
            <a:fillRect/>
          </a:stretch>
        </p:blipFill>
        <p:spPr bwMode="auto">
          <a:xfrm>
            <a:off x="4791075" y="0"/>
            <a:ext cx="4352925" cy="4529138"/>
          </a:xfrm>
          <a:prstGeom prst="rect">
            <a:avLst/>
          </a:prstGeom>
          <a:noFill/>
          <a:ln w="9525">
            <a:noFill/>
            <a:miter lim="800000"/>
            <a:headEnd/>
            <a:tailEnd/>
          </a:ln>
        </p:spPr>
      </p:pic>
      <p:pic>
        <p:nvPicPr>
          <p:cNvPr id="3" name="Picture 12" descr="FORNETTO2"/>
          <p:cNvPicPr>
            <a:picLocks noChangeAspect="1" noChangeArrowheads="1"/>
          </p:cNvPicPr>
          <p:nvPr/>
        </p:nvPicPr>
        <p:blipFill>
          <a:blip r:embed="rId3"/>
          <a:srcRect/>
          <a:stretch>
            <a:fillRect/>
          </a:stretch>
        </p:blipFill>
        <p:spPr bwMode="auto">
          <a:xfrm>
            <a:off x="101598" y="2082799"/>
            <a:ext cx="4607621" cy="34591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90116" name="Text Box 4"/>
          <p:cNvSpPr txBox="1">
            <a:spLocks noChangeArrowheads="1"/>
          </p:cNvSpPr>
          <p:nvPr/>
        </p:nvSpPr>
        <p:spPr bwMode="auto">
          <a:xfrm>
            <a:off x="838200" y="533400"/>
            <a:ext cx="7924800" cy="396875"/>
          </a:xfrm>
          <a:prstGeom prst="rect">
            <a:avLst/>
          </a:prstGeom>
          <a:noFill/>
          <a:ln w="9525">
            <a:noFill/>
            <a:miter lim="800000"/>
            <a:headEnd/>
            <a:tailEnd/>
          </a:ln>
          <a:effectLst/>
        </p:spPr>
        <p:txBody>
          <a:bodyPr>
            <a:prstTxWarp prst="textNoShape">
              <a:avLst/>
            </a:prstTxWarp>
            <a:spAutoFit/>
          </a:bodyPr>
          <a:lstStyle/>
          <a:p>
            <a:pPr fontAlgn="auto">
              <a:spcBef>
                <a:spcPct val="50000"/>
              </a:spcBef>
              <a:spcAft>
                <a:spcPts val="0"/>
              </a:spcAft>
              <a:defRPr/>
            </a:pPr>
            <a:r>
              <a:rPr lang="it-IT" sz="2000" b="1" dirty="0">
                <a:solidFill>
                  <a:schemeClr val="bg1"/>
                </a:solidFill>
                <a:effectLst>
                  <a:outerShdw blurRad="38100" dist="38100" dir="2700000" algn="tl">
                    <a:srgbClr val="808080"/>
                  </a:outerShdw>
                </a:effectLst>
                <a:latin typeface="Chalkboard"/>
                <a:ea typeface="+mn-ea"/>
                <a:cs typeface="Chalkboard"/>
              </a:rPr>
              <a:t>Interferenze</a:t>
            </a:r>
          </a:p>
        </p:txBody>
      </p:sp>
      <p:sp>
        <p:nvSpPr>
          <p:cNvPr id="90117" name="Text Box 5"/>
          <p:cNvSpPr txBox="1">
            <a:spLocks noChangeArrowheads="1"/>
          </p:cNvSpPr>
          <p:nvPr/>
        </p:nvSpPr>
        <p:spPr bwMode="auto">
          <a:xfrm>
            <a:off x="838200" y="1671638"/>
            <a:ext cx="3352800" cy="1681162"/>
          </a:xfrm>
          <a:prstGeom prst="rect">
            <a:avLst/>
          </a:prstGeom>
          <a:noFill/>
          <a:ln w="9525">
            <a:noFill/>
            <a:miter lim="800000"/>
            <a:headEnd/>
            <a:tailEnd/>
          </a:ln>
        </p:spPr>
        <p:txBody>
          <a:bodyPr>
            <a:prstTxWarp prst="textNoShape">
              <a:avLst/>
            </a:prstTxWarp>
            <a:spAutoFit/>
          </a:bodyPr>
          <a:lstStyle/>
          <a:p>
            <a:pPr algn="just">
              <a:spcBef>
                <a:spcPct val="50000"/>
              </a:spcBef>
            </a:pPr>
            <a:r>
              <a:rPr lang="it-IT" sz="1600">
                <a:solidFill>
                  <a:srgbClr val="33CCFF"/>
                </a:solidFill>
                <a:latin typeface="Chalkboard" charset="0"/>
                <a:ea typeface="Chalkboard" charset="0"/>
                <a:cs typeface="Chalkboard" charset="0"/>
              </a:rPr>
              <a:t>Interferenze  chimiche</a:t>
            </a:r>
            <a:r>
              <a:rPr lang="it-IT" sz="1600">
                <a:solidFill>
                  <a:schemeClr val="bg1"/>
                </a:solidFill>
                <a:latin typeface="Chalkboard" charset="0"/>
                <a:ea typeface="Chalkboard" charset="0"/>
                <a:cs typeface="Chalkboard" charset="0"/>
              </a:rPr>
              <a:t>: dovute prevalentemente alla  formazione di composti che influiscono sul rendimento dell’atomizzazione o a ionizzazione dell’analita.</a:t>
            </a:r>
          </a:p>
          <a:p>
            <a:pPr algn="just">
              <a:spcBef>
                <a:spcPct val="50000"/>
              </a:spcBef>
            </a:pPr>
            <a:r>
              <a:rPr lang="it-IT" sz="1600">
                <a:solidFill>
                  <a:srgbClr val="33CCFF"/>
                </a:solidFill>
                <a:latin typeface="Chalkboard" charset="0"/>
                <a:ea typeface="Chalkboard" charset="0"/>
                <a:cs typeface="Chalkboard" charset="0"/>
              </a:rPr>
              <a:t>Interferenze spettrali</a:t>
            </a:r>
            <a:r>
              <a:rPr lang="it-IT" sz="1600">
                <a:solidFill>
                  <a:schemeClr val="bg1"/>
                </a:solidFill>
                <a:latin typeface="Chalkboard" charset="0"/>
                <a:ea typeface="Chalkboard" charset="0"/>
                <a:cs typeface="Chalkboard" charset="0"/>
              </a:rPr>
              <a:t>:</a:t>
            </a:r>
          </a:p>
        </p:txBody>
      </p:sp>
      <p:pic>
        <p:nvPicPr>
          <p:cNvPr id="77828" name="Picture 6" descr="C:\Documenti\Didattica\ChAnalit-3anni\fig24.6.jpg"/>
          <p:cNvPicPr>
            <a:picLocks noChangeAspect="1" noChangeArrowheads="1"/>
          </p:cNvPicPr>
          <p:nvPr/>
        </p:nvPicPr>
        <p:blipFill>
          <a:blip r:embed="rId2"/>
          <a:srcRect/>
          <a:stretch>
            <a:fillRect/>
          </a:stretch>
        </p:blipFill>
        <p:spPr bwMode="auto">
          <a:xfrm>
            <a:off x="4459288" y="381000"/>
            <a:ext cx="4357687" cy="5715000"/>
          </a:xfrm>
          <a:prstGeom prst="rect">
            <a:avLst/>
          </a:prstGeom>
          <a:noFill/>
          <a:ln w="9525">
            <a:noFill/>
            <a:miter lim="800000"/>
            <a:headEnd/>
            <a:tailEnd/>
          </a:ln>
        </p:spPr>
      </p:pic>
      <p:sp>
        <p:nvSpPr>
          <p:cNvPr id="90119" name="Oval 7"/>
          <p:cNvSpPr>
            <a:spLocks noChangeArrowheads="1"/>
          </p:cNvSpPr>
          <p:nvPr/>
        </p:nvSpPr>
        <p:spPr bwMode="auto">
          <a:xfrm>
            <a:off x="5410200" y="2895600"/>
            <a:ext cx="1600200" cy="2133600"/>
          </a:xfrm>
          <a:prstGeom prst="ellipse">
            <a:avLst/>
          </a:prstGeom>
          <a:noFill/>
          <a:ln w="38100">
            <a:solidFill>
              <a:srgbClr val="FF0000"/>
            </a:solidFill>
            <a:round/>
            <a:headEnd/>
            <a:tailEnd/>
          </a:ln>
        </p:spPr>
        <p:txBody>
          <a:bodyPr wrap="none" anchor="ctr">
            <a:prstTxWarp prst="textNoShape">
              <a:avLst/>
            </a:prstTxWarp>
          </a:bodyPr>
          <a:lstStyle/>
          <a:p>
            <a:endParaRPr lang="it-IT">
              <a:latin typeface="Calibri" charset="0"/>
            </a:endParaRPr>
          </a:p>
        </p:txBody>
      </p:sp>
      <p:sp>
        <p:nvSpPr>
          <p:cNvPr id="90120" name="Line 8"/>
          <p:cNvSpPr>
            <a:spLocks noChangeShapeType="1"/>
          </p:cNvSpPr>
          <p:nvPr/>
        </p:nvSpPr>
        <p:spPr bwMode="auto">
          <a:xfrm flipV="1">
            <a:off x="4267200" y="4419600"/>
            <a:ext cx="1219200" cy="228600"/>
          </a:xfrm>
          <a:prstGeom prst="line">
            <a:avLst/>
          </a:prstGeom>
          <a:noFill/>
          <a:ln w="28575">
            <a:solidFill>
              <a:srgbClr val="FF0000"/>
            </a:solidFill>
            <a:round/>
            <a:headEnd/>
            <a:tailEnd type="triangle" w="med" len="med"/>
          </a:ln>
        </p:spPr>
        <p:txBody>
          <a:bodyPr>
            <a:prstTxWarp prst="textNoShape">
              <a:avLst/>
            </a:prstTxWarp>
          </a:bodyPr>
          <a:lstStyle/>
          <a:p>
            <a:endParaRPr lang="it-IT"/>
          </a:p>
        </p:txBody>
      </p:sp>
      <p:sp>
        <p:nvSpPr>
          <p:cNvPr id="90121" name="Text Box 9"/>
          <p:cNvSpPr txBox="1">
            <a:spLocks noChangeArrowheads="1"/>
          </p:cNvSpPr>
          <p:nvPr/>
        </p:nvSpPr>
        <p:spPr bwMode="auto">
          <a:xfrm>
            <a:off x="838200" y="3436938"/>
            <a:ext cx="3352800" cy="2659062"/>
          </a:xfrm>
          <a:prstGeom prst="rect">
            <a:avLst/>
          </a:prstGeom>
          <a:noFill/>
          <a:ln w="9525">
            <a:noFill/>
            <a:miter lim="800000"/>
            <a:headEnd/>
            <a:tailEnd/>
          </a:ln>
        </p:spPr>
        <p:txBody>
          <a:bodyPr>
            <a:prstTxWarp prst="textNoShape">
              <a:avLst/>
            </a:prstTxWarp>
            <a:spAutoFit/>
          </a:bodyPr>
          <a:lstStyle/>
          <a:p>
            <a:pPr marL="457200" indent="-457200" algn="just">
              <a:spcBef>
                <a:spcPct val="50000"/>
              </a:spcBef>
              <a:buFontTx/>
              <a:buBlip>
                <a:blip r:embed="rId3"/>
              </a:buBlip>
            </a:pPr>
            <a:r>
              <a:rPr lang="it-IT" sz="1600">
                <a:solidFill>
                  <a:schemeClr val="bg1"/>
                </a:solidFill>
                <a:latin typeface="Chalkboard" charset="0"/>
                <a:ea typeface="Chalkboard" charset="0"/>
                <a:cs typeface="Chalkboard" charset="0"/>
              </a:rPr>
              <a:t>quelle dovute alla presenza di righe di assorbimento di atomi diversi dall’analita sono relativamente rare.</a:t>
            </a:r>
          </a:p>
          <a:p>
            <a:pPr marL="457200" indent="-457200" algn="just">
              <a:spcBef>
                <a:spcPct val="50000"/>
              </a:spcBef>
              <a:buFontTx/>
              <a:buBlip>
                <a:blip r:embed="rId3"/>
              </a:buBlip>
            </a:pPr>
            <a:r>
              <a:rPr lang="it-IT" sz="1600">
                <a:solidFill>
                  <a:schemeClr val="bg1"/>
                </a:solidFill>
                <a:latin typeface="Chalkboard" charset="0"/>
                <a:ea typeface="Chalkboard" charset="0"/>
                <a:cs typeface="Chalkboard" charset="0"/>
              </a:rPr>
              <a:t>quelle dovute  alla  presenza di specie radicaliche  o molecolari   sono molto frequenti e producono generalmente un aumento del fondo (background).</a:t>
            </a:r>
            <a:endParaRPr lang="it-IT" sz="2000">
              <a:latin typeface="Chalkboard" charset="0"/>
              <a:ea typeface="Chalkboard" charset="0"/>
              <a:cs typeface="Chalkboard" charset="0"/>
            </a:endParaRPr>
          </a:p>
        </p:txBody>
      </p:sp>
      <p:sp>
        <p:nvSpPr>
          <p:cNvPr id="77832" name="Text Box 11"/>
          <p:cNvSpPr txBox="1">
            <a:spLocks noChangeArrowheads="1"/>
          </p:cNvSpPr>
          <p:nvPr/>
        </p:nvSpPr>
        <p:spPr bwMode="auto">
          <a:xfrm>
            <a:off x="838200" y="1095375"/>
            <a:ext cx="3352800" cy="581025"/>
          </a:xfrm>
          <a:prstGeom prst="rect">
            <a:avLst/>
          </a:prstGeom>
          <a:noFill/>
          <a:ln w="9525">
            <a:noFill/>
            <a:miter lim="800000"/>
            <a:headEnd/>
            <a:tailEnd/>
          </a:ln>
        </p:spPr>
        <p:txBody>
          <a:bodyPr>
            <a:prstTxWarp prst="textNoShape">
              <a:avLst/>
            </a:prstTxWarp>
            <a:spAutoFit/>
          </a:bodyPr>
          <a:lstStyle/>
          <a:p>
            <a:pPr algn="just">
              <a:spcBef>
                <a:spcPct val="50000"/>
              </a:spcBef>
            </a:pPr>
            <a:r>
              <a:rPr lang="it-IT" sz="1600">
                <a:solidFill>
                  <a:schemeClr val="bg1"/>
                </a:solidFill>
                <a:latin typeface="Chalkboard" charset="0"/>
                <a:ea typeface="Chalkboard" charset="0"/>
                <a:cs typeface="Chalkboard" charset="0"/>
              </a:rPr>
              <a:t>Le interferenze più comuni in AS sono di due tipi:</a:t>
            </a:r>
            <a:endParaRPr lang="it-IT" sz="2000">
              <a:latin typeface="Chalkboard" charset="0"/>
              <a:ea typeface="Chalkboard" charset="0"/>
              <a:cs typeface="Chalkboard" charset="0"/>
            </a:endParaRPr>
          </a:p>
        </p:txBody>
      </p:sp>
    </p:spTree>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1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01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012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0121">
                                            <p:txEl>
                                              <p:pRg st="1" end="1"/>
                                            </p:txEl>
                                          </p:spTgt>
                                        </p:tgtEl>
                                        <p:attrNameLst>
                                          <p:attrName>style.visibility</p:attrName>
                                        </p:attrNameLst>
                                      </p:cBhvr>
                                      <p:to>
                                        <p:strVal val="visible"/>
                                      </p:to>
                                    </p:set>
                                  </p:childTnLst>
                                </p:cTn>
                              </p:par>
                            </p:childTnLst>
                          </p:cTn>
                        </p:par>
                        <p:par>
                          <p:cTn id="19" fill="hold">
                            <p:stCondLst>
                              <p:cond delay="500"/>
                            </p:stCondLst>
                            <p:childTnLst>
                              <p:par>
                                <p:cTn id="20" presetID="17" presetClass="entr" presetSubtype="8" fill="hold" grpId="0" nodeType="afterEffect">
                                  <p:stCondLst>
                                    <p:cond delay="2000"/>
                                  </p:stCondLst>
                                  <p:childTnLst>
                                    <p:set>
                                      <p:cBhvr>
                                        <p:cTn id="21" dur="1" fill="hold">
                                          <p:stCondLst>
                                            <p:cond delay="0"/>
                                          </p:stCondLst>
                                        </p:cTn>
                                        <p:tgtEl>
                                          <p:spTgt spid="90120"/>
                                        </p:tgtEl>
                                        <p:attrNameLst>
                                          <p:attrName>style.visibility</p:attrName>
                                        </p:attrNameLst>
                                      </p:cBhvr>
                                      <p:to>
                                        <p:strVal val="visible"/>
                                      </p:to>
                                    </p:set>
                                    <p:anim calcmode="lin" valueType="num">
                                      <p:cBhvr>
                                        <p:cTn id="22" dur="500" fill="hold"/>
                                        <p:tgtEl>
                                          <p:spTgt spid="90120"/>
                                        </p:tgtEl>
                                        <p:attrNameLst>
                                          <p:attrName>ppt_x</p:attrName>
                                        </p:attrNameLst>
                                      </p:cBhvr>
                                      <p:tavLst>
                                        <p:tav tm="0">
                                          <p:val>
                                            <p:strVal val="#ppt_x-#ppt_w/2"/>
                                          </p:val>
                                        </p:tav>
                                        <p:tav tm="100000">
                                          <p:val>
                                            <p:strVal val="#ppt_x"/>
                                          </p:val>
                                        </p:tav>
                                      </p:tavLst>
                                    </p:anim>
                                    <p:anim calcmode="lin" valueType="num">
                                      <p:cBhvr>
                                        <p:cTn id="23" dur="500" fill="hold"/>
                                        <p:tgtEl>
                                          <p:spTgt spid="90120"/>
                                        </p:tgtEl>
                                        <p:attrNameLst>
                                          <p:attrName>ppt_y</p:attrName>
                                        </p:attrNameLst>
                                      </p:cBhvr>
                                      <p:tavLst>
                                        <p:tav tm="0">
                                          <p:val>
                                            <p:strVal val="#ppt_y"/>
                                          </p:val>
                                        </p:tav>
                                        <p:tav tm="100000">
                                          <p:val>
                                            <p:strVal val="#ppt_y"/>
                                          </p:val>
                                        </p:tav>
                                      </p:tavLst>
                                    </p:anim>
                                    <p:anim calcmode="lin" valueType="num">
                                      <p:cBhvr>
                                        <p:cTn id="24" dur="500" fill="hold"/>
                                        <p:tgtEl>
                                          <p:spTgt spid="90120"/>
                                        </p:tgtEl>
                                        <p:attrNameLst>
                                          <p:attrName>ppt_w</p:attrName>
                                        </p:attrNameLst>
                                      </p:cBhvr>
                                      <p:tavLst>
                                        <p:tav tm="0">
                                          <p:val>
                                            <p:fltVal val="0"/>
                                          </p:val>
                                        </p:tav>
                                        <p:tav tm="100000">
                                          <p:val>
                                            <p:strVal val="#ppt_w"/>
                                          </p:val>
                                        </p:tav>
                                      </p:tavLst>
                                    </p:anim>
                                    <p:anim calcmode="lin" valueType="num">
                                      <p:cBhvr>
                                        <p:cTn id="25" dur="500" fill="hold"/>
                                        <p:tgtEl>
                                          <p:spTgt spid="90120"/>
                                        </p:tgtEl>
                                        <p:attrNameLst>
                                          <p:attrName>ppt_h</p:attrName>
                                        </p:attrNameLst>
                                      </p:cBhvr>
                                      <p:tavLst>
                                        <p:tav tm="0">
                                          <p:val>
                                            <p:strVal val="#ppt_h"/>
                                          </p:val>
                                        </p:tav>
                                        <p:tav tm="100000">
                                          <p:val>
                                            <p:strVal val="#ppt_h"/>
                                          </p:val>
                                        </p:tav>
                                      </p:tavLst>
                                    </p:anim>
                                  </p:childTnLst>
                                </p:cTn>
                              </p:par>
                            </p:childTnLst>
                          </p:cTn>
                        </p:par>
                        <p:par>
                          <p:cTn id="26" fill="hold">
                            <p:stCondLst>
                              <p:cond delay="3000"/>
                            </p:stCondLst>
                            <p:childTnLst>
                              <p:par>
                                <p:cTn id="27" presetID="1" presetClass="entr" presetSubtype="0" fill="hold" grpId="0" nodeType="afterEffect">
                                  <p:stCondLst>
                                    <p:cond delay="0"/>
                                  </p:stCondLst>
                                  <p:childTnLst>
                                    <p:set>
                                      <p:cBhvr>
                                        <p:cTn id="28" dur="1" fill="hold">
                                          <p:stCondLst>
                                            <p:cond delay="499"/>
                                          </p:stCondLst>
                                        </p:cTn>
                                        <p:tgtEl>
                                          <p:spTgt spid="90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build="p" autoUpdateAnimBg="0"/>
      <p:bldP spid="90119" grpId="0" animBg="1"/>
      <p:bldP spid="90120" grpId="0" animBg="1"/>
      <p:bldP spid="90121" grpId="0" build="p" autoUpdateAnimBg="0"/>
    </p:bld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78850" name="Immagine 1"/>
          <p:cNvPicPr>
            <a:picLocks noChangeAspect="1"/>
          </p:cNvPicPr>
          <p:nvPr/>
        </p:nvPicPr>
        <p:blipFill>
          <a:blip r:embed="rId2"/>
          <a:srcRect/>
          <a:stretch>
            <a:fillRect/>
          </a:stretch>
        </p:blipFill>
        <p:spPr bwMode="auto">
          <a:xfrm>
            <a:off x="120650" y="0"/>
            <a:ext cx="8921750" cy="3571875"/>
          </a:xfrm>
          <a:prstGeom prst="rect">
            <a:avLst/>
          </a:prstGeom>
          <a:noFill/>
          <a:ln w="9525">
            <a:noFill/>
            <a:miter lim="800000"/>
            <a:headEnd/>
            <a:tailEnd/>
          </a:ln>
        </p:spPr>
      </p:pic>
      <p:sp>
        <p:nvSpPr>
          <p:cNvPr id="3" name="Rettangolo 2"/>
          <p:cNvSpPr/>
          <p:nvPr/>
        </p:nvSpPr>
        <p:spPr>
          <a:xfrm>
            <a:off x="0" y="4304318"/>
            <a:ext cx="9144000" cy="1569660"/>
          </a:xfrm>
          <a:prstGeom prst="rect">
            <a:avLst/>
          </a:prstGeom>
        </p:spPr>
        <p:txBody>
          <a:bodyPr>
            <a:spAutoFit/>
          </a:bodyPr>
          <a:lstStyle/>
          <a:p>
            <a:pPr>
              <a:defRPr/>
            </a:pPr>
            <a:r>
              <a:rPr lang="it-IT" sz="1600" dirty="0">
                <a:solidFill>
                  <a:srgbClr val="FFFF00"/>
                </a:solidFill>
                <a:latin typeface="Chalkboard"/>
                <a:cs typeface="Chalkboard"/>
              </a:rPr>
              <a:t>Al crescere della concentrazione del soluto si verificano deviazioni notevoli con conseguente scarsa attendibilità del dato analitico.</a:t>
            </a:r>
          </a:p>
          <a:p>
            <a:pPr marL="342900" indent="-342900">
              <a:buFontTx/>
              <a:buAutoNum type="arabicParenR"/>
              <a:defRPr/>
            </a:pPr>
            <a:r>
              <a:rPr lang="it-IT" sz="1600" dirty="0">
                <a:solidFill>
                  <a:srgbClr val="FFFF00"/>
                </a:solidFill>
                <a:latin typeface="Chalkboard"/>
                <a:cs typeface="Chalkboard"/>
              </a:rPr>
              <a:t>Aumenta il numero di particelle in soluzione, aumenta anche il numero di urti fra queste; </a:t>
            </a:r>
          </a:p>
          <a:p>
            <a:pPr marL="342900" indent="-342900">
              <a:buFontTx/>
              <a:buAutoNum type="arabicParenR"/>
              <a:defRPr/>
            </a:pPr>
            <a:r>
              <a:rPr lang="it-IT" sz="1600" dirty="0">
                <a:solidFill>
                  <a:srgbClr val="FFFF00"/>
                </a:solidFill>
                <a:latin typeface="Chalkboard"/>
                <a:cs typeface="Chalkboard"/>
              </a:rPr>
              <a:t>le forze interioniche e/o intermolecolari aumentano e possono formarsi molecole o aggregati di particelle più complesse, diverse per struttura da quelle in esame, per cui si potrà avere uno spostamento del massimo di assorbimento</a:t>
            </a:r>
            <a:r>
              <a:rPr lang="it-IT" sz="1600" dirty="0" smtClean="0">
                <a:solidFill>
                  <a:srgbClr val="FFFF00"/>
                </a:solidFill>
                <a:latin typeface="Chalkboard"/>
                <a:cs typeface="Chalkboard"/>
              </a:rPr>
              <a:t>.</a:t>
            </a:r>
          </a:p>
        </p:txBody>
      </p:sp>
      <p:grpSp>
        <p:nvGrpSpPr>
          <p:cNvPr id="2" name="Gruppo 8"/>
          <p:cNvGrpSpPr>
            <a:grpSpLocks/>
          </p:cNvGrpSpPr>
          <p:nvPr/>
        </p:nvGrpSpPr>
        <p:grpSpPr bwMode="auto">
          <a:xfrm>
            <a:off x="677863" y="254000"/>
            <a:ext cx="7088187" cy="2922588"/>
            <a:chOff x="677475" y="254207"/>
            <a:chExt cx="7088117" cy="2922082"/>
          </a:xfrm>
        </p:grpSpPr>
        <p:cxnSp>
          <p:nvCxnSpPr>
            <p:cNvPr id="5" name="Connettore 1 4"/>
            <p:cNvCxnSpPr/>
            <p:nvPr/>
          </p:nvCxnSpPr>
          <p:spPr>
            <a:xfrm rot="5400000">
              <a:off x="-706585" y="1638267"/>
              <a:ext cx="2769708" cy="1587"/>
            </a:xfrm>
            <a:prstGeom prst="line">
              <a:avLst/>
            </a:prstGeom>
            <a:ln w="5715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Connettore 1 5"/>
            <p:cNvCxnSpPr/>
            <p:nvPr/>
          </p:nvCxnSpPr>
          <p:spPr>
            <a:xfrm rot="5400000">
              <a:off x="1587329" y="1681123"/>
              <a:ext cx="2769707" cy="1588"/>
            </a:xfrm>
            <a:prstGeom prst="line">
              <a:avLst/>
            </a:prstGeom>
            <a:ln w="5715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 name="Connettore 1 6"/>
            <p:cNvCxnSpPr/>
            <p:nvPr/>
          </p:nvCxnSpPr>
          <p:spPr>
            <a:xfrm rot="5400000">
              <a:off x="3825682" y="1747786"/>
              <a:ext cx="2769707" cy="1588"/>
            </a:xfrm>
            <a:prstGeom prst="line">
              <a:avLst/>
            </a:prstGeom>
            <a:ln w="5715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Connettore 1 7"/>
            <p:cNvCxnSpPr/>
            <p:nvPr/>
          </p:nvCxnSpPr>
          <p:spPr>
            <a:xfrm rot="5400000">
              <a:off x="6379945" y="1790641"/>
              <a:ext cx="2769708" cy="1587"/>
            </a:xfrm>
            <a:prstGeom prst="line">
              <a:avLst/>
            </a:prstGeom>
            <a:ln w="5715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accel="50000" decel="5000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79874" name="Picture 4"/>
          <p:cNvPicPr>
            <a:picLocks noChangeAspect="1" noChangeArrowheads="1"/>
          </p:cNvPicPr>
          <p:nvPr/>
        </p:nvPicPr>
        <mc:AlternateContent>
          <mc:Choice xmlns:ma="http://schemas.microsoft.com/office/mac/drawingml/2008/main" Requires="ma">
            <p:blipFill>
              <a:blip r:embed="rId2">
                <a:alphaModFix amt="60000"/>
              </a:blip>
              <a:srcRect/>
              <a:stretch>
                <a:fillRect/>
              </a:stretch>
            </p:blipFill>
          </mc:Choice>
          <mc:Fallback>
            <p:blipFill>
              <a:blip r:embed="rId3">
                <a:alphaModFix amt="60000"/>
              </a:blip>
              <a:srcRect/>
              <a:stretch>
                <a:fillRect/>
              </a:stretch>
            </p:blipFill>
          </mc:Fallback>
        </mc:AlternateContent>
        <p:spPr bwMode="auto">
          <a:xfrm>
            <a:off x="2114550" y="3898900"/>
            <a:ext cx="4914900" cy="2730500"/>
          </a:xfrm>
          <a:prstGeom prst="rect">
            <a:avLst/>
          </a:prstGeom>
          <a:solidFill>
            <a:srgbClr val="FFFF99">
              <a:alpha val="59999"/>
            </a:srgbClr>
          </a:solidFill>
          <a:ln w="9525">
            <a:noFill/>
            <a:miter lim="800000"/>
            <a:headEnd/>
            <a:tailEnd/>
          </a:ln>
        </p:spPr>
      </p:pic>
      <p:pic>
        <p:nvPicPr>
          <p:cNvPr id="79875" name="Picture 2"/>
          <p:cNvPicPr>
            <a:picLocks noChangeAspect="1" noChangeArrowheads="1"/>
          </p:cNvPicPr>
          <p:nvPr/>
        </p:nvPicPr>
        <mc:AlternateContent>
          <mc:Choice xmlns:ma="http://schemas.microsoft.com/office/mac/drawingml/2008/main" Requires="ma">
            <p:blipFill>
              <a:blip r:embed="rId4">
                <a:alphaModFix amt="71000"/>
              </a:blip>
              <a:srcRect/>
              <a:stretch>
                <a:fillRect/>
              </a:stretch>
            </p:blipFill>
          </mc:Choice>
          <mc:Fallback>
            <p:blipFill>
              <a:blip r:embed="rId5">
                <a:alphaModFix amt="71000"/>
              </a:blip>
              <a:srcRect/>
              <a:stretch>
                <a:fillRect/>
              </a:stretch>
            </p:blipFill>
          </mc:Fallback>
        </mc:AlternateContent>
        <p:spPr bwMode="auto">
          <a:xfrm>
            <a:off x="0" y="1987550"/>
            <a:ext cx="9144000" cy="1746250"/>
          </a:xfrm>
          <a:prstGeom prst="rect">
            <a:avLst/>
          </a:prstGeom>
          <a:solidFill>
            <a:schemeClr val="bg1">
              <a:alpha val="70979"/>
            </a:schemeClr>
          </a:solidFill>
          <a:ln w="9525">
            <a:noFill/>
            <a:miter lim="800000"/>
            <a:headEnd/>
            <a:tailEnd/>
          </a:ln>
        </p:spPr>
      </p:pic>
      <p:sp>
        <p:nvSpPr>
          <p:cNvPr id="79876" name="Text Box 3"/>
          <p:cNvSpPr txBox="1">
            <a:spLocks noChangeArrowheads="1"/>
          </p:cNvSpPr>
          <p:nvPr/>
        </p:nvSpPr>
        <p:spPr bwMode="auto">
          <a:xfrm>
            <a:off x="2057400" y="228600"/>
            <a:ext cx="5029200" cy="5238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b="1">
                <a:solidFill>
                  <a:srgbClr val="FFFF00"/>
                </a:solidFill>
                <a:latin typeface="Chalkboard" charset="0"/>
                <a:ea typeface="Chalkboard" charset="0"/>
                <a:cs typeface="Chalkboard" charset="0"/>
              </a:rPr>
              <a:t>Metodo delle aggiunte</a:t>
            </a:r>
          </a:p>
        </p:txBody>
      </p:sp>
      <p:sp>
        <p:nvSpPr>
          <p:cNvPr id="79877" name="Rettangolo 9"/>
          <p:cNvSpPr>
            <a:spLocks noChangeArrowheads="1"/>
          </p:cNvSpPr>
          <p:nvPr/>
        </p:nvSpPr>
        <p:spPr bwMode="auto">
          <a:xfrm>
            <a:off x="0" y="752475"/>
            <a:ext cx="8915400" cy="922338"/>
          </a:xfrm>
          <a:prstGeom prst="rect">
            <a:avLst/>
          </a:prstGeom>
          <a:noFill/>
          <a:ln w="9525">
            <a:noFill/>
            <a:miter lim="800000"/>
            <a:headEnd/>
            <a:tailEnd/>
          </a:ln>
        </p:spPr>
        <p:txBody>
          <a:bodyPr>
            <a:prstTxWarp prst="textNoShape">
              <a:avLst/>
            </a:prstTxWarp>
            <a:spAutoFit/>
          </a:bodyPr>
          <a:lstStyle/>
          <a:p>
            <a:r>
              <a:rPr lang="en-US" b="1">
                <a:solidFill>
                  <a:srgbClr val="FFFF00"/>
                </a:solidFill>
                <a:latin typeface="Chalkboard" charset="0"/>
                <a:ea typeface="Chalkboard" charset="0"/>
                <a:cs typeface="Chalkboard" charset="0"/>
              </a:rPr>
              <a:t>Il metodo delle aggiunte si applica in presenza di piccole concentrazioni in matrici complesse. Tende a minimizzare l’errore dovuto a differenti tipi di assorbimento, ad es. Scattering light!</a:t>
            </a:r>
            <a:endParaRPr lang="it-IT"/>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Picture 2" descr="C:\Documenti\Didattica\ChAnalit-3anni\tab24-4.jpg"/>
          <p:cNvPicPr>
            <a:picLocks noChangeAspect="1" noChangeArrowheads="1"/>
          </p:cNvPicPr>
          <p:nvPr/>
        </p:nvPicPr>
        <p:blipFill>
          <a:blip r:embed="rId2"/>
          <a:srcRect/>
          <a:stretch>
            <a:fillRect/>
          </a:stretch>
        </p:blipFill>
        <p:spPr bwMode="auto">
          <a:xfrm>
            <a:off x="1303867" y="0"/>
            <a:ext cx="6973885" cy="6858000"/>
          </a:xfrm>
          <a:prstGeom prst="rect">
            <a:avLst/>
          </a:prstGeom>
          <a:noFill/>
          <a:ln w="9525">
            <a:noFill/>
            <a:miter lim="800000"/>
            <a:headEnd/>
            <a:tailEnd/>
          </a:ln>
        </p:spPr>
      </p:pic>
      <p:sp>
        <p:nvSpPr>
          <p:cNvPr id="3" name="Rettangolo 2"/>
          <p:cNvSpPr/>
          <p:nvPr/>
        </p:nvSpPr>
        <p:spPr>
          <a:xfrm>
            <a:off x="2472267" y="541865"/>
            <a:ext cx="2895600" cy="4809067"/>
          </a:xfrm>
          <a:prstGeom prst="rect">
            <a:avLst/>
          </a:prstGeom>
          <a:noFill/>
          <a:ln w="762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grpSp>
        <p:nvGrpSpPr>
          <p:cNvPr id="2" name="Group 44"/>
          <p:cNvGrpSpPr>
            <a:grpSpLocks/>
          </p:cNvGrpSpPr>
          <p:nvPr/>
        </p:nvGrpSpPr>
        <p:grpSpPr bwMode="auto">
          <a:xfrm>
            <a:off x="565150" y="1604963"/>
            <a:ext cx="8001000" cy="2247900"/>
            <a:chOff x="288" y="576"/>
            <a:chExt cx="5040" cy="1416"/>
          </a:xfrm>
        </p:grpSpPr>
        <p:sp>
          <p:nvSpPr>
            <p:cNvPr id="27660" name="Rectangle 43"/>
            <p:cNvSpPr>
              <a:spLocks noChangeArrowheads="1"/>
            </p:cNvSpPr>
            <p:nvPr/>
          </p:nvSpPr>
          <p:spPr bwMode="auto">
            <a:xfrm>
              <a:off x="288" y="576"/>
              <a:ext cx="5040" cy="1416"/>
            </a:xfrm>
            <a:prstGeom prst="rect">
              <a:avLst/>
            </a:prstGeom>
            <a:solidFill>
              <a:schemeClr val="bg1"/>
            </a:solidFill>
            <a:ln w="9525">
              <a:noFill/>
              <a:miter lim="800000"/>
              <a:headEnd/>
              <a:tailEnd/>
            </a:ln>
          </p:spPr>
          <p:txBody>
            <a:bodyPr>
              <a:prstTxWarp prst="textNoShape">
                <a:avLst/>
              </a:prstTxWarp>
            </a:bodyPr>
            <a:lstStyle/>
            <a:p>
              <a:endParaRPr lang="it-IT">
                <a:latin typeface="Chalkboard" charset="0"/>
                <a:ea typeface="Chalkboard" charset="0"/>
                <a:cs typeface="Chalkboard" charset="0"/>
              </a:endParaRPr>
            </a:p>
          </p:txBody>
        </p:sp>
        <p:sp>
          <p:nvSpPr>
            <p:cNvPr id="27661" name="Rectangle 9"/>
            <p:cNvSpPr>
              <a:spLocks noChangeArrowheads="1"/>
            </p:cNvSpPr>
            <p:nvPr/>
          </p:nvSpPr>
          <p:spPr bwMode="auto">
            <a:xfrm>
              <a:off x="356" y="708"/>
              <a:ext cx="238" cy="184"/>
            </a:xfrm>
            <a:prstGeom prst="rect">
              <a:avLst/>
            </a:prstGeom>
            <a:noFill/>
            <a:ln w="9525">
              <a:noFill/>
              <a:miter lim="800000"/>
              <a:headEnd/>
              <a:tailEnd/>
            </a:ln>
          </p:spPr>
          <p:txBody>
            <a:bodyPr wrap="none" lIns="0" tIns="0" rIns="0" bIns="0">
              <a:prstTxWarp prst="textNoShape">
                <a:avLst/>
              </a:prstTxWarp>
              <a:spAutoFit/>
            </a:bodyPr>
            <a:lstStyle/>
            <a:p>
              <a:r>
                <a:rPr lang="en-US" sz="1900" b="1">
                  <a:solidFill>
                    <a:srgbClr val="000000"/>
                  </a:solidFill>
                  <a:latin typeface="Chalkboard" charset="0"/>
                  <a:ea typeface="Chalkboard" charset="0"/>
                  <a:cs typeface="Chalkboard" charset="0"/>
                </a:rPr>
                <a:t>Log</a:t>
              </a:r>
              <a:endParaRPr lang="en-US">
                <a:latin typeface="Chalkboard" charset="0"/>
                <a:ea typeface="Chalkboard" charset="0"/>
                <a:cs typeface="Chalkboard" charset="0"/>
              </a:endParaRPr>
            </a:p>
          </p:txBody>
        </p:sp>
        <p:sp>
          <p:nvSpPr>
            <p:cNvPr id="27662" name="Line 10"/>
            <p:cNvSpPr>
              <a:spLocks noChangeShapeType="1"/>
            </p:cNvSpPr>
            <p:nvPr/>
          </p:nvSpPr>
          <p:spPr bwMode="auto">
            <a:xfrm flipH="1">
              <a:off x="700" y="819"/>
              <a:ext cx="518" cy="1"/>
            </a:xfrm>
            <a:prstGeom prst="line">
              <a:avLst/>
            </a:prstGeom>
            <a:noFill/>
            <a:ln w="33338">
              <a:solidFill>
                <a:srgbClr val="000000"/>
              </a:solidFill>
              <a:round/>
              <a:headEnd/>
              <a:tailEnd/>
            </a:ln>
          </p:spPr>
          <p:txBody>
            <a:bodyPr>
              <a:prstTxWarp prst="textNoShape">
                <a:avLst/>
              </a:prstTxWarp>
            </a:bodyPr>
            <a:lstStyle/>
            <a:p>
              <a:endParaRPr lang="it-IT"/>
            </a:p>
          </p:txBody>
        </p:sp>
        <p:sp>
          <p:nvSpPr>
            <p:cNvPr id="27663" name="Rectangle 11"/>
            <p:cNvSpPr>
              <a:spLocks noChangeArrowheads="1"/>
            </p:cNvSpPr>
            <p:nvPr/>
          </p:nvSpPr>
          <p:spPr bwMode="auto">
            <a:xfrm>
              <a:off x="874" y="623"/>
              <a:ext cx="73" cy="184"/>
            </a:xfrm>
            <a:prstGeom prst="rect">
              <a:avLst/>
            </a:prstGeom>
            <a:noFill/>
            <a:ln w="9525">
              <a:noFill/>
              <a:miter lim="800000"/>
              <a:headEnd/>
              <a:tailEnd/>
            </a:ln>
          </p:spPr>
          <p:txBody>
            <a:bodyPr wrap="none" lIns="0" tIns="0" rIns="0" bIns="0">
              <a:prstTxWarp prst="textNoShape">
                <a:avLst/>
              </a:prstTxWarp>
              <a:spAutoFit/>
            </a:bodyPr>
            <a:lstStyle/>
            <a:p>
              <a:r>
                <a:rPr lang="en-US" sz="1900" b="1">
                  <a:solidFill>
                    <a:srgbClr val="000000"/>
                  </a:solidFill>
                  <a:latin typeface="Chalkboard" charset="0"/>
                  <a:ea typeface="Chalkboard" charset="0"/>
                  <a:cs typeface="Chalkboard" charset="0"/>
                </a:rPr>
                <a:t>I</a:t>
              </a:r>
              <a:endParaRPr lang="en-US">
                <a:latin typeface="Chalkboard" charset="0"/>
                <a:ea typeface="Chalkboard" charset="0"/>
                <a:cs typeface="Chalkboard" charset="0"/>
              </a:endParaRPr>
            </a:p>
          </p:txBody>
        </p:sp>
        <p:sp>
          <p:nvSpPr>
            <p:cNvPr id="27664" name="Rectangle 12"/>
            <p:cNvSpPr>
              <a:spLocks noChangeArrowheads="1"/>
            </p:cNvSpPr>
            <p:nvPr/>
          </p:nvSpPr>
          <p:spPr bwMode="auto">
            <a:xfrm>
              <a:off x="916" y="655"/>
              <a:ext cx="81" cy="184"/>
            </a:xfrm>
            <a:prstGeom prst="rect">
              <a:avLst/>
            </a:prstGeom>
            <a:noFill/>
            <a:ln w="9525">
              <a:noFill/>
              <a:miter lim="800000"/>
              <a:headEnd/>
              <a:tailEnd/>
            </a:ln>
          </p:spPr>
          <p:txBody>
            <a:bodyPr wrap="none" lIns="0" tIns="0" rIns="0" bIns="0">
              <a:prstTxWarp prst="textNoShape">
                <a:avLst/>
              </a:prstTxWarp>
              <a:spAutoFit/>
            </a:bodyPr>
            <a:lstStyle/>
            <a:p>
              <a:r>
                <a:rPr lang="en-US" sz="1900" b="1">
                  <a:solidFill>
                    <a:srgbClr val="000000"/>
                  </a:solidFill>
                  <a:latin typeface="Chalkboard" charset="0"/>
                  <a:ea typeface="Chalkboard" charset="0"/>
                  <a:cs typeface="Chalkboard" charset="0"/>
                </a:rPr>
                <a:t>o</a:t>
              </a:r>
              <a:endParaRPr lang="en-US">
                <a:latin typeface="Chalkboard" charset="0"/>
                <a:ea typeface="Chalkboard" charset="0"/>
                <a:cs typeface="Chalkboard" charset="0"/>
              </a:endParaRPr>
            </a:p>
          </p:txBody>
        </p:sp>
        <p:sp>
          <p:nvSpPr>
            <p:cNvPr id="27665" name="Rectangle 13"/>
            <p:cNvSpPr>
              <a:spLocks noChangeArrowheads="1"/>
            </p:cNvSpPr>
            <p:nvPr/>
          </p:nvSpPr>
          <p:spPr bwMode="auto">
            <a:xfrm>
              <a:off x="874" y="898"/>
              <a:ext cx="73" cy="184"/>
            </a:xfrm>
            <a:prstGeom prst="rect">
              <a:avLst/>
            </a:prstGeom>
            <a:noFill/>
            <a:ln w="9525">
              <a:noFill/>
              <a:miter lim="800000"/>
              <a:headEnd/>
              <a:tailEnd/>
            </a:ln>
          </p:spPr>
          <p:txBody>
            <a:bodyPr wrap="none" lIns="0" tIns="0" rIns="0" bIns="0">
              <a:prstTxWarp prst="textNoShape">
                <a:avLst/>
              </a:prstTxWarp>
              <a:spAutoFit/>
            </a:bodyPr>
            <a:lstStyle/>
            <a:p>
              <a:r>
                <a:rPr lang="en-US" sz="1900" b="1">
                  <a:solidFill>
                    <a:srgbClr val="000000"/>
                  </a:solidFill>
                  <a:latin typeface="Chalkboard" charset="0"/>
                  <a:ea typeface="Chalkboard" charset="0"/>
                  <a:cs typeface="Chalkboard" charset="0"/>
                </a:rPr>
                <a:t>I</a:t>
              </a:r>
              <a:endParaRPr lang="en-US">
                <a:latin typeface="Chalkboard" charset="0"/>
                <a:ea typeface="Chalkboard" charset="0"/>
                <a:cs typeface="Chalkboard" charset="0"/>
              </a:endParaRPr>
            </a:p>
          </p:txBody>
        </p:sp>
        <p:sp>
          <p:nvSpPr>
            <p:cNvPr id="27666" name="Rectangle 14"/>
            <p:cNvSpPr>
              <a:spLocks noChangeArrowheads="1"/>
            </p:cNvSpPr>
            <p:nvPr/>
          </p:nvSpPr>
          <p:spPr bwMode="auto">
            <a:xfrm>
              <a:off x="916" y="930"/>
              <a:ext cx="81" cy="184"/>
            </a:xfrm>
            <a:prstGeom prst="rect">
              <a:avLst/>
            </a:prstGeom>
            <a:noFill/>
            <a:ln w="9525">
              <a:noFill/>
              <a:miter lim="800000"/>
              <a:headEnd/>
              <a:tailEnd/>
            </a:ln>
          </p:spPr>
          <p:txBody>
            <a:bodyPr wrap="none" lIns="0" tIns="0" rIns="0" bIns="0">
              <a:prstTxWarp prst="textNoShape">
                <a:avLst/>
              </a:prstTxWarp>
              <a:spAutoFit/>
            </a:bodyPr>
            <a:lstStyle/>
            <a:p>
              <a:r>
                <a:rPr lang="en-US" sz="1900" b="1">
                  <a:solidFill>
                    <a:srgbClr val="000000"/>
                  </a:solidFill>
                  <a:latin typeface="Chalkboard" charset="0"/>
                  <a:ea typeface="Chalkboard" charset="0"/>
                  <a:cs typeface="Chalkboard" charset="0"/>
                </a:rPr>
                <a:t>t</a:t>
              </a:r>
              <a:endParaRPr lang="en-US">
                <a:latin typeface="Chalkboard" charset="0"/>
                <a:ea typeface="Chalkboard" charset="0"/>
                <a:cs typeface="Chalkboard" charset="0"/>
              </a:endParaRPr>
            </a:p>
          </p:txBody>
        </p:sp>
        <p:sp>
          <p:nvSpPr>
            <p:cNvPr id="27667" name="Line 15"/>
            <p:cNvSpPr>
              <a:spLocks noChangeShapeType="1"/>
            </p:cNvSpPr>
            <p:nvPr/>
          </p:nvSpPr>
          <p:spPr bwMode="auto">
            <a:xfrm flipH="1">
              <a:off x="1323" y="819"/>
              <a:ext cx="148" cy="1"/>
            </a:xfrm>
            <a:prstGeom prst="line">
              <a:avLst/>
            </a:prstGeom>
            <a:noFill/>
            <a:ln w="33338">
              <a:solidFill>
                <a:srgbClr val="000000"/>
              </a:solidFill>
              <a:round/>
              <a:headEnd/>
              <a:tailEnd/>
            </a:ln>
          </p:spPr>
          <p:txBody>
            <a:bodyPr>
              <a:prstTxWarp prst="textNoShape">
                <a:avLst/>
              </a:prstTxWarp>
            </a:bodyPr>
            <a:lstStyle/>
            <a:p>
              <a:endParaRPr lang="it-IT"/>
            </a:p>
          </p:txBody>
        </p:sp>
        <p:sp>
          <p:nvSpPr>
            <p:cNvPr id="27668" name="Line 16"/>
            <p:cNvSpPr>
              <a:spLocks noChangeShapeType="1"/>
            </p:cNvSpPr>
            <p:nvPr/>
          </p:nvSpPr>
          <p:spPr bwMode="auto">
            <a:xfrm flipH="1">
              <a:off x="1323" y="756"/>
              <a:ext cx="148" cy="1"/>
            </a:xfrm>
            <a:prstGeom prst="line">
              <a:avLst/>
            </a:prstGeom>
            <a:noFill/>
            <a:ln w="33338">
              <a:solidFill>
                <a:srgbClr val="000000"/>
              </a:solidFill>
              <a:round/>
              <a:headEnd/>
              <a:tailEnd/>
            </a:ln>
          </p:spPr>
          <p:txBody>
            <a:bodyPr>
              <a:prstTxWarp prst="textNoShape">
                <a:avLst/>
              </a:prstTxWarp>
            </a:bodyPr>
            <a:lstStyle/>
            <a:p>
              <a:endParaRPr lang="it-IT"/>
            </a:p>
          </p:txBody>
        </p:sp>
        <p:sp>
          <p:nvSpPr>
            <p:cNvPr id="27669" name="Rectangle 17"/>
            <p:cNvSpPr>
              <a:spLocks noChangeArrowheads="1"/>
            </p:cNvSpPr>
            <p:nvPr/>
          </p:nvSpPr>
          <p:spPr bwMode="auto">
            <a:xfrm>
              <a:off x="1560" y="676"/>
              <a:ext cx="323" cy="184"/>
            </a:xfrm>
            <a:prstGeom prst="rect">
              <a:avLst/>
            </a:prstGeom>
            <a:noFill/>
            <a:ln w="9525">
              <a:noFill/>
              <a:miter lim="800000"/>
              <a:headEnd/>
              <a:tailEnd/>
            </a:ln>
          </p:spPr>
          <p:txBody>
            <a:bodyPr wrap="none" lIns="0" tIns="0" rIns="0" bIns="0">
              <a:prstTxWarp prst="textNoShape">
                <a:avLst/>
              </a:prstTxWarp>
              <a:spAutoFit/>
            </a:bodyPr>
            <a:lstStyle/>
            <a:p>
              <a:r>
                <a:rPr lang="en-US" sz="1900" b="1">
                  <a:solidFill>
                    <a:srgbClr val="000000"/>
                  </a:solidFill>
                  <a:latin typeface="Chalkboard" charset="0"/>
                  <a:ea typeface="Chalkboard" charset="0"/>
                  <a:cs typeface="Chalkboard" charset="0"/>
                </a:rPr>
                <a:t>k.c.d</a:t>
              </a:r>
              <a:endParaRPr lang="en-US">
                <a:latin typeface="Chalkboard" charset="0"/>
                <a:ea typeface="Chalkboard" charset="0"/>
                <a:cs typeface="Chalkboard" charset="0"/>
              </a:endParaRPr>
            </a:p>
          </p:txBody>
        </p:sp>
        <p:sp>
          <p:nvSpPr>
            <p:cNvPr id="27670" name="Rectangle 18"/>
            <p:cNvSpPr>
              <a:spLocks noChangeArrowheads="1"/>
            </p:cNvSpPr>
            <p:nvPr/>
          </p:nvSpPr>
          <p:spPr bwMode="auto">
            <a:xfrm>
              <a:off x="2606" y="592"/>
              <a:ext cx="73" cy="184"/>
            </a:xfrm>
            <a:prstGeom prst="rect">
              <a:avLst/>
            </a:prstGeom>
            <a:noFill/>
            <a:ln w="9525">
              <a:noFill/>
              <a:miter lim="800000"/>
              <a:headEnd/>
              <a:tailEnd/>
            </a:ln>
          </p:spPr>
          <p:txBody>
            <a:bodyPr wrap="none" lIns="0" tIns="0" rIns="0" bIns="0">
              <a:prstTxWarp prst="textNoShape">
                <a:avLst/>
              </a:prstTxWarp>
              <a:spAutoFit/>
            </a:bodyPr>
            <a:lstStyle/>
            <a:p>
              <a:r>
                <a:rPr lang="en-US" sz="1900" b="1">
                  <a:solidFill>
                    <a:srgbClr val="000000"/>
                  </a:solidFill>
                  <a:latin typeface="Chalkboard" charset="0"/>
                  <a:ea typeface="Chalkboard" charset="0"/>
                  <a:cs typeface="Chalkboard" charset="0"/>
                </a:rPr>
                <a:t>I</a:t>
              </a:r>
              <a:endParaRPr lang="en-US">
                <a:latin typeface="Chalkboard" charset="0"/>
                <a:ea typeface="Chalkboard" charset="0"/>
                <a:cs typeface="Chalkboard" charset="0"/>
              </a:endParaRPr>
            </a:p>
          </p:txBody>
        </p:sp>
        <p:sp>
          <p:nvSpPr>
            <p:cNvPr id="27671" name="Rectangle 19"/>
            <p:cNvSpPr>
              <a:spLocks noChangeArrowheads="1"/>
            </p:cNvSpPr>
            <p:nvPr/>
          </p:nvSpPr>
          <p:spPr bwMode="auto">
            <a:xfrm>
              <a:off x="2649" y="623"/>
              <a:ext cx="81" cy="184"/>
            </a:xfrm>
            <a:prstGeom prst="rect">
              <a:avLst/>
            </a:prstGeom>
            <a:noFill/>
            <a:ln w="9525">
              <a:noFill/>
              <a:miter lim="800000"/>
              <a:headEnd/>
              <a:tailEnd/>
            </a:ln>
          </p:spPr>
          <p:txBody>
            <a:bodyPr wrap="none" lIns="0" tIns="0" rIns="0" bIns="0">
              <a:prstTxWarp prst="textNoShape">
                <a:avLst/>
              </a:prstTxWarp>
              <a:spAutoFit/>
            </a:bodyPr>
            <a:lstStyle/>
            <a:p>
              <a:r>
                <a:rPr lang="en-US" sz="1900" b="1">
                  <a:solidFill>
                    <a:srgbClr val="000000"/>
                  </a:solidFill>
                  <a:latin typeface="Chalkboard" charset="0"/>
                  <a:ea typeface="Chalkboard" charset="0"/>
                  <a:cs typeface="Chalkboard" charset="0"/>
                </a:rPr>
                <a:t>o</a:t>
              </a:r>
              <a:endParaRPr lang="en-US">
                <a:latin typeface="Chalkboard" charset="0"/>
                <a:ea typeface="Chalkboard" charset="0"/>
                <a:cs typeface="Chalkboard" charset="0"/>
              </a:endParaRPr>
            </a:p>
          </p:txBody>
        </p:sp>
        <p:sp>
          <p:nvSpPr>
            <p:cNvPr id="27672" name="Rectangle 20"/>
            <p:cNvSpPr>
              <a:spLocks noChangeArrowheads="1"/>
            </p:cNvSpPr>
            <p:nvPr/>
          </p:nvSpPr>
          <p:spPr bwMode="auto">
            <a:xfrm>
              <a:off x="3251" y="697"/>
              <a:ext cx="800" cy="184"/>
            </a:xfrm>
            <a:prstGeom prst="rect">
              <a:avLst/>
            </a:prstGeom>
            <a:noFill/>
            <a:ln w="9525">
              <a:noFill/>
              <a:miter lim="800000"/>
              <a:headEnd/>
              <a:tailEnd/>
            </a:ln>
          </p:spPr>
          <p:txBody>
            <a:bodyPr wrap="none" lIns="0" tIns="0" rIns="0" bIns="0">
              <a:prstTxWarp prst="textNoShape">
                <a:avLst/>
              </a:prstTxWarp>
              <a:spAutoFit/>
            </a:bodyPr>
            <a:lstStyle/>
            <a:p>
              <a:r>
                <a:rPr lang="en-US" sz="1900" b="1">
                  <a:solidFill>
                    <a:srgbClr val="000000"/>
                  </a:solidFill>
                  <a:latin typeface="Chalkboard" charset="0"/>
                  <a:ea typeface="Chalkboard" charset="0"/>
                  <a:cs typeface="Chalkboard" charset="0"/>
                </a:rPr>
                <a:t>Assorbanza</a:t>
              </a:r>
              <a:endParaRPr lang="en-US">
                <a:latin typeface="Chalkboard" charset="0"/>
                <a:ea typeface="Chalkboard" charset="0"/>
                <a:cs typeface="Chalkboard" charset="0"/>
              </a:endParaRPr>
            </a:p>
          </p:txBody>
        </p:sp>
        <p:sp>
          <p:nvSpPr>
            <p:cNvPr id="27673" name="Rectangle 21"/>
            <p:cNvSpPr>
              <a:spLocks noChangeArrowheads="1"/>
            </p:cNvSpPr>
            <p:nvPr/>
          </p:nvSpPr>
          <p:spPr bwMode="auto">
            <a:xfrm>
              <a:off x="2099" y="676"/>
              <a:ext cx="238" cy="184"/>
            </a:xfrm>
            <a:prstGeom prst="rect">
              <a:avLst/>
            </a:prstGeom>
            <a:noFill/>
            <a:ln w="9525">
              <a:noFill/>
              <a:miter lim="800000"/>
              <a:headEnd/>
              <a:tailEnd/>
            </a:ln>
          </p:spPr>
          <p:txBody>
            <a:bodyPr wrap="none" lIns="0" tIns="0" rIns="0" bIns="0">
              <a:prstTxWarp prst="textNoShape">
                <a:avLst/>
              </a:prstTxWarp>
              <a:spAutoFit/>
            </a:bodyPr>
            <a:lstStyle/>
            <a:p>
              <a:r>
                <a:rPr lang="en-US" sz="1900" b="1">
                  <a:solidFill>
                    <a:srgbClr val="000000"/>
                  </a:solidFill>
                  <a:latin typeface="Chalkboard" charset="0"/>
                  <a:ea typeface="Chalkboard" charset="0"/>
                  <a:cs typeface="Chalkboard" charset="0"/>
                </a:rPr>
                <a:t>Log</a:t>
              </a:r>
              <a:endParaRPr lang="en-US">
                <a:latin typeface="Chalkboard" charset="0"/>
                <a:ea typeface="Chalkboard" charset="0"/>
                <a:cs typeface="Chalkboard" charset="0"/>
              </a:endParaRPr>
            </a:p>
          </p:txBody>
        </p:sp>
        <p:sp>
          <p:nvSpPr>
            <p:cNvPr id="27674" name="Line 22"/>
            <p:cNvSpPr>
              <a:spLocks noChangeShapeType="1"/>
            </p:cNvSpPr>
            <p:nvPr/>
          </p:nvSpPr>
          <p:spPr bwMode="auto">
            <a:xfrm flipH="1">
              <a:off x="2443" y="787"/>
              <a:ext cx="539" cy="1"/>
            </a:xfrm>
            <a:prstGeom prst="line">
              <a:avLst/>
            </a:prstGeom>
            <a:noFill/>
            <a:ln w="33338">
              <a:solidFill>
                <a:srgbClr val="000000"/>
              </a:solidFill>
              <a:round/>
              <a:headEnd/>
              <a:tailEnd/>
            </a:ln>
          </p:spPr>
          <p:txBody>
            <a:bodyPr>
              <a:prstTxWarp prst="textNoShape">
                <a:avLst/>
              </a:prstTxWarp>
            </a:bodyPr>
            <a:lstStyle/>
            <a:p>
              <a:endParaRPr lang="it-IT"/>
            </a:p>
          </p:txBody>
        </p:sp>
        <p:sp>
          <p:nvSpPr>
            <p:cNvPr id="27675" name="Rectangle 23"/>
            <p:cNvSpPr>
              <a:spLocks noChangeArrowheads="1"/>
            </p:cNvSpPr>
            <p:nvPr/>
          </p:nvSpPr>
          <p:spPr bwMode="auto">
            <a:xfrm>
              <a:off x="2606" y="866"/>
              <a:ext cx="73" cy="184"/>
            </a:xfrm>
            <a:prstGeom prst="rect">
              <a:avLst/>
            </a:prstGeom>
            <a:noFill/>
            <a:ln w="9525">
              <a:noFill/>
              <a:miter lim="800000"/>
              <a:headEnd/>
              <a:tailEnd/>
            </a:ln>
          </p:spPr>
          <p:txBody>
            <a:bodyPr wrap="none" lIns="0" tIns="0" rIns="0" bIns="0">
              <a:prstTxWarp prst="textNoShape">
                <a:avLst/>
              </a:prstTxWarp>
              <a:spAutoFit/>
            </a:bodyPr>
            <a:lstStyle/>
            <a:p>
              <a:r>
                <a:rPr lang="en-US" sz="1900" b="1">
                  <a:solidFill>
                    <a:srgbClr val="000000"/>
                  </a:solidFill>
                  <a:latin typeface="Chalkboard" charset="0"/>
                  <a:ea typeface="Chalkboard" charset="0"/>
                  <a:cs typeface="Chalkboard" charset="0"/>
                </a:rPr>
                <a:t>I</a:t>
              </a:r>
              <a:endParaRPr lang="en-US">
                <a:latin typeface="Chalkboard" charset="0"/>
                <a:ea typeface="Chalkboard" charset="0"/>
                <a:cs typeface="Chalkboard" charset="0"/>
              </a:endParaRPr>
            </a:p>
          </p:txBody>
        </p:sp>
        <p:sp>
          <p:nvSpPr>
            <p:cNvPr id="27676" name="Rectangle 24"/>
            <p:cNvSpPr>
              <a:spLocks noChangeArrowheads="1"/>
            </p:cNvSpPr>
            <p:nvPr/>
          </p:nvSpPr>
          <p:spPr bwMode="auto">
            <a:xfrm>
              <a:off x="2649" y="898"/>
              <a:ext cx="81" cy="184"/>
            </a:xfrm>
            <a:prstGeom prst="rect">
              <a:avLst/>
            </a:prstGeom>
            <a:noFill/>
            <a:ln w="9525">
              <a:noFill/>
              <a:miter lim="800000"/>
              <a:headEnd/>
              <a:tailEnd/>
            </a:ln>
          </p:spPr>
          <p:txBody>
            <a:bodyPr wrap="none" lIns="0" tIns="0" rIns="0" bIns="0">
              <a:prstTxWarp prst="textNoShape">
                <a:avLst/>
              </a:prstTxWarp>
              <a:spAutoFit/>
            </a:bodyPr>
            <a:lstStyle/>
            <a:p>
              <a:r>
                <a:rPr lang="en-US" sz="1900" b="1">
                  <a:solidFill>
                    <a:srgbClr val="000000"/>
                  </a:solidFill>
                  <a:latin typeface="Chalkboard" charset="0"/>
                  <a:ea typeface="Chalkboard" charset="0"/>
                  <a:cs typeface="Chalkboard" charset="0"/>
                </a:rPr>
                <a:t>t</a:t>
              </a:r>
              <a:endParaRPr lang="en-US">
                <a:latin typeface="Chalkboard" charset="0"/>
                <a:ea typeface="Chalkboard" charset="0"/>
                <a:cs typeface="Chalkboard" charset="0"/>
              </a:endParaRPr>
            </a:p>
          </p:txBody>
        </p:sp>
        <p:sp>
          <p:nvSpPr>
            <p:cNvPr id="27677" name="Line 25"/>
            <p:cNvSpPr>
              <a:spLocks noChangeShapeType="1"/>
            </p:cNvSpPr>
            <p:nvPr/>
          </p:nvSpPr>
          <p:spPr bwMode="auto">
            <a:xfrm flipH="1">
              <a:off x="3045" y="819"/>
              <a:ext cx="148" cy="1"/>
            </a:xfrm>
            <a:prstGeom prst="line">
              <a:avLst/>
            </a:prstGeom>
            <a:noFill/>
            <a:ln w="33338">
              <a:solidFill>
                <a:srgbClr val="000000"/>
              </a:solidFill>
              <a:round/>
              <a:headEnd/>
              <a:tailEnd/>
            </a:ln>
          </p:spPr>
          <p:txBody>
            <a:bodyPr>
              <a:prstTxWarp prst="textNoShape">
                <a:avLst/>
              </a:prstTxWarp>
            </a:bodyPr>
            <a:lstStyle/>
            <a:p>
              <a:endParaRPr lang="it-IT"/>
            </a:p>
          </p:txBody>
        </p:sp>
        <p:sp>
          <p:nvSpPr>
            <p:cNvPr id="27678" name="Line 26"/>
            <p:cNvSpPr>
              <a:spLocks noChangeShapeType="1"/>
            </p:cNvSpPr>
            <p:nvPr/>
          </p:nvSpPr>
          <p:spPr bwMode="auto">
            <a:xfrm flipH="1">
              <a:off x="3045" y="766"/>
              <a:ext cx="148" cy="1"/>
            </a:xfrm>
            <a:prstGeom prst="line">
              <a:avLst/>
            </a:prstGeom>
            <a:noFill/>
            <a:ln w="33338">
              <a:solidFill>
                <a:srgbClr val="000000"/>
              </a:solidFill>
              <a:round/>
              <a:headEnd/>
              <a:tailEnd/>
            </a:ln>
          </p:spPr>
          <p:txBody>
            <a:bodyPr>
              <a:prstTxWarp prst="textNoShape">
                <a:avLst/>
              </a:prstTxWarp>
            </a:bodyPr>
            <a:lstStyle/>
            <a:p>
              <a:endParaRPr lang="it-IT"/>
            </a:p>
          </p:txBody>
        </p:sp>
        <p:sp>
          <p:nvSpPr>
            <p:cNvPr id="27679" name="Rectangle 27"/>
            <p:cNvSpPr>
              <a:spLocks noChangeArrowheads="1"/>
            </p:cNvSpPr>
            <p:nvPr/>
          </p:nvSpPr>
          <p:spPr bwMode="auto">
            <a:xfrm>
              <a:off x="303" y="1120"/>
              <a:ext cx="57" cy="155"/>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Chalkboard" charset="0"/>
                  <a:ea typeface="Chalkboard" charset="0"/>
                  <a:cs typeface="Chalkboard" charset="0"/>
                </a:rPr>
                <a:t>I</a:t>
              </a:r>
              <a:endParaRPr lang="en-US">
                <a:latin typeface="Chalkboard" charset="0"/>
                <a:ea typeface="Chalkboard" charset="0"/>
                <a:cs typeface="Chalkboard" charset="0"/>
              </a:endParaRPr>
            </a:p>
          </p:txBody>
        </p:sp>
        <p:sp>
          <p:nvSpPr>
            <p:cNvPr id="27680" name="Rectangle 28"/>
            <p:cNvSpPr>
              <a:spLocks noChangeArrowheads="1"/>
            </p:cNvSpPr>
            <p:nvPr/>
          </p:nvSpPr>
          <p:spPr bwMode="auto">
            <a:xfrm>
              <a:off x="335" y="1141"/>
              <a:ext cx="73" cy="155"/>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Chalkboard" charset="0"/>
                  <a:ea typeface="Chalkboard" charset="0"/>
                  <a:cs typeface="Chalkboard" charset="0"/>
                </a:rPr>
                <a:t>o</a:t>
              </a:r>
              <a:endParaRPr lang="en-US">
                <a:latin typeface="Chalkboard" charset="0"/>
                <a:ea typeface="Chalkboard" charset="0"/>
                <a:cs typeface="Chalkboard" charset="0"/>
              </a:endParaRPr>
            </a:p>
          </p:txBody>
        </p:sp>
        <p:sp>
          <p:nvSpPr>
            <p:cNvPr id="27681" name="Rectangle 29"/>
            <p:cNvSpPr>
              <a:spLocks noChangeArrowheads="1"/>
            </p:cNvSpPr>
            <p:nvPr/>
          </p:nvSpPr>
          <p:spPr bwMode="auto">
            <a:xfrm>
              <a:off x="409" y="1120"/>
              <a:ext cx="1423"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Chalkboard" charset="0"/>
                  <a:ea typeface="Chalkboard" charset="0"/>
                  <a:cs typeface="Chalkboard" charset="0"/>
                </a:rPr>
                <a:t>: radiazione incidente; I</a:t>
              </a:r>
              <a:endParaRPr lang="en-US">
                <a:latin typeface="Chalkboard" charset="0"/>
                <a:ea typeface="Chalkboard" charset="0"/>
                <a:cs typeface="Chalkboard" charset="0"/>
              </a:endParaRPr>
            </a:p>
          </p:txBody>
        </p:sp>
        <p:sp>
          <p:nvSpPr>
            <p:cNvPr id="27682" name="Rectangle 30"/>
            <p:cNvSpPr>
              <a:spLocks noChangeArrowheads="1"/>
            </p:cNvSpPr>
            <p:nvPr/>
          </p:nvSpPr>
          <p:spPr bwMode="auto">
            <a:xfrm>
              <a:off x="1785" y="1152"/>
              <a:ext cx="65" cy="155"/>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Chalkboard" charset="0"/>
                  <a:ea typeface="Chalkboard" charset="0"/>
                  <a:cs typeface="Chalkboard" charset="0"/>
                </a:rPr>
                <a:t>t</a:t>
              </a:r>
              <a:endParaRPr lang="en-US">
                <a:latin typeface="Chalkboard" charset="0"/>
                <a:ea typeface="Chalkboard" charset="0"/>
                <a:cs typeface="Chalkboard" charset="0"/>
              </a:endParaRPr>
            </a:p>
          </p:txBody>
        </p:sp>
        <p:sp>
          <p:nvSpPr>
            <p:cNvPr id="27683" name="Rectangle 31"/>
            <p:cNvSpPr>
              <a:spLocks noChangeArrowheads="1"/>
            </p:cNvSpPr>
            <p:nvPr/>
          </p:nvSpPr>
          <p:spPr bwMode="auto">
            <a:xfrm>
              <a:off x="1902" y="1120"/>
              <a:ext cx="3194" cy="155"/>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Chalkboard" charset="0"/>
                  <a:ea typeface="Chalkboard" charset="0"/>
                  <a:cs typeface="Chalkboard" charset="0"/>
                </a:rPr>
                <a:t>: radiazione trasmessa; k: coefficiente di assorbimento; </a:t>
              </a:r>
              <a:endParaRPr lang="en-US">
                <a:latin typeface="Chalkboard" charset="0"/>
                <a:ea typeface="Chalkboard" charset="0"/>
                <a:cs typeface="Chalkboard" charset="0"/>
              </a:endParaRPr>
            </a:p>
          </p:txBody>
        </p:sp>
        <p:sp>
          <p:nvSpPr>
            <p:cNvPr id="27684" name="Rectangle 32"/>
            <p:cNvSpPr>
              <a:spLocks noChangeArrowheads="1"/>
            </p:cNvSpPr>
            <p:nvPr/>
          </p:nvSpPr>
          <p:spPr bwMode="auto">
            <a:xfrm>
              <a:off x="303" y="1310"/>
              <a:ext cx="2125" cy="155"/>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Chalkboard" charset="0"/>
                  <a:ea typeface="Chalkboard" charset="0"/>
                  <a:cs typeface="Chalkboard" charset="0"/>
                </a:rPr>
                <a:t>c: concentrazione; d: cammino ottico </a:t>
              </a:r>
              <a:endParaRPr lang="en-US">
                <a:latin typeface="Chalkboard" charset="0"/>
                <a:ea typeface="Chalkboard" charset="0"/>
                <a:cs typeface="Chalkboard" charset="0"/>
              </a:endParaRPr>
            </a:p>
          </p:txBody>
        </p:sp>
        <p:sp>
          <p:nvSpPr>
            <p:cNvPr id="27685" name="Rectangle 33"/>
            <p:cNvSpPr>
              <a:spLocks noChangeArrowheads="1"/>
            </p:cNvSpPr>
            <p:nvPr/>
          </p:nvSpPr>
          <p:spPr bwMode="auto">
            <a:xfrm>
              <a:off x="409" y="1574"/>
              <a:ext cx="238" cy="184"/>
            </a:xfrm>
            <a:prstGeom prst="rect">
              <a:avLst/>
            </a:prstGeom>
            <a:noFill/>
            <a:ln w="9525">
              <a:noFill/>
              <a:miter lim="800000"/>
              <a:headEnd/>
              <a:tailEnd/>
            </a:ln>
          </p:spPr>
          <p:txBody>
            <a:bodyPr wrap="none" lIns="0" tIns="0" rIns="0" bIns="0">
              <a:prstTxWarp prst="textNoShape">
                <a:avLst/>
              </a:prstTxWarp>
              <a:spAutoFit/>
            </a:bodyPr>
            <a:lstStyle/>
            <a:p>
              <a:r>
                <a:rPr lang="en-US" sz="1900" b="1">
                  <a:solidFill>
                    <a:srgbClr val="000000"/>
                  </a:solidFill>
                  <a:latin typeface="Chalkboard" charset="0"/>
                  <a:ea typeface="Chalkboard" charset="0"/>
                  <a:cs typeface="Chalkboard" charset="0"/>
                </a:rPr>
                <a:t>Log</a:t>
              </a:r>
              <a:endParaRPr lang="en-US">
                <a:latin typeface="Chalkboard" charset="0"/>
                <a:ea typeface="Chalkboard" charset="0"/>
                <a:cs typeface="Chalkboard" charset="0"/>
              </a:endParaRPr>
            </a:p>
          </p:txBody>
        </p:sp>
        <p:sp>
          <p:nvSpPr>
            <p:cNvPr id="27686" name="Line 34"/>
            <p:cNvSpPr>
              <a:spLocks noChangeShapeType="1"/>
            </p:cNvSpPr>
            <p:nvPr/>
          </p:nvSpPr>
          <p:spPr bwMode="auto">
            <a:xfrm flipH="1">
              <a:off x="753" y="1686"/>
              <a:ext cx="507" cy="1"/>
            </a:xfrm>
            <a:prstGeom prst="line">
              <a:avLst/>
            </a:prstGeom>
            <a:noFill/>
            <a:ln w="33338">
              <a:solidFill>
                <a:srgbClr val="000000"/>
              </a:solidFill>
              <a:round/>
              <a:headEnd/>
              <a:tailEnd/>
            </a:ln>
          </p:spPr>
          <p:txBody>
            <a:bodyPr>
              <a:prstTxWarp prst="textNoShape">
                <a:avLst/>
              </a:prstTxWarp>
            </a:bodyPr>
            <a:lstStyle/>
            <a:p>
              <a:endParaRPr lang="it-IT"/>
            </a:p>
          </p:txBody>
        </p:sp>
        <p:sp>
          <p:nvSpPr>
            <p:cNvPr id="27687" name="Rectangle 35"/>
            <p:cNvSpPr>
              <a:spLocks noChangeArrowheads="1"/>
            </p:cNvSpPr>
            <p:nvPr/>
          </p:nvSpPr>
          <p:spPr bwMode="auto">
            <a:xfrm>
              <a:off x="916" y="1490"/>
              <a:ext cx="73" cy="184"/>
            </a:xfrm>
            <a:prstGeom prst="rect">
              <a:avLst/>
            </a:prstGeom>
            <a:noFill/>
            <a:ln w="9525">
              <a:noFill/>
              <a:miter lim="800000"/>
              <a:headEnd/>
              <a:tailEnd/>
            </a:ln>
          </p:spPr>
          <p:txBody>
            <a:bodyPr wrap="none" lIns="0" tIns="0" rIns="0" bIns="0">
              <a:prstTxWarp prst="textNoShape">
                <a:avLst/>
              </a:prstTxWarp>
              <a:spAutoFit/>
            </a:bodyPr>
            <a:lstStyle/>
            <a:p>
              <a:r>
                <a:rPr lang="en-US" sz="1900" b="1">
                  <a:solidFill>
                    <a:srgbClr val="000000"/>
                  </a:solidFill>
                  <a:latin typeface="Chalkboard" charset="0"/>
                  <a:ea typeface="Chalkboard" charset="0"/>
                  <a:cs typeface="Chalkboard" charset="0"/>
                </a:rPr>
                <a:t>I</a:t>
              </a:r>
              <a:endParaRPr lang="en-US">
                <a:latin typeface="Chalkboard" charset="0"/>
                <a:ea typeface="Chalkboard" charset="0"/>
                <a:cs typeface="Chalkboard" charset="0"/>
              </a:endParaRPr>
            </a:p>
          </p:txBody>
        </p:sp>
        <p:sp>
          <p:nvSpPr>
            <p:cNvPr id="27688" name="Rectangle 36"/>
            <p:cNvSpPr>
              <a:spLocks noChangeArrowheads="1"/>
            </p:cNvSpPr>
            <p:nvPr/>
          </p:nvSpPr>
          <p:spPr bwMode="auto">
            <a:xfrm>
              <a:off x="958" y="1522"/>
              <a:ext cx="81" cy="184"/>
            </a:xfrm>
            <a:prstGeom prst="rect">
              <a:avLst/>
            </a:prstGeom>
            <a:noFill/>
            <a:ln w="9525">
              <a:noFill/>
              <a:miter lim="800000"/>
              <a:headEnd/>
              <a:tailEnd/>
            </a:ln>
          </p:spPr>
          <p:txBody>
            <a:bodyPr wrap="none" lIns="0" tIns="0" rIns="0" bIns="0">
              <a:prstTxWarp prst="textNoShape">
                <a:avLst/>
              </a:prstTxWarp>
              <a:spAutoFit/>
            </a:bodyPr>
            <a:lstStyle/>
            <a:p>
              <a:r>
                <a:rPr lang="en-US" sz="1900" b="1">
                  <a:solidFill>
                    <a:srgbClr val="000000"/>
                  </a:solidFill>
                  <a:latin typeface="Chalkboard" charset="0"/>
                  <a:ea typeface="Chalkboard" charset="0"/>
                  <a:cs typeface="Chalkboard" charset="0"/>
                </a:rPr>
                <a:t>o</a:t>
              </a:r>
              <a:endParaRPr lang="en-US">
                <a:latin typeface="Chalkboard" charset="0"/>
                <a:ea typeface="Chalkboard" charset="0"/>
                <a:cs typeface="Chalkboard" charset="0"/>
              </a:endParaRPr>
            </a:p>
          </p:txBody>
        </p:sp>
        <p:sp>
          <p:nvSpPr>
            <p:cNvPr id="27689" name="Rectangle 37"/>
            <p:cNvSpPr>
              <a:spLocks noChangeArrowheads="1"/>
            </p:cNvSpPr>
            <p:nvPr/>
          </p:nvSpPr>
          <p:spPr bwMode="auto">
            <a:xfrm>
              <a:off x="934" y="1775"/>
              <a:ext cx="113" cy="184"/>
            </a:xfrm>
            <a:prstGeom prst="rect">
              <a:avLst/>
            </a:prstGeom>
            <a:noFill/>
            <a:ln w="9525">
              <a:noFill/>
              <a:miter lim="800000"/>
              <a:headEnd/>
              <a:tailEnd/>
            </a:ln>
          </p:spPr>
          <p:txBody>
            <a:bodyPr wrap="none" lIns="0" tIns="0" rIns="0" bIns="0">
              <a:prstTxWarp prst="textNoShape">
                <a:avLst/>
              </a:prstTxWarp>
              <a:spAutoFit/>
            </a:bodyPr>
            <a:lstStyle/>
            <a:p>
              <a:r>
                <a:rPr lang="en-US" sz="1900" b="1">
                  <a:solidFill>
                    <a:srgbClr val="000000"/>
                  </a:solidFill>
                  <a:latin typeface="Chalkboard" charset="0"/>
                  <a:ea typeface="Chalkboard" charset="0"/>
                  <a:cs typeface="Chalkboard" charset="0"/>
                </a:rPr>
                <a:t>I</a:t>
              </a:r>
              <a:r>
                <a:rPr lang="en-US" b="1" baseline="-25000">
                  <a:solidFill>
                    <a:srgbClr val="000000"/>
                  </a:solidFill>
                  <a:latin typeface="Chalkboard" charset="0"/>
                  <a:ea typeface="Chalkboard" charset="0"/>
                  <a:cs typeface="Chalkboard" charset="0"/>
                </a:rPr>
                <a:t>t</a:t>
              </a:r>
              <a:endParaRPr lang="en-US" baseline="-25000">
                <a:latin typeface="Chalkboard" charset="0"/>
                <a:ea typeface="Chalkboard" charset="0"/>
                <a:cs typeface="Chalkboard" charset="0"/>
              </a:endParaRPr>
            </a:p>
          </p:txBody>
        </p:sp>
        <p:sp>
          <p:nvSpPr>
            <p:cNvPr id="27690" name="Line 38"/>
            <p:cNvSpPr>
              <a:spLocks noChangeShapeType="1"/>
            </p:cNvSpPr>
            <p:nvPr/>
          </p:nvSpPr>
          <p:spPr bwMode="auto">
            <a:xfrm flipH="1">
              <a:off x="1366" y="1686"/>
              <a:ext cx="147" cy="1"/>
            </a:xfrm>
            <a:prstGeom prst="line">
              <a:avLst/>
            </a:prstGeom>
            <a:noFill/>
            <a:ln w="33338">
              <a:solidFill>
                <a:srgbClr val="000000"/>
              </a:solidFill>
              <a:round/>
              <a:headEnd/>
              <a:tailEnd/>
            </a:ln>
          </p:spPr>
          <p:txBody>
            <a:bodyPr>
              <a:prstTxWarp prst="textNoShape">
                <a:avLst/>
              </a:prstTxWarp>
            </a:bodyPr>
            <a:lstStyle/>
            <a:p>
              <a:endParaRPr lang="it-IT"/>
            </a:p>
          </p:txBody>
        </p:sp>
        <p:sp>
          <p:nvSpPr>
            <p:cNvPr id="27691" name="Line 39"/>
            <p:cNvSpPr>
              <a:spLocks noChangeShapeType="1"/>
            </p:cNvSpPr>
            <p:nvPr/>
          </p:nvSpPr>
          <p:spPr bwMode="auto">
            <a:xfrm flipH="1">
              <a:off x="1366" y="1622"/>
              <a:ext cx="147" cy="1"/>
            </a:xfrm>
            <a:prstGeom prst="line">
              <a:avLst/>
            </a:prstGeom>
            <a:noFill/>
            <a:ln w="33338">
              <a:solidFill>
                <a:srgbClr val="000000"/>
              </a:solidFill>
              <a:round/>
              <a:headEnd/>
              <a:tailEnd/>
            </a:ln>
          </p:spPr>
          <p:txBody>
            <a:bodyPr>
              <a:prstTxWarp prst="textNoShape">
                <a:avLst/>
              </a:prstTxWarp>
            </a:bodyPr>
            <a:lstStyle/>
            <a:p>
              <a:endParaRPr lang="it-IT"/>
            </a:p>
          </p:txBody>
        </p:sp>
        <p:sp>
          <p:nvSpPr>
            <p:cNvPr id="27692" name="Rectangle 40"/>
            <p:cNvSpPr>
              <a:spLocks noChangeArrowheads="1"/>
            </p:cNvSpPr>
            <p:nvPr/>
          </p:nvSpPr>
          <p:spPr bwMode="auto">
            <a:xfrm>
              <a:off x="1603" y="1553"/>
              <a:ext cx="285" cy="184"/>
            </a:xfrm>
            <a:prstGeom prst="rect">
              <a:avLst/>
            </a:prstGeom>
            <a:noFill/>
            <a:ln w="9525">
              <a:noFill/>
              <a:miter lim="800000"/>
              <a:headEnd/>
              <a:tailEnd/>
            </a:ln>
          </p:spPr>
          <p:txBody>
            <a:bodyPr wrap="none" lIns="0" tIns="0" rIns="0" bIns="0">
              <a:prstTxWarp prst="textNoShape">
                <a:avLst/>
              </a:prstTxWarp>
              <a:spAutoFit/>
            </a:bodyPr>
            <a:lstStyle/>
            <a:p>
              <a:r>
                <a:rPr lang="en-US" sz="1900" b="1">
                  <a:solidFill>
                    <a:srgbClr val="000000"/>
                  </a:solidFill>
                  <a:latin typeface="Chalkboard" charset="0"/>
                  <a:ea typeface="Chalkboard" charset="0"/>
                  <a:cs typeface="Chalkboard" charset="0"/>
                </a:rPr>
                <a:t>Abs.</a:t>
              </a:r>
              <a:endParaRPr lang="en-US">
                <a:latin typeface="Chalkboard" charset="0"/>
                <a:ea typeface="Chalkboard" charset="0"/>
                <a:cs typeface="Chalkboard" charset="0"/>
              </a:endParaRPr>
            </a:p>
          </p:txBody>
        </p:sp>
        <p:sp>
          <p:nvSpPr>
            <p:cNvPr id="27693" name="Rectangle 41"/>
            <p:cNvSpPr>
              <a:spLocks noChangeArrowheads="1"/>
            </p:cNvSpPr>
            <p:nvPr/>
          </p:nvSpPr>
          <p:spPr bwMode="auto">
            <a:xfrm>
              <a:off x="2247" y="1564"/>
              <a:ext cx="0" cy="233"/>
            </a:xfrm>
            <a:prstGeom prst="rect">
              <a:avLst/>
            </a:prstGeom>
            <a:noFill/>
            <a:ln w="9525">
              <a:noFill/>
              <a:miter lim="800000"/>
              <a:headEnd/>
              <a:tailEnd/>
            </a:ln>
          </p:spPr>
          <p:txBody>
            <a:bodyPr wrap="none" lIns="0" tIns="0" rIns="0" bIns="0">
              <a:prstTxWarp prst="textNoShape">
                <a:avLst/>
              </a:prstTxWarp>
              <a:spAutoFit/>
            </a:bodyPr>
            <a:lstStyle/>
            <a:p>
              <a:endParaRPr lang="it-IT">
                <a:latin typeface="Chalkboard" charset="0"/>
                <a:ea typeface="Chalkboard" charset="0"/>
                <a:cs typeface="Chalkboard" charset="0"/>
              </a:endParaRPr>
            </a:p>
          </p:txBody>
        </p:sp>
      </p:grpSp>
      <p:grpSp>
        <p:nvGrpSpPr>
          <p:cNvPr id="3" name="Gruppo 43"/>
          <p:cNvGrpSpPr>
            <a:grpSpLocks/>
          </p:cNvGrpSpPr>
          <p:nvPr/>
        </p:nvGrpSpPr>
        <p:grpSpPr bwMode="auto">
          <a:xfrm>
            <a:off x="881063" y="2747963"/>
            <a:ext cx="8123237" cy="2593975"/>
            <a:chOff x="881063" y="2747190"/>
            <a:chExt cx="8123237" cy="2593975"/>
          </a:xfrm>
        </p:grpSpPr>
        <p:sp>
          <p:nvSpPr>
            <p:cNvPr id="27658" name="Rectangle 4"/>
            <p:cNvSpPr>
              <a:spLocks noChangeArrowheads="1"/>
            </p:cNvSpPr>
            <p:nvPr/>
          </p:nvSpPr>
          <p:spPr bwMode="auto">
            <a:xfrm>
              <a:off x="881063" y="4141015"/>
              <a:ext cx="8123237" cy="1200150"/>
            </a:xfrm>
            <a:prstGeom prst="rect">
              <a:avLst/>
            </a:prstGeom>
            <a:noFill/>
            <a:ln w="9525">
              <a:solidFill>
                <a:srgbClr val="FFFF00"/>
              </a:solidFill>
              <a:miter lim="800000"/>
              <a:headEnd/>
              <a:tailEnd/>
            </a:ln>
          </p:spPr>
          <p:txBody>
            <a:bodyPr>
              <a:prstTxWarp prst="textNoShape">
                <a:avLst/>
              </a:prstTxWarp>
              <a:spAutoFit/>
            </a:bodyPr>
            <a:lstStyle/>
            <a:p>
              <a:pPr algn="ctr"/>
              <a:r>
                <a:rPr lang="en-US" b="1">
                  <a:solidFill>
                    <a:srgbClr val="FFFF00"/>
                  </a:solidFill>
                  <a:latin typeface="Chalkboard" charset="0"/>
                  <a:ea typeface="Chalkboard" charset="0"/>
                  <a:cs typeface="Chalkboard" charset="0"/>
                </a:rPr>
                <a:t>Il coefficiente di estinzione molare (o assorbività molare specifica o coefficiente di assorbimento molare) di una molecola rappresenta l'assorbanza specifica di una soluzione a concentrazione unitaria della molecola ad una data lunghezza d'onda, attraverso una cella ottica unitaria.</a:t>
              </a:r>
            </a:p>
          </p:txBody>
        </p:sp>
        <p:sp>
          <p:nvSpPr>
            <p:cNvPr id="23556" name="Line 5"/>
            <p:cNvSpPr>
              <a:spLocks noChangeShapeType="1"/>
            </p:cNvSpPr>
            <p:nvPr/>
          </p:nvSpPr>
          <p:spPr bwMode="auto">
            <a:xfrm flipH="1" flipV="1">
              <a:off x="6661150" y="2747190"/>
              <a:ext cx="1447800" cy="1320800"/>
            </a:xfrm>
            <a:prstGeom prst="line">
              <a:avLst/>
            </a:prstGeom>
            <a:noFill/>
            <a:ln w="38100" cap="flat">
              <a:solidFill>
                <a:schemeClr val="accent6">
                  <a:lumMod val="60000"/>
                  <a:lumOff val="40000"/>
                </a:schemeClr>
              </a:solidFill>
              <a:round/>
              <a:headEnd type="stealth"/>
              <a:tailEnd type="none"/>
            </a:ln>
          </p:spPr>
          <p:txBody>
            <a:bodyPr wrap="none" anchor="ctr">
              <a:prstTxWarp prst="textNoShape">
                <a:avLst/>
              </a:prstTxWarp>
            </a:bodyPr>
            <a:lstStyle/>
            <a:p>
              <a:pPr>
                <a:defRPr/>
              </a:pPr>
              <a:endParaRPr lang="it-IT"/>
            </a:p>
          </p:txBody>
        </p:sp>
      </p:grpSp>
      <p:grpSp>
        <p:nvGrpSpPr>
          <p:cNvPr id="4" name="Gruppo 44"/>
          <p:cNvGrpSpPr>
            <a:grpSpLocks/>
          </p:cNvGrpSpPr>
          <p:nvPr/>
        </p:nvGrpSpPr>
        <p:grpSpPr bwMode="auto">
          <a:xfrm>
            <a:off x="3232150" y="5543550"/>
            <a:ext cx="4368800" cy="584200"/>
            <a:chOff x="3232150" y="5542778"/>
            <a:chExt cx="4368800" cy="584200"/>
          </a:xfrm>
        </p:grpSpPr>
        <p:pic>
          <p:nvPicPr>
            <p:cNvPr id="27656" name="Picture 6"/>
            <p:cNvPicPr>
              <a:picLocks noChangeAspect="1" noChangeArrowheads="1"/>
            </p:cNvPicPr>
            <p:nvPr/>
          </p:nvPicPr>
          <p:blipFill>
            <a:blip r:embed="rId2"/>
            <a:srcRect/>
            <a:stretch>
              <a:fillRect/>
            </a:stretch>
          </p:blipFill>
          <p:spPr bwMode="auto">
            <a:xfrm>
              <a:off x="3232150" y="5542778"/>
              <a:ext cx="3060700" cy="584200"/>
            </a:xfrm>
            <a:prstGeom prst="rect">
              <a:avLst/>
            </a:prstGeom>
            <a:noFill/>
            <a:ln w="9525">
              <a:noFill/>
              <a:miter lim="800000"/>
              <a:headEnd/>
              <a:tailEnd/>
            </a:ln>
          </p:spPr>
        </p:pic>
        <p:sp>
          <p:nvSpPr>
            <p:cNvPr id="27657" name="Rectangle 7"/>
            <p:cNvSpPr>
              <a:spLocks noChangeArrowheads="1"/>
            </p:cNvSpPr>
            <p:nvPr/>
          </p:nvSpPr>
          <p:spPr bwMode="auto">
            <a:xfrm>
              <a:off x="6280150" y="5695178"/>
              <a:ext cx="1320800" cy="304800"/>
            </a:xfrm>
            <a:prstGeom prst="rect">
              <a:avLst/>
            </a:prstGeom>
            <a:noFill/>
            <a:ln w="9525">
              <a:noFill/>
              <a:miter lim="800000"/>
              <a:headEnd/>
              <a:tailEnd/>
            </a:ln>
          </p:spPr>
          <p:txBody>
            <a:bodyPr wrap="none">
              <a:prstTxWarp prst="textNoShape">
                <a:avLst/>
              </a:prstTxWarp>
              <a:spAutoFit/>
            </a:bodyPr>
            <a:lstStyle/>
            <a:p>
              <a:r>
                <a:rPr lang="en-US" sz="1400" b="1">
                  <a:solidFill>
                    <a:srgbClr val="FFFF00"/>
                  </a:solidFill>
                  <a:latin typeface="Chalkboard" charset="0"/>
                  <a:ea typeface="Chalkboard" charset="0"/>
                  <a:cs typeface="Chalkboard" charset="0"/>
                </a:rPr>
                <a:t>= L mol</a:t>
              </a:r>
              <a:r>
                <a:rPr lang="en-US" sz="1400" b="1" baseline="30000">
                  <a:solidFill>
                    <a:srgbClr val="FFFF00"/>
                  </a:solidFill>
                  <a:latin typeface="Chalkboard" charset="0"/>
                  <a:ea typeface="Chalkboard" charset="0"/>
                  <a:cs typeface="Chalkboard" charset="0"/>
                </a:rPr>
                <a:t>-1</a:t>
              </a:r>
              <a:r>
                <a:rPr lang="en-US" sz="1400" b="1">
                  <a:solidFill>
                    <a:srgbClr val="FFFF00"/>
                  </a:solidFill>
                  <a:latin typeface="Chalkboard" charset="0"/>
                  <a:ea typeface="Chalkboard" charset="0"/>
                  <a:cs typeface="Chalkboard" charset="0"/>
                </a:rPr>
                <a:t> cm</a:t>
              </a:r>
              <a:r>
                <a:rPr lang="en-US" sz="1400" b="1" baseline="30000">
                  <a:solidFill>
                    <a:srgbClr val="FFFF00"/>
                  </a:solidFill>
                  <a:latin typeface="Chalkboard" charset="0"/>
                  <a:ea typeface="Chalkboard" charset="0"/>
                  <a:cs typeface="Chalkboard" charset="0"/>
                </a:rPr>
                <a:t>-1</a:t>
              </a:r>
            </a:p>
          </p:txBody>
        </p:sp>
      </p:grpSp>
      <p:sp>
        <p:nvSpPr>
          <p:cNvPr id="24583" name="Text Box 8"/>
          <p:cNvSpPr txBox="1">
            <a:spLocks noChangeArrowheads="1"/>
          </p:cNvSpPr>
          <p:nvPr/>
        </p:nvSpPr>
        <p:spPr bwMode="auto">
          <a:xfrm>
            <a:off x="1860550" y="6091238"/>
            <a:ext cx="5715000" cy="584200"/>
          </a:xfrm>
          <a:prstGeom prst="rect">
            <a:avLst/>
          </a:prstGeom>
          <a:noFill/>
          <a:ln w="9525">
            <a:noFill/>
            <a:miter lim="800000"/>
            <a:headEnd/>
            <a:tailEnd/>
          </a:ln>
        </p:spPr>
        <p:txBody>
          <a:bodyPr>
            <a:prstTxWarp prst="textNoShape">
              <a:avLst/>
            </a:prstTxWarp>
            <a:spAutoFit/>
          </a:bodyPr>
          <a:lstStyle/>
          <a:p>
            <a:pPr>
              <a:spcBef>
                <a:spcPct val="50000"/>
              </a:spcBef>
            </a:pPr>
            <a:r>
              <a:rPr lang="en-US" sz="3200" b="1">
                <a:solidFill>
                  <a:srgbClr val="FFFF00"/>
                </a:solidFill>
                <a:latin typeface="Chalkboard" charset="0"/>
                <a:ea typeface="Chalkboard" charset="0"/>
                <a:cs typeface="Chalkboard" charset="0"/>
              </a:rPr>
              <a:t>La Legge di Lambert-Beer</a:t>
            </a:r>
          </a:p>
        </p:txBody>
      </p:sp>
      <p:sp>
        <p:nvSpPr>
          <p:cNvPr id="27654" name="Rettangolo 41"/>
          <p:cNvSpPr>
            <a:spLocks noChangeArrowheads="1"/>
          </p:cNvSpPr>
          <p:nvPr/>
        </p:nvSpPr>
        <p:spPr bwMode="auto">
          <a:xfrm>
            <a:off x="2544763" y="130175"/>
            <a:ext cx="3532187" cy="368300"/>
          </a:xfrm>
          <a:prstGeom prst="rect">
            <a:avLst/>
          </a:prstGeom>
          <a:noFill/>
          <a:ln w="9525">
            <a:noFill/>
            <a:miter lim="800000"/>
            <a:headEnd/>
            <a:tailEnd/>
          </a:ln>
        </p:spPr>
        <p:txBody>
          <a:bodyPr wrap="none">
            <a:prstTxWarp prst="textNoShape">
              <a:avLst/>
            </a:prstTxWarp>
            <a:spAutoFit/>
          </a:bodyPr>
          <a:lstStyle/>
          <a:p>
            <a:r>
              <a:rPr lang="it-IT">
                <a:solidFill>
                  <a:srgbClr val="CCFFCC"/>
                </a:solidFill>
                <a:latin typeface="Chalkboard" charset="0"/>
                <a:ea typeface="Chalkboard" charset="0"/>
                <a:cs typeface="Chalkboard" charset="0"/>
              </a:rPr>
              <a:t>Definiamo </a:t>
            </a:r>
            <a:r>
              <a:rPr lang="it-IT" b="1" i="1">
                <a:solidFill>
                  <a:srgbClr val="CCFFCC"/>
                </a:solidFill>
                <a:latin typeface="Chalkboard" charset="0"/>
                <a:ea typeface="Chalkboard" charset="0"/>
                <a:cs typeface="Chalkboard" charset="0"/>
              </a:rPr>
              <a:t>Trasmittanza T = I</a:t>
            </a:r>
            <a:r>
              <a:rPr lang="it-IT" b="1" i="1" baseline="-25000">
                <a:solidFill>
                  <a:srgbClr val="CCFFCC"/>
                </a:solidFill>
                <a:latin typeface="Chalkboard" charset="0"/>
                <a:ea typeface="Chalkboard" charset="0"/>
                <a:cs typeface="Chalkboard" charset="0"/>
              </a:rPr>
              <a:t>t</a:t>
            </a:r>
            <a:r>
              <a:rPr lang="it-IT" b="1" i="1">
                <a:solidFill>
                  <a:srgbClr val="CCFFCC"/>
                </a:solidFill>
                <a:latin typeface="Chalkboard" charset="0"/>
                <a:ea typeface="Chalkboard" charset="0"/>
                <a:cs typeface="Chalkboard" charset="0"/>
              </a:rPr>
              <a:t>/I</a:t>
            </a:r>
            <a:r>
              <a:rPr lang="it-IT" b="1" i="1" baseline="-25000">
                <a:solidFill>
                  <a:srgbClr val="CCFFCC"/>
                </a:solidFill>
                <a:latin typeface="Chalkboard" charset="0"/>
                <a:ea typeface="Chalkboard" charset="0"/>
                <a:cs typeface="Chalkboard" charset="0"/>
              </a:rPr>
              <a:t>0</a:t>
            </a:r>
            <a:endParaRPr lang="it-IT" baseline="-25000">
              <a:solidFill>
                <a:srgbClr val="CCFFCC"/>
              </a:solidFill>
              <a:latin typeface="Chalkboard" charset="0"/>
              <a:ea typeface="Chalkboard" charset="0"/>
              <a:cs typeface="Chalkboard" charset="0"/>
            </a:endParaRPr>
          </a:p>
        </p:txBody>
      </p:sp>
      <p:sp>
        <p:nvSpPr>
          <p:cNvPr id="27655" name="Rettangolo 42"/>
          <p:cNvSpPr>
            <a:spLocks noChangeArrowheads="1"/>
          </p:cNvSpPr>
          <p:nvPr/>
        </p:nvSpPr>
        <p:spPr bwMode="auto">
          <a:xfrm>
            <a:off x="1652588" y="503238"/>
            <a:ext cx="6211887" cy="954087"/>
          </a:xfrm>
          <a:prstGeom prst="rect">
            <a:avLst/>
          </a:prstGeom>
          <a:noFill/>
          <a:ln w="9525">
            <a:noFill/>
            <a:miter lim="800000"/>
            <a:headEnd/>
            <a:tailEnd/>
          </a:ln>
        </p:spPr>
        <p:txBody>
          <a:bodyPr>
            <a:prstTxWarp prst="textNoShape">
              <a:avLst/>
            </a:prstTxWarp>
            <a:spAutoFit/>
          </a:bodyPr>
          <a:lstStyle/>
          <a:p>
            <a:r>
              <a:rPr lang="it-IT">
                <a:solidFill>
                  <a:srgbClr val="DDD9C3"/>
                </a:solidFill>
                <a:latin typeface="Chalkboard" charset="0"/>
                <a:ea typeface="Chalkboard" charset="0"/>
                <a:cs typeface="Chalkboard" charset="0"/>
              </a:rPr>
              <a:t>Trasmittanza : 0 ≤ T ≤ 1</a:t>
            </a:r>
          </a:p>
          <a:p>
            <a:r>
              <a:rPr lang="it-IT">
                <a:solidFill>
                  <a:srgbClr val="DDD9C3"/>
                </a:solidFill>
                <a:latin typeface="Chalkboard" charset="0"/>
                <a:ea typeface="Chalkboard" charset="0"/>
                <a:cs typeface="Chalkboard" charset="0"/>
              </a:rPr>
              <a:t>T = 1 la radiazione e` completamente trasmessa I</a:t>
            </a:r>
            <a:r>
              <a:rPr lang="it-IT" baseline="-25000">
                <a:solidFill>
                  <a:srgbClr val="DDD9C3"/>
                </a:solidFill>
                <a:latin typeface="Chalkboard" charset="0"/>
                <a:ea typeface="Chalkboard" charset="0"/>
                <a:cs typeface="Chalkboard" charset="0"/>
              </a:rPr>
              <a:t>0</a:t>
            </a:r>
            <a:r>
              <a:rPr lang="it-IT">
                <a:solidFill>
                  <a:srgbClr val="DDD9C3"/>
                </a:solidFill>
                <a:latin typeface="Chalkboard" charset="0"/>
                <a:ea typeface="Chalkboard" charset="0"/>
                <a:cs typeface="Chalkboard" charset="0"/>
              </a:rPr>
              <a:t> = I</a:t>
            </a:r>
            <a:r>
              <a:rPr lang="it-IT" baseline="-25000">
                <a:solidFill>
                  <a:srgbClr val="DDD9C3"/>
                </a:solidFill>
                <a:latin typeface="Chalkboard" charset="0"/>
                <a:ea typeface="Chalkboard" charset="0"/>
                <a:cs typeface="Chalkboard" charset="0"/>
              </a:rPr>
              <a:t>l</a:t>
            </a:r>
          </a:p>
          <a:p>
            <a:r>
              <a:rPr lang="it-IT">
                <a:solidFill>
                  <a:srgbClr val="DDD9C3"/>
                </a:solidFill>
                <a:latin typeface="Chalkboard" charset="0"/>
                <a:ea typeface="Chalkboard" charset="0"/>
                <a:cs typeface="Chalkboard" charset="0"/>
              </a:rPr>
              <a:t>T = 0 la radiazione e` completamente assorbita I</a:t>
            </a:r>
            <a:r>
              <a:rPr lang="it-IT" baseline="-25000">
                <a:solidFill>
                  <a:srgbClr val="DDD9C3"/>
                </a:solidFill>
                <a:latin typeface="Chalkboard" charset="0"/>
                <a:ea typeface="Chalkboard" charset="0"/>
                <a:cs typeface="Chalkboard" charset="0"/>
              </a:rPr>
              <a:t>l</a:t>
            </a:r>
            <a:r>
              <a:rPr lang="it-IT">
                <a:solidFill>
                  <a:srgbClr val="DDD9C3"/>
                </a:solidFill>
                <a:latin typeface="Chalkboard" charset="0"/>
                <a:ea typeface="Chalkboard" charset="0"/>
                <a:cs typeface="Chalkboard" charset="0"/>
              </a:rPr>
              <a:t> = 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accel="50000" decel="50000" fill="hold" grpId="0" nodeType="clickEffect">
                                  <p:stCondLst>
                                    <p:cond delay="0"/>
                                  </p:stCondLst>
                                  <p:childTnLst>
                                    <p:set>
                                      <p:cBhvr>
                                        <p:cTn id="25" dur="1" fill="hold">
                                          <p:stCondLst>
                                            <p:cond delay="0"/>
                                          </p:stCondLst>
                                        </p:cTn>
                                        <p:tgtEl>
                                          <p:spTgt spid="24583"/>
                                        </p:tgtEl>
                                        <p:attrNameLst>
                                          <p:attrName>style.visibility</p:attrName>
                                        </p:attrNameLst>
                                      </p:cBhvr>
                                      <p:to>
                                        <p:strVal val="visible"/>
                                      </p:to>
                                    </p:set>
                                    <p:anim calcmode="lin" valueType="num">
                                      <p:cBhvr additive="base">
                                        <p:cTn id="26" dur="500" fill="hold"/>
                                        <p:tgtEl>
                                          <p:spTgt spid="24583"/>
                                        </p:tgtEl>
                                        <p:attrNameLst>
                                          <p:attrName>ppt_x</p:attrName>
                                        </p:attrNameLst>
                                      </p:cBhvr>
                                      <p:tavLst>
                                        <p:tav tm="0">
                                          <p:val>
                                            <p:strVal val="#ppt_x"/>
                                          </p:val>
                                        </p:tav>
                                        <p:tav tm="100000">
                                          <p:val>
                                            <p:strVal val="#ppt_x"/>
                                          </p:val>
                                        </p:tav>
                                      </p:tavLst>
                                    </p:anim>
                                    <p:anim calcmode="lin" valueType="num">
                                      <p:cBhvr additive="base">
                                        <p:cTn id="27" dur="500" fill="hold"/>
                                        <p:tgtEl>
                                          <p:spTgt spid="245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17092" name="Text Box 4"/>
          <p:cNvSpPr txBox="1">
            <a:spLocks noChangeArrowheads="1"/>
          </p:cNvSpPr>
          <p:nvPr/>
        </p:nvSpPr>
        <p:spPr bwMode="auto">
          <a:xfrm>
            <a:off x="325768" y="2440317"/>
            <a:ext cx="8767433" cy="4214487"/>
          </a:xfrm>
          <a:prstGeom prst="rect">
            <a:avLst/>
          </a:prstGeom>
          <a:noFill/>
          <a:ln w="9525">
            <a:noFill/>
            <a:miter lim="800000"/>
            <a:headEnd/>
            <a:tailEnd/>
          </a:ln>
          <a:effectLst/>
        </p:spPr>
        <p:txBody>
          <a:bodyPr wrap="square">
            <a:prstTxWarp prst="textNoShape">
              <a:avLst/>
            </a:prstTxWarp>
            <a:spAutoFit/>
          </a:bodyPr>
          <a:lstStyle/>
          <a:p>
            <a:pPr>
              <a:lnSpc>
                <a:spcPct val="120000"/>
              </a:lnSpc>
            </a:pPr>
            <a:r>
              <a:rPr lang="en-US" sz="2800" dirty="0" err="1" smtClean="0">
                <a:solidFill>
                  <a:schemeClr val="bg1"/>
                </a:solidFill>
                <a:latin typeface="Chalkboard"/>
                <a:cs typeface="Chalkboard"/>
              </a:rPr>
              <a:t>Transferrina</a:t>
            </a:r>
            <a:r>
              <a:rPr lang="en-US" sz="2800" dirty="0" smtClean="0">
                <a:solidFill>
                  <a:schemeClr val="bg1"/>
                </a:solidFill>
                <a:latin typeface="Chalkboard"/>
                <a:cs typeface="Chalkboard"/>
              </a:rPr>
              <a:t> (</a:t>
            </a:r>
            <a:r>
              <a:rPr lang="en-US" sz="2800" dirty="0" err="1" smtClean="0">
                <a:solidFill>
                  <a:schemeClr val="bg1"/>
                </a:solidFill>
                <a:latin typeface="Chalkboard"/>
                <a:cs typeface="Chalkboard"/>
              </a:rPr>
              <a:t>proteina</a:t>
            </a:r>
            <a:r>
              <a:rPr lang="en-US" sz="2800" dirty="0" smtClean="0">
                <a:solidFill>
                  <a:schemeClr val="bg1"/>
                </a:solidFill>
                <a:latin typeface="Chalkboard"/>
                <a:cs typeface="Chalkboard"/>
              </a:rPr>
              <a:t> </a:t>
            </a:r>
            <a:r>
              <a:rPr lang="en-US" sz="2800" dirty="0" err="1" smtClean="0">
                <a:solidFill>
                  <a:schemeClr val="bg1"/>
                </a:solidFill>
                <a:latin typeface="Chalkboard"/>
                <a:cs typeface="Chalkboard"/>
              </a:rPr>
              <a:t>di</a:t>
            </a:r>
            <a:r>
              <a:rPr lang="en-US" sz="2800" dirty="0" smtClean="0">
                <a:solidFill>
                  <a:schemeClr val="bg1"/>
                </a:solidFill>
                <a:latin typeface="Chalkboard"/>
                <a:cs typeface="Chalkboard"/>
              </a:rPr>
              <a:t> </a:t>
            </a:r>
            <a:r>
              <a:rPr lang="en-US" sz="2800" dirty="0" err="1" smtClean="0">
                <a:solidFill>
                  <a:schemeClr val="bg1"/>
                </a:solidFill>
                <a:latin typeface="Chalkboard"/>
                <a:cs typeface="Chalkboard"/>
              </a:rPr>
              <a:t>trasporto</a:t>
            </a:r>
            <a:r>
              <a:rPr lang="en-US" sz="2800" dirty="0" smtClean="0">
                <a:solidFill>
                  <a:schemeClr val="bg1"/>
                </a:solidFill>
                <a:latin typeface="Chalkboard"/>
                <a:cs typeface="Chalkboard"/>
              </a:rPr>
              <a:t> </a:t>
            </a:r>
            <a:r>
              <a:rPr lang="en-US" sz="2800" dirty="0" err="1" smtClean="0">
                <a:solidFill>
                  <a:schemeClr val="bg1"/>
                </a:solidFill>
                <a:latin typeface="Chalkboard"/>
                <a:cs typeface="Chalkboard"/>
              </a:rPr>
              <a:t>di</a:t>
            </a:r>
            <a:r>
              <a:rPr lang="en-US" sz="2800" dirty="0" smtClean="0">
                <a:solidFill>
                  <a:schemeClr val="bg1"/>
                </a:solidFill>
                <a:latin typeface="Chalkboard"/>
                <a:cs typeface="Chalkboard"/>
              </a:rPr>
              <a:t> Fe al </a:t>
            </a:r>
            <a:r>
              <a:rPr lang="en-US" sz="2800" dirty="0" err="1" smtClean="0">
                <a:solidFill>
                  <a:schemeClr val="bg1"/>
                </a:solidFill>
                <a:latin typeface="Chalkboard"/>
                <a:cs typeface="Chalkboard"/>
              </a:rPr>
              <a:t>sangue</a:t>
            </a:r>
            <a:r>
              <a:rPr lang="en-US" sz="2800" dirty="0" smtClean="0">
                <a:solidFill>
                  <a:schemeClr val="bg1"/>
                </a:solidFill>
                <a:latin typeface="Chalkboard"/>
                <a:cs typeface="Chalkboard"/>
              </a:rPr>
              <a:t>)</a:t>
            </a:r>
            <a:r>
              <a:rPr lang="cs-CZ" sz="2800" dirty="0" smtClean="0">
                <a:solidFill>
                  <a:schemeClr val="bg1"/>
                </a:solidFill>
                <a:latin typeface="Chalkboard"/>
                <a:cs typeface="Chalkboard"/>
              </a:rPr>
              <a:t> </a:t>
            </a:r>
            <a:r>
              <a:rPr lang="cs-CZ" sz="2800" dirty="0">
                <a:solidFill>
                  <a:schemeClr val="bg1"/>
                </a:solidFill>
                <a:latin typeface="Chalkboard"/>
                <a:cs typeface="Chalkboard"/>
              </a:rPr>
              <a:t>– </a:t>
            </a:r>
            <a:r>
              <a:rPr lang="cs-CZ" sz="2800" b="1" dirty="0">
                <a:solidFill>
                  <a:schemeClr val="bg1"/>
                </a:solidFill>
                <a:latin typeface="Chalkboard"/>
                <a:cs typeface="Chalkboard"/>
              </a:rPr>
              <a:t>Fe</a:t>
            </a:r>
            <a:r>
              <a:rPr lang="cs-CZ" sz="2800" dirty="0">
                <a:solidFill>
                  <a:schemeClr val="bg1"/>
                </a:solidFill>
                <a:latin typeface="Chalkboard"/>
                <a:cs typeface="Chalkboard"/>
              </a:rPr>
              <a:t>, Cr, Mn, Zn</a:t>
            </a:r>
          </a:p>
          <a:p>
            <a:pPr>
              <a:lnSpc>
                <a:spcPct val="120000"/>
              </a:lnSpc>
            </a:pPr>
            <a:r>
              <a:rPr lang="cs-CZ" sz="2800" dirty="0" smtClean="0">
                <a:solidFill>
                  <a:schemeClr val="bg1"/>
                </a:solidFill>
                <a:latin typeface="Chalkboard"/>
                <a:cs typeface="Chalkboard"/>
              </a:rPr>
              <a:t>Albumina (proteina del plasma prodotta dal fegato) </a:t>
            </a:r>
            <a:r>
              <a:rPr lang="cs-CZ" sz="2800" dirty="0">
                <a:solidFill>
                  <a:schemeClr val="bg1"/>
                </a:solidFill>
                <a:latin typeface="Chalkboard"/>
                <a:cs typeface="Chalkboard"/>
              </a:rPr>
              <a:t>– Cu, Zn</a:t>
            </a:r>
          </a:p>
          <a:p>
            <a:pPr>
              <a:lnSpc>
                <a:spcPct val="120000"/>
              </a:lnSpc>
            </a:pPr>
            <a:r>
              <a:rPr lang="cs-CZ" sz="2800" dirty="0">
                <a:solidFill>
                  <a:schemeClr val="bg1"/>
                </a:solidFill>
                <a:latin typeface="Chalkboard"/>
                <a:cs typeface="Chalkboard"/>
              </a:rPr>
              <a:t>Amino </a:t>
            </a:r>
            <a:r>
              <a:rPr lang="cs-CZ" sz="2800" dirty="0" smtClean="0">
                <a:solidFill>
                  <a:schemeClr val="bg1"/>
                </a:solidFill>
                <a:latin typeface="Chalkboard"/>
                <a:cs typeface="Chalkboard"/>
              </a:rPr>
              <a:t>acidi </a:t>
            </a:r>
            <a:r>
              <a:rPr lang="cs-CZ" sz="2800" dirty="0">
                <a:solidFill>
                  <a:schemeClr val="bg1"/>
                </a:solidFill>
                <a:latin typeface="Chalkboard"/>
                <a:cs typeface="Chalkboard"/>
              </a:rPr>
              <a:t>– Cu, (Fe)</a:t>
            </a:r>
          </a:p>
          <a:p>
            <a:pPr>
              <a:lnSpc>
                <a:spcPct val="120000"/>
              </a:lnSpc>
            </a:pPr>
            <a:r>
              <a:rPr lang="cs-CZ" sz="2800" dirty="0" smtClean="0">
                <a:solidFill>
                  <a:schemeClr val="bg1"/>
                </a:solidFill>
                <a:latin typeface="Chalkboard"/>
                <a:cs typeface="Chalkboard"/>
              </a:rPr>
              <a:t>Transcobalamina (proteina di trasporto B12) </a:t>
            </a:r>
            <a:r>
              <a:rPr lang="cs-CZ" sz="2800" dirty="0">
                <a:solidFill>
                  <a:schemeClr val="bg1"/>
                </a:solidFill>
                <a:latin typeface="Chalkboard"/>
                <a:cs typeface="Chalkboard"/>
              </a:rPr>
              <a:t>- Co </a:t>
            </a:r>
          </a:p>
          <a:p>
            <a:pPr>
              <a:lnSpc>
                <a:spcPct val="120000"/>
              </a:lnSpc>
            </a:pPr>
            <a:r>
              <a:rPr lang="cs-CZ" sz="2800" dirty="0" smtClean="0">
                <a:solidFill>
                  <a:schemeClr val="bg1"/>
                </a:solidFill>
                <a:latin typeface="Chalkboard"/>
                <a:cs typeface="Chalkboard"/>
              </a:rPr>
              <a:t>Globulina (proteina prodotta dal fegato e cellule linfatiche) - </a:t>
            </a:r>
            <a:r>
              <a:rPr lang="cs-CZ" sz="2800" dirty="0">
                <a:solidFill>
                  <a:schemeClr val="bg1"/>
                </a:solidFill>
                <a:latin typeface="Chalkboard"/>
                <a:cs typeface="Chalkboard"/>
              </a:rPr>
              <a:t>Mn</a:t>
            </a:r>
          </a:p>
        </p:txBody>
      </p:sp>
      <p:sp>
        <p:nvSpPr>
          <p:cNvPr id="217093" name="Text Box 5"/>
          <p:cNvSpPr txBox="1">
            <a:spLocks noChangeArrowheads="1"/>
          </p:cNvSpPr>
          <p:nvPr/>
        </p:nvSpPr>
        <p:spPr bwMode="auto">
          <a:xfrm>
            <a:off x="376567" y="335189"/>
            <a:ext cx="8428766" cy="1754327"/>
          </a:xfrm>
          <a:prstGeom prst="rect">
            <a:avLst/>
          </a:prstGeom>
          <a:noFill/>
          <a:ln w="9525">
            <a:noFill/>
            <a:miter lim="800000"/>
            <a:headEnd/>
            <a:tailEnd/>
          </a:ln>
          <a:effectLst/>
        </p:spPr>
        <p:txBody>
          <a:bodyPr wrap="square">
            <a:prstTxWarp prst="textNoShape">
              <a:avLst/>
            </a:prstTxWarp>
            <a:spAutoFit/>
          </a:bodyPr>
          <a:lstStyle/>
          <a:p>
            <a:pPr algn="ctr"/>
            <a:r>
              <a:rPr lang="en-GB" sz="3600" dirty="0" smtClean="0">
                <a:solidFill>
                  <a:srgbClr val="FFFF00"/>
                </a:solidFill>
                <a:latin typeface="Chalkboard"/>
                <a:cs typeface="Chalkboard"/>
              </a:rPr>
              <a:t>Il </a:t>
            </a:r>
            <a:r>
              <a:rPr lang="en-GB" sz="3600" dirty="0" err="1" smtClean="0">
                <a:solidFill>
                  <a:srgbClr val="FFFF00"/>
                </a:solidFill>
                <a:latin typeface="Chalkboard"/>
                <a:cs typeface="Chalkboard"/>
              </a:rPr>
              <a:t>trasporto</a:t>
            </a:r>
            <a:r>
              <a:rPr lang="en-GB" sz="3600" dirty="0" smtClean="0">
                <a:solidFill>
                  <a:srgbClr val="FFFF00"/>
                </a:solidFill>
                <a:latin typeface="Chalkboard"/>
                <a:cs typeface="Chalkboard"/>
              </a:rPr>
              <a:t> </a:t>
            </a:r>
            <a:r>
              <a:rPr lang="en-GB" sz="3600" dirty="0" err="1" smtClean="0">
                <a:solidFill>
                  <a:srgbClr val="FFFF00"/>
                </a:solidFill>
                <a:latin typeface="Chalkboard"/>
                <a:cs typeface="Chalkboard"/>
              </a:rPr>
              <a:t>e</a:t>
            </a:r>
            <a:r>
              <a:rPr lang="en-GB" sz="3600" dirty="0" smtClean="0">
                <a:solidFill>
                  <a:srgbClr val="FFFF00"/>
                </a:solidFill>
                <a:latin typeface="Chalkboard"/>
                <a:cs typeface="Chalkboard"/>
              </a:rPr>
              <a:t> </a:t>
            </a:r>
            <a:r>
              <a:rPr lang="en-GB" sz="3600" dirty="0" err="1" smtClean="0">
                <a:solidFill>
                  <a:srgbClr val="FFFF00"/>
                </a:solidFill>
                <a:latin typeface="Chalkboard"/>
                <a:cs typeface="Chalkboard"/>
              </a:rPr>
              <a:t>l’immagazzinamento</a:t>
            </a:r>
            <a:r>
              <a:rPr lang="en-GB" sz="3600" dirty="0" smtClean="0">
                <a:solidFill>
                  <a:srgbClr val="FFFF00"/>
                </a:solidFill>
                <a:latin typeface="Chalkboard"/>
                <a:cs typeface="Chalkboard"/>
              </a:rPr>
              <a:t> </a:t>
            </a:r>
            <a:r>
              <a:rPr lang="en-GB" sz="3600" dirty="0" err="1" smtClean="0">
                <a:solidFill>
                  <a:srgbClr val="FFFF00"/>
                </a:solidFill>
                <a:latin typeface="Chalkboard"/>
                <a:cs typeface="Chalkboard"/>
              </a:rPr>
              <a:t>richiede</a:t>
            </a:r>
            <a:r>
              <a:rPr lang="en-GB" sz="3600" dirty="0" smtClean="0">
                <a:solidFill>
                  <a:srgbClr val="FFFF00"/>
                </a:solidFill>
                <a:latin typeface="Chalkboard"/>
                <a:cs typeface="Chalkboard"/>
              </a:rPr>
              <a:t> </a:t>
            </a:r>
            <a:r>
              <a:rPr lang="en-GB" sz="3600" dirty="0" err="1" smtClean="0">
                <a:solidFill>
                  <a:srgbClr val="FFFF00"/>
                </a:solidFill>
                <a:latin typeface="Chalkboard"/>
                <a:cs typeface="Chalkboard"/>
              </a:rPr>
              <a:t>legami</a:t>
            </a:r>
            <a:r>
              <a:rPr lang="en-GB" sz="3600" dirty="0" smtClean="0">
                <a:solidFill>
                  <a:srgbClr val="FFFF00"/>
                </a:solidFill>
                <a:latin typeface="Chalkboard"/>
                <a:cs typeface="Chalkboard"/>
              </a:rPr>
              <a:t> </a:t>
            </a:r>
            <a:r>
              <a:rPr lang="en-GB" sz="3600" dirty="0" err="1" smtClean="0">
                <a:solidFill>
                  <a:srgbClr val="FFFF00"/>
                </a:solidFill>
                <a:latin typeface="Chalkboard"/>
                <a:cs typeface="Chalkboard"/>
              </a:rPr>
              <a:t>specifici</a:t>
            </a:r>
            <a:r>
              <a:rPr lang="en-GB" sz="3600" dirty="0" smtClean="0">
                <a:solidFill>
                  <a:srgbClr val="FFFF00"/>
                </a:solidFill>
                <a:latin typeface="Chalkboard"/>
                <a:cs typeface="Chalkboard"/>
              </a:rPr>
              <a:t> per </a:t>
            </a:r>
            <a:r>
              <a:rPr lang="en-GB" sz="3600" dirty="0" err="1" smtClean="0">
                <a:solidFill>
                  <a:srgbClr val="FFFF00"/>
                </a:solidFill>
                <a:latin typeface="Chalkboard"/>
                <a:cs typeface="Chalkboard"/>
              </a:rPr>
              <a:t>trasportare</a:t>
            </a:r>
            <a:r>
              <a:rPr lang="en-GB" sz="3600" dirty="0" smtClean="0">
                <a:solidFill>
                  <a:srgbClr val="FFFF00"/>
                </a:solidFill>
                <a:latin typeface="Chalkboard"/>
                <a:cs typeface="Chalkboard"/>
              </a:rPr>
              <a:t> le </a:t>
            </a:r>
            <a:r>
              <a:rPr lang="en-GB" sz="3600" dirty="0" err="1" smtClean="0">
                <a:solidFill>
                  <a:srgbClr val="FFFF00"/>
                </a:solidFill>
                <a:latin typeface="Chalkboard"/>
                <a:cs typeface="Chalkboard"/>
              </a:rPr>
              <a:t>proteine</a:t>
            </a:r>
            <a:endParaRPr lang="en-GB" sz="3600" dirty="0">
              <a:solidFill>
                <a:srgbClr val="FFFF00"/>
              </a:solidFill>
              <a:latin typeface="Chalkboard"/>
              <a:cs typeface="Chalkboard"/>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0" y="921332"/>
            <a:ext cx="9144000" cy="1192634"/>
          </a:xfrm>
          <a:prstGeom prst="rect">
            <a:avLst/>
          </a:prstGeom>
          <a:noFill/>
          <a:ln w="9525">
            <a:noFill/>
            <a:miter lim="800000"/>
            <a:headEnd/>
            <a:tailEnd/>
          </a:ln>
        </p:spPr>
        <p:txBody>
          <a:bodyPr wrap="square" anchor="ctr">
            <a:prstTxWarp prst="textNoShape">
              <a:avLst/>
            </a:prstTxWarp>
            <a:spAutoFit/>
          </a:bodyPr>
          <a:lstStyle/>
          <a:p>
            <a:pPr>
              <a:spcBef>
                <a:spcPct val="50000"/>
              </a:spcBef>
            </a:pPr>
            <a:r>
              <a:rPr lang="en-US" sz="4000" b="1" dirty="0" smtClean="0">
                <a:solidFill>
                  <a:srgbClr val="FAC090"/>
                </a:solidFill>
                <a:latin typeface="Chalkboard"/>
                <a:cs typeface="Chalkboard"/>
              </a:rPr>
              <a:t>ICP-AES</a:t>
            </a:r>
            <a:endParaRPr lang="en-US" sz="3200" b="1" dirty="0" smtClean="0">
              <a:solidFill>
                <a:srgbClr val="FAC090"/>
              </a:solidFill>
              <a:latin typeface="Chalkboard"/>
              <a:cs typeface="Chalkboard"/>
            </a:endParaRPr>
          </a:p>
          <a:p>
            <a:pPr>
              <a:spcBef>
                <a:spcPct val="50000"/>
              </a:spcBef>
            </a:pPr>
            <a:r>
              <a:rPr lang="en-US" sz="2100" b="1" dirty="0">
                <a:solidFill>
                  <a:srgbClr val="FFFF00"/>
                </a:solidFill>
                <a:latin typeface="Chalkboard"/>
                <a:cs typeface="Chalkboard"/>
              </a:rPr>
              <a:t>INDUCTIVELY COUPLED </a:t>
            </a:r>
            <a:r>
              <a:rPr lang="en-US" sz="2100" b="1" dirty="0" smtClean="0">
                <a:solidFill>
                  <a:srgbClr val="FFFF00"/>
                </a:solidFill>
                <a:latin typeface="Chalkboard"/>
                <a:cs typeface="Chalkboard"/>
              </a:rPr>
              <a:t>PLASMA – ATOMIC EMISSION SPECTROMETRY</a:t>
            </a:r>
            <a:endParaRPr lang="en-US" sz="2100" b="1" dirty="0">
              <a:solidFill>
                <a:srgbClr val="FFFF00"/>
              </a:solidFill>
              <a:latin typeface="Chalkboard"/>
              <a:cs typeface="Chalkboard"/>
            </a:endParaRPr>
          </a:p>
        </p:txBody>
      </p:sp>
      <p:sp>
        <p:nvSpPr>
          <p:cNvPr id="17411" name="Text Box 5"/>
          <p:cNvSpPr txBox="1">
            <a:spLocks noChangeArrowheads="1"/>
          </p:cNvSpPr>
          <p:nvPr/>
        </p:nvSpPr>
        <p:spPr bwMode="auto">
          <a:xfrm>
            <a:off x="0" y="3622829"/>
            <a:ext cx="9144000" cy="1215717"/>
          </a:xfrm>
          <a:prstGeom prst="rect">
            <a:avLst/>
          </a:prstGeom>
          <a:noFill/>
          <a:ln w="9525">
            <a:noFill/>
            <a:miter lim="800000"/>
            <a:headEnd/>
            <a:tailEnd/>
          </a:ln>
        </p:spPr>
        <p:txBody>
          <a:bodyPr wrap="square" anchor="ctr">
            <a:prstTxWarp prst="textNoShape">
              <a:avLst/>
            </a:prstTxWarp>
            <a:spAutoFit/>
          </a:bodyPr>
          <a:lstStyle/>
          <a:p>
            <a:pPr>
              <a:spcBef>
                <a:spcPct val="50000"/>
              </a:spcBef>
            </a:pPr>
            <a:r>
              <a:rPr lang="en-US" sz="4000" b="1" dirty="0">
                <a:solidFill>
                  <a:srgbClr val="FAC090"/>
                </a:solidFill>
                <a:latin typeface="Chalkboard"/>
                <a:cs typeface="Chalkboard"/>
              </a:rPr>
              <a:t>ICP-MS</a:t>
            </a:r>
            <a:endParaRPr lang="en-US" sz="3200" b="1" dirty="0" smtClean="0">
              <a:solidFill>
                <a:srgbClr val="FAC090"/>
              </a:solidFill>
              <a:latin typeface="Chalkboard"/>
              <a:cs typeface="Chalkboard"/>
            </a:endParaRPr>
          </a:p>
          <a:p>
            <a:pPr>
              <a:spcBef>
                <a:spcPct val="50000"/>
              </a:spcBef>
            </a:pPr>
            <a:r>
              <a:rPr lang="en-US" sz="2200" b="1" dirty="0" smtClean="0">
                <a:solidFill>
                  <a:srgbClr val="FFFF00"/>
                </a:solidFill>
                <a:latin typeface="Chalkboard"/>
                <a:cs typeface="Chalkboard"/>
              </a:rPr>
              <a:t>INDUCTIVELY COUPLED PLASMA - MASS SPECTROMETRY</a:t>
            </a:r>
            <a:endParaRPr lang="en-US" sz="2200" b="1" dirty="0">
              <a:solidFill>
                <a:srgbClr val="FFFF00"/>
              </a:solidFill>
              <a:latin typeface="Chalkboard"/>
              <a:cs typeface="Chalkboard"/>
            </a:endParaRPr>
          </a:p>
        </p:txBody>
      </p:sp>
      <p:sp>
        <p:nvSpPr>
          <p:cNvPr id="17412" name="Rectangle 6"/>
          <p:cNvSpPr>
            <a:spLocks noChangeArrowheads="1"/>
          </p:cNvSpPr>
          <p:nvPr/>
        </p:nvSpPr>
        <p:spPr bwMode="auto">
          <a:xfrm>
            <a:off x="-349250" y="-158750"/>
            <a:ext cx="184150" cy="446088"/>
          </a:xfrm>
          <a:prstGeom prst="rect">
            <a:avLst/>
          </a:prstGeom>
          <a:noFill/>
          <a:ln w="9525">
            <a:noFill/>
            <a:miter lim="800000"/>
            <a:headEnd/>
            <a:tailEnd/>
          </a:ln>
        </p:spPr>
        <p:txBody>
          <a:bodyPr wrap="none" anchor="ctr">
            <a:prstTxWarp prst="textNoShape">
              <a:avLst/>
            </a:prstTxWarp>
            <a:spAutoFit/>
          </a:bodyPr>
          <a:lstStyle/>
          <a:p>
            <a:endParaRPr lang="it-IT"/>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8676" name="Rectangle 4"/>
          <p:cNvSpPr>
            <a:spLocks noChangeArrowheads="1"/>
          </p:cNvSpPr>
          <p:nvPr/>
        </p:nvSpPr>
        <p:spPr bwMode="auto">
          <a:xfrm>
            <a:off x="495300" y="304800"/>
            <a:ext cx="8648700" cy="3064933"/>
          </a:xfrm>
          <a:prstGeom prst="rect">
            <a:avLst/>
          </a:prstGeom>
          <a:noFill/>
          <a:ln w="9525">
            <a:noFill/>
            <a:miter lim="800000"/>
            <a:headEnd/>
            <a:tailEnd/>
          </a:ln>
        </p:spPr>
        <p:txBody>
          <a:bodyPr lIns="92075" tIns="46038" rIns="92075" bIns="46038">
            <a:prstTxWarp prst="textNoShape">
              <a:avLst/>
            </a:prstTxWarp>
          </a:bodyPr>
          <a:lstStyle/>
          <a:p>
            <a:pPr marL="342900" indent="-342900" algn="l">
              <a:spcBef>
                <a:spcPct val="20000"/>
              </a:spcBef>
              <a:buClr>
                <a:schemeClr val="accent2"/>
              </a:buClr>
              <a:buSzPct val="80000"/>
              <a:buFont typeface="Wingdings" charset="2"/>
              <a:buChar char="l"/>
            </a:pPr>
            <a:r>
              <a:rPr lang="en-US" sz="2800" dirty="0" err="1">
                <a:solidFill>
                  <a:schemeClr val="accent6">
                    <a:lumMod val="60000"/>
                    <a:lumOff val="40000"/>
                  </a:schemeClr>
                </a:solidFill>
                <a:latin typeface="Chalkboard"/>
                <a:cs typeface="Chalkboard"/>
              </a:rPr>
              <a:t>Quando</a:t>
            </a:r>
            <a:r>
              <a:rPr lang="en-US" sz="2800" dirty="0">
                <a:solidFill>
                  <a:schemeClr val="accent6">
                    <a:lumMod val="60000"/>
                    <a:lumOff val="40000"/>
                  </a:schemeClr>
                </a:solidFill>
                <a:latin typeface="Chalkboard"/>
                <a:cs typeface="Chalkboard"/>
              </a:rPr>
              <a:t> </a:t>
            </a:r>
            <a:r>
              <a:rPr lang="en-US" sz="2800" dirty="0" err="1">
                <a:solidFill>
                  <a:schemeClr val="accent6">
                    <a:lumMod val="60000"/>
                    <a:lumOff val="40000"/>
                  </a:schemeClr>
                </a:solidFill>
                <a:latin typeface="Chalkboard"/>
                <a:cs typeface="Chalkboard"/>
              </a:rPr>
              <a:t>una</a:t>
            </a:r>
            <a:r>
              <a:rPr lang="en-US" sz="2800" dirty="0">
                <a:solidFill>
                  <a:schemeClr val="accent6">
                    <a:lumMod val="60000"/>
                    <a:lumOff val="40000"/>
                  </a:schemeClr>
                </a:solidFill>
                <a:latin typeface="Chalkboard"/>
                <a:cs typeface="Chalkboard"/>
              </a:rPr>
              <a:t> </a:t>
            </a:r>
            <a:r>
              <a:rPr lang="en-US" sz="2800" dirty="0" err="1">
                <a:solidFill>
                  <a:schemeClr val="accent6">
                    <a:lumMod val="60000"/>
                    <a:lumOff val="40000"/>
                  </a:schemeClr>
                </a:solidFill>
                <a:latin typeface="Chalkboard"/>
                <a:cs typeface="Chalkboard"/>
              </a:rPr>
              <a:t>soluzione</a:t>
            </a:r>
            <a:r>
              <a:rPr lang="en-US" sz="2800" dirty="0">
                <a:solidFill>
                  <a:schemeClr val="accent6">
                    <a:lumMod val="60000"/>
                    <a:lumOff val="40000"/>
                  </a:schemeClr>
                </a:solidFill>
                <a:latin typeface="Chalkboard"/>
                <a:cs typeface="Chalkboard"/>
              </a:rPr>
              <a:t> </a:t>
            </a:r>
            <a:r>
              <a:rPr lang="en-US" sz="2800" dirty="0" err="1">
                <a:solidFill>
                  <a:schemeClr val="accent6">
                    <a:lumMod val="60000"/>
                    <a:lumOff val="40000"/>
                  </a:schemeClr>
                </a:solidFill>
                <a:latin typeface="Chalkboard"/>
                <a:cs typeface="Chalkboard"/>
              </a:rPr>
              <a:t>contenente</a:t>
            </a:r>
            <a:r>
              <a:rPr lang="en-US" sz="2800" dirty="0">
                <a:solidFill>
                  <a:schemeClr val="accent6">
                    <a:lumMod val="60000"/>
                    <a:lumOff val="40000"/>
                  </a:schemeClr>
                </a:solidFill>
                <a:latin typeface="Chalkboard"/>
                <a:cs typeface="Chalkboard"/>
              </a:rPr>
              <a:t> un sale </a:t>
            </a:r>
            <a:r>
              <a:rPr lang="en-US" sz="2800" dirty="0" err="1">
                <a:solidFill>
                  <a:schemeClr val="accent6">
                    <a:lumMod val="60000"/>
                    <a:lumOff val="40000"/>
                  </a:schemeClr>
                </a:solidFill>
                <a:latin typeface="Chalkboard"/>
                <a:cs typeface="Chalkboard"/>
              </a:rPr>
              <a:t>metallico</a:t>
            </a:r>
            <a:r>
              <a:rPr lang="en-US" sz="2800" dirty="0">
                <a:solidFill>
                  <a:schemeClr val="accent6">
                    <a:lumMod val="60000"/>
                    <a:lumOff val="40000"/>
                  </a:schemeClr>
                </a:solidFill>
                <a:latin typeface="Chalkboard"/>
                <a:cs typeface="Chalkboard"/>
              </a:rPr>
              <a:t> </a:t>
            </a:r>
            <a:r>
              <a:rPr lang="en-US" sz="2800" dirty="0" err="1">
                <a:solidFill>
                  <a:schemeClr val="accent6">
                    <a:lumMod val="60000"/>
                    <a:lumOff val="40000"/>
                  </a:schemeClr>
                </a:solidFill>
                <a:latin typeface="Chalkboard"/>
                <a:cs typeface="Chalkboard"/>
              </a:rPr>
              <a:t>è</a:t>
            </a:r>
            <a:r>
              <a:rPr lang="en-US" sz="2800" dirty="0">
                <a:solidFill>
                  <a:schemeClr val="accent6">
                    <a:lumMod val="60000"/>
                    <a:lumOff val="40000"/>
                  </a:schemeClr>
                </a:solidFill>
                <a:latin typeface="Chalkboard"/>
                <a:cs typeface="Chalkboard"/>
              </a:rPr>
              <a:t> </a:t>
            </a:r>
            <a:r>
              <a:rPr lang="en-US" sz="2800" dirty="0" err="1">
                <a:solidFill>
                  <a:schemeClr val="accent6">
                    <a:lumMod val="60000"/>
                    <a:lumOff val="40000"/>
                  </a:schemeClr>
                </a:solidFill>
                <a:latin typeface="Chalkboard"/>
                <a:cs typeface="Chalkboard"/>
              </a:rPr>
              <a:t>posta</a:t>
            </a:r>
            <a:r>
              <a:rPr lang="en-US" sz="2800" dirty="0">
                <a:solidFill>
                  <a:schemeClr val="accent6">
                    <a:lumMod val="60000"/>
                    <a:lumOff val="40000"/>
                  </a:schemeClr>
                </a:solidFill>
                <a:latin typeface="Chalkboard"/>
                <a:cs typeface="Chalkboard"/>
              </a:rPr>
              <a:t> in un </a:t>
            </a:r>
            <a:r>
              <a:rPr lang="en-US" sz="2800" dirty="0" err="1">
                <a:solidFill>
                  <a:schemeClr val="accent6">
                    <a:lumMod val="60000"/>
                    <a:lumOff val="40000"/>
                  </a:schemeClr>
                </a:solidFill>
                <a:latin typeface="Chalkboard"/>
                <a:cs typeface="Chalkboard"/>
              </a:rPr>
              <a:t>bruciatore</a:t>
            </a:r>
            <a:r>
              <a:rPr lang="en-US" sz="2800" dirty="0">
                <a:solidFill>
                  <a:schemeClr val="accent6">
                    <a:lumMod val="60000"/>
                    <a:lumOff val="40000"/>
                  </a:schemeClr>
                </a:solidFill>
                <a:latin typeface="Chalkboard"/>
                <a:cs typeface="Chalkboard"/>
              </a:rPr>
              <a:t>, </a:t>
            </a:r>
            <a:r>
              <a:rPr lang="en-US" sz="2800" dirty="0" err="1">
                <a:solidFill>
                  <a:schemeClr val="accent6">
                    <a:lumMod val="60000"/>
                    <a:lumOff val="40000"/>
                  </a:schemeClr>
                </a:solidFill>
                <a:latin typeface="Chalkboard"/>
                <a:cs typeface="Chalkboard"/>
              </a:rPr>
              <a:t>il</a:t>
            </a:r>
            <a:r>
              <a:rPr lang="en-US" sz="2800" dirty="0">
                <a:solidFill>
                  <a:schemeClr val="accent6">
                    <a:lumMod val="60000"/>
                    <a:lumOff val="40000"/>
                  </a:schemeClr>
                </a:solidFill>
                <a:latin typeface="Chalkboard"/>
                <a:cs typeface="Chalkboard"/>
              </a:rPr>
              <a:t> </a:t>
            </a:r>
            <a:r>
              <a:rPr lang="en-US" sz="2800" dirty="0" err="1">
                <a:solidFill>
                  <a:schemeClr val="accent6">
                    <a:lumMod val="60000"/>
                    <a:lumOff val="40000"/>
                  </a:schemeClr>
                </a:solidFill>
                <a:latin typeface="Chalkboard"/>
                <a:cs typeface="Chalkboard"/>
              </a:rPr>
              <a:t>metallo</a:t>
            </a:r>
            <a:r>
              <a:rPr lang="en-US" sz="2800" dirty="0">
                <a:solidFill>
                  <a:schemeClr val="accent6">
                    <a:lumMod val="60000"/>
                    <a:lumOff val="40000"/>
                  </a:schemeClr>
                </a:solidFill>
                <a:latin typeface="Chalkboard"/>
                <a:cs typeface="Chalkboard"/>
              </a:rPr>
              <a:t> genera </a:t>
            </a:r>
            <a:r>
              <a:rPr lang="en-US" sz="2800" dirty="0" err="1">
                <a:solidFill>
                  <a:schemeClr val="accent6">
                    <a:lumMod val="60000"/>
                    <a:lumOff val="40000"/>
                  </a:schemeClr>
                </a:solidFill>
                <a:latin typeface="Chalkboard"/>
                <a:cs typeface="Chalkboard"/>
              </a:rPr>
              <a:t>una</a:t>
            </a:r>
            <a:r>
              <a:rPr lang="en-US" sz="2800" dirty="0">
                <a:solidFill>
                  <a:schemeClr val="accent6">
                    <a:lumMod val="60000"/>
                    <a:lumOff val="40000"/>
                  </a:schemeClr>
                </a:solidFill>
                <a:latin typeface="Chalkboard"/>
                <a:cs typeface="Chalkboard"/>
              </a:rPr>
              <a:t> </a:t>
            </a:r>
            <a:r>
              <a:rPr lang="en-US" sz="2800" dirty="0" err="1">
                <a:solidFill>
                  <a:schemeClr val="accent6">
                    <a:lumMod val="60000"/>
                    <a:lumOff val="40000"/>
                  </a:schemeClr>
                </a:solidFill>
                <a:latin typeface="Chalkboard"/>
                <a:cs typeface="Chalkboard"/>
              </a:rPr>
              <a:t>fiamma</a:t>
            </a:r>
            <a:r>
              <a:rPr lang="en-US" sz="2800" dirty="0">
                <a:solidFill>
                  <a:schemeClr val="accent6">
                    <a:lumMod val="60000"/>
                    <a:lumOff val="40000"/>
                  </a:schemeClr>
                </a:solidFill>
                <a:latin typeface="Chalkboard"/>
                <a:cs typeface="Chalkboard"/>
              </a:rPr>
              <a:t> </a:t>
            </a:r>
            <a:r>
              <a:rPr lang="en-US" sz="2800" dirty="0" err="1">
                <a:solidFill>
                  <a:schemeClr val="accent6">
                    <a:lumMod val="60000"/>
                    <a:lumOff val="40000"/>
                  </a:schemeClr>
                </a:solidFill>
                <a:latin typeface="Chalkboard"/>
                <a:cs typeface="Chalkboard"/>
              </a:rPr>
              <a:t>colorata</a:t>
            </a:r>
            <a:r>
              <a:rPr lang="en-US" sz="2800" dirty="0">
                <a:solidFill>
                  <a:schemeClr val="accent6">
                    <a:lumMod val="60000"/>
                    <a:lumOff val="40000"/>
                  </a:schemeClr>
                </a:solidFill>
                <a:latin typeface="Chalkboard"/>
                <a:cs typeface="Chalkboard"/>
              </a:rPr>
              <a:t>.</a:t>
            </a:r>
          </a:p>
          <a:p>
            <a:pPr marL="342900" indent="-342900" algn="l">
              <a:spcBef>
                <a:spcPct val="20000"/>
              </a:spcBef>
              <a:buClr>
                <a:schemeClr val="accent2"/>
              </a:buClr>
              <a:buSzPct val="80000"/>
              <a:buFont typeface="Wingdings" charset="2"/>
              <a:buChar char="l"/>
            </a:pPr>
            <a:r>
              <a:rPr lang="en-US" sz="2800" dirty="0" err="1">
                <a:solidFill>
                  <a:schemeClr val="accent6">
                    <a:lumMod val="60000"/>
                    <a:lumOff val="40000"/>
                  </a:schemeClr>
                </a:solidFill>
                <a:latin typeface="Chalkboard"/>
                <a:cs typeface="Chalkboard"/>
              </a:rPr>
              <a:t>Ogni</a:t>
            </a:r>
            <a:r>
              <a:rPr lang="en-US" sz="2800" dirty="0">
                <a:solidFill>
                  <a:schemeClr val="accent6">
                    <a:lumMod val="60000"/>
                    <a:lumOff val="40000"/>
                  </a:schemeClr>
                </a:solidFill>
                <a:latin typeface="Chalkboard"/>
                <a:cs typeface="Chalkboard"/>
              </a:rPr>
              <a:t> </a:t>
            </a:r>
            <a:r>
              <a:rPr lang="en-US" sz="2800" dirty="0" err="1">
                <a:solidFill>
                  <a:schemeClr val="accent6">
                    <a:lumMod val="60000"/>
                    <a:lumOff val="40000"/>
                  </a:schemeClr>
                </a:solidFill>
                <a:latin typeface="Chalkboard"/>
                <a:cs typeface="Chalkboard"/>
              </a:rPr>
              <a:t>metallo</a:t>
            </a:r>
            <a:r>
              <a:rPr lang="en-US" sz="2800" dirty="0">
                <a:solidFill>
                  <a:schemeClr val="accent6">
                    <a:lumMod val="60000"/>
                    <a:lumOff val="40000"/>
                  </a:schemeClr>
                </a:solidFill>
                <a:latin typeface="Chalkboard"/>
                <a:cs typeface="Chalkboard"/>
              </a:rPr>
              <a:t> </a:t>
            </a:r>
            <a:r>
              <a:rPr lang="en-US" sz="2800" dirty="0" err="1">
                <a:solidFill>
                  <a:schemeClr val="accent6">
                    <a:lumMod val="60000"/>
                    <a:lumOff val="40000"/>
                  </a:schemeClr>
                </a:solidFill>
                <a:latin typeface="Chalkboard"/>
                <a:cs typeface="Chalkboard"/>
              </a:rPr>
              <a:t>dà</a:t>
            </a:r>
            <a:r>
              <a:rPr lang="en-US" sz="2800" dirty="0">
                <a:solidFill>
                  <a:schemeClr val="accent6">
                    <a:lumMod val="60000"/>
                    <a:lumOff val="40000"/>
                  </a:schemeClr>
                </a:solidFill>
                <a:latin typeface="Chalkboard"/>
                <a:cs typeface="Chalkboard"/>
              </a:rPr>
              <a:t> </a:t>
            </a:r>
            <a:r>
              <a:rPr lang="en-US" sz="2800" dirty="0" err="1">
                <a:solidFill>
                  <a:schemeClr val="accent6">
                    <a:lumMod val="60000"/>
                    <a:lumOff val="40000"/>
                  </a:schemeClr>
                </a:solidFill>
                <a:latin typeface="Chalkboard"/>
                <a:cs typeface="Chalkboard"/>
              </a:rPr>
              <a:t>una</a:t>
            </a:r>
            <a:r>
              <a:rPr lang="en-US" sz="2800" dirty="0">
                <a:solidFill>
                  <a:schemeClr val="accent6">
                    <a:lumMod val="60000"/>
                    <a:lumOff val="40000"/>
                  </a:schemeClr>
                </a:solidFill>
                <a:latin typeface="Chalkboard"/>
                <a:cs typeface="Chalkboard"/>
              </a:rPr>
              <a:t> </a:t>
            </a:r>
            <a:r>
              <a:rPr lang="en-US" sz="2800" dirty="0" err="1">
                <a:solidFill>
                  <a:schemeClr val="accent6">
                    <a:lumMod val="60000"/>
                    <a:lumOff val="40000"/>
                  </a:schemeClr>
                </a:solidFill>
                <a:latin typeface="Chalkboard"/>
                <a:cs typeface="Chalkboard"/>
              </a:rPr>
              <a:t>fiamma</a:t>
            </a:r>
            <a:r>
              <a:rPr lang="en-US" sz="2800" dirty="0">
                <a:solidFill>
                  <a:schemeClr val="accent6">
                    <a:lumMod val="60000"/>
                    <a:lumOff val="40000"/>
                  </a:schemeClr>
                </a:solidFill>
                <a:latin typeface="Chalkboard"/>
                <a:cs typeface="Chalkboard"/>
              </a:rPr>
              <a:t> </a:t>
            </a:r>
            <a:r>
              <a:rPr lang="en-US" sz="2800" dirty="0" err="1">
                <a:solidFill>
                  <a:schemeClr val="accent6">
                    <a:lumMod val="60000"/>
                    <a:lumOff val="40000"/>
                  </a:schemeClr>
                </a:solidFill>
                <a:latin typeface="Chalkboard"/>
                <a:cs typeface="Chalkboard"/>
              </a:rPr>
              <a:t>differentemente</a:t>
            </a:r>
            <a:r>
              <a:rPr lang="en-US" sz="2800" dirty="0">
                <a:solidFill>
                  <a:schemeClr val="accent6">
                    <a:lumMod val="60000"/>
                    <a:lumOff val="40000"/>
                  </a:schemeClr>
                </a:solidFill>
                <a:latin typeface="Chalkboard"/>
                <a:cs typeface="Chalkboard"/>
              </a:rPr>
              <a:t> </a:t>
            </a:r>
            <a:r>
              <a:rPr lang="en-US" sz="2800" dirty="0" err="1">
                <a:solidFill>
                  <a:schemeClr val="accent6">
                    <a:lumMod val="60000"/>
                    <a:lumOff val="40000"/>
                  </a:schemeClr>
                </a:solidFill>
                <a:latin typeface="Chalkboard"/>
                <a:cs typeface="Chalkboard"/>
              </a:rPr>
              <a:t>colorata</a:t>
            </a:r>
            <a:r>
              <a:rPr lang="en-US" sz="2800" dirty="0">
                <a:solidFill>
                  <a:schemeClr val="accent6">
                    <a:lumMod val="60000"/>
                    <a:lumOff val="40000"/>
                  </a:schemeClr>
                </a:solidFill>
                <a:latin typeface="Chalkboard"/>
                <a:cs typeface="Chalkboard"/>
              </a:rPr>
              <a:t>.</a:t>
            </a:r>
          </a:p>
          <a:p>
            <a:pPr marL="342900" indent="-342900" algn="l">
              <a:spcBef>
                <a:spcPct val="20000"/>
              </a:spcBef>
              <a:buClr>
                <a:schemeClr val="accent2"/>
              </a:buClr>
              <a:buSzPct val="80000"/>
              <a:buFont typeface="Wingdings" charset="2"/>
              <a:buChar char="l"/>
            </a:pPr>
            <a:r>
              <a:rPr lang="en-US" sz="2800" dirty="0" err="1">
                <a:solidFill>
                  <a:schemeClr val="accent6">
                    <a:lumMod val="60000"/>
                    <a:lumOff val="40000"/>
                  </a:schemeClr>
                </a:solidFill>
                <a:latin typeface="Chalkboard"/>
                <a:cs typeface="Chalkboard"/>
              </a:rPr>
              <a:t>Saggi</a:t>
            </a:r>
            <a:r>
              <a:rPr lang="en-US" sz="2800" dirty="0">
                <a:solidFill>
                  <a:schemeClr val="accent6">
                    <a:lumMod val="60000"/>
                    <a:lumOff val="40000"/>
                  </a:schemeClr>
                </a:solidFill>
                <a:latin typeface="Chalkboard"/>
                <a:cs typeface="Chalkboard"/>
              </a:rPr>
              <a:t> </a:t>
            </a:r>
            <a:r>
              <a:rPr lang="en-US" sz="2800" dirty="0" err="1">
                <a:solidFill>
                  <a:schemeClr val="accent6">
                    <a:lumMod val="60000"/>
                    <a:lumOff val="40000"/>
                  </a:schemeClr>
                </a:solidFill>
                <a:latin typeface="Chalkboard"/>
                <a:cs typeface="Chalkboard"/>
              </a:rPr>
              <a:t>alla</a:t>
            </a:r>
            <a:r>
              <a:rPr lang="en-US" sz="2800" dirty="0">
                <a:solidFill>
                  <a:schemeClr val="accent6">
                    <a:lumMod val="60000"/>
                    <a:lumOff val="40000"/>
                  </a:schemeClr>
                </a:solidFill>
                <a:latin typeface="Chalkboard"/>
                <a:cs typeface="Chalkboard"/>
              </a:rPr>
              <a:t> </a:t>
            </a:r>
            <a:r>
              <a:rPr lang="en-US" sz="2800" dirty="0" err="1" smtClean="0">
                <a:solidFill>
                  <a:schemeClr val="accent6">
                    <a:lumMod val="60000"/>
                    <a:lumOff val="40000"/>
                  </a:schemeClr>
                </a:solidFill>
                <a:latin typeface="Chalkboard"/>
                <a:cs typeface="Chalkboard"/>
              </a:rPr>
              <a:t>fiamma</a:t>
            </a:r>
            <a:endParaRPr lang="en-US" sz="2800" dirty="0">
              <a:solidFill>
                <a:schemeClr val="accent6">
                  <a:lumMod val="60000"/>
                  <a:lumOff val="40000"/>
                </a:schemeClr>
              </a:solidFill>
              <a:latin typeface="Chalkboard"/>
              <a:cs typeface="Chalkboard"/>
            </a:endParaRPr>
          </a:p>
        </p:txBody>
      </p:sp>
      <p:sp>
        <p:nvSpPr>
          <p:cNvPr id="28677" name="Rectangle 5"/>
          <p:cNvSpPr>
            <a:spLocks noChangeArrowheads="1"/>
          </p:cNvSpPr>
          <p:nvPr/>
        </p:nvSpPr>
        <p:spPr bwMode="auto">
          <a:xfrm>
            <a:off x="270937" y="4114800"/>
            <a:ext cx="4572000" cy="2438400"/>
          </a:xfrm>
          <a:prstGeom prst="rect">
            <a:avLst/>
          </a:prstGeom>
          <a:noFill/>
          <a:ln w="9525">
            <a:noFill/>
            <a:miter lim="800000"/>
            <a:headEnd/>
            <a:tailEnd/>
          </a:ln>
        </p:spPr>
        <p:txBody>
          <a:bodyPr lIns="92075" tIns="46038" rIns="92075" bIns="46038">
            <a:prstTxWarp prst="textNoShape">
              <a:avLst/>
            </a:prstTxWarp>
          </a:bodyPr>
          <a:lstStyle/>
          <a:p>
            <a:pPr marL="342900" indent="-342900" algn="l">
              <a:spcBef>
                <a:spcPct val="20000"/>
              </a:spcBef>
              <a:buClr>
                <a:schemeClr val="accent2"/>
              </a:buClr>
              <a:buSzPct val="80000"/>
              <a:buFont typeface="Wingdings" charset="2"/>
              <a:buChar char="l"/>
            </a:pPr>
            <a:r>
              <a:rPr lang="en-US" sz="2800" dirty="0" err="1">
                <a:solidFill>
                  <a:schemeClr val="accent1">
                    <a:lumMod val="40000"/>
                    <a:lumOff val="60000"/>
                  </a:schemeClr>
                </a:solidFill>
                <a:latin typeface="Chalkboard"/>
                <a:cs typeface="Chalkboard"/>
              </a:rPr>
              <a:t>Soluzioni</a:t>
            </a:r>
            <a:r>
              <a:rPr lang="en-US" sz="2800" dirty="0">
                <a:solidFill>
                  <a:schemeClr val="accent1">
                    <a:lumMod val="40000"/>
                    <a:lumOff val="60000"/>
                  </a:schemeClr>
                </a:solidFill>
                <a:latin typeface="Chalkboard"/>
                <a:cs typeface="Chalkboard"/>
              </a:rPr>
              <a:t> </a:t>
            </a:r>
            <a:r>
              <a:rPr lang="en-US" sz="2800" dirty="0" err="1">
                <a:solidFill>
                  <a:schemeClr val="accent1">
                    <a:lumMod val="40000"/>
                    <a:lumOff val="60000"/>
                  </a:schemeClr>
                </a:solidFill>
                <a:latin typeface="Chalkboard"/>
                <a:cs typeface="Chalkboard"/>
              </a:rPr>
              <a:t>di</a:t>
            </a:r>
            <a:r>
              <a:rPr lang="en-US" sz="2800" dirty="0">
                <a:solidFill>
                  <a:schemeClr val="accent1">
                    <a:lumMod val="40000"/>
                    <a:lumOff val="60000"/>
                  </a:schemeClr>
                </a:solidFill>
                <a:latin typeface="Chalkboard"/>
                <a:cs typeface="Chalkboard"/>
              </a:rPr>
              <a:t> </a:t>
            </a:r>
            <a:r>
              <a:rPr lang="en-US" sz="2800" dirty="0" err="1">
                <a:solidFill>
                  <a:schemeClr val="accent1">
                    <a:lumMod val="40000"/>
                    <a:lumOff val="60000"/>
                  </a:schemeClr>
                </a:solidFill>
                <a:latin typeface="Chalkboard"/>
                <a:cs typeface="Chalkboard"/>
              </a:rPr>
              <a:t>sali</a:t>
            </a:r>
            <a:r>
              <a:rPr lang="en-US" sz="2800" dirty="0">
                <a:solidFill>
                  <a:schemeClr val="accent1">
                    <a:lumMod val="40000"/>
                    <a:lumOff val="60000"/>
                  </a:schemeClr>
                </a:solidFill>
                <a:latin typeface="Chalkboard"/>
                <a:cs typeface="Chalkboard"/>
              </a:rPr>
              <a:t> </a:t>
            </a:r>
            <a:r>
              <a:rPr lang="en-US" sz="2800" dirty="0" err="1">
                <a:solidFill>
                  <a:schemeClr val="accent1">
                    <a:lumMod val="40000"/>
                    <a:lumOff val="60000"/>
                  </a:schemeClr>
                </a:solidFill>
                <a:latin typeface="Chalkboard"/>
                <a:cs typeface="Chalkboard"/>
              </a:rPr>
              <a:t>metallici</a:t>
            </a:r>
            <a:r>
              <a:rPr lang="en-US" sz="2800" dirty="0">
                <a:solidFill>
                  <a:schemeClr val="accent1">
                    <a:lumMod val="40000"/>
                    <a:lumOff val="60000"/>
                  </a:schemeClr>
                </a:solidFill>
                <a:latin typeface="Chalkboard"/>
                <a:cs typeface="Chalkboard"/>
              </a:rPr>
              <a:t> </a:t>
            </a:r>
            <a:r>
              <a:rPr lang="en-US" sz="2800" dirty="0" err="1">
                <a:solidFill>
                  <a:schemeClr val="accent1">
                    <a:lumMod val="40000"/>
                    <a:lumOff val="60000"/>
                  </a:schemeClr>
                </a:solidFill>
                <a:latin typeface="Chalkboard"/>
                <a:cs typeface="Chalkboard"/>
              </a:rPr>
              <a:t>contenenti</a:t>
            </a:r>
            <a:r>
              <a:rPr lang="en-US" sz="2800" dirty="0">
                <a:solidFill>
                  <a:schemeClr val="accent1">
                    <a:lumMod val="40000"/>
                    <a:lumOff val="60000"/>
                  </a:schemeClr>
                </a:solidFill>
                <a:latin typeface="Chalkboard"/>
                <a:cs typeface="Chalkboard"/>
              </a:rPr>
              <a:t> </a:t>
            </a:r>
            <a:r>
              <a:rPr lang="en-US" sz="2800" dirty="0" err="1">
                <a:solidFill>
                  <a:schemeClr val="accent1">
                    <a:lumMod val="40000"/>
                    <a:lumOff val="60000"/>
                  </a:schemeClr>
                </a:solidFill>
                <a:latin typeface="Chalkboard"/>
                <a:cs typeface="Chalkboard"/>
              </a:rPr>
              <a:t>metanolo</a:t>
            </a:r>
            <a:r>
              <a:rPr lang="en-US" sz="2800" dirty="0">
                <a:solidFill>
                  <a:schemeClr val="accent1">
                    <a:lumMod val="40000"/>
                    <a:lumOff val="60000"/>
                  </a:schemeClr>
                </a:solidFill>
                <a:latin typeface="Chalkboard"/>
                <a:cs typeface="Chalkboard"/>
              </a:rPr>
              <a:t> come </a:t>
            </a:r>
            <a:r>
              <a:rPr lang="en-US" sz="2800" dirty="0" err="1">
                <a:solidFill>
                  <a:schemeClr val="accent1">
                    <a:lumMod val="40000"/>
                    <a:lumOff val="60000"/>
                  </a:schemeClr>
                </a:solidFill>
                <a:latin typeface="Chalkboard"/>
                <a:cs typeface="Chalkboard"/>
              </a:rPr>
              <a:t>solvente</a:t>
            </a:r>
            <a:r>
              <a:rPr lang="en-US" sz="2800" dirty="0">
                <a:solidFill>
                  <a:schemeClr val="accent1">
                    <a:lumMod val="40000"/>
                    <a:lumOff val="60000"/>
                  </a:schemeClr>
                </a:solidFill>
                <a:latin typeface="Chalkboard"/>
                <a:cs typeface="Chalkboard"/>
              </a:rPr>
              <a:t> </a:t>
            </a:r>
            <a:r>
              <a:rPr lang="en-US" sz="2800" dirty="0" err="1">
                <a:solidFill>
                  <a:schemeClr val="accent1">
                    <a:lumMod val="40000"/>
                    <a:lumOff val="60000"/>
                  </a:schemeClr>
                </a:solidFill>
                <a:latin typeface="Chalkboard"/>
                <a:cs typeface="Chalkboard"/>
              </a:rPr>
              <a:t>e</a:t>
            </a:r>
            <a:r>
              <a:rPr lang="en-US" sz="2800" dirty="0">
                <a:solidFill>
                  <a:schemeClr val="accent1">
                    <a:lumMod val="40000"/>
                    <a:lumOff val="60000"/>
                  </a:schemeClr>
                </a:solidFill>
                <a:latin typeface="Chalkboard"/>
                <a:cs typeface="Chalkboard"/>
              </a:rPr>
              <a:t> </a:t>
            </a:r>
            <a:r>
              <a:rPr lang="en-US" sz="2800" dirty="0" err="1">
                <a:solidFill>
                  <a:schemeClr val="accent1">
                    <a:lumMod val="40000"/>
                    <a:lumOff val="60000"/>
                  </a:schemeClr>
                </a:solidFill>
                <a:latin typeface="Chalkboard"/>
                <a:cs typeface="Chalkboard"/>
              </a:rPr>
              <a:t>poste</a:t>
            </a:r>
            <a:r>
              <a:rPr lang="en-US" sz="2800" dirty="0">
                <a:solidFill>
                  <a:schemeClr val="accent1">
                    <a:lumMod val="40000"/>
                    <a:lumOff val="60000"/>
                  </a:schemeClr>
                </a:solidFill>
                <a:latin typeface="Chalkboard"/>
                <a:cs typeface="Chalkboard"/>
              </a:rPr>
              <a:t> </a:t>
            </a:r>
            <a:r>
              <a:rPr lang="en-US" sz="2800" dirty="0" err="1">
                <a:solidFill>
                  <a:schemeClr val="accent1">
                    <a:lumMod val="40000"/>
                    <a:lumOff val="60000"/>
                  </a:schemeClr>
                </a:solidFill>
                <a:latin typeface="Chalkboard"/>
                <a:cs typeface="Chalkboard"/>
              </a:rPr>
              <a:t>su</a:t>
            </a:r>
            <a:r>
              <a:rPr lang="en-US" sz="2800" dirty="0">
                <a:solidFill>
                  <a:schemeClr val="accent1">
                    <a:lumMod val="40000"/>
                    <a:lumOff val="60000"/>
                  </a:schemeClr>
                </a:solidFill>
                <a:latin typeface="Chalkboard"/>
                <a:cs typeface="Chalkboard"/>
              </a:rPr>
              <a:t> </a:t>
            </a:r>
            <a:r>
              <a:rPr lang="en-US" sz="2800" dirty="0" err="1">
                <a:solidFill>
                  <a:schemeClr val="accent1">
                    <a:lumMod val="40000"/>
                    <a:lumOff val="60000"/>
                  </a:schemeClr>
                </a:solidFill>
                <a:latin typeface="Chalkboard"/>
                <a:cs typeface="Chalkboard"/>
              </a:rPr>
              <a:t>di</a:t>
            </a:r>
            <a:r>
              <a:rPr lang="en-US" sz="2800" dirty="0">
                <a:solidFill>
                  <a:schemeClr val="accent1">
                    <a:lumMod val="40000"/>
                    <a:lumOff val="60000"/>
                  </a:schemeClr>
                </a:solidFill>
                <a:latin typeface="Chalkboard"/>
                <a:cs typeface="Chalkboard"/>
              </a:rPr>
              <a:t> un </a:t>
            </a:r>
            <a:r>
              <a:rPr lang="en-US" sz="2800" dirty="0" err="1">
                <a:solidFill>
                  <a:schemeClr val="accent1">
                    <a:lumMod val="40000"/>
                    <a:lumOff val="60000"/>
                  </a:schemeClr>
                </a:solidFill>
                <a:latin typeface="Chalkboard"/>
                <a:cs typeface="Chalkboard"/>
              </a:rPr>
              <a:t>bruciatore</a:t>
            </a:r>
            <a:endParaRPr lang="en-US" sz="2800" dirty="0">
              <a:solidFill>
                <a:schemeClr val="accent1">
                  <a:lumMod val="40000"/>
                  <a:lumOff val="60000"/>
                </a:schemeClr>
              </a:solidFill>
              <a:latin typeface="Chalkboard"/>
              <a:cs typeface="Chalkboard"/>
            </a:endParaRPr>
          </a:p>
        </p:txBody>
      </p:sp>
      <p:sp>
        <p:nvSpPr>
          <p:cNvPr id="28678" name="Rectangle 6"/>
          <p:cNvSpPr>
            <a:spLocks noChangeArrowheads="1"/>
          </p:cNvSpPr>
          <p:nvPr/>
        </p:nvSpPr>
        <p:spPr bwMode="auto">
          <a:xfrm>
            <a:off x="4800600" y="3962400"/>
            <a:ext cx="4343400" cy="2667000"/>
          </a:xfrm>
          <a:prstGeom prst="rect">
            <a:avLst/>
          </a:prstGeom>
          <a:noFill/>
          <a:ln w="9525">
            <a:noFill/>
            <a:miter lim="800000"/>
            <a:headEnd/>
            <a:tailEnd/>
          </a:ln>
        </p:spPr>
        <p:txBody>
          <a:bodyPr lIns="92075" tIns="46038" rIns="92075" bIns="46038">
            <a:prstTxWarp prst="textNoShape">
              <a:avLst/>
            </a:prstTxWarp>
          </a:bodyPr>
          <a:lstStyle/>
          <a:p>
            <a:pPr marL="342900" indent="-342900" algn="l">
              <a:spcBef>
                <a:spcPct val="20000"/>
              </a:spcBef>
              <a:buClr>
                <a:schemeClr val="accent2"/>
              </a:buClr>
              <a:buSzPct val="80000"/>
              <a:buFont typeface="Monotype Sorts" charset="2"/>
              <a:buChar char="S"/>
            </a:pPr>
            <a:r>
              <a:rPr lang="en-US" sz="2800">
                <a:solidFill>
                  <a:schemeClr val="bg1"/>
                </a:solidFill>
                <a:latin typeface="Chalkboard"/>
                <a:cs typeface="Chalkboard"/>
              </a:rPr>
              <a:t>Li	Rosso cardinale</a:t>
            </a:r>
          </a:p>
          <a:p>
            <a:pPr marL="342900" indent="-342900" algn="l">
              <a:spcBef>
                <a:spcPct val="20000"/>
              </a:spcBef>
              <a:buClr>
                <a:schemeClr val="accent2"/>
              </a:buClr>
              <a:buSzPct val="80000"/>
              <a:buFont typeface="Monotype Sorts" charset="2"/>
              <a:buChar char="S"/>
            </a:pPr>
            <a:r>
              <a:rPr lang="en-US" sz="2800">
                <a:solidFill>
                  <a:schemeClr val="bg1"/>
                </a:solidFill>
                <a:latin typeface="Chalkboard"/>
                <a:cs typeface="Chalkboard"/>
              </a:rPr>
              <a:t>K	Violetto</a:t>
            </a:r>
          </a:p>
          <a:p>
            <a:pPr marL="342900" indent="-342900" algn="l">
              <a:spcBef>
                <a:spcPct val="20000"/>
              </a:spcBef>
              <a:buClr>
                <a:schemeClr val="accent2"/>
              </a:buClr>
              <a:buSzPct val="80000"/>
              <a:buFont typeface="Monotype Sorts" charset="2"/>
              <a:buChar char="S"/>
            </a:pPr>
            <a:r>
              <a:rPr lang="en-US" sz="2800">
                <a:solidFill>
                  <a:schemeClr val="bg1"/>
                </a:solidFill>
                <a:latin typeface="Chalkboard"/>
                <a:cs typeface="Chalkboard"/>
              </a:rPr>
              <a:t>Ca	Arancione</a:t>
            </a:r>
          </a:p>
          <a:p>
            <a:pPr marL="342900" indent="-342900" algn="l">
              <a:spcBef>
                <a:spcPct val="20000"/>
              </a:spcBef>
              <a:buClr>
                <a:schemeClr val="accent2"/>
              </a:buClr>
              <a:buSzPct val="80000"/>
              <a:buFont typeface="Monotype Sorts" charset="2"/>
              <a:buChar char="S"/>
            </a:pPr>
            <a:r>
              <a:rPr lang="en-US" sz="2800">
                <a:solidFill>
                  <a:schemeClr val="bg1"/>
                </a:solidFill>
                <a:latin typeface="Chalkboard"/>
                <a:cs typeface="Chalkboard"/>
              </a:rPr>
              <a:t>Na	Giallo</a:t>
            </a:r>
          </a:p>
          <a:p>
            <a:pPr marL="342900" indent="-342900" algn="l">
              <a:spcBef>
                <a:spcPct val="20000"/>
              </a:spcBef>
              <a:buClr>
                <a:schemeClr val="accent2"/>
              </a:buClr>
              <a:buSzPct val="80000"/>
              <a:buFont typeface="Monotype Sorts" charset="2"/>
              <a:buChar char="S"/>
            </a:pPr>
            <a:r>
              <a:rPr lang="en-US" sz="2800">
                <a:solidFill>
                  <a:schemeClr val="bg1"/>
                </a:solidFill>
                <a:latin typeface="Chalkboard"/>
                <a:cs typeface="Chalkboard"/>
              </a:rPr>
              <a:t>Ba	Giallo-verde</a:t>
            </a:r>
          </a:p>
          <a:p>
            <a:pPr marL="342900" indent="-342900" algn="l">
              <a:spcBef>
                <a:spcPct val="20000"/>
              </a:spcBef>
              <a:buClr>
                <a:schemeClr val="accent2"/>
              </a:buClr>
              <a:buSzPct val="80000"/>
              <a:buFont typeface="Monotype Sorts" charset="2"/>
              <a:buNone/>
            </a:pPr>
            <a:endParaRPr lang="en-US" sz="2800">
              <a:solidFill>
                <a:schemeClr val="bg1"/>
              </a:solidFill>
              <a:latin typeface="Chalkboard"/>
              <a:cs typeface="Chalkboard"/>
            </a:endParaRPr>
          </a:p>
        </p:txBody>
      </p:sp>
      <p:pic>
        <p:nvPicPr>
          <p:cNvPr id="5" name="Immagine 4"/>
          <p:cNvPicPr>
            <a:picLocks noChangeAspect="1"/>
          </p:cNvPicPr>
          <p:nvPr/>
        </p:nvPicPr>
        <p:blipFill>
          <a:blip r:embed="rId2"/>
          <a:stretch>
            <a:fillRect/>
          </a:stretch>
        </p:blipFill>
        <p:spPr>
          <a:xfrm>
            <a:off x="0" y="0"/>
            <a:ext cx="9144000" cy="69765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anim calcmode="lin" valueType="num">
                                      <p:cBhvr additive="base">
                                        <p:cTn id="7" dur="500" fill="hold"/>
                                        <p:tgtEl>
                                          <p:spTgt spid="2867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6">
                                            <p:txEl>
                                              <p:pRg st="1" end="1"/>
                                            </p:txEl>
                                          </p:spTgt>
                                        </p:tgtEl>
                                        <p:attrNameLst>
                                          <p:attrName>style.visibility</p:attrName>
                                        </p:attrNameLst>
                                      </p:cBhvr>
                                      <p:to>
                                        <p:strVal val="visible"/>
                                      </p:to>
                                    </p:set>
                                    <p:anim calcmode="lin" valueType="num">
                                      <p:cBhvr additive="base">
                                        <p:cTn id="13" dur="500" fill="hold"/>
                                        <p:tgtEl>
                                          <p:spTgt spid="2867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76">
                                            <p:txEl>
                                              <p:pRg st="2" end="2"/>
                                            </p:txEl>
                                          </p:spTgt>
                                        </p:tgtEl>
                                        <p:attrNameLst>
                                          <p:attrName>style.visibility</p:attrName>
                                        </p:attrNameLst>
                                      </p:cBhvr>
                                      <p:to>
                                        <p:strVal val="visible"/>
                                      </p:to>
                                    </p:set>
                                    <p:anim calcmode="lin" valueType="num">
                                      <p:cBhvr additive="base">
                                        <p:cTn id="19" dur="500" fill="hold"/>
                                        <p:tgtEl>
                                          <p:spTgt spid="2867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7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8677">
                                            <p:txEl>
                                              <p:pRg st="0" end="0"/>
                                            </p:txEl>
                                          </p:spTgt>
                                        </p:tgtEl>
                                        <p:attrNameLst>
                                          <p:attrName>style.visibility</p:attrName>
                                        </p:attrNameLst>
                                      </p:cBhvr>
                                      <p:to>
                                        <p:strVal val="visible"/>
                                      </p:to>
                                    </p:set>
                                    <p:anim calcmode="lin" valueType="num">
                                      <p:cBhvr additive="base">
                                        <p:cTn id="25"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8678"/>
                                        </p:tgtEl>
                                        <p:attrNameLst>
                                          <p:attrName>style.visibility</p:attrName>
                                        </p:attrNameLst>
                                      </p:cBhvr>
                                      <p:to>
                                        <p:strVal val="visible"/>
                                      </p:to>
                                    </p:set>
                                    <p:anim calcmode="lin" valueType="num">
                                      <p:cBhvr additive="base">
                                        <p:cTn id="31" dur="500" fill="hold"/>
                                        <p:tgtEl>
                                          <p:spTgt spid="28678"/>
                                        </p:tgtEl>
                                        <p:attrNameLst>
                                          <p:attrName>ppt_x</p:attrName>
                                        </p:attrNameLst>
                                      </p:cBhvr>
                                      <p:tavLst>
                                        <p:tav tm="0">
                                          <p:val>
                                            <p:strVal val="1+#ppt_w/2"/>
                                          </p:val>
                                        </p:tav>
                                        <p:tav tm="100000">
                                          <p:val>
                                            <p:strVal val="#ppt_x"/>
                                          </p:val>
                                        </p:tav>
                                      </p:tavLst>
                                    </p:anim>
                                    <p:anim calcmode="lin" valueType="num">
                                      <p:cBhvr additive="base">
                                        <p:cTn id="32" dur="500" fill="hold"/>
                                        <p:tgtEl>
                                          <p:spTgt spid="2867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autoUpdateAnimBg="0"/>
      <p:bldP spid="28677" grpId="0" build="p" autoUpdateAnimBg="0"/>
      <p:bldP spid="28678" grpId="0" autoUpdateAnimBg="0"/>
    </p:bld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457200" y="1066800"/>
            <a:ext cx="8229600" cy="3276600"/>
          </a:xfrm>
          <a:prstGeom prst="rect">
            <a:avLst/>
          </a:prstGeom>
          <a:noFill/>
          <a:ln w="9525">
            <a:noFill/>
            <a:miter lim="800000"/>
            <a:headEnd/>
            <a:tailEnd/>
          </a:ln>
        </p:spPr>
        <p:txBody>
          <a:bodyPr>
            <a:prstTxWarp prst="textNoShape">
              <a:avLst/>
            </a:prstTxWarp>
          </a:bodyPr>
          <a:lstStyle/>
          <a:p>
            <a:pPr marL="342900" indent="-342900" algn="just">
              <a:spcBef>
                <a:spcPct val="20000"/>
              </a:spcBef>
              <a:buClr>
                <a:schemeClr val="accent2"/>
              </a:buClr>
              <a:buSzPct val="80000"/>
              <a:buFont typeface="Wingdings" charset="2"/>
              <a:buChar char="l"/>
            </a:pPr>
            <a:r>
              <a:rPr lang="en-US" sz="2800" dirty="0">
                <a:solidFill>
                  <a:srgbClr val="FFFF00"/>
                </a:solidFill>
                <a:latin typeface="Chalkboard"/>
                <a:cs typeface="Chalkboard"/>
              </a:rPr>
              <a:t>La </a:t>
            </a:r>
            <a:r>
              <a:rPr lang="en-US" sz="2800" dirty="0" err="1">
                <a:solidFill>
                  <a:srgbClr val="FFFF00"/>
                </a:solidFill>
                <a:latin typeface="Chalkboard"/>
                <a:cs typeface="Chalkboard"/>
              </a:rPr>
              <a:t>concentrazione</a:t>
            </a:r>
            <a:r>
              <a:rPr lang="en-US" sz="2800" dirty="0">
                <a:solidFill>
                  <a:srgbClr val="FFFF00"/>
                </a:solidFill>
                <a:latin typeface="Chalkboard"/>
                <a:cs typeface="Chalkboard"/>
              </a:rPr>
              <a:t> </a:t>
            </a:r>
            <a:r>
              <a:rPr lang="en-US" sz="2800" dirty="0" err="1">
                <a:solidFill>
                  <a:srgbClr val="FFFF00"/>
                </a:solidFill>
                <a:latin typeface="Chalkboard"/>
                <a:cs typeface="Chalkboard"/>
              </a:rPr>
              <a:t>di</a:t>
            </a:r>
            <a:r>
              <a:rPr lang="en-US" sz="2800" dirty="0">
                <a:solidFill>
                  <a:srgbClr val="FFFF00"/>
                </a:solidFill>
                <a:latin typeface="Chalkboard"/>
                <a:cs typeface="Chalkboard"/>
              </a:rPr>
              <a:t> un </a:t>
            </a:r>
            <a:r>
              <a:rPr lang="en-US" sz="2800" dirty="0" err="1">
                <a:solidFill>
                  <a:srgbClr val="FFFF00"/>
                </a:solidFill>
                <a:latin typeface="Chalkboard"/>
                <a:cs typeface="Chalkboard"/>
              </a:rPr>
              <a:t>campione</a:t>
            </a:r>
            <a:r>
              <a:rPr lang="en-US" sz="2800" dirty="0">
                <a:solidFill>
                  <a:srgbClr val="FFFF00"/>
                </a:solidFill>
                <a:latin typeface="Chalkboard"/>
                <a:cs typeface="Chalkboard"/>
              </a:rPr>
              <a:t> in </a:t>
            </a:r>
            <a:r>
              <a:rPr lang="en-US" sz="2800" dirty="0" err="1">
                <a:solidFill>
                  <a:srgbClr val="FFFF00"/>
                </a:solidFill>
                <a:latin typeface="Chalkboard"/>
                <a:cs typeface="Chalkboard"/>
              </a:rPr>
              <a:t>soluzione</a:t>
            </a:r>
            <a:r>
              <a:rPr lang="en-US" sz="2800" dirty="0">
                <a:solidFill>
                  <a:srgbClr val="FFFF00"/>
                </a:solidFill>
                <a:latin typeface="Chalkboard"/>
                <a:cs typeface="Chalkboard"/>
              </a:rPr>
              <a:t> </a:t>
            </a:r>
            <a:r>
              <a:rPr lang="en-US" sz="2800" dirty="0" err="1">
                <a:solidFill>
                  <a:srgbClr val="FFFF00"/>
                </a:solidFill>
                <a:latin typeface="Chalkboard"/>
                <a:cs typeface="Chalkboard"/>
              </a:rPr>
              <a:t>è</a:t>
            </a:r>
            <a:r>
              <a:rPr lang="en-US" sz="2800" dirty="0">
                <a:solidFill>
                  <a:srgbClr val="FFFF00"/>
                </a:solidFill>
                <a:latin typeface="Chalkboard"/>
                <a:cs typeface="Chalkboard"/>
              </a:rPr>
              <a:t> </a:t>
            </a:r>
            <a:r>
              <a:rPr lang="en-US" sz="2800" dirty="0" err="1">
                <a:solidFill>
                  <a:srgbClr val="FFFF00"/>
                </a:solidFill>
                <a:latin typeface="Chalkboard"/>
                <a:cs typeface="Chalkboard"/>
              </a:rPr>
              <a:t>determinata</a:t>
            </a:r>
            <a:r>
              <a:rPr lang="en-US" sz="2800" dirty="0">
                <a:solidFill>
                  <a:srgbClr val="FFFF00"/>
                </a:solidFill>
                <a:latin typeface="Chalkboard"/>
                <a:cs typeface="Chalkboard"/>
              </a:rPr>
              <a:t> </a:t>
            </a:r>
            <a:r>
              <a:rPr lang="en-US" sz="2800" dirty="0" err="1">
                <a:solidFill>
                  <a:srgbClr val="FFFF00"/>
                </a:solidFill>
                <a:latin typeface="Chalkboard"/>
                <a:cs typeface="Chalkboard"/>
              </a:rPr>
              <a:t>mediante</a:t>
            </a:r>
            <a:r>
              <a:rPr lang="en-US" sz="2800" dirty="0">
                <a:solidFill>
                  <a:srgbClr val="FFFF00"/>
                </a:solidFill>
                <a:latin typeface="Chalkboard"/>
                <a:cs typeface="Chalkboard"/>
              </a:rPr>
              <a:t> la </a:t>
            </a:r>
            <a:r>
              <a:rPr lang="en-US" sz="2800" dirty="0" err="1">
                <a:solidFill>
                  <a:srgbClr val="FFFF00"/>
                </a:solidFill>
                <a:latin typeface="Chalkboard"/>
                <a:cs typeface="Chalkboard"/>
              </a:rPr>
              <a:t>misura</a:t>
            </a:r>
            <a:r>
              <a:rPr lang="en-US" sz="2800" dirty="0">
                <a:solidFill>
                  <a:srgbClr val="FFFF00"/>
                </a:solidFill>
                <a:latin typeface="Chalkboard"/>
                <a:cs typeface="Chalkboard"/>
              </a:rPr>
              <a:t> </a:t>
            </a:r>
            <a:r>
              <a:rPr lang="en-US" sz="2800" dirty="0" err="1">
                <a:solidFill>
                  <a:srgbClr val="FFFF00"/>
                </a:solidFill>
                <a:latin typeface="Chalkboard"/>
                <a:cs typeface="Chalkboard"/>
              </a:rPr>
              <a:t>della</a:t>
            </a:r>
            <a:r>
              <a:rPr lang="en-US" sz="2800" dirty="0">
                <a:solidFill>
                  <a:srgbClr val="FFFF00"/>
                </a:solidFill>
                <a:latin typeface="Chalkboard"/>
                <a:cs typeface="Chalkboard"/>
              </a:rPr>
              <a:t> </a:t>
            </a:r>
            <a:r>
              <a:rPr lang="en-US" sz="2800" dirty="0" err="1">
                <a:solidFill>
                  <a:srgbClr val="FFFF00"/>
                </a:solidFill>
                <a:latin typeface="Chalkboard"/>
                <a:cs typeface="Chalkboard"/>
              </a:rPr>
              <a:t>quantità</a:t>
            </a:r>
            <a:r>
              <a:rPr lang="en-US" sz="2800" dirty="0">
                <a:solidFill>
                  <a:srgbClr val="FFFF00"/>
                </a:solidFill>
                <a:latin typeface="Chalkboard"/>
                <a:cs typeface="Chalkboard"/>
              </a:rPr>
              <a:t> </a:t>
            </a:r>
            <a:r>
              <a:rPr lang="en-US" sz="2800" dirty="0" err="1">
                <a:solidFill>
                  <a:srgbClr val="FFFF00"/>
                </a:solidFill>
                <a:latin typeface="Chalkboard"/>
                <a:cs typeface="Chalkboard"/>
              </a:rPr>
              <a:t>di</a:t>
            </a:r>
            <a:r>
              <a:rPr lang="en-US" sz="2800" dirty="0">
                <a:solidFill>
                  <a:srgbClr val="FFFF00"/>
                </a:solidFill>
                <a:latin typeface="Chalkboard"/>
                <a:cs typeface="Chalkboard"/>
              </a:rPr>
              <a:t> </a:t>
            </a:r>
            <a:r>
              <a:rPr lang="en-US" sz="2800" dirty="0" err="1">
                <a:solidFill>
                  <a:srgbClr val="FFFF00"/>
                </a:solidFill>
                <a:latin typeface="Chalkboard"/>
                <a:cs typeface="Chalkboard"/>
              </a:rPr>
              <a:t>radiazione</a:t>
            </a:r>
            <a:r>
              <a:rPr lang="en-US" sz="2800" dirty="0">
                <a:solidFill>
                  <a:srgbClr val="FFFF00"/>
                </a:solidFill>
                <a:latin typeface="Chalkboard"/>
                <a:cs typeface="Chalkboard"/>
              </a:rPr>
              <a:t> </a:t>
            </a:r>
            <a:r>
              <a:rPr lang="en-US" sz="2800" dirty="0" err="1">
                <a:solidFill>
                  <a:srgbClr val="FFFF00"/>
                </a:solidFill>
                <a:latin typeface="Chalkboard"/>
                <a:cs typeface="Chalkboard"/>
              </a:rPr>
              <a:t>emessa</a:t>
            </a:r>
            <a:r>
              <a:rPr lang="en-US" sz="2800" dirty="0">
                <a:solidFill>
                  <a:srgbClr val="FFFF00"/>
                </a:solidFill>
                <a:latin typeface="Chalkboard"/>
                <a:cs typeface="Chalkboard"/>
              </a:rPr>
              <a:t> </a:t>
            </a:r>
            <a:r>
              <a:rPr lang="en-US" sz="2800" dirty="0" err="1">
                <a:solidFill>
                  <a:srgbClr val="FFFF00"/>
                </a:solidFill>
                <a:latin typeface="Chalkboard"/>
                <a:cs typeface="Chalkboard"/>
              </a:rPr>
              <a:t>o</a:t>
            </a:r>
            <a:r>
              <a:rPr lang="en-US" sz="2800" dirty="0">
                <a:solidFill>
                  <a:srgbClr val="FFFF00"/>
                </a:solidFill>
                <a:latin typeface="Chalkboard"/>
                <a:cs typeface="Chalkboard"/>
              </a:rPr>
              <a:t> </a:t>
            </a:r>
            <a:r>
              <a:rPr lang="en-US" sz="2800" dirty="0" err="1">
                <a:solidFill>
                  <a:srgbClr val="FFFF00"/>
                </a:solidFill>
                <a:latin typeface="Chalkboard"/>
                <a:cs typeface="Chalkboard"/>
              </a:rPr>
              <a:t>ceduta</a:t>
            </a:r>
            <a:r>
              <a:rPr lang="en-US" sz="2800" dirty="0">
                <a:solidFill>
                  <a:srgbClr val="FFFF00"/>
                </a:solidFill>
                <a:latin typeface="Chalkboard"/>
                <a:cs typeface="Chalkboard"/>
              </a:rPr>
              <a:t> </a:t>
            </a:r>
            <a:r>
              <a:rPr lang="en-US" sz="2800" dirty="0" err="1">
                <a:solidFill>
                  <a:srgbClr val="FFFF00"/>
                </a:solidFill>
                <a:latin typeface="Chalkboard"/>
                <a:cs typeface="Chalkboard"/>
              </a:rPr>
              <a:t>dal</a:t>
            </a:r>
            <a:r>
              <a:rPr lang="en-US" sz="2800" dirty="0">
                <a:solidFill>
                  <a:srgbClr val="FFFF00"/>
                </a:solidFill>
                <a:latin typeface="Chalkboard"/>
                <a:cs typeface="Chalkboard"/>
              </a:rPr>
              <a:t> </a:t>
            </a:r>
            <a:r>
              <a:rPr lang="en-US" sz="2800" dirty="0" err="1">
                <a:solidFill>
                  <a:srgbClr val="FFFF00"/>
                </a:solidFill>
                <a:latin typeface="Chalkboard"/>
                <a:cs typeface="Chalkboard"/>
              </a:rPr>
              <a:t>campione</a:t>
            </a:r>
            <a:r>
              <a:rPr lang="en-US" sz="2800" dirty="0">
                <a:solidFill>
                  <a:srgbClr val="FFFF00"/>
                </a:solidFill>
                <a:latin typeface="Chalkboard"/>
                <a:cs typeface="Chalkboard"/>
              </a:rPr>
              <a:t>. La </a:t>
            </a:r>
            <a:r>
              <a:rPr lang="en-US" sz="2800" dirty="0" err="1">
                <a:solidFill>
                  <a:srgbClr val="FFFF00"/>
                </a:solidFill>
                <a:latin typeface="Chalkboard"/>
                <a:cs typeface="Chalkboard"/>
              </a:rPr>
              <a:t>concentrazione</a:t>
            </a:r>
            <a:r>
              <a:rPr lang="en-US" sz="2800" dirty="0">
                <a:solidFill>
                  <a:srgbClr val="FFFF00"/>
                </a:solidFill>
                <a:latin typeface="Chalkboard"/>
                <a:cs typeface="Chalkboard"/>
              </a:rPr>
              <a:t> del </a:t>
            </a:r>
            <a:r>
              <a:rPr lang="en-US" sz="2800" dirty="0" err="1">
                <a:solidFill>
                  <a:srgbClr val="FFFF00"/>
                </a:solidFill>
                <a:latin typeface="Chalkboard"/>
                <a:cs typeface="Chalkboard"/>
              </a:rPr>
              <a:t>campione</a:t>
            </a:r>
            <a:r>
              <a:rPr lang="en-US" sz="2800" dirty="0">
                <a:solidFill>
                  <a:srgbClr val="FFFF00"/>
                </a:solidFill>
                <a:latin typeface="Chalkboard"/>
                <a:cs typeface="Chalkboard"/>
              </a:rPr>
              <a:t> </a:t>
            </a:r>
            <a:r>
              <a:rPr lang="en-US" sz="2800" dirty="0" err="1">
                <a:solidFill>
                  <a:srgbClr val="FFFF00"/>
                </a:solidFill>
                <a:latin typeface="Chalkboard"/>
                <a:cs typeface="Chalkboard"/>
              </a:rPr>
              <a:t>e</a:t>
            </a:r>
            <a:r>
              <a:rPr lang="en-US" sz="2800" dirty="0">
                <a:solidFill>
                  <a:srgbClr val="FFFF00"/>
                </a:solidFill>
                <a:latin typeface="Chalkboard"/>
                <a:cs typeface="Chalkboard"/>
              </a:rPr>
              <a:t> la </a:t>
            </a:r>
            <a:r>
              <a:rPr lang="en-US" sz="2800" dirty="0" err="1">
                <a:solidFill>
                  <a:srgbClr val="FFFF00"/>
                </a:solidFill>
                <a:latin typeface="Chalkboard"/>
                <a:cs typeface="Chalkboard"/>
              </a:rPr>
              <a:t>quantità</a:t>
            </a:r>
            <a:r>
              <a:rPr lang="en-US" sz="2800" dirty="0">
                <a:solidFill>
                  <a:srgbClr val="FFFF00"/>
                </a:solidFill>
                <a:latin typeface="Chalkboard"/>
                <a:cs typeface="Chalkboard"/>
              </a:rPr>
              <a:t> </a:t>
            </a:r>
            <a:r>
              <a:rPr lang="en-US" sz="2800" dirty="0" err="1">
                <a:solidFill>
                  <a:srgbClr val="FFFF00"/>
                </a:solidFill>
                <a:latin typeface="Chalkboard"/>
                <a:cs typeface="Chalkboard"/>
              </a:rPr>
              <a:t>di</a:t>
            </a:r>
            <a:r>
              <a:rPr lang="en-US" sz="2800" dirty="0">
                <a:solidFill>
                  <a:srgbClr val="FFFF00"/>
                </a:solidFill>
                <a:latin typeface="Chalkboard"/>
                <a:cs typeface="Chalkboard"/>
              </a:rPr>
              <a:t> </a:t>
            </a:r>
            <a:r>
              <a:rPr lang="en-US" sz="2800" dirty="0" err="1">
                <a:solidFill>
                  <a:srgbClr val="FFFF00"/>
                </a:solidFill>
                <a:latin typeface="Chalkboard"/>
                <a:cs typeface="Chalkboard"/>
              </a:rPr>
              <a:t>radiazione</a:t>
            </a:r>
            <a:r>
              <a:rPr lang="en-US" sz="2800" dirty="0">
                <a:solidFill>
                  <a:srgbClr val="FFFF00"/>
                </a:solidFill>
                <a:latin typeface="Chalkboard"/>
                <a:cs typeface="Chalkboard"/>
              </a:rPr>
              <a:t> </a:t>
            </a:r>
            <a:r>
              <a:rPr lang="en-US" sz="2800" dirty="0" err="1">
                <a:solidFill>
                  <a:srgbClr val="FFFF00"/>
                </a:solidFill>
                <a:latin typeface="Chalkboard"/>
                <a:cs typeface="Chalkboard"/>
              </a:rPr>
              <a:t>emessa</a:t>
            </a:r>
            <a:r>
              <a:rPr lang="en-US" sz="2800" dirty="0">
                <a:solidFill>
                  <a:srgbClr val="FFFF00"/>
                </a:solidFill>
                <a:latin typeface="Chalkboard"/>
                <a:cs typeface="Chalkboard"/>
              </a:rPr>
              <a:t> </a:t>
            </a:r>
            <a:r>
              <a:rPr lang="en-US" sz="2800" dirty="0" err="1">
                <a:solidFill>
                  <a:srgbClr val="FFFF00"/>
                </a:solidFill>
                <a:latin typeface="Chalkboard"/>
                <a:cs typeface="Chalkboard"/>
              </a:rPr>
              <a:t>sono</a:t>
            </a:r>
            <a:r>
              <a:rPr lang="en-US" sz="2800" dirty="0">
                <a:solidFill>
                  <a:srgbClr val="FFFF00"/>
                </a:solidFill>
                <a:latin typeface="Chalkboard"/>
                <a:cs typeface="Chalkboard"/>
              </a:rPr>
              <a:t> </a:t>
            </a:r>
            <a:r>
              <a:rPr lang="en-US" sz="2800" dirty="0" err="1">
                <a:solidFill>
                  <a:srgbClr val="FFFF00"/>
                </a:solidFill>
                <a:latin typeface="Chalkboard"/>
                <a:cs typeface="Chalkboard"/>
              </a:rPr>
              <a:t>direttamente</a:t>
            </a:r>
            <a:r>
              <a:rPr lang="en-US" sz="2800" dirty="0">
                <a:solidFill>
                  <a:srgbClr val="FFFF00"/>
                </a:solidFill>
                <a:latin typeface="Chalkboard"/>
                <a:cs typeface="Chalkboard"/>
              </a:rPr>
              <a:t> </a:t>
            </a:r>
            <a:r>
              <a:rPr lang="en-US" sz="2800" dirty="0" err="1">
                <a:solidFill>
                  <a:srgbClr val="FFFF00"/>
                </a:solidFill>
                <a:latin typeface="Chalkboard"/>
                <a:cs typeface="Chalkboard"/>
              </a:rPr>
              <a:t>proporzionali</a:t>
            </a:r>
            <a:r>
              <a:rPr lang="en-US" sz="2800" dirty="0">
                <a:solidFill>
                  <a:srgbClr val="FFFF00"/>
                </a:solidFill>
                <a:latin typeface="Chalkboard"/>
                <a:cs typeface="Chalkboard"/>
              </a:rPr>
              <a:t>.</a:t>
            </a:r>
          </a:p>
        </p:txBody>
      </p:sp>
      <p:sp>
        <p:nvSpPr>
          <p:cNvPr id="19459" name="Rectangle 4"/>
          <p:cNvSpPr>
            <a:spLocks noChangeArrowheads="1"/>
          </p:cNvSpPr>
          <p:nvPr/>
        </p:nvSpPr>
        <p:spPr bwMode="auto">
          <a:xfrm>
            <a:off x="262463" y="283746"/>
            <a:ext cx="8315097" cy="677108"/>
          </a:xfrm>
          <a:prstGeom prst="rect">
            <a:avLst/>
          </a:prstGeom>
          <a:noFill/>
          <a:ln w="9525">
            <a:noFill/>
            <a:miter lim="800000"/>
            <a:headEnd/>
            <a:tailEnd/>
          </a:ln>
        </p:spPr>
        <p:txBody>
          <a:bodyPr wrap="none" anchor="ctr">
            <a:prstTxWarp prst="textNoShape">
              <a:avLst/>
            </a:prstTxWarp>
            <a:spAutoFit/>
          </a:bodyPr>
          <a:lstStyle/>
          <a:p>
            <a:r>
              <a:rPr lang="en-US" sz="3800" b="1" dirty="0" err="1">
                <a:solidFill>
                  <a:schemeClr val="accent3">
                    <a:lumMod val="20000"/>
                    <a:lumOff val="80000"/>
                  </a:schemeClr>
                </a:solidFill>
                <a:latin typeface="Chalkboard"/>
                <a:cs typeface="Chalkboard"/>
              </a:rPr>
              <a:t>Concetto</a:t>
            </a:r>
            <a:r>
              <a:rPr lang="en-US" sz="3800" b="1" dirty="0">
                <a:solidFill>
                  <a:schemeClr val="accent3">
                    <a:lumMod val="20000"/>
                    <a:lumOff val="80000"/>
                  </a:schemeClr>
                </a:solidFill>
                <a:latin typeface="Chalkboard"/>
                <a:cs typeface="Chalkboard"/>
              </a:rPr>
              <a:t> base per </a:t>
            </a:r>
            <a:r>
              <a:rPr lang="en-US" sz="3800" b="1" dirty="0" err="1">
                <a:solidFill>
                  <a:schemeClr val="accent3">
                    <a:lumMod val="20000"/>
                    <a:lumOff val="80000"/>
                  </a:schemeClr>
                </a:solidFill>
                <a:latin typeface="Chalkboard"/>
                <a:cs typeface="Chalkboard"/>
              </a:rPr>
              <a:t>Emissione</a:t>
            </a:r>
            <a:r>
              <a:rPr lang="en-US" sz="3800" b="1" dirty="0">
                <a:solidFill>
                  <a:schemeClr val="accent3">
                    <a:lumMod val="20000"/>
                    <a:lumOff val="80000"/>
                  </a:schemeClr>
                </a:solidFill>
                <a:latin typeface="Chalkboard"/>
                <a:cs typeface="Chalkboard"/>
              </a:rPr>
              <a:t> </a:t>
            </a:r>
            <a:r>
              <a:rPr lang="en-US" sz="3800" b="1" dirty="0" err="1">
                <a:solidFill>
                  <a:schemeClr val="accent3">
                    <a:lumMod val="20000"/>
                    <a:lumOff val="80000"/>
                  </a:schemeClr>
                </a:solidFill>
                <a:latin typeface="Chalkboard"/>
                <a:cs typeface="Chalkboard"/>
              </a:rPr>
              <a:t>Atomica</a:t>
            </a:r>
            <a:endParaRPr lang="en-US" sz="3800" b="1" dirty="0">
              <a:solidFill>
                <a:schemeClr val="accent3">
                  <a:lumMod val="20000"/>
                  <a:lumOff val="80000"/>
                </a:schemeClr>
              </a:solidFill>
              <a:latin typeface="Chalkboard"/>
              <a:cs typeface="Chalkboard"/>
            </a:endParaRPr>
          </a:p>
        </p:txBody>
      </p:sp>
      <p:sp>
        <p:nvSpPr>
          <p:cNvPr id="19460" name="AutoShape 5"/>
          <p:cNvSpPr>
            <a:spLocks noChangeArrowheads="1"/>
          </p:cNvSpPr>
          <p:nvPr/>
        </p:nvSpPr>
        <p:spPr bwMode="auto">
          <a:xfrm>
            <a:off x="3200400" y="4267200"/>
            <a:ext cx="2743200" cy="2362200"/>
          </a:xfrm>
          <a:prstGeom prst="sun">
            <a:avLst>
              <a:gd name="adj" fmla="val 25000"/>
            </a:avLst>
          </a:prstGeom>
          <a:solidFill>
            <a:srgbClr val="FAC090"/>
          </a:solidFill>
          <a:ln w="9525">
            <a:solidFill>
              <a:srgbClr val="FFFF00"/>
            </a:solidFill>
            <a:miter lim="800000"/>
            <a:headEnd/>
            <a:tailEnd/>
          </a:ln>
        </p:spPr>
        <p:txBody>
          <a:bodyPr wrap="none" anchor="ctr">
            <a:prstTxWarp prst="textNoShape">
              <a:avLst/>
            </a:prstTxWarp>
          </a:bodyPr>
          <a:lstStyle/>
          <a:p>
            <a:endParaRPr lang="it-IT"/>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1506" name="Immagine 4"/>
          <p:cNvPicPr>
            <a:picLocks noChangeAspect="1"/>
          </p:cNvPicPr>
          <p:nvPr/>
        </p:nvPicPr>
        <p:blipFill>
          <a:blip r:embed="rId2"/>
          <a:srcRect/>
          <a:stretch>
            <a:fillRect/>
          </a:stretch>
        </p:blipFill>
        <p:spPr bwMode="auto">
          <a:xfrm>
            <a:off x="0" y="609600"/>
            <a:ext cx="9144000" cy="1257300"/>
          </a:xfrm>
          <a:prstGeom prst="rect">
            <a:avLst/>
          </a:prstGeom>
          <a:noFill/>
          <a:ln w="9525">
            <a:noFill/>
            <a:miter lim="800000"/>
            <a:headEnd/>
            <a:tailEnd/>
          </a:ln>
        </p:spPr>
      </p:pic>
      <p:sp>
        <p:nvSpPr>
          <p:cNvPr id="21507" name="CasellaDiTesto 6"/>
          <p:cNvSpPr txBox="1">
            <a:spLocks noChangeArrowheads="1"/>
          </p:cNvSpPr>
          <p:nvPr/>
        </p:nvSpPr>
        <p:spPr bwMode="auto">
          <a:xfrm>
            <a:off x="193675" y="254000"/>
            <a:ext cx="5637213" cy="369888"/>
          </a:xfrm>
          <a:prstGeom prst="rect">
            <a:avLst/>
          </a:prstGeom>
          <a:noFill/>
          <a:ln w="9525">
            <a:noFill/>
            <a:miter lim="800000"/>
            <a:headEnd/>
            <a:tailEnd/>
          </a:ln>
        </p:spPr>
        <p:txBody>
          <a:bodyPr>
            <a:prstTxWarp prst="textNoShape">
              <a:avLst/>
            </a:prstTxWarp>
            <a:spAutoFit/>
          </a:bodyPr>
          <a:lstStyle/>
          <a:p>
            <a:r>
              <a:rPr lang="it-IT">
                <a:solidFill>
                  <a:schemeClr val="bg2"/>
                </a:solidFill>
                <a:latin typeface="Chalkboard" charset="0"/>
                <a:ea typeface="Chalkboard" charset="0"/>
                <a:cs typeface="Chalkboard" charset="0"/>
              </a:rPr>
              <a:t>Spettro atomico di assorbimento del mercurio</a:t>
            </a:r>
          </a:p>
        </p:txBody>
      </p:sp>
      <p:grpSp>
        <p:nvGrpSpPr>
          <p:cNvPr id="2" name="Gruppo 7"/>
          <p:cNvGrpSpPr>
            <a:grpSpLocks/>
          </p:cNvGrpSpPr>
          <p:nvPr/>
        </p:nvGrpSpPr>
        <p:grpSpPr bwMode="auto">
          <a:xfrm>
            <a:off x="0" y="1866900"/>
            <a:ext cx="9144000" cy="1627188"/>
            <a:chOff x="0" y="1866900"/>
            <a:chExt cx="9144000" cy="1627188"/>
          </a:xfrm>
        </p:grpSpPr>
        <p:pic>
          <p:nvPicPr>
            <p:cNvPr id="21510" name="Immagine 5"/>
            <p:cNvPicPr>
              <a:picLocks noChangeAspect="1"/>
            </p:cNvPicPr>
            <p:nvPr/>
          </p:nvPicPr>
          <p:blipFill>
            <a:blip r:embed="rId3"/>
            <a:srcRect/>
            <a:stretch>
              <a:fillRect/>
            </a:stretch>
          </p:blipFill>
          <p:spPr bwMode="auto">
            <a:xfrm>
              <a:off x="0" y="1866900"/>
              <a:ext cx="9144000" cy="1257300"/>
            </a:xfrm>
            <a:prstGeom prst="rect">
              <a:avLst/>
            </a:prstGeom>
            <a:noFill/>
            <a:ln w="9525">
              <a:noFill/>
              <a:miter lim="800000"/>
              <a:headEnd/>
              <a:tailEnd/>
            </a:ln>
          </p:spPr>
        </p:pic>
        <p:sp>
          <p:nvSpPr>
            <p:cNvPr id="21511" name="CasellaDiTesto 7"/>
            <p:cNvSpPr txBox="1">
              <a:spLocks noChangeArrowheads="1"/>
            </p:cNvSpPr>
            <p:nvPr/>
          </p:nvSpPr>
          <p:spPr bwMode="auto">
            <a:xfrm>
              <a:off x="252413" y="3124200"/>
              <a:ext cx="4826000" cy="369888"/>
            </a:xfrm>
            <a:prstGeom prst="rect">
              <a:avLst/>
            </a:prstGeom>
            <a:noFill/>
            <a:ln w="9525">
              <a:noFill/>
              <a:miter lim="800000"/>
              <a:headEnd/>
              <a:tailEnd/>
            </a:ln>
          </p:spPr>
          <p:txBody>
            <a:bodyPr>
              <a:prstTxWarp prst="textNoShape">
                <a:avLst/>
              </a:prstTxWarp>
              <a:spAutoFit/>
            </a:bodyPr>
            <a:lstStyle/>
            <a:p>
              <a:r>
                <a:rPr lang="it-IT">
                  <a:solidFill>
                    <a:schemeClr val="bg2"/>
                  </a:solidFill>
                  <a:latin typeface="Chalkboard" charset="0"/>
                  <a:ea typeface="Chalkboard" charset="0"/>
                  <a:cs typeface="Chalkboard" charset="0"/>
                </a:rPr>
                <a:t>Spettro atomico di emissione del mercurio</a:t>
              </a:r>
            </a:p>
          </p:txBody>
        </p:sp>
      </p:grpSp>
      <p:sp>
        <p:nvSpPr>
          <p:cNvPr id="7" name="Rettangolo 6"/>
          <p:cNvSpPr>
            <a:spLocks noChangeArrowheads="1"/>
          </p:cNvSpPr>
          <p:nvPr/>
        </p:nvSpPr>
        <p:spPr bwMode="auto">
          <a:xfrm>
            <a:off x="1311275" y="4262438"/>
            <a:ext cx="6453188" cy="1385887"/>
          </a:xfrm>
          <a:prstGeom prst="rect">
            <a:avLst/>
          </a:prstGeom>
          <a:noFill/>
          <a:ln w="9525">
            <a:noFill/>
            <a:miter lim="800000"/>
            <a:headEnd/>
            <a:tailEnd/>
          </a:ln>
        </p:spPr>
        <p:txBody>
          <a:bodyPr>
            <a:prstTxWarp prst="textNoShape">
              <a:avLst/>
            </a:prstTxWarp>
            <a:spAutoFit/>
          </a:bodyPr>
          <a:lstStyle/>
          <a:p>
            <a:pPr algn="ctr"/>
            <a:r>
              <a:rPr lang="it-IT" sz="2800">
                <a:solidFill>
                  <a:srgbClr val="CCFFCC"/>
                </a:solidFill>
                <a:latin typeface="Chalkboard" charset="0"/>
                <a:ea typeface="Chalkboard" charset="0"/>
                <a:cs typeface="Chalkboard" charset="0"/>
              </a:rPr>
              <a:t>Ogni elemento è in grado di emettere la stessa radiazione che è in grado di assorbire!!</a:t>
            </a:r>
            <a:endParaRPr lang="it-IT" sz="2800">
              <a:solidFill>
                <a:srgbClr val="CCFF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accel="50000" decel="50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5846" name="Rectangle 6"/>
          <p:cNvSpPr>
            <a:spLocks noGrp="1" noChangeArrowheads="1"/>
          </p:cNvSpPr>
          <p:nvPr>
            <p:ph type="title"/>
          </p:nvPr>
        </p:nvSpPr>
        <p:spPr>
          <a:xfrm>
            <a:off x="152400" y="0"/>
            <a:ext cx="8686800" cy="1139825"/>
          </a:xfrm>
        </p:spPr>
        <p:txBody>
          <a:bodyPr/>
          <a:lstStyle/>
          <a:p>
            <a:pPr eaLnBrk="1" hangingPunct="1">
              <a:defRPr/>
            </a:pPr>
            <a:r>
              <a:rPr lang="en-US" sz="4200" dirty="0" err="1">
                <a:solidFill>
                  <a:schemeClr val="bg1"/>
                </a:solidFill>
                <a:latin typeface="Chalkboard"/>
                <a:ea typeface="+mj-ea"/>
                <a:cs typeface="Chalkboard"/>
              </a:rPr>
              <a:t>Fotometria</a:t>
            </a:r>
            <a:r>
              <a:rPr lang="en-US" sz="4200" dirty="0">
                <a:solidFill>
                  <a:schemeClr val="bg1"/>
                </a:solidFill>
                <a:latin typeface="Chalkboard"/>
                <a:ea typeface="+mj-ea"/>
                <a:cs typeface="Chalkboard"/>
              </a:rPr>
              <a:t> </a:t>
            </a:r>
            <a:r>
              <a:rPr lang="en-US" sz="4200" dirty="0" err="1">
                <a:solidFill>
                  <a:schemeClr val="bg1"/>
                </a:solidFill>
                <a:latin typeface="Chalkboard"/>
                <a:ea typeface="+mj-ea"/>
                <a:cs typeface="Chalkboard"/>
              </a:rPr>
              <a:t>di</a:t>
            </a:r>
            <a:r>
              <a:rPr lang="en-US" sz="4200" dirty="0">
                <a:solidFill>
                  <a:schemeClr val="bg1"/>
                </a:solidFill>
                <a:latin typeface="Chalkboard"/>
                <a:ea typeface="+mj-ea"/>
                <a:cs typeface="Chalkboard"/>
              </a:rPr>
              <a:t> </a:t>
            </a:r>
            <a:r>
              <a:rPr lang="en-US" sz="4200" dirty="0" err="1">
                <a:solidFill>
                  <a:schemeClr val="bg1"/>
                </a:solidFill>
                <a:latin typeface="Chalkboard"/>
                <a:ea typeface="+mj-ea"/>
                <a:cs typeface="Chalkboard"/>
              </a:rPr>
              <a:t>Fiamma</a:t>
            </a:r>
            <a:r>
              <a:rPr lang="en-US" sz="4200" dirty="0">
                <a:solidFill>
                  <a:schemeClr val="bg1"/>
                </a:solidFill>
                <a:latin typeface="Chalkboard"/>
                <a:ea typeface="+mj-ea"/>
                <a:cs typeface="Chalkboard"/>
              </a:rPr>
              <a:t> in </a:t>
            </a:r>
            <a:r>
              <a:rPr lang="en-US" sz="4200" dirty="0" err="1">
                <a:solidFill>
                  <a:schemeClr val="bg1"/>
                </a:solidFill>
                <a:latin typeface="Chalkboard"/>
                <a:ea typeface="+mj-ea"/>
                <a:cs typeface="Chalkboard"/>
              </a:rPr>
              <a:t>Emissione</a:t>
            </a:r>
            <a:endParaRPr lang="en-US" sz="4200" dirty="0">
              <a:solidFill>
                <a:schemeClr val="bg1"/>
              </a:solidFill>
              <a:latin typeface="Chalkboard"/>
              <a:ea typeface="+mj-ea"/>
              <a:cs typeface="Chalkboard"/>
            </a:endParaRPr>
          </a:p>
        </p:txBody>
      </p:sp>
      <p:sp>
        <p:nvSpPr>
          <p:cNvPr id="21507" name="Rectangle 7"/>
          <p:cNvSpPr>
            <a:spLocks noChangeArrowheads="1"/>
          </p:cNvSpPr>
          <p:nvPr/>
        </p:nvSpPr>
        <p:spPr bwMode="auto">
          <a:xfrm>
            <a:off x="609600" y="1295400"/>
            <a:ext cx="7958138" cy="4876800"/>
          </a:xfrm>
          <a:prstGeom prst="rect">
            <a:avLst/>
          </a:prstGeom>
          <a:noFill/>
          <a:ln w="9525">
            <a:noFill/>
            <a:miter lim="800000"/>
            <a:headEnd/>
            <a:tailEnd/>
          </a:ln>
        </p:spPr>
        <p:txBody>
          <a:bodyPr>
            <a:prstTxWarp prst="textNoShape">
              <a:avLst/>
            </a:prstTxWarp>
          </a:bodyPr>
          <a:lstStyle/>
          <a:p>
            <a:pPr marL="342900" indent="-342900" algn="l">
              <a:spcBef>
                <a:spcPct val="20000"/>
              </a:spcBef>
              <a:buClr>
                <a:schemeClr val="accent2"/>
              </a:buClr>
              <a:buSzPct val="80000"/>
              <a:buFont typeface="Wingdings" charset="2"/>
              <a:buChar char="l"/>
            </a:pPr>
            <a:r>
              <a:rPr lang="en-US" sz="2800" dirty="0">
                <a:solidFill>
                  <a:srgbClr val="FFFF00"/>
                </a:solidFill>
                <a:latin typeface="Chalkboard"/>
                <a:cs typeface="Chalkboard"/>
              </a:rPr>
              <a:t>Principio:</a:t>
            </a:r>
          </a:p>
          <a:p>
            <a:pPr marL="669925" lvl="1" indent="-325438" algn="l">
              <a:spcBef>
                <a:spcPct val="20000"/>
              </a:spcBef>
              <a:buClr>
                <a:schemeClr val="tx1"/>
              </a:buClr>
              <a:buSzPct val="90000"/>
              <a:buFontTx/>
              <a:buChar char="–"/>
            </a:pPr>
            <a:r>
              <a:rPr lang="en-US" sz="2200" dirty="0" err="1">
                <a:solidFill>
                  <a:srgbClr val="FFFF00"/>
                </a:solidFill>
                <a:latin typeface="Chalkboard"/>
                <a:ea typeface="ＭＳ Ｐゴシック" charset="-128"/>
                <a:cs typeface="Chalkboard"/>
              </a:rPr>
              <a:t>Gli</a:t>
            </a:r>
            <a:r>
              <a:rPr lang="en-US" sz="2200" dirty="0">
                <a:solidFill>
                  <a:srgbClr val="FFFF00"/>
                </a:solidFill>
                <a:latin typeface="Chalkboard"/>
                <a:ea typeface="ＭＳ Ｐゴシック" charset="-128"/>
                <a:cs typeface="Chalkboard"/>
              </a:rPr>
              <a:t> </a:t>
            </a:r>
            <a:r>
              <a:rPr lang="en-US" sz="2200" dirty="0" err="1">
                <a:solidFill>
                  <a:srgbClr val="FFFF00"/>
                </a:solidFill>
                <a:latin typeface="Chalkboard"/>
                <a:ea typeface="ＭＳ Ｐゴシック" charset="-128"/>
                <a:cs typeface="Chalkboard"/>
              </a:rPr>
              <a:t>elettroni</a:t>
            </a:r>
            <a:r>
              <a:rPr lang="en-US" sz="2200" dirty="0">
                <a:solidFill>
                  <a:srgbClr val="FFFF00"/>
                </a:solidFill>
                <a:latin typeface="Chalkboard"/>
                <a:ea typeface="ＭＳ Ｐゴシック" charset="-128"/>
                <a:cs typeface="Chalkboard"/>
              </a:rPr>
              <a:t> </a:t>
            </a:r>
            <a:r>
              <a:rPr lang="en-US" sz="2200" dirty="0" err="1">
                <a:solidFill>
                  <a:srgbClr val="FFFF00"/>
                </a:solidFill>
                <a:latin typeface="Chalkboard"/>
                <a:ea typeface="ＭＳ Ｐゴシック" charset="-128"/>
                <a:cs typeface="Chalkboard"/>
              </a:rPr>
              <a:t>sono</a:t>
            </a:r>
            <a:r>
              <a:rPr lang="en-US" sz="2200" dirty="0">
                <a:solidFill>
                  <a:srgbClr val="FFFF00"/>
                </a:solidFill>
                <a:latin typeface="Chalkboard"/>
                <a:ea typeface="ＭＳ Ｐゴシック" charset="-128"/>
                <a:cs typeface="Chalkboard"/>
              </a:rPr>
              <a:t> </a:t>
            </a:r>
            <a:r>
              <a:rPr lang="en-US" sz="2200" dirty="0" err="1">
                <a:solidFill>
                  <a:srgbClr val="FFFF00"/>
                </a:solidFill>
                <a:latin typeface="Chalkboard"/>
                <a:ea typeface="ＭＳ Ｐゴシック" charset="-128"/>
                <a:cs typeface="Chalkboard"/>
              </a:rPr>
              <a:t>portati</a:t>
            </a:r>
            <a:r>
              <a:rPr lang="en-US" sz="2200" dirty="0">
                <a:solidFill>
                  <a:srgbClr val="FFFF00"/>
                </a:solidFill>
                <a:latin typeface="Chalkboard"/>
                <a:ea typeface="ＭＳ Ｐゴシック" charset="-128"/>
                <a:cs typeface="Chalkboard"/>
              </a:rPr>
              <a:t> ad un </a:t>
            </a:r>
            <a:r>
              <a:rPr lang="en-US" sz="2200" dirty="0" err="1">
                <a:solidFill>
                  <a:srgbClr val="FFFF00"/>
                </a:solidFill>
                <a:latin typeface="Chalkboard"/>
                <a:ea typeface="ＭＳ Ｐゴシック" charset="-128"/>
                <a:cs typeface="Chalkboard"/>
              </a:rPr>
              <a:t>livello</a:t>
            </a:r>
            <a:r>
              <a:rPr lang="en-US" sz="2200" dirty="0">
                <a:solidFill>
                  <a:srgbClr val="FFFF00"/>
                </a:solidFill>
                <a:latin typeface="Chalkboard"/>
                <a:ea typeface="ＭＳ Ｐゴシック" charset="-128"/>
                <a:cs typeface="Chalkboard"/>
              </a:rPr>
              <a:t> </a:t>
            </a:r>
            <a:r>
              <a:rPr lang="en-US" sz="2200" dirty="0" err="1">
                <a:solidFill>
                  <a:srgbClr val="FFFF00"/>
                </a:solidFill>
                <a:latin typeface="Chalkboard"/>
                <a:ea typeface="ＭＳ Ｐゴシック" charset="-128"/>
                <a:cs typeface="Chalkboard"/>
              </a:rPr>
              <a:t>più</a:t>
            </a:r>
            <a:r>
              <a:rPr lang="en-US" sz="2200" dirty="0">
                <a:solidFill>
                  <a:srgbClr val="FFFF00"/>
                </a:solidFill>
                <a:latin typeface="Chalkboard"/>
                <a:ea typeface="ＭＳ Ｐゴシック" charset="-128"/>
                <a:cs typeface="Chalkboard"/>
              </a:rPr>
              <a:t> alto </a:t>
            </a:r>
            <a:r>
              <a:rPr lang="en-US" sz="2200" dirty="0" err="1">
                <a:solidFill>
                  <a:srgbClr val="FFFF00"/>
                </a:solidFill>
                <a:latin typeface="Chalkboard"/>
                <a:ea typeface="ＭＳ Ｐゴシック" charset="-128"/>
                <a:cs typeface="Chalkboard"/>
              </a:rPr>
              <a:t>di</a:t>
            </a:r>
            <a:r>
              <a:rPr lang="en-US" sz="2200" dirty="0">
                <a:solidFill>
                  <a:srgbClr val="FFFF00"/>
                </a:solidFill>
                <a:latin typeface="Chalkboard"/>
                <a:ea typeface="ＭＳ Ｐゴシック" charset="-128"/>
                <a:cs typeface="Chalkboard"/>
              </a:rPr>
              <a:t> </a:t>
            </a:r>
            <a:r>
              <a:rPr lang="en-US" sz="2200" dirty="0" err="1">
                <a:solidFill>
                  <a:srgbClr val="FFFF00"/>
                </a:solidFill>
                <a:latin typeface="Chalkboard"/>
                <a:ea typeface="ＭＳ Ｐゴシック" charset="-128"/>
                <a:cs typeface="Chalkboard"/>
              </a:rPr>
              <a:t>energia</a:t>
            </a:r>
            <a:r>
              <a:rPr lang="en-US" sz="2200" dirty="0">
                <a:solidFill>
                  <a:srgbClr val="FFFF00"/>
                </a:solidFill>
                <a:latin typeface="Chalkboard"/>
                <a:ea typeface="ＭＳ Ｐゴシック" charset="-128"/>
                <a:cs typeface="Chalkboard"/>
              </a:rPr>
              <a:t> </a:t>
            </a:r>
            <a:r>
              <a:rPr lang="en-US" sz="2200" dirty="0" err="1">
                <a:solidFill>
                  <a:srgbClr val="FFFF00"/>
                </a:solidFill>
                <a:latin typeface="Chalkboard"/>
                <a:ea typeface="ＭＳ Ｐゴシック" charset="-128"/>
                <a:cs typeface="Chalkboard"/>
              </a:rPr>
              <a:t>dal</a:t>
            </a:r>
            <a:r>
              <a:rPr lang="en-US" sz="2200" dirty="0">
                <a:solidFill>
                  <a:srgbClr val="FFFF00"/>
                </a:solidFill>
                <a:latin typeface="Chalkboard"/>
                <a:ea typeface="ＭＳ Ｐゴシック" charset="-128"/>
                <a:cs typeface="Chalkboard"/>
              </a:rPr>
              <a:t> </a:t>
            </a:r>
            <a:r>
              <a:rPr lang="en-US" sz="2200" dirty="0" err="1">
                <a:solidFill>
                  <a:srgbClr val="FFFF00"/>
                </a:solidFill>
                <a:latin typeface="Chalkboard"/>
                <a:ea typeface="ＭＳ Ｐゴシック" charset="-128"/>
                <a:cs typeface="Chalkboard"/>
              </a:rPr>
              <a:t>calore</a:t>
            </a:r>
            <a:r>
              <a:rPr lang="en-US" sz="2200" dirty="0">
                <a:solidFill>
                  <a:srgbClr val="FFFF00"/>
                </a:solidFill>
                <a:latin typeface="Chalkboard"/>
                <a:ea typeface="ＭＳ Ｐゴシック" charset="-128"/>
                <a:cs typeface="Chalkboard"/>
              </a:rPr>
              <a:t> </a:t>
            </a:r>
            <a:r>
              <a:rPr lang="en-US" sz="2200" dirty="0" err="1">
                <a:solidFill>
                  <a:srgbClr val="FFFF00"/>
                </a:solidFill>
                <a:latin typeface="Chalkboard"/>
                <a:ea typeface="ＭＳ Ｐゴシック" charset="-128"/>
                <a:cs typeface="Chalkboard"/>
              </a:rPr>
              <a:t>della</a:t>
            </a:r>
            <a:r>
              <a:rPr lang="en-US" sz="2200" dirty="0">
                <a:solidFill>
                  <a:srgbClr val="FFFF00"/>
                </a:solidFill>
                <a:latin typeface="Chalkboard"/>
                <a:ea typeface="ＭＳ Ｐゴシック" charset="-128"/>
                <a:cs typeface="Chalkboard"/>
              </a:rPr>
              <a:t> </a:t>
            </a:r>
            <a:r>
              <a:rPr lang="en-US" sz="2200" dirty="0" err="1">
                <a:solidFill>
                  <a:srgbClr val="FFFF00"/>
                </a:solidFill>
                <a:latin typeface="Chalkboard"/>
                <a:ea typeface="ＭＳ Ｐゴシック" charset="-128"/>
                <a:cs typeface="Chalkboard"/>
              </a:rPr>
              <a:t>fiamma</a:t>
            </a:r>
            <a:r>
              <a:rPr lang="en-US" sz="2200" dirty="0">
                <a:solidFill>
                  <a:srgbClr val="FFFF00"/>
                </a:solidFill>
                <a:latin typeface="Chalkboard"/>
                <a:ea typeface="ＭＳ Ｐゴシック" charset="-128"/>
                <a:cs typeface="Chalkboard"/>
              </a:rPr>
              <a:t>. Come </a:t>
            </a:r>
            <a:r>
              <a:rPr lang="en-US" sz="2200" dirty="0" err="1">
                <a:solidFill>
                  <a:srgbClr val="FFFF00"/>
                </a:solidFill>
                <a:latin typeface="Chalkboard"/>
                <a:ea typeface="ＭＳ Ｐゴシック" charset="-128"/>
                <a:cs typeface="Chalkboard"/>
              </a:rPr>
              <a:t>ritornano</a:t>
            </a:r>
            <a:r>
              <a:rPr lang="en-US" sz="2200" dirty="0">
                <a:solidFill>
                  <a:srgbClr val="FFFF00"/>
                </a:solidFill>
                <a:latin typeface="Chalkboard"/>
                <a:ea typeface="ＭＳ Ｐゴシック" charset="-128"/>
                <a:cs typeface="Chalkboard"/>
              </a:rPr>
              <a:t> </a:t>
            </a:r>
            <a:r>
              <a:rPr lang="en-US" sz="2200" dirty="0" err="1">
                <a:solidFill>
                  <a:srgbClr val="FFFF00"/>
                </a:solidFill>
                <a:latin typeface="Chalkboard"/>
                <a:ea typeface="ＭＳ Ｐゴシック" charset="-128"/>
                <a:cs typeface="Chalkboard"/>
              </a:rPr>
              <a:t>allo</a:t>
            </a:r>
            <a:r>
              <a:rPr lang="en-US" sz="2200" dirty="0">
                <a:solidFill>
                  <a:srgbClr val="FFFF00"/>
                </a:solidFill>
                <a:latin typeface="Chalkboard"/>
                <a:ea typeface="ＭＳ Ｐゴシック" charset="-128"/>
                <a:cs typeface="Chalkboard"/>
              </a:rPr>
              <a:t> </a:t>
            </a:r>
            <a:r>
              <a:rPr lang="en-US" sz="2200" dirty="0" err="1">
                <a:solidFill>
                  <a:srgbClr val="FFFF00"/>
                </a:solidFill>
                <a:latin typeface="Chalkboard"/>
                <a:ea typeface="ＭＳ Ｐゴシック" charset="-128"/>
                <a:cs typeface="Chalkboard"/>
              </a:rPr>
              <a:t>stato</a:t>
            </a:r>
            <a:r>
              <a:rPr lang="en-US" sz="2200" dirty="0">
                <a:solidFill>
                  <a:srgbClr val="FFFF00"/>
                </a:solidFill>
                <a:latin typeface="Chalkboard"/>
                <a:ea typeface="ＭＳ Ｐゴシック" charset="-128"/>
                <a:cs typeface="Chalkboard"/>
              </a:rPr>
              <a:t> </a:t>
            </a:r>
            <a:r>
              <a:rPr lang="en-US" sz="2200" dirty="0" err="1">
                <a:solidFill>
                  <a:srgbClr val="FFFF00"/>
                </a:solidFill>
                <a:latin typeface="Chalkboard"/>
                <a:ea typeface="ＭＳ Ｐゴシック" charset="-128"/>
                <a:cs typeface="Chalkboard"/>
              </a:rPr>
              <a:t>di</a:t>
            </a:r>
            <a:r>
              <a:rPr lang="en-US" sz="2200" dirty="0">
                <a:solidFill>
                  <a:srgbClr val="FFFF00"/>
                </a:solidFill>
                <a:latin typeface="Chalkboard"/>
                <a:ea typeface="ＭＳ Ｐゴシック" charset="-128"/>
                <a:cs typeface="Chalkboard"/>
              </a:rPr>
              <a:t> base, </a:t>
            </a:r>
            <a:r>
              <a:rPr lang="en-US" sz="2200" dirty="0" err="1">
                <a:solidFill>
                  <a:srgbClr val="FFFF00"/>
                </a:solidFill>
                <a:latin typeface="Chalkboard"/>
                <a:ea typeface="ＭＳ Ｐゴシック" charset="-128"/>
                <a:cs typeface="Chalkboard"/>
              </a:rPr>
              <a:t>questi</a:t>
            </a:r>
            <a:r>
              <a:rPr lang="en-US" sz="2200" dirty="0">
                <a:solidFill>
                  <a:srgbClr val="FFFF00"/>
                </a:solidFill>
                <a:latin typeface="Chalkboard"/>
                <a:ea typeface="ＭＳ Ｐゴシック" charset="-128"/>
                <a:cs typeface="Chalkboard"/>
              </a:rPr>
              <a:t> </a:t>
            </a:r>
            <a:r>
              <a:rPr lang="en-US" sz="2200" dirty="0" err="1">
                <a:solidFill>
                  <a:srgbClr val="FFFF00"/>
                </a:solidFill>
                <a:latin typeface="Chalkboard"/>
                <a:ea typeface="ＭＳ Ｐゴシック" charset="-128"/>
                <a:cs typeface="Chalkboard"/>
              </a:rPr>
              <a:t>emettono</a:t>
            </a:r>
            <a:r>
              <a:rPr lang="en-US" sz="2200" dirty="0">
                <a:solidFill>
                  <a:srgbClr val="FFFF00"/>
                </a:solidFill>
                <a:latin typeface="Chalkboard"/>
                <a:ea typeface="ＭＳ Ｐゴシック" charset="-128"/>
                <a:cs typeface="Chalkboard"/>
              </a:rPr>
              <a:t> </a:t>
            </a:r>
            <a:r>
              <a:rPr lang="en-US" sz="2200" dirty="0" err="1">
                <a:solidFill>
                  <a:srgbClr val="FFFF00"/>
                </a:solidFill>
                <a:latin typeface="Chalkboard"/>
                <a:ea typeface="ＭＳ Ｐゴシック" charset="-128"/>
                <a:cs typeface="Chalkboard"/>
              </a:rPr>
              <a:t>una</a:t>
            </a:r>
            <a:r>
              <a:rPr lang="en-US" sz="2200" dirty="0">
                <a:solidFill>
                  <a:srgbClr val="FFFF00"/>
                </a:solidFill>
                <a:latin typeface="Chalkboard"/>
                <a:ea typeface="ＭＳ Ｐゴシック" charset="-128"/>
                <a:cs typeface="Chalkboard"/>
              </a:rPr>
              <a:t> </a:t>
            </a:r>
            <a:r>
              <a:rPr lang="en-US" sz="2200" dirty="0" err="1">
                <a:solidFill>
                  <a:srgbClr val="FFFF00"/>
                </a:solidFill>
                <a:latin typeface="Chalkboard"/>
                <a:ea typeface="ＭＳ Ｐゴシック" charset="-128"/>
                <a:cs typeface="Chalkboard"/>
              </a:rPr>
              <a:t>radiazione</a:t>
            </a:r>
            <a:r>
              <a:rPr lang="en-US" sz="2200" dirty="0">
                <a:solidFill>
                  <a:srgbClr val="FFFF00"/>
                </a:solidFill>
                <a:latin typeface="Chalkboard"/>
                <a:ea typeface="ＭＳ Ｐゴシック" charset="-128"/>
                <a:cs typeface="Chalkboard"/>
              </a:rPr>
              <a:t> con </a:t>
            </a:r>
            <a:r>
              <a:rPr lang="en-US" sz="2200" dirty="0" err="1">
                <a:solidFill>
                  <a:srgbClr val="FFFF00"/>
                </a:solidFill>
                <a:latin typeface="Chalkboard"/>
                <a:ea typeface="ＭＳ Ｐゴシック" charset="-128"/>
                <a:cs typeface="Chalkboard"/>
              </a:rPr>
              <a:t>una</a:t>
            </a:r>
            <a:r>
              <a:rPr lang="en-US" sz="2200" dirty="0">
                <a:solidFill>
                  <a:srgbClr val="FFFF00"/>
                </a:solidFill>
                <a:latin typeface="Chalkboard"/>
                <a:ea typeface="ＭＳ Ｐゴシック" charset="-128"/>
                <a:cs typeface="Chalkboard"/>
              </a:rPr>
              <a:t> </a:t>
            </a:r>
            <a:r>
              <a:rPr lang="en-US" sz="2200" dirty="0" err="1">
                <a:solidFill>
                  <a:srgbClr val="FFFF00"/>
                </a:solidFill>
                <a:latin typeface="Chalkboard"/>
                <a:ea typeface="ＭＳ Ｐゴシック" charset="-128"/>
                <a:cs typeface="Chalkboard"/>
              </a:rPr>
              <a:t>caratteristica</a:t>
            </a:r>
            <a:r>
              <a:rPr lang="en-US" sz="2200" dirty="0">
                <a:solidFill>
                  <a:srgbClr val="FFFF00"/>
                </a:solidFill>
                <a:latin typeface="Chalkboard"/>
                <a:ea typeface="ＭＳ Ｐゴシック" charset="-128"/>
                <a:cs typeface="Chalkboard"/>
              </a:rPr>
              <a:t> </a:t>
            </a:r>
            <a:r>
              <a:rPr lang="en-US" sz="2200" dirty="0" err="1">
                <a:solidFill>
                  <a:srgbClr val="FFFF00"/>
                </a:solidFill>
                <a:latin typeface="Chalkboard"/>
                <a:ea typeface="ＭＳ Ｐゴシック" charset="-128"/>
                <a:cs typeface="Chalkboard"/>
              </a:rPr>
              <a:t>lunghezza</a:t>
            </a:r>
            <a:r>
              <a:rPr lang="en-US" sz="2200" dirty="0">
                <a:solidFill>
                  <a:srgbClr val="FFFF00"/>
                </a:solidFill>
                <a:latin typeface="Chalkboard"/>
                <a:ea typeface="ＭＳ Ｐゴシック" charset="-128"/>
                <a:cs typeface="Chalkboard"/>
              </a:rPr>
              <a:t> </a:t>
            </a:r>
            <a:r>
              <a:rPr lang="en-US" sz="2200" dirty="0" err="1">
                <a:solidFill>
                  <a:srgbClr val="FFFF00"/>
                </a:solidFill>
                <a:latin typeface="Chalkboard"/>
                <a:ea typeface="ＭＳ Ｐゴシック" charset="-128"/>
                <a:cs typeface="Chalkboard"/>
              </a:rPr>
              <a:t>d’onda</a:t>
            </a:r>
            <a:r>
              <a:rPr lang="en-US" sz="2200" dirty="0">
                <a:solidFill>
                  <a:srgbClr val="FFFF00"/>
                </a:solidFill>
                <a:latin typeface="Chalkboard"/>
                <a:ea typeface="ＭＳ Ｐゴシック" charset="-128"/>
                <a:cs typeface="Chalkboard"/>
              </a:rPr>
              <a:t>.</a:t>
            </a:r>
          </a:p>
          <a:p>
            <a:pPr marL="342900" indent="-342900" algn="l">
              <a:spcBef>
                <a:spcPct val="20000"/>
              </a:spcBef>
              <a:buClr>
                <a:schemeClr val="accent2"/>
              </a:buClr>
              <a:buSzPct val="80000"/>
              <a:buFont typeface="Wingdings" charset="2"/>
              <a:buChar char="l"/>
            </a:pPr>
            <a:r>
              <a:rPr lang="en-US" sz="2800" dirty="0" err="1">
                <a:solidFill>
                  <a:srgbClr val="FFFF00"/>
                </a:solidFill>
                <a:latin typeface="Chalkboard"/>
                <a:cs typeface="Chalkboard"/>
              </a:rPr>
              <a:t>Componenti</a:t>
            </a:r>
            <a:r>
              <a:rPr lang="en-US" sz="2800" dirty="0">
                <a:solidFill>
                  <a:srgbClr val="FFFF00"/>
                </a:solidFill>
                <a:latin typeface="Chalkboard"/>
                <a:cs typeface="Chalkboard"/>
              </a:rPr>
              <a:t>:</a:t>
            </a:r>
          </a:p>
          <a:p>
            <a:pPr marL="669925" lvl="1" indent="-325438" algn="l">
              <a:spcBef>
                <a:spcPct val="20000"/>
              </a:spcBef>
              <a:buClr>
                <a:schemeClr val="tx1"/>
              </a:buClr>
              <a:buSzPct val="90000"/>
              <a:buFontTx/>
              <a:buChar char="–"/>
            </a:pPr>
            <a:r>
              <a:rPr lang="en-US" sz="2200" dirty="0" err="1">
                <a:solidFill>
                  <a:srgbClr val="FFFF00"/>
                </a:solidFill>
                <a:latin typeface="Chalkboard"/>
                <a:ea typeface="ＭＳ Ｐゴシック" charset="-128"/>
                <a:cs typeface="Chalkboard"/>
              </a:rPr>
              <a:t>Atomizzatore</a:t>
            </a:r>
            <a:r>
              <a:rPr lang="en-US" sz="2200" dirty="0">
                <a:solidFill>
                  <a:srgbClr val="FFFF00"/>
                </a:solidFill>
                <a:latin typeface="Chalkboard"/>
                <a:ea typeface="ＭＳ Ｐゴシック" charset="-128"/>
                <a:cs typeface="Chalkboard"/>
              </a:rPr>
              <a:t>, </a:t>
            </a:r>
            <a:r>
              <a:rPr lang="en-US" sz="2200" dirty="0" err="1">
                <a:solidFill>
                  <a:srgbClr val="FFFF00"/>
                </a:solidFill>
                <a:latin typeface="Chalkboard"/>
                <a:ea typeface="ＭＳ Ｐゴシック" charset="-128"/>
                <a:cs typeface="Chalkboard"/>
              </a:rPr>
              <a:t>fiamma</a:t>
            </a:r>
            <a:r>
              <a:rPr lang="en-US" sz="2200" dirty="0">
                <a:solidFill>
                  <a:srgbClr val="FFFF00"/>
                </a:solidFill>
                <a:latin typeface="Chalkboard"/>
                <a:ea typeface="ＭＳ Ｐゴシック" charset="-128"/>
                <a:cs typeface="Chalkboard"/>
              </a:rPr>
              <a:t>, </a:t>
            </a:r>
            <a:r>
              <a:rPr lang="en-US" sz="2200" dirty="0" err="1">
                <a:solidFill>
                  <a:srgbClr val="FFFF00"/>
                </a:solidFill>
                <a:latin typeface="Chalkboard"/>
                <a:ea typeface="ＭＳ Ｐゴシック" charset="-128"/>
                <a:cs typeface="Chalkboard"/>
              </a:rPr>
              <a:t>aria+gas</a:t>
            </a:r>
            <a:r>
              <a:rPr lang="en-US" sz="2200" dirty="0">
                <a:solidFill>
                  <a:srgbClr val="FFFF00"/>
                </a:solidFill>
                <a:latin typeface="Chalkboard"/>
                <a:ea typeface="ＭＳ Ｐゴシック" charset="-128"/>
                <a:cs typeface="Chalkboard"/>
              </a:rPr>
              <a:t>, </a:t>
            </a:r>
            <a:r>
              <a:rPr lang="en-US" sz="2200" dirty="0" err="1">
                <a:solidFill>
                  <a:srgbClr val="FFFF00"/>
                </a:solidFill>
                <a:latin typeface="Chalkboard"/>
                <a:ea typeface="ＭＳ Ｐゴシック" charset="-128"/>
                <a:cs typeface="Chalkboard"/>
              </a:rPr>
              <a:t>monocromatore</a:t>
            </a:r>
            <a:r>
              <a:rPr lang="en-US" sz="2200" dirty="0">
                <a:solidFill>
                  <a:srgbClr val="FFFF00"/>
                </a:solidFill>
                <a:latin typeface="Chalkboard"/>
                <a:ea typeface="ＭＳ Ｐゴシック" charset="-128"/>
                <a:cs typeface="Chalkboard"/>
              </a:rPr>
              <a:t>, detector, </a:t>
            </a:r>
            <a:r>
              <a:rPr lang="en-US" sz="2200" dirty="0" err="1">
                <a:solidFill>
                  <a:srgbClr val="FFFF00"/>
                </a:solidFill>
                <a:latin typeface="Chalkboard"/>
                <a:ea typeface="ＭＳ Ｐゴシック" charset="-128"/>
                <a:cs typeface="Chalkboard"/>
              </a:rPr>
              <a:t>strumento</a:t>
            </a:r>
            <a:r>
              <a:rPr lang="en-US" sz="2200" dirty="0">
                <a:solidFill>
                  <a:srgbClr val="FFFF00"/>
                </a:solidFill>
                <a:latin typeface="Chalkboard"/>
                <a:ea typeface="ＭＳ Ｐゴシック" charset="-128"/>
                <a:cs typeface="Chalkboard"/>
              </a:rPr>
              <a:t> </a:t>
            </a:r>
            <a:r>
              <a:rPr lang="en-US" sz="2200" dirty="0" err="1">
                <a:solidFill>
                  <a:srgbClr val="FFFF00"/>
                </a:solidFill>
                <a:latin typeface="Chalkboard"/>
                <a:ea typeface="ＭＳ Ｐゴシック" charset="-128"/>
                <a:cs typeface="Chalkboard"/>
              </a:rPr>
              <a:t>di</a:t>
            </a:r>
            <a:r>
              <a:rPr lang="en-US" sz="2200" dirty="0">
                <a:solidFill>
                  <a:srgbClr val="FFFF00"/>
                </a:solidFill>
                <a:latin typeface="Chalkboard"/>
                <a:ea typeface="ＭＳ Ｐゴシック" charset="-128"/>
                <a:cs typeface="Chalkboard"/>
              </a:rPr>
              <a:t> data processing</a:t>
            </a:r>
          </a:p>
          <a:p>
            <a:pPr marL="342900" indent="-342900" algn="l">
              <a:spcBef>
                <a:spcPct val="20000"/>
              </a:spcBef>
              <a:buClr>
                <a:schemeClr val="accent2"/>
              </a:buClr>
              <a:buSzPct val="80000"/>
              <a:buFont typeface="Wingdings" charset="2"/>
              <a:buChar char="l"/>
            </a:pPr>
            <a:r>
              <a:rPr lang="en-US" sz="2800" dirty="0" err="1">
                <a:solidFill>
                  <a:srgbClr val="FFFF00"/>
                </a:solidFill>
                <a:latin typeface="Chalkboard"/>
                <a:cs typeface="Chalkboard"/>
              </a:rPr>
              <a:t>Uso</a:t>
            </a:r>
            <a:r>
              <a:rPr lang="en-US" sz="2800" dirty="0">
                <a:solidFill>
                  <a:srgbClr val="FFFF00"/>
                </a:solidFill>
                <a:latin typeface="Chalkboard"/>
                <a:cs typeface="Chalkboard"/>
              </a:rPr>
              <a:t>:</a:t>
            </a:r>
          </a:p>
          <a:p>
            <a:pPr marL="669925" lvl="1" indent="-325438" algn="l">
              <a:spcBef>
                <a:spcPct val="20000"/>
              </a:spcBef>
              <a:buClr>
                <a:schemeClr val="tx1"/>
              </a:buClr>
              <a:buSzPct val="90000"/>
              <a:buFontTx/>
              <a:buChar char="–"/>
            </a:pPr>
            <a:r>
              <a:rPr lang="en-US" sz="2200" dirty="0">
                <a:solidFill>
                  <a:srgbClr val="FFFF00"/>
                </a:solidFill>
                <a:latin typeface="Chalkboard"/>
                <a:ea typeface="ＭＳ Ｐゴシック" charset="-128"/>
                <a:cs typeface="Chalkboard"/>
              </a:rPr>
              <a:t>Na, K, Li, </a:t>
            </a:r>
            <a:r>
              <a:rPr lang="en-US" sz="2200" dirty="0" err="1">
                <a:solidFill>
                  <a:srgbClr val="FFFF00"/>
                </a:solidFill>
                <a:latin typeface="Chalkboard"/>
                <a:ea typeface="ＭＳ Ｐゴシック" charset="-128"/>
                <a:cs typeface="Chalkboard"/>
              </a:rPr>
              <a:t>Rb</a:t>
            </a:r>
            <a:r>
              <a:rPr lang="en-US" sz="2200" dirty="0">
                <a:solidFill>
                  <a:srgbClr val="FFFF00"/>
                </a:solidFill>
                <a:latin typeface="Chalkboard"/>
                <a:ea typeface="ＭＳ Ｐゴシック" charset="-128"/>
                <a:cs typeface="Chalkboard"/>
              </a:rPr>
              <a:t>, Cs,</a:t>
            </a:r>
            <a:r>
              <a:rPr lang="en-US" sz="2200" baseline="30000" dirty="0">
                <a:solidFill>
                  <a:srgbClr val="FFFF00"/>
                </a:solidFill>
                <a:latin typeface="Chalkboard"/>
                <a:ea typeface="ＭＳ Ｐゴシック" charset="-128"/>
                <a:cs typeface="Chalkboard"/>
              </a:rPr>
              <a:t> </a:t>
            </a:r>
            <a:endParaRPr lang="en-US" sz="2200" dirty="0">
              <a:solidFill>
                <a:srgbClr val="FFFF00"/>
              </a:solidFill>
              <a:latin typeface="Chalkboard"/>
              <a:ea typeface="ＭＳ Ｐゴシック" charset="-128"/>
              <a:cs typeface="Chalkboard"/>
            </a:endParaRPr>
          </a:p>
          <a:p>
            <a:pPr marL="342900" indent="-342900" algn="l">
              <a:spcBef>
                <a:spcPct val="20000"/>
              </a:spcBef>
              <a:buClr>
                <a:schemeClr val="accent2"/>
              </a:buClr>
              <a:buSzPct val="80000"/>
              <a:buFont typeface="Wingdings" charset="2"/>
              <a:buNone/>
            </a:pPr>
            <a:endParaRPr lang="en-US" sz="2600" dirty="0">
              <a:solidFill>
                <a:srgbClr val="FFFF00"/>
              </a:solidFill>
              <a:latin typeface="Chalkboard"/>
              <a:cs typeface="Chalkboard"/>
            </a:endParaRPr>
          </a:p>
        </p:txBody>
      </p:sp>
      <p:sp>
        <p:nvSpPr>
          <p:cNvPr id="21508" name="Text Box 8"/>
          <p:cNvSpPr txBox="1">
            <a:spLocks noChangeArrowheads="1"/>
          </p:cNvSpPr>
          <p:nvPr/>
        </p:nvSpPr>
        <p:spPr bwMode="auto">
          <a:xfrm>
            <a:off x="382588" y="6297890"/>
            <a:ext cx="7147157" cy="369332"/>
          </a:xfrm>
          <a:prstGeom prst="rect">
            <a:avLst/>
          </a:prstGeom>
          <a:noFill/>
          <a:ln w="9525">
            <a:noFill/>
            <a:miter lim="800000"/>
            <a:headEnd/>
            <a:tailEnd/>
          </a:ln>
        </p:spPr>
        <p:txBody>
          <a:bodyPr wrap="none" anchor="ctr">
            <a:prstTxWarp prst="textNoShape">
              <a:avLst/>
            </a:prstTxWarp>
            <a:spAutoFit/>
          </a:bodyPr>
          <a:lstStyle/>
          <a:p>
            <a:pPr>
              <a:spcBef>
                <a:spcPct val="50000"/>
              </a:spcBef>
            </a:pPr>
            <a:r>
              <a:rPr lang="en-US">
                <a:solidFill>
                  <a:schemeClr val="bg1"/>
                </a:solidFill>
                <a:latin typeface="Chalkboard"/>
                <a:cs typeface="Chalkboard"/>
              </a:rPr>
              <a:t>LA FOTOMETRIA DI FIAMMA E’ UN METODO CHE PRECEDE L’AAS</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3554" name="Rectangle 5"/>
          <p:cNvSpPr>
            <a:spLocks noChangeArrowheads="1"/>
          </p:cNvSpPr>
          <p:nvPr/>
        </p:nvSpPr>
        <p:spPr bwMode="auto">
          <a:xfrm>
            <a:off x="457200" y="2784475"/>
            <a:ext cx="8229600" cy="3616325"/>
          </a:xfrm>
          <a:prstGeom prst="rect">
            <a:avLst/>
          </a:prstGeom>
          <a:noFill/>
          <a:ln w="9525">
            <a:noFill/>
            <a:miter lim="800000"/>
            <a:headEnd/>
            <a:tailEnd/>
          </a:ln>
        </p:spPr>
        <p:txBody>
          <a:bodyPr>
            <a:prstTxWarp prst="textNoShape">
              <a:avLst/>
            </a:prstTxWarp>
          </a:bodyPr>
          <a:lstStyle/>
          <a:p>
            <a:pPr marL="342900" indent="-342900" algn="l">
              <a:spcBef>
                <a:spcPct val="20000"/>
              </a:spcBef>
              <a:buClr>
                <a:schemeClr val="accent2"/>
              </a:buClr>
              <a:buSzPct val="80000"/>
              <a:buFont typeface="Wingdings" charset="2"/>
              <a:buChar char="l"/>
            </a:pPr>
            <a:r>
              <a:rPr lang="en-US" sz="2400" b="1" dirty="0">
                <a:solidFill>
                  <a:srgbClr val="FFFF00"/>
                </a:solidFill>
                <a:latin typeface="Chalkboard"/>
                <a:cs typeface="Chalkboard"/>
              </a:rPr>
              <a:t>Inductively Coupled Plasma (ICP) </a:t>
            </a:r>
            <a:r>
              <a:rPr lang="en-US" sz="2400" b="1" dirty="0" err="1">
                <a:solidFill>
                  <a:srgbClr val="FFFF00"/>
                </a:solidFill>
                <a:latin typeface="Chalkboard"/>
                <a:cs typeface="Chalkboard"/>
              </a:rPr>
              <a:t>è</a:t>
            </a:r>
            <a:r>
              <a:rPr lang="en-US" sz="2400" b="1" dirty="0">
                <a:solidFill>
                  <a:srgbClr val="FFFF00"/>
                </a:solidFill>
                <a:latin typeface="Chalkboard"/>
                <a:cs typeface="Chalkboard"/>
              </a:rPr>
              <a:t> un </a:t>
            </a:r>
            <a:r>
              <a:rPr lang="en-US" sz="2400" b="1" dirty="0" err="1">
                <a:solidFill>
                  <a:srgbClr val="FFFF00"/>
                </a:solidFill>
                <a:latin typeface="Chalkboard"/>
                <a:cs typeface="Chalkboard"/>
              </a:rPr>
              <a:t>tipo</a:t>
            </a:r>
            <a:r>
              <a:rPr lang="en-US" sz="2400" b="1" dirty="0">
                <a:solidFill>
                  <a:srgbClr val="FFFF00"/>
                </a:solidFill>
                <a:latin typeface="Chalkboard"/>
                <a:cs typeface="Chalkboard"/>
              </a:rPr>
              <a:t> </a:t>
            </a:r>
            <a:r>
              <a:rPr lang="en-US" sz="2400" b="1" dirty="0" err="1">
                <a:solidFill>
                  <a:srgbClr val="FFFF00"/>
                </a:solidFill>
                <a:latin typeface="Chalkboard"/>
                <a:cs typeface="Chalkboard"/>
              </a:rPr>
              <a:t>di</a:t>
            </a:r>
            <a:r>
              <a:rPr lang="en-US" sz="2400" b="1" dirty="0">
                <a:solidFill>
                  <a:srgbClr val="FFFF00"/>
                </a:solidFill>
                <a:latin typeface="Chalkboard"/>
                <a:cs typeface="Chalkboard"/>
              </a:rPr>
              <a:t> </a:t>
            </a:r>
            <a:r>
              <a:rPr lang="en-US" sz="2400" b="1" dirty="0" err="1">
                <a:solidFill>
                  <a:srgbClr val="FFFF00"/>
                </a:solidFill>
                <a:latin typeface="Chalkboard"/>
                <a:cs typeface="Chalkboard"/>
              </a:rPr>
              <a:t>sorgente</a:t>
            </a:r>
            <a:r>
              <a:rPr lang="en-US" sz="2400" b="1" dirty="0">
                <a:solidFill>
                  <a:srgbClr val="FFFF00"/>
                </a:solidFill>
                <a:latin typeface="Chalkboard"/>
                <a:cs typeface="Chalkboard"/>
              </a:rPr>
              <a:t> al plasma</a:t>
            </a:r>
          </a:p>
          <a:p>
            <a:pPr marL="342900" indent="-342900" algn="l">
              <a:spcBef>
                <a:spcPct val="20000"/>
              </a:spcBef>
              <a:buClr>
                <a:schemeClr val="accent2"/>
              </a:buClr>
              <a:buSzPct val="80000"/>
              <a:buFont typeface="Wingdings" charset="2"/>
              <a:buChar char="l"/>
            </a:pPr>
            <a:r>
              <a:rPr lang="en-US" sz="2400" b="1" dirty="0">
                <a:solidFill>
                  <a:srgbClr val="FFFF00"/>
                </a:solidFill>
                <a:latin typeface="Chalkboard"/>
                <a:cs typeface="Chalkboard"/>
              </a:rPr>
              <a:t>Il </a:t>
            </a:r>
            <a:r>
              <a:rPr lang="en-US" sz="2400" b="1" i="1" dirty="0">
                <a:solidFill>
                  <a:srgbClr val="FFFF00"/>
                </a:solidFill>
                <a:latin typeface="Chalkboard"/>
                <a:cs typeface="Chalkboard"/>
              </a:rPr>
              <a:t>plasma</a:t>
            </a:r>
            <a:r>
              <a:rPr lang="en-US" sz="2400" b="1" dirty="0">
                <a:solidFill>
                  <a:srgbClr val="FFFF00"/>
                </a:solidFill>
                <a:latin typeface="Chalkboard"/>
                <a:cs typeface="Chalkboard"/>
              </a:rPr>
              <a:t> </a:t>
            </a:r>
            <a:r>
              <a:rPr lang="en-US" sz="2400" b="1" dirty="0" err="1">
                <a:solidFill>
                  <a:srgbClr val="FFFF00"/>
                </a:solidFill>
                <a:latin typeface="Chalkboard"/>
                <a:cs typeface="Chalkboard"/>
              </a:rPr>
              <a:t>è</a:t>
            </a:r>
            <a:r>
              <a:rPr lang="en-US" sz="2400" b="1" dirty="0">
                <a:solidFill>
                  <a:srgbClr val="FFFF00"/>
                </a:solidFill>
                <a:latin typeface="Chalkboard"/>
                <a:cs typeface="Chalkboard"/>
              </a:rPr>
              <a:t> </a:t>
            </a:r>
            <a:r>
              <a:rPr lang="en-US" sz="2400" b="1" dirty="0" err="1">
                <a:solidFill>
                  <a:srgbClr val="FFFF00"/>
                </a:solidFill>
                <a:latin typeface="Chalkboard"/>
                <a:cs typeface="Chalkboard"/>
              </a:rPr>
              <a:t>prodotto</a:t>
            </a:r>
            <a:r>
              <a:rPr lang="en-US" sz="2400" b="1" dirty="0">
                <a:solidFill>
                  <a:srgbClr val="FFFF00"/>
                </a:solidFill>
                <a:latin typeface="Chalkboard"/>
                <a:cs typeface="Chalkboard"/>
              </a:rPr>
              <a:t> per </a:t>
            </a:r>
            <a:r>
              <a:rPr lang="en-US" sz="2400" b="1" dirty="0" err="1">
                <a:solidFill>
                  <a:srgbClr val="FFFF00"/>
                </a:solidFill>
                <a:latin typeface="Chalkboard"/>
                <a:cs typeface="Chalkboard"/>
              </a:rPr>
              <a:t>induzione</a:t>
            </a:r>
            <a:r>
              <a:rPr lang="en-US" sz="2400" b="1" dirty="0">
                <a:solidFill>
                  <a:srgbClr val="FFFF00"/>
                </a:solidFill>
                <a:latin typeface="Chalkboard"/>
                <a:cs typeface="Chalkboard"/>
              </a:rPr>
              <a:t> </a:t>
            </a:r>
            <a:r>
              <a:rPr lang="en-US" sz="2400" b="1" dirty="0" err="1">
                <a:solidFill>
                  <a:srgbClr val="FFFF00"/>
                </a:solidFill>
                <a:latin typeface="Chalkboard"/>
                <a:cs typeface="Chalkboard"/>
              </a:rPr>
              <a:t>elettromagnetica</a:t>
            </a:r>
            <a:r>
              <a:rPr lang="en-US" sz="2400" b="1" dirty="0">
                <a:solidFill>
                  <a:srgbClr val="FFFF00"/>
                </a:solidFill>
                <a:latin typeface="Chalkboard"/>
                <a:cs typeface="Chalkboard"/>
              </a:rPr>
              <a:t> con </a:t>
            </a:r>
            <a:r>
              <a:rPr lang="en-US" sz="2400" b="1" dirty="0" err="1">
                <a:solidFill>
                  <a:srgbClr val="FFFF00"/>
                </a:solidFill>
                <a:latin typeface="Chalkboard"/>
                <a:cs typeface="Chalkboard"/>
              </a:rPr>
              <a:t>generatore</a:t>
            </a:r>
            <a:r>
              <a:rPr lang="en-US" sz="2400" b="1" dirty="0">
                <a:solidFill>
                  <a:srgbClr val="FFFF00"/>
                </a:solidFill>
                <a:latin typeface="Chalkboard"/>
                <a:cs typeface="Chalkboard"/>
              </a:rPr>
              <a:t> </a:t>
            </a:r>
            <a:r>
              <a:rPr lang="en-US" sz="2400" b="1" dirty="0" err="1">
                <a:solidFill>
                  <a:srgbClr val="FFFF00"/>
                </a:solidFill>
                <a:latin typeface="Chalkboard"/>
                <a:cs typeface="Chalkboard"/>
              </a:rPr>
              <a:t>di</a:t>
            </a:r>
            <a:r>
              <a:rPr lang="en-US" sz="2400" b="1" dirty="0">
                <a:solidFill>
                  <a:srgbClr val="FFFF00"/>
                </a:solidFill>
                <a:latin typeface="Chalkboard"/>
                <a:cs typeface="Chalkboard"/>
              </a:rPr>
              <a:t> radio-</a:t>
            </a:r>
            <a:r>
              <a:rPr lang="en-US" sz="2400" b="1" dirty="0" err="1">
                <a:solidFill>
                  <a:srgbClr val="FFFF00"/>
                </a:solidFill>
                <a:latin typeface="Chalkboard"/>
                <a:cs typeface="Chalkboard"/>
              </a:rPr>
              <a:t>frequenze</a:t>
            </a:r>
            <a:endParaRPr lang="en-US" sz="2400" b="1" dirty="0">
              <a:solidFill>
                <a:srgbClr val="FFFF00"/>
              </a:solidFill>
              <a:latin typeface="Chalkboard"/>
              <a:cs typeface="Chalkboard"/>
            </a:endParaRPr>
          </a:p>
          <a:p>
            <a:pPr marL="342900" indent="-342900" algn="l">
              <a:spcBef>
                <a:spcPct val="20000"/>
              </a:spcBef>
              <a:buClr>
                <a:schemeClr val="accent2"/>
              </a:buClr>
              <a:buSzPct val="80000"/>
              <a:buFont typeface="Wingdings" charset="2"/>
              <a:buChar char="l"/>
            </a:pPr>
            <a:r>
              <a:rPr lang="en-US" sz="2400" b="1" dirty="0">
                <a:solidFill>
                  <a:srgbClr val="FFFF00"/>
                </a:solidFill>
                <a:latin typeface="Chalkboard"/>
                <a:cs typeface="Chalkboard"/>
              </a:rPr>
              <a:t>L’ICP </a:t>
            </a:r>
            <a:r>
              <a:rPr lang="en-US" sz="2400" b="1" dirty="0" err="1">
                <a:solidFill>
                  <a:srgbClr val="FFFF00"/>
                </a:solidFill>
                <a:latin typeface="Chalkboard"/>
                <a:cs typeface="Chalkboard"/>
              </a:rPr>
              <a:t>è</a:t>
            </a:r>
            <a:r>
              <a:rPr lang="en-US" sz="2400" b="1" dirty="0">
                <a:solidFill>
                  <a:srgbClr val="FFFF00"/>
                </a:solidFill>
                <a:latin typeface="Chalkboard"/>
                <a:cs typeface="Chalkboard"/>
              </a:rPr>
              <a:t> </a:t>
            </a:r>
            <a:r>
              <a:rPr lang="en-US" sz="2400" b="1" dirty="0" err="1">
                <a:solidFill>
                  <a:srgbClr val="FFFF00"/>
                </a:solidFill>
                <a:latin typeface="Chalkboard"/>
                <a:cs typeface="Chalkboard"/>
              </a:rPr>
              <a:t>ampiamente</a:t>
            </a:r>
            <a:r>
              <a:rPr lang="en-US" sz="2400" b="1" dirty="0">
                <a:solidFill>
                  <a:srgbClr val="FFFF00"/>
                </a:solidFill>
                <a:latin typeface="Chalkboard"/>
                <a:cs typeface="Chalkboard"/>
              </a:rPr>
              <a:t> </a:t>
            </a:r>
            <a:r>
              <a:rPr lang="en-US" sz="2400" b="1" dirty="0" err="1">
                <a:solidFill>
                  <a:srgbClr val="FFFF00"/>
                </a:solidFill>
                <a:latin typeface="Chalkboard"/>
                <a:cs typeface="Chalkboard"/>
              </a:rPr>
              <a:t>utilizzato</a:t>
            </a:r>
            <a:r>
              <a:rPr lang="en-US" sz="2400" b="1" dirty="0">
                <a:solidFill>
                  <a:srgbClr val="FFFF00"/>
                </a:solidFill>
                <a:latin typeface="Chalkboard"/>
                <a:cs typeface="Chalkboard"/>
              </a:rPr>
              <a:t>, </a:t>
            </a:r>
            <a:r>
              <a:rPr lang="en-US" sz="2400" b="1" dirty="0" err="1">
                <a:solidFill>
                  <a:srgbClr val="FFFF00"/>
                </a:solidFill>
                <a:latin typeface="Chalkboard"/>
                <a:cs typeface="Chalkboard"/>
              </a:rPr>
              <a:t>fra</a:t>
            </a:r>
            <a:r>
              <a:rPr lang="en-US" sz="2400" b="1" dirty="0">
                <a:solidFill>
                  <a:srgbClr val="FFFF00"/>
                </a:solidFill>
                <a:latin typeface="Chalkboard"/>
                <a:cs typeface="Chalkboard"/>
              </a:rPr>
              <a:t> le </a:t>
            </a:r>
            <a:r>
              <a:rPr lang="en-US" sz="2400" b="1" dirty="0" err="1">
                <a:solidFill>
                  <a:srgbClr val="FFFF00"/>
                </a:solidFill>
                <a:latin typeface="Chalkboard"/>
                <a:cs typeface="Chalkboard"/>
              </a:rPr>
              <a:t>tecniche</a:t>
            </a:r>
            <a:r>
              <a:rPr lang="en-US" sz="2400" b="1" dirty="0">
                <a:solidFill>
                  <a:srgbClr val="FFFF00"/>
                </a:solidFill>
                <a:latin typeface="Chalkboard"/>
                <a:cs typeface="Chalkboard"/>
              </a:rPr>
              <a:t> </a:t>
            </a:r>
            <a:r>
              <a:rPr lang="en-US" sz="2400" b="1" dirty="0" err="1">
                <a:solidFill>
                  <a:srgbClr val="FFFF00"/>
                </a:solidFill>
                <a:latin typeface="Chalkboard"/>
                <a:cs typeface="Chalkboard"/>
              </a:rPr>
              <a:t>analitiche</a:t>
            </a:r>
            <a:r>
              <a:rPr lang="en-US" sz="2400" b="1" dirty="0">
                <a:solidFill>
                  <a:srgbClr val="FFFF00"/>
                </a:solidFill>
                <a:latin typeface="Chalkboard"/>
                <a:cs typeface="Chalkboard"/>
              </a:rPr>
              <a:t>, per la </a:t>
            </a:r>
            <a:r>
              <a:rPr lang="en-US" sz="2400" b="1" dirty="0" err="1">
                <a:solidFill>
                  <a:srgbClr val="FFFF00"/>
                </a:solidFill>
                <a:latin typeface="Chalkboard"/>
                <a:cs typeface="Chalkboard"/>
              </a:rPr>
              <a:t>misura</a:t>
            </a:r>
            <a:r>
              <a:rPr lang="en-US" sz="2400" b="1" dirty="0">
                <a:solidFill>
                  <a:srgbClr val="FFFF00"/>
                </a:solidFill>
                <a:latin typeface="Chalkboard"/>
                <a:cs typeface="Chalkboard"/>
              </a:rPr>
              <a:t> </a:t>
            </a:r>
            <a:r>
              <a:rPr lang="en-US" sz="2400" b="1" dirty="0" err="1">
                <a:solidFill>
                  <a:srgbClr val="FFFF00"/>
                </a:solidFill>
                <a:latin typeface="Chalkboard"/>
                <a:cs typeface="Chalkboard"/>
              </a:rPr>
              <a:t>delle</a:t>
            </a:r>
            <a:r>
              <a:rPr lang="en-US" sz="2400" b="1" dirty="0">
                <a:solidFill>
                  <a:srgbClr val="FFFF00"/>
                </a:solidFill>
                <a:latin typeface="Chalkboard"/>
                <a:cs typeface="Chalkboard"/>
              </a:rPr>
              <a:t> </a:t>
            </a:r>
            <a:r>
              <a:rPr lang="en-US" sz="2400" b="1" dirty="0" err="1">
                <a:solidFill>
                  <a:srgbClr val="FFFF00"/>
                </a:solidFill>
                <a:latin typeface="Chalkboard"/>
                <a:cs typeface="Chalkboard"/>
              </a:rPr>
              <a:t>concentrazioni</a:t>
            </a:r>
            <a:r>
              <a:rPr lang="en-US" sz="2400" b="1" dirty="0">
                <a:solidFill>
                  <a:srgbClr val="FFFF00"/>
                </a:solidFill>
                <a:latin typeface="Chalkboard"/>
                <a:cs typeface="Chalkboard"/>
              </a:rPr>
              <a:t> </a:t>
            </a:r>
            <a:r>
              <a:rPr lang="en-US" sz="2400" b="1" dirty="0" err="1">
                <a:solidFill>
                  <a:srgbClr val="FFFF00"/>
                </a:solidFill>
                <a:latin typeface="Chalkboard"/>
                <a:cs typeface="Chalkboard"/>
              </a:rPr>
              <a:t>dei</a:t>
            </a:r>
            <a:r>
              <a:rPr lang="en-US" sz="2400" b="1" dirty="0">
                <a:solidFill>
                  <a:srgbClr val="FFFF00"/>
                </a:solidFill>
                <a:latin typeface="Chalkboard"/>
                <a:cs typeface="Chalkboard"/>
              </a:rPr>
              <a:t> </a:t>
            </a:r>
            <a:r>
              <a:rPr lang="en-US" sz="2400" b="1" dirty="0" err="1">
                <a:solidFill>
                  <a:srgbClr val="FFFF00"/>
                </a:solidFill>
                <a:latin typeface="Chalkboard"/>
                <a:cs typeface="Chalkboard"/>
              </a:rPr>
              <a:t>metalli</a:t>
            </a:r>
            <a:r>
              <a:rPr lang="en-US" sz="2400" b="1" dirty="0">
                <a:solidFill>
                  <a:srgbClr val="FFFF00"/>
                </a:solidFill>
                <a:latin typeface="Chalkboard"/>
                <a:cs typeface="Chalkboard"/>
              </a:rPr>
              <a:t> in </a:t>
            </a:r>
            <a:r>
              <a:rPr lang="en-US" sz="2400" b="1" dirty="0" err="1">
                <a:solidFill>
                  <a:srgbClr val="FFFF00"/>
                </a:solidFill>
                <a:latin typeface="Chalkboard"/>
                <a:cs typeface="Chalkboard"/>
              </a:rPr>
              <a:t>traccia</a:t>
            </a:r>
            <a:r>
              <a:rPr lang="en-US" sz="2400" b="1" dirty="0">
                <a:solidFill>
                  <a:srgbClr val="FFFF00"/>
                </a:solidFill>
                <a:latin typeface="Chalkboard"/>
                <a:cs typeface="Chalkboard"/>
              </a:rPr>
              <a:t>. </a:t>
            </a:r>
          </a:p>
        </p:txBody>
      </p:sp>
      <p:sp>
        <p:nvSpPr>
          <p:cNvPr id="23555" name="Text Box 6"/>
          <p:cNvSpPr txBox="1">
            <a:spLocks noChangeArrowheads="1"/>
          </p:cNvSpPr>
          <p:nvPr/>
        </p:nvSpPr>
        <p:spPr bwMode="auto">
          <a:xfrm>
            <a:off x="533400" y="394166"/>
            <a:ext cx="7772400" cy="1938992"/>
          </a:xfrm>
          <a:prstGeom prst="rect">
            <a:avLst/>
          </a:prstGeom>
          <a:noFill/>
          <a:ln w="9525">
            <a:noFill/>
            <a:miter lim="800000"/>
            <a:headEnd/>
            <a:tailEnd/>
          </a:ln>
        </p:spPr>
        <p:txBody>
          <a:bodyPr anchor="ctr">
            <a:prstTxWarp prst="textNoShape">
              <a:avLst/>
            </a:prstTxWarp>
            <a:spAutoFit/>
          </a:bodyPr>
          <a:lstStyle/>
          <a:p>
            <a:pPr>
              <a:spcBef>
                <a:spcPct val="50000"/>
              </a:spcBef>
            </a:pPr>
            <a:r>
              <a:rPr lang="en-US" sz="2400" b="1" dirty="0" err="1">
                <a:solidFill>
                  <a:srgbClr val="FFFFFF"/>
                </a:solidFill>
                <a:latin typeface="Chalkboard"/>
                <a:cs typeface="Chalkboard"/>
              </a:rPr>
              <a:t>Negli</a:t>
            </a:r>
            <a:r>
              <a:rPr lang="en-US" sz="2400" b="1" dirty="0">
                <a:solidFill>
                  <a:srgbClr val="FFFFFF"/>
                </a:solidFill>
                <a:latin typeface="Chalkboard"/>
                <a:cs typeface="Chalkboard"/>
              </a:rPr>
              <a:t> </a:t>
            </a:r>
            <a:r>
              <a:rPr lang="en-US" sz="2400" b="1" dirty="0" err="1" smtClean="0">
                <a:solidFill>
                  <a:srgbClr val="FFFFFF"/>
                </a:solidFill>
                <a:latin typeface="Chalkboard"/>
                <a:cs typeface="Chalkboard"/>
              </a:rPr>
              <a:t>ultimi</a:t>
            </a:r>
            <a:r>
              <a:rPr lang="en-US" sz="2400" b="1" dirty="0" smtClean="0">
                <a:solidFill>
                  <a:srgbClr val="FFFFFF"/>
                </a:solidFill>
                <a:latin typeface="Chalkboard"/>
                <a:cs typeface="Chalkboard"/>
              </a:rPr>
              <a:t> 3-4 </a:t>
            </a:r>
            <a:r>
              <a:rPr lang="en-US" sz="2400" b="1" dirty="0" err="1" smtClean="0">
                <a:solidFill>
                  <a:srgbClr val="FFFFFF"/>
                </a:solidFill>
                <a:latin typeface="Chalkboard"/>
                <a:cs typeface="Chalkboard"/>
              </a:rPr>
              <a:t>decenni</a:t>
            </a:r>
            <a:r>
              <a:rPr lang="en-US" sz="2400" b="1" dirty="0">
                <a:solidFill>
                  <a:srgbClr val="FFFFFF"/>
                </a:solidFill>
                <a:latin typeface="Chalkboard"/>
                <a:cs typeface="Chalkboard"/>
              </a:rPr>
              <a:t>, la </a:t>
            </a:r>
            <a:r>
              <a:rPr lang="en-US" sz="2400" b="1" dirty="0" err="1">
                <a:solidFill>
                  <a:srgbClr val="FFFFFF"/>
                </a:solidFill>
                <a:latin typeface="Chalkboard"/>
                <a:cs typeface="Chalkboard"/>
              </a:rPr>
              <a:t>fotometria</a:t>
            </a:r>
            <a:r>
              <a:rPr lang="en-US" sz="2400" b="1" dirty="0">
                <a:solidFill>
                  <a:srgbClr val="FFFFFF"/>
                </a:solidFill>
                <a:latin typeface="Chalkboard"/>
                <a:cs typeface="Chalkboard"/>
              </a:rPr>
              <a:t> in </a:t>
            </a:r>
            <a:r>
              <a:rPr lang="en-US" sz="2400" b="1" dirty="0" err="1">
                <a:solidFill>
                  <a:srgbClr val="FFFFFF"/>
                </a:solidFill>
                <a:latin typeface="Chalkboard"/>
                <a:cs typeface="Chalkboard"/>
              </a:rPr>
              <a:t>emissione</a:t>
            </a:r>
            <a:r>
              <a:rPr lang="en-US" sz="2400" b="1" dirty="0">
                <a:solidFill>
                  <a:srgbClr val="FFFFFF"/>
                </a:solidFill>
                <a:latin typeface="Chalkboard"/>
                <a:cs typeface="Chalkboard"/>
              </a:rPr>
              <a:t> </a:t>
            </a:r>
            <a:r>
              <a:rPr lang="en-US" sz="2400" b="1" dirty="0" err="1">
                <a:solidFill>
                  <a:srgbClr val="FFFFFF"/>
                </a:solidFill>
                <a:latin typeface="Chalkboard"/>
                <a:cs typeface="Chalkboard"/>
              </a:rPr>
              <a:t>è</a:t>
            </a:r>
            <a:r>
              <a:rPr lang="en-US" sz="2400" b="1" dirty="0">
                <a:solidFill>
                  <a:srgbClr val="FFFFFF"/>
                </a:solidFill>
                <a:latin typeface="Chalkboard"/>
                <a:cs typeface="Chalkboard"/>
              </a:rPr>
              <a:t> </a:t>
            </a:r>
            <a:r>
              <a:rPr lang="en-US" sz="2400" b="1" dirty="0" err="1">
                <a:solidFill>
                  <a:srgbClr val="FFFFFF"/>
                </a:solidFill>
                <a:latin typeface="Chalkboard"/>
                <a:cs typeface="Chalkboard"/>
              </a:rPr>
              <a:t>stata</a:t>
            </a:r>
            <a:r>
              <a:rPr lang="en-US" sz="2400" b="1" dirty="0">
                <a:solidFill>
                  <a:srgbClr val="FFFFFF"/>
                </a:solidFill>
                <a:latin typeface="Chalkboard"/>
                <a:cs typeface="Chalkboard"/>
              </a:rPr>
              <a:t> </a:t>
            </a:r>
            <a:r>
              <a:rPr lang="en-US" sz="2400" b="1" dirty="0" err="1">
                <a:solidFill>
                  <a:srgbClr val="FFFFFF"/>
                </a:solidFill>
                <a:latin typeface="Chalkboard"/>
                <a:cs typeface="Chalkboard"/>
              </a:rPr>
              <a:t>riconsiderata</a:t>
            </a:r>
            <a:r>
              <a:rPr lang="en-US" sz="2400" b="1" dirty="0">
                <a:solidFill>
                  <a:srgbClr val="FFFFFF"/>
                </a:solidFill>
                <a:latin typeface="Chalkboard"/>
                <a:cs typeface="Chalkboard"/>
              </a:rPr>
              <a:t> grazie </a:t>
            </a:r>
            <a:r>
              <a:rPr lang="en-US" sz="2400" b="1" dirty="0" err="1">
                <a:solidFill>
                  <a:srgbClr val="FFFFFF"/>
                </a:solidFill>
                <a:latin typeface="Chalkboard"/>
                <a:cs typeface="Chalkboard"/>
              </a:rPr>
              <a:t>all’implementazione</a:t>
            </a:r>
            <a:r>
              <a:rPr lang="en-US" sz="2400" b="1" dirty="0">
                <a:solidFill>
                  <a:srgbClr val="FFFFFF"/>
                </a:solidFill>
                <a:latin typeface="Chalkboard"/>
                <a:cs typeface="Chalkboard"/>
              </a:rPr>
              <a:t> </a:t>
            </a:r>
            <a:r>
              <a:rPr lang="en-US" sz="2400" b="1" dirty="0" err="1">
                <a:solidFill>
                  <a:srgbClr val="FFFFFF"/>
                </a:solidFill>
                <a:latin typeface="Chalkboard"/>
                <a:cs typeface="Chalkboard"/>
              </a:rPr>
              <a:t>tecnologica</a:t>
            </a:r>
            <a:r>
              <a:rPr lang="en-US" sz="2400" b="1" dirty="0">
                <a:solidFill>
                  <a:srgbClr val="FFFFFF"/>
                </a:solidFill>
                <a:latin typeface="Chalkboard"/>
                <a:cs typeface="Chalkboard"/>
              </a:rPr>
              <a:t> </a:t>
            </a:r>
            <a:r>
              <a:rPr lang="en-US" sz="2400" b="1" dirty="0" err="1">
                <a:solidFill>
                  <a:srgbClr val="FFFFFF"/>
                </a:solidFill>
                <a:latin typeface="Chalkboard"/>
                <a:cs typeface="Chalkboard"/>
              </a:rPr>
              <a:t>che</a:t>
            </a:r>
            <a:r>
              <a:rPr lang="en-US" sz="2400" b="1" dirty="0">
                <a:solidFill>
                  <a:srgbClr val="FFFFFF"/>
                </a:solidFill>
                <a:latin typeface="Chalkboard"/>
                <a:cs typeface="Chalkboard"/>
              </a:rPr>
              <a:t> ha </a:t>
            </a:r>
            <a:r>
              <a:rPr lang="en-US" sz="2400" b="1" dirty="0" err="1">
                <a:solidFill>
                  <a:srgbClr val="FFFFFF"/>
                </a:solidFill>
                <a:latin typeface="Chalkboard"/>
                <a:cs typeface="Chalkboard"/>
              </a:rPr>
              <a:t>permesso</a:t>
            </a:r>
            <a:r>
              <a:rPr lang="en-US" sz="2400" b="1" dirty="0">
                <a:solidFill>
                  <a:srgbClr val="FFFFFF"/>
                </a:solidFill>
                <a:latin typeface="Chalkboard"/>
                <a:cs typeface="Chalkboard"/>
              </a:rPr>
              <a:t> </a:t>
            </a:r>
            <a:r>
              <a:rPr lang="en-US" sz="2400" b="1" dirty="0" err="1">
                <a:solidFill>
                  <a:srgbClr val="FFFFFF"/>
                </a:solidFill>
                <a:latin typeface="Chalkboard"/>
                <a:cs typeface="Chalkboard"/>
              </a:rPr>
              <a:t>l’utilizzazione</a:t>
            </a:r>
            <a:r>
              <a:rPr lang="en-US" sz="2400" b="1" dirty="0">
                <a:solidFill>
                  <a:srgbClr val="FFFFFF"/>
                </a:solidFill>
                <a:latin typeface="Chalkboard"/>
                <a:cs typeface="Chalkboard"/>
              </a:rPr>
              <a:t> </a:t>
            </a:r>
            <a:r>
              <a:rPr lang="en-US" sz="2400" b="1" dirty="0" err="1">
                <a:solidFill>
                  <a:srgbClr val="FFFFFF"/>
                </a:solidFill>
                <a:latin typeface="Chalkboard"/>
                <a:cs typeface="Chalkboard"/>
              </a:rPr>
              <a:t>di</a:t>
            </a:r>
            <a:r>
              <a:rPr lang="en-US" sz="2400" b="1" dirty="0">
                <a:solidFill>
                  <a:srgbClr val="FFFFFF"/>
                </a:solidFill>
                <a:latin typeface="Chalkboard"/>
                <a:cs typeface="Chalkboard"/>
              </a:rPr>
              <a:t> </a:t>
            </a:r>
            <a:r>
              <a:rPr lang="en-US" sz="2400" b="1" dirty="0" err="1">
                <a:solidFill>
                  <a:srgbClr val="FFFFFF"/>
                </a:solidFill>
                <a:latin typeface="Chalkboard"/>
                <a:cs typeface="Chalkboard"/>
              </a:rPr>
              <a:t>fiamme</a:t>
            </a:r>
            <a:r>
              <a:rPr lang="en-US" sz="2400" b="1" dirty="0">
                <a:solidFill>
                  <a:srgbClr val="FFFFFF"/>
                </a:solidFill>
                <a:latin typeface="Chalkboard"/>
                <a:cs typeface="Chalkboard"/>
              </a:rPr>
              <a:t> </a:t>
            </a:r>
            <a:r>
              <a:rPr lang="en-US" sz="2400" b="1" dirty="0" err="1">
                <a:solidFill>
                  <a:srgbClr val="FFFFFF"/>
                </a:solidFill>
                <a:latin typeface="Chalkboard"/>
                <a:cs typeface="Chalkboard"/>
              </a:rPr>
              <a:t>più</a:t>
            </a:r>
            <a:r>
              <a:rPr lang="en-US" sz="2400" b="1" dirty="0">
                <a:solidFill>
                  <a:srgbClr val="FFFFFF"/>
                </a:solidFill>
                <a:latin typeface="Chalkboard"/>
                <a:cs typeface="Chalkboard"/>
              </a:rPr>
              <a:t> </a:t>
            </a:r>
            <a:r>
              <a:rPr lang="en-US" sz="2400" b="1" dirty="0" err="1">
                <a:solidFill>
                  <a:srgbClr val="FFFFFF"/>
                </a:solidFill>
                <a:latin typeface="Chalkboard"/>
                <a:cs typeface="Chalkboard"/>
              </a:rPr>
              <a:t>potenti</a:t>
            </a:r>
            <a:r>
              <a:rPr lang="en-US" sz="2400" b="1" dirty="0">
                <a:solidFill>
                  <a:srgbClr val="FFFFFF"/>
                </a:solidFill>
                <a:latin typeface="Chalkboard"/>
                <a:cs typeface="Chalkboard"/>
              </a:rPr>
              <a:t> come </a:t>
            </a:r>
            <a:r>
              <a:rPr lang="en-US" sz="2400" b="1" dirty="0" err="1">
                <a:solidFill>
                  <a:srgbClr val="FFFFFF"/>
                </a:solidFill>
                <a:latin typeface="Chalkboard"/>
                <a:cs typeface="Chalkboard"/>
              </a:rPr>
              <a:t>il</a:t>
            </a:r>
            <a:r>
              <a:rPr lang="en-US" sz="2400" b="1" dirty="0">
                <a:solidFill>
                  <a:srgbClr val="FFFFFF"/>
                </a:solidFill>
                <a:latin typeface="Chalkboard"/>
                <a:cs typeface="Chalkboard"/>
              </a:rPr>
              <a:t> PLASMA, </a:t>
            </a:r>
            <a:r>
              <a:rPr lang="en-US" sz="2400" b="1" dirty="0" err="1">
                <a:solidFill>
                  <a:srgbClr val="FFFFFF"/>
                </a:solidFill>
                <a:latin typeface="Chalkboard"/>
                <a:cs typeface="Chalkboard"/>
              </a:rPr>
              <a:t>mediante</a:t>
            </a:r>
            <a:r>
              <a:rPr lang="en-US" sz="2400" b="1" dirty="0">
                <a:solidFill>
                  <a:srgbClr val="FFFFFF"/>
                </a:solidFill>
                <a:latin typeface="Chalkboard"/>
                <a:cs typeface="Chalkboard"/>
              </a:rPr>
              <a:t> </a:t>
            </a:r>
            <a:r>
              <a:rPr lang="en-US" sz="2400" b="1" dirty="0" err="1">
                <a:solidFill>
                  <a:srgbClr val="FFFFFF"/>
                </a:solidFill>
                <a:latin typeface="Chalkboard"/>
                <a:cs typeface="Chalkboard"/>
              </a:rPr>
              <a:t>una</a:t>
            </a:r>
            <a:r>
              <a:rPr lang="en-US" sz="2400" b="1" dirty="0">
                <a:solidFill>
                  <a:srgbClr val="FFFFFF"/>
                </a:solidFill>
                <a:latin typeface="Chalkboard"/>
                <a:cs typeface="Chalkboard"/>
              </a:rPr>
              <a:t> </a:t>
            </a:r>
            <a:r>
              <a:rPr lang="en-US" sz="2400" b="1" dirty="0" err="1">
                <a:solidFill>
                  <a:srgbClr val="FFFFFF"/>
                </a:solidFill>
                <a:latin typeface="Chalkboard"/>
                <a:cs typeface="Chalkboard"/>
              </a:rPr>
              <a:t>strumentazione</a:t>
            </a:r>
            <a:r>
              <a:rPr lang="en-US" sz="2400" b="1" dirty="0">
                <a:solidFill>
                  <a:srgbClr val="FFFFFF"/>
                </a:solidFill>
                <a:latin typeface="Chalkboard"/>
                <a:cs typeface="Chalkboard"/>
              </a:rPr>
              <a:t> </a:t>
            </a:r>
            <a:r>
              <a:rPr lang="en-US" sz="2400" b="1" dirty="0" err="1">
                <a:solidFill>
                  <a:srgbClr val="FFFFFF"/>
                </a:solidFill>
                <a:latin typeface="Chalkboard"/>
                <a:cs typeface="Chalkboard"/>
              </a:rPr>
              <a:t>denominata</a:t>
            </a:r>
            <a:r>
              <a:rPr lang="en-US" sz="2400" b="1" dirty="0">
                <a:solidFill>
                  <a:srgbClr val="FFFFFF"/>
                </a:solidFill>
                <a:latin typeface="Chalkboard"/>
                <a:cs typeface="Chalkboard"/>
              </a:rPr>
              <a:t> ICP</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420688" y="1600200"/>
            <a:ext cx="8299979"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
                <a:schemeClr val="hlink"/>
              </a:buClr>
              <a:buSzPct val="70000"/>
              <a:buFont typeface="Wingdings" charset="2"/>
              <a:buChar char="n"/>
              <a:tabLst/>
              <a:defRPr/>
            </a:pPr>
            <a:r>
              <a:rPr kumimoji="0" lang="en-US" sz="2400" b="0" i="0" u="none" strike="noStrike" kern="0" cap="none" spc="0" normalizeH="0" baseline="0" noProof="0" dirty="0" smtClean="0">
                <a:ln>
                  <a:noFill/>
                </a:ln>
                <a:solidFill>
                  <a:srgbClr val="00FFFF"/>
                </a:solidFill>
                <a:uLnTx/>
                <a:uFillTx/>
                <a:latin typeface="Chalkboard"/>
                <a:ea typeface="+mn-ea"/>
                <a:cs typeface="Chalkboard"/>
              </a:rPr>
              <a:t>Inductively coupled plasmas </a:t>
            </a:r>
            <a:r>
              <a:rPr kumimoji="0" lang="en-US" sz="2400" b="0" i="0" u="none" strike="noStrike" kern="0" cap="none" spc="0" normalizeH="0" baseline="0" noProof="0" dirty="0" err="1" smtClean="0">
                <a:ln>
                  <a:noFill/>
                </a:ln>
                <a:solidFill>
                  <a:srgbClr val="00FFFF"/>
                </a:solidFill>
                <a:uLnTx/>
                <a:uFillTx/>
                <a:latin typeface="Chalkboard"/>
                <a:ea typeface="+mn-ea"/>
                <a:cs typeface="Chalkboard"/>
              </a:rPr>
              <a:t>sono</a:t>
            </a:r>
            <a:r>
              <a:rPr kumimoji="0" lang="en-US" sz="2400" b="0" i="0" u="none" strike="noStrike" kern="0" cap="none" spc="0" normalizeH="0" baseline="0" noProof="0" dirty="0" smtClean="0">
                <a:ln>
                  <a:noFill/>
                </a:ln>
                <a:solidFill>
                  <a:srgbClr val="00FFFF"/>
                </a:solidFill>
                <a:uLnTx/>
                <a:uFillTx/>
                <a:latin typeface="Chalkboard"/>
                <a:ea typeface="+mn-ea"/>
                <a:cs typeface="Chalkboard"/>
              </a:rPr>
              <a:t> </a:t>
            </a:r>
            <a:r>
              <a:rPr kumimoji="0" lang="en-US" sz="2400" b="0" i="0" u="none" strike="noStrike" kern="0" cap="none" spc="0" normalizeH="0" baseline="0" noProof="0" dirty="0" err="1" smtClean="0">
                <a:ln>
                  <a:noFill/>
                </a:ln>
                <a:solidFill>
                  <a:srgbClr val="00FFFF"/>
                </a:solidFill>
                <a:uLnTx/>
                <a:uFillTx/>
                <a:latin typeface="Chalkboard"/>
                <a:ea typeface="+mn-ea"/>
                <a:cs typeface="Chalkboard"/>
              </a:rPr>
              <a:t>almeno</a:t>
            </a:r>
            <a:r>
              <a:rPr kumimoji="0" lang="en-US" sz="2400" b="0" i="0" u="none" strike="noStrike" kern="0" cap="none" spc="0" normalizeH="0" noProof="0" dirty="0" smtClean="0">
                <a:ln>
                  <a:noFill/>
                </a:ln>
                <a:solidFill>
                  <a:srgbClr val="00FFFF"/>
                </a:solidFill>
                <a:uLnTx/>
                <a:uFillTx/>
                <a:latin typeface="Chalkboard"/>
                <a:ea typeface="+mn-ea"/>
                <a:cs typeface="Chalkboard"/>
              </a:rPr>
              <a:t> </a:t>
            </a:r>
            <a:r>
              <a:rPr kumimoji="0" lang="en-US" sz="2400" b="0" i="0" u="none" strike="noStrike" kern="0" cap="none" spc="0" normalizeH="0" baseline="0" noProof="0" dirty="0" smtClean="0">
                <a:ln>
                  <a:noFill/>
                </a:ln>
                <a:solidFill>
                  <a:srgbClr val="00FFFF"/>
                </a:solidFill>
                <a:uLnTx/>
                <a:uFillTx/>
                <a:latin typeface="Chalkboard"/>
                <a:ea typeface="+mn-ea"/>
                <a:cs typeface="Chalkboard"/>
              </a:rPr>
              <a:t>2X </a:t>
            </a:r>
            <a:r>
              <a:rPr kumimoji="0" lang="en-US" sz="2400" b="0" i="0" u="none" strike="noStrike" kern="0" cap="none" spc="0" normalizeH="0" baseline="0" noProof="0" dirty="0" err="1" smtClean="0">
                <a:ln>
                  <a:noFill/>
                </a:ln>
                <a:solidFill>
                  <a:srgbClr val="00FFFF"/>
                </a:solidFill>
                <a:uLnTx/>
                <a:uFillTx/>
                <a:latin typeface="Chalkboard"/>
                <a:ea typeface="+mn-ea"/>
                <a:cs typeface="Chalkboard"/>
              </a:rPr>
              <a:t>più</a:t>
            </a:r>
            <a:r>
              <a:rPr kumimoji="0" lang="en-US" sz="2400" b="0" i="0" u="none" strike="noStrike" kern="0" cap="none" spc="0" normalizeH="0" baseline="0" noProof="0" dirty="0" smtClean="0">
                <a:ln>
                  <a:noFill/>
                </a:ln>
                <a:solidFill>
                  <a:srgbClr val="00FFFF"/>
                </a:solidFill>
                <a:uLnTx/>
                <a:uFillTx/>
                <a:latin typeface="Chalkboard"/>
                <a:ea typeface="+mn-ea"/>
                <a:cs typeface="Chalkboard"/>
              </a:rPr>
              <a:t> </a:t>
            </a:r>
            <a:r>
              <a:rPr kumimoji="0" lang="en-US" sz="2400" b="0" i="0" u="none" strike="noStrike" kern="0" cap="none" spc="0" normalizeH="0" baseline="0" noProof="0" dirty="0" err="1" smtClean="0">
                <a:ln>
                  <a:noFill/>
                </a:ln>
                <a:solidFill>
                  <a:srgbClr val="00FFFF"/>
                </a:solidFill>
                <a:uLnTx/>
                <a:uFillTx/>
                <a:latin typeface="Chalkboard"/>
                <a:ea typeface="+mn-ea"/>
                <a:cs typeface="Chalkboard"/>
              </a:rPr>
              <a:t>caldi</a:t>
            </a:r>
            <a:r>
              <a:rPr kumimoji="0" lang="en-US" sz="2400" b="0" i="0" u="none" strike="noStrike" kern="0" cap="none" spc="0" normalizeH="0" baseline="0" noProof="0" dirty="0" smtClean="0">
                <a:ln>
                  <a:noFill/>
                </a:ln>
                <a:solidFill>
                  <a:srgbClr val="00FFFF"/>
                </a:solidFill>
                <a:uLnTx/>
                <a:uFillTx/>
                <a:latin typeface="Chalkboard"/>
                <a:ea typeface="+mn-ea"/>
                <a:cs typeface="Chalkboard"/>
              </a:rPr>
              <a:t> </a:t>
            </a:r>
            <a:r>
              <a:rPr kumimoji="0" lang="en-US" sz="2400" b="0" i="0" u="none" strike="noStrike" kern="0" cap="none" spc="0" normalizeH="0" baseline="0" noProof="0" dirty="0" err="1" smtClean="0">
                <a:ln>
                  <a:noFill/>
                </a:ln>
                <a:solidFill>
                  <a:srgbClr val="00FFFF"/>
                </a:solidFill>
                <a:uLnTx/>
                <a:uFillTx/>
                <a:latin typeface="Chalkboard"/>
                <a:ea typeface="+mn-ea"/>
                <a:cs typeface="Chalkboard"/>
              </a:rPr>
              <a:t>delle</a:t>
            </a:r>
            <a:r>
              <a:rPr kumimoji="0" lang="en-US" sz="2400" b="0" i="0" u="none" strike="noStrike" kern="0" cap="none" spc="0" normalizeH="0" baseline="0" noProof="0" dirty="0" smtClean="0">
                <a:ln>
                  <a:noFill/>
                </a:ln>
                <a:solidFill>
                  <a:srgbClr val="00FFFF"/>
                </a:solidFill>
                <a:uLnTx/>
                <a:uFillTx/>
                <a:latin typeface="Chalkboard"/>
                <a:ea typeface="+mn-ea"/>
                <a:cs typeface="Chalkboard"/>
              </a:rPr>
              <a:t> AAS-</a:t>
            </a:r>
            <a:r>
              <a:rPr lang="en-US" sz="2400" kern="0" dirty="0" smtClean="0">
                <a:solidFill>
                  <a:srgbClr val="00FFFF"/>
                </a:solidFill>
                <a:latin typeface="Chalkboard"/>
                <a:cs typeface="Chalkboard"/>
              </a:rPr>
              <a:t>Flame </a:t>
            </a:r>
            <a:r>
              <a:rPr lang="en-US" sz="2400" kern="0" dirty="0" err="1" smtClean="0">
                <a:solidFill>
                  <a:srgbClr val="00FFFF"/>
                </a:solidFill>
                <a:latin typeface="Chalkboard"/>
                <a:cs typeface="Chalkboard"/>
              </a:rPr>
              <a:t>e</a:t>
            </a:r>
            <a:r>
              <a:rPr lang="en-US" sz="2400" kern="0" dirty="0" smtClean="0">
                <a:solidFill>
                  <a:srgbClr val="00FFFF"/>
                </a:solidFill>
                <a:latin typeface="Chalkboard"/>
                <a:cs typeface="Chalkboard"/>
              </a:rPr>
              <a:t> AAS-GF</a:t>
            </a:r>
            <a:r>
              <a:rPr kumimoji="0" lang="en-US" sz="2400" b="0" i="0" u="none" strike="noStrike" kern="0" cap="none" spc="0" normalizeH="0" baseline="0" noProof="0" dirty="0" smtClean="0">
                <a:ln>
                  <a:noFill/>
                </a:ln>
                <a:solidFill>
                  <a:srgbClr val="00FFFF"/>
                </a:solidFill>
                <a:uLnTx/>
                <a:uFillTx/>
                <a:latin typeface="Chalkboard"/>
                <a:ea typeface="+mn-ea"/>
                <a:cs typeface="Chalkboard"/>
              </a:rPr>
              <a:t>.</a:t>
            </a:r>
          </a:p>
          <a:p>
            <a:pPr marL="342900" lvl="0" indent="-342900" defTabSz="914400" fontAlgn="base">
              <a:lnSpc>
                <a:spcPct val="90000"/>
              </a:lnSpc>
              <a:spcBef>
                <a:spcPct val="20000"/>
              </a:spcBef>
              <a:spcAft>
                <a:spcPct val="0"/>
              </a:spcAft>
              <a:buClr>
                <a:schemeClr val="hlink"/>
              </a:buClr>
              <a:buSzPct val="70000"/>
              <a:buFont typeface="Wingdings" charset="2"/>
              <a:buChar char="n"/>
            </a:pPr>
            <a:r>
              <a:rPr kumimoji="0" lang="en-US" sz="2400" b="0" i="0" u="none" strike="noStrike" kern="0" cap="none" spc="0" normalizeH="0" baseline="0" noProof="0" dirty="0" smtClean="0">
                <a:ln>
                  <a:noFill/>
                </a:ln>
                <a:solidFill>
                  <a:srgbClr val="00FFFF"/>
                </a:solidFill>
                <a:uLnTx/>
                <a:uFillTx/>
                <a:latin typeface="Chalkboard"/>
                <a:ea typeface="+mn-ea"/>
                <a:cs typeface="Chalkboard"/>
              </a:rPr>
              <a:t>Il </a:t>
            </a:r>
            <a:r>
              <a:rPr lang="en-US" sz="2400" kern="0" dirty="0" smtClean="0">
                <a:solidFill>
                  <a:srgbClr val="00FFFF"/>
                </a:solidFill>
                <a:latin typeface="Chalkboard"/>
                <a:cs typeface="Chalkboard"/>
              </a:rPr>
              <a:t>plasma a </a:t>
            </a:r>
            <a:r>
              <a:rPr lang="en-US" sz="2400" kern="0" dirty="0" err="1" smtClean="0">
                <a:solidFill>
                  <a:srgbClr val="00FFFF"/>
                </a:solidFill>
                <a:latin typeface="Chalkboard"/>
                <a:cs typeface="Chalkboard"/>
              </a:rPr>
              <a:t>Ar</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è</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il</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risultato</a:t>
            </a:r>
            <a:r>
              <a:rPr lang="en-US" sz="2400" kern="0" dirty="0" smtClean="0">
                <a:solidFill>
                  <a:srgbClr val="00FFFF"/>
                </a:solidFill>
                <a:latin typeface="Chalkboard"/>
                <a:cs typeface="Chalkboard"/>
              </a:rPr>
              <a:t> del </a:t>
            </a:r>
            <a:r>
              <a:rPr lang="en-US" sz="2400" kern="0" dirty="0" err="1" smtClean="0">
                <a:solidFill>
                  <a:srgbClr val="00FFFF"/>
                </a:solidFill>
                <a:latin typeface="Chalkboard"/>
                <a:cs typeface="Chalkboard"/>
              </a:rPr>
              <a:t>flusso</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di</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ioni</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di</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Ar</a:t>
            </a:r>
            <a:r>
              <a:rPr lang="en-US" sz="2400" kern="0" dirty="0" smtClean="0">
                <a:solidFill>
                  <a:srgbClr val="00FFFF"/>
                </a:solidFill>
                <a:latin typeface="Chalkboard"/>
                <a:cs typeface="Chalkboard"/>
              </a:rPr>
              <a:t> in campo </a:t>
            </a:r>
            <a:r>
              <a:rPr lang="en-US" sz="2400" kern="0" dirty="0" err="1" smtClean="0">
                <a:solidFill>
                  <a:srgbClr val="00FFFF"/>
                </a:solidFill>
                <a:latin typeface="Chalkboard"/>
                <a:cs typeface="Chalkboard"/>
              </a:rPr>
              <a:t>di</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onde</a:t>
            </a:r>
            <a:r>
              <a:rPr lang="en-US" sz="2400" kern="0" dirty="0" smtClean="0">
                <a:solidFill>
                  <a:srgbClr val="00FFFF"/>
                </a:solidFill>
                <a:latin typeface="Chalkboard"/>
                <a:cs typeface="Chalkboard"/>
              </a:rPr>
              <a:t> radio forte </a:t>
            </a:r>
            <a:r>
              <a:rPr lang="en-US" sz="2400" kern="0" dirty="0" err="1" smtClean="0">
                <a:solidFill>
                  <a:srgbClr val="00FFFF"/>
                </a:solidFill>
                <a:latin typeface="Chalkboard"/>
                <a:cs typeface="Chalkboard"/>
              </a:rPr>
              <a:t>e</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localizzato</a:t>
            </a:r>
            <a:r>
              <a:rPr kumimoji="0" lang="en-US" sz="2400" b="0" i="0" u="none" strike="noStrike" kern="0" cap="none" spc="0" normalizeH="0" baseline="0" noProof="0" dirty="0" smtClean="0">
                <a:ln>
                  <a:noFill/>
                </a:ln>
                <a:solidFill>
                  <a:srgbClr val="00FFFF"/>
                </a:solidFill>
                <a:uLnTx/>
                <a:uFillTx/>
                <a:latin typeface="Chalkboard"/>
                <a:ea typeface="+mn-ea"/>
                <a:cs typeface="Chalkboard"/>
              </a:rPr>
              <a:t>.</a:t>
            </a:r>
          </a:p>
          <a:p>
            <a:pPr marL="342900" marR="0" lvl="0" indent="-342900" algn="l" defTabSz="914400" rtl="0" eaLnBrk="1" fontAlgn="base" latinLnBrk="0" hangingPunct="1">
              <a:lnSpc>
                <a:spcPct val="90000"/>
              </a:lnSpc>
              <a:spcBef>
                <a:spcPct val="20000"/>
              </a:spcBef>
              <a:spcAft>
                <a:spcPct val="0"/>
              </a:spcAft>
              <a:buClr>
                <a:schemeClr val="hlink"/>
              </a:buClr>
              <a:buSzPct val="70000"/>
              <a:buFont typeface="Wingdings" charset="2"/>
              <a:buChar char="n"/>
              <a:tabLst/>
              <a:defRPr/>
            </a:pPr>
            <a:r>
              <a:rPr kumimoji="0" lang="en-US" sz="2400" b="0" i="0" u="none" strike="noStrike" kern="0" cap="none" spc="0" normalizeH="0" baseline="0" noProof="0" dirty="0" smtClean="0">
                <a:ln>
                  <a:noFill/>
                </a:ln>
                <a:solidFill>
                  <a:srgbClr val="00FFFF"/>
                </a:solidFill>
                <a:uLnTx/>
                <a:uFillTx/>
                <a:latin typeface="Chalkboard"/>
                <a:ea typeface="+mn-ea"/>
                <a:cs typeface="Chalkboard"/>
              </a:rPr>
              <a:t>6000-10000 K </a:t>
            </a:r>
            <a:r>
              <a:rPr kumimoji="0" lang="en-US" sz="2400" b="0" i="0" u="none" strike="noStrike" kern="0" cap="none" spc="0" normalizeH="0" baseline="0" noProof="0" dirty="0" err="1" smtClean="0">
                <a:ln>
                  <a:noFill/>
                </a:ln>
                <a:solidFill>
                  <a:srgbClr val="00FFFF"/>
                </a:solidFill>
                <a:uLnTx/>
                <a:uFillTx/>
                <a:latin typeface="Chalkboard"/>
                <a:ea typeface="+mn-ea"/>
                <a:cs typeface="Chalkboard"/>
              </a:rPr>
              <a:t>sono</a:t>
            </a:r>
            <a:r>
              <a:rPr kumimoji="0" lang="en-US" sz="2400" b="0" i="0" u="none" strike="noStrike" kern="0" cap="none" spc="0" normalizeH="0" baseline="0" noProof="0" dirty="0" smtClean="0">
                <a:ln>
                  <a:noFill/>
                </a:ln>
                <a:solidFill>
                  <a:srgbClr val="00FFFF"/>
                </a:solidFill>
                <a:uLnTx/>
                <a:uFillTx/>
                <a:latin typeface="Chalkboard"/>
                <a:ea typeface="+mn-ea"/>
                <a:cs typeface="Chalkboard"/>
              </a:rPr>
              <a:t> le temperature </a:t>
            </a:r>
            <a:r>
              <a:rPr kumimoji="0" lang="en-US" sz="2400" b="0" i="0" u="none" strike="noStrike" kern="0" cap="none" spc="0" normalizeH="0" baseline="0" noProof="0" dirty="0" err="1" smtClean="0">
                <a:ln>
                  <a:noFill/>
                </a:ln>
                <a:solidFill>
                  <a:srgbClr val="00FFFF"/>
                </a:solidFill>
                <a:uLnTx/>
                <a:uFillTx/>
                <a:latin typeface="Chalkboard"/>
                <a:ea typeface="+mn-ea"/>
                <a:cs typeface="Chalkboard"/>
              </a:rPr>
              <a:t>di</a:t>
            </a:r>
            <a:r>
              <a:rPr kumimoji="0" lang="en-US" sz="2400" b="0" i="0" u="none" strike="noStrike" kern="0" cap="none" spc="0" normalizeH="0" baseline="0" noProof="0" dirty="0" smtClean="0">
                <a:ln>
                  <a:noFill/>
                </a:ln>
                <a:solidFill>
                  <a:srgbClr val="00FFFF"/>
                </a:solidFill>
                <a:uLnTx/>
                <a:uFillTx/>
                <a:latin typeface="Chalkboard"/>
                <a:ea typeface="+mn-ea"/>
                <a:cs typeface="Chalkboard"/>
              </a:rPr>
              <a:t> cui </a:t>
            </a:r>
            <a:r>
              <a:rPr kumimoji="0" lang="en-US" sz="2400" b="0" i="0" u="none" strike="noStrike" kern="0" cap="none" spc="0" normalizeH="0" baseline="0" noProof="0" dirty="0" err="1" smtClean="0">
                <a:ln>
                  <a:noFill/>
                </a:ln>
                <a:solidFill>
                  <a:srgbClr val="00FFFF"/>
                </a:solidFill>
                <a:uLnTx/>
                <a:uFillTx/>
                <a:latin typeface="Chalkboard"/>
                <a:ea typeface="+mn-ea"/>
                <a:cs typeface="Chalkboard"/>
              </a:rPr>
              <a:t>si</a:t>
            </a:r>
            <a:r>
              <a:rPr kumimoji="0" lang="en-US" sz="2400" b="0" i="0" u="none" strike="noStrike" kern="0" cap="none" spc="0" normalizeH="0" baseline="0" noProof="0" dirty="0" smtClean="0">
                <a:ln>
                  <a:noFill/>
                </a:ln>
                <a:solidFill>
                  <a:srgbClr val="00FFFF"/>
                </a:solidFill>
                <a:uLnTx/>
                <a:uFillTx/>
                <a:latin typeface="Chalkboard"/>
                <a:ea typeface="+mn-ea"/>
                <a:cs typeface="Chalkboard"/>
              </a:rPr>
              <a:t> </a:t>
            </a:r>
            <a:r>
              <a:rPr kumimoji="0" lang="en-US" sz="2400" b="0" i="0" u="none" strike="noStrike" kern="0" cap="none" spc="0" normalizeH="0" baseline="0" noProof="0" dirty="0" err="1" smtClean="0">
                <a:ln>
                  <a:noFill/>
                </a:ln>
                <a:solidFill>
                  <a:srgbClr val="00FFFF"/>
                </a:solidFill>
                <a:uLnTx/>
                <a:uFillTx/>
                <a:latin typeface="Chalkboard"/>
                <a:ea typeface="+mn-ea"/>
                <a:cs typeface="Chalkboard"/>
              </a:rPr>
              <a:t>parla</a:t>
            </a:r>
            <a:r>
              <a:rPr kumimoji="0" lang="en-US" sz="2400" b="0" i="0" u="none" strike="noStrike" kern="0" cap="none" spc="0" normalizeH="0" baseline="0" noProof="0" dirty="0" smtClean="0">
                <a:ln>
                  <a:noFill/>
                </a:ln>
                <a:solidFill>
                  <a:srgbClr val="00FFFF"/>
                </a:solidFill>
                <a:uLnTx/>
                <a:uFillTx/>
                <a:latin typeface="Chalkboard"/>
                <a:ea typeface="+mn-ea"/>
                <a:cs typeface="Chalkboard"/>
              </a:rPr>
              <a:t>.</a:t>
            </a:r>
          </a:p>
          <a:p>
            <a:pPr marL="342900" marR="0" lvl="0" indent="-342900" algn="l" defTabSz="914400" rtl="0" eaLnBrk="1" fontAlgn="base" latinLnBrk="0" hangingPunct="1">
              <a:lnSpc>
                <a:spcPct val="90000"/>
              </a:lnSpc>
              <a:spcBef>
                <a:spcPct val="20000"/>
              </a:spcBef>
              <a:spcAft>
                <a:spcPct val="0"/>
              </a:spcAft>
              <a:buClr>
                <a:schemeClr val="hlink"/>
              </a:buClr>
              <a:buSzPct val="70000"/>
              <a:buFont typeface="Wingdings" charset="2"/>
              <a:buChar char="n"/>
              <a:tabLst/>
              <a:defRPr/>
            </a:pPr>
            <a:r>
              <a:rPr kumimoji="0" lang="en-US" sz="2400" b="0" i="0" u="none" strike="noStrike" kern="0" cap="none" spc="0" normalizeH="0" baseline="0" noProof="0" dirty="0" err="1" smtClean="0">
                <a:ln>
                  <a:noFill/>
                </a:ln>
                <a:solidFill>
                  <a:srgbClr val="00FFFF"/>
                </a:solidFill>
                <a:uLnTx/>
                <a:uFillTx/>
                <a:latin typeface="Chalkboard"/>
                <a:ea typeface="+mn-ea"/>
                <a:cs typeface="Chalkboard"/>
              </a:rPr>
              <a:t>Caldo</a:t>
            </a:r>
            <a:r>
              <a:rPr kumimoji="0" lang="en-US" sz="2400" b="0" i="0" u="none" strike="noStrike" kern="0" cap="none" spc="0" normalizeH="0" baseline="0" noProof="0" dirty="0" smtClean="0">
                <a:ln>
                  <a:noFill/>
                </a:ln>
                <a:solidFill>
                  <a:srgbClr val="00FFFF"/>
                </a:solidFill>
                <a:uLnTx/>
                <a:uFillTx/>
                <a:latin typeface="Chalkboard"/>
                <a:ea typeface="+mn-ea"/>
                <a:cs typeface="Chalkboard"/>
              </a:rPr>
              <a:t> </a:t>
            </a:r>
            <a:r>
              <a:rPr kumimoji="0" lang="en-US" sz="2400" b="0" i="0" u="none" strike="noStrike" kern="0" cap="none" spc="0" normalizeH="0" baseline="0" noProof="0" dirty="0" err="1" smtClean="0">
                <a:ln>
                  <a:noFill/>
                </a:ln>
                <a:solidFill>
                  <a:srgbClr val="00FFFF"/>
                </a:solidFill>
                <a:uLnTx/>
                <a:uFillTx/>
                <a:latin typeface="Chalkboard"/>
                <a:ea typeface="+mn-ea"/>
                <a:cs typeface="Chalkboard"/>
              </a:rPr>
              <a:t>sufficiente</a:t>
            </a:r>
            <a:r>
              <a:rPr kumimoji="0" lang="en-US" sz="2400" b="0" i="0" u="none" strike="noStrike" kern="0" cap="none" spc="0" normalizeH="0" baseline="0" noProof="0" dirty="0" smtClean="0">
                <a:ln>
                  <a:noFill/>
                </a:ln>
                <a:solidFill>
                  <a:srgbClr val="00FFFF"/>
                </a:solidFill>
                <a:uLnTx/>
                <a:uFillTx/>
                <a:latin typeface="Chalkboard"/>
                <a:ea typeface="+mn-ea"/>
                <a:cs typeface="Chalkboard"/>
              </a:rPr>
              <a:t> a </a:t>
            </a:r>
            <a:r>
              <a:rPr kumimoji="0" lang="en-US" sz="2400" b="0" i="0" u="none" strike="noStrike" kern="0" cap="none" spc="0" normalizeH="0" baseline="0" noProof="0" dirty="0" err="1" smtClean="0">
                <a:ln>
                  <a:noFill/>
                </a:ln>
                <a:solidFill>
                  <a:srgbClr val="00FFFF"/>
                </a:solidFill>
                <a:uLnTx/>
                <a:uFillTx/>
                <a:latin typeface="Chalkboard"/>
                <a:ea typeface="+mn-ea"/>
                <a:cs typeface="Chalkboard"/>
              </a:rPr>
              <a:t>eccitare</a:t>
            </a:r>
            <a:r>
              <a:rPr kumimoji="0" lang="en-US" sz="2400" b="0" i="0" u="none" strike="noStrike" kern="0" cap="none" spc="0" normalizeH="0" baseline="0" noProof="0" dirty="0" smtClean="0">
                <a:ln>
                  <a:noFill/>
                </a:ln>
                <a:solidFill>
                  <a:srgbClr val="00FFFF"/>
                </a:solidFill>
                <a:uLnTx/>
                <a:uFillTx/>
                <a:latin typeface="Chalkboard"/>
                <a:ea typeface="+mn-ea"/>
                <a:cs typeface="Chalkboard"/>
              </a:rPr>
              <a:t> la </a:t>
            </a:r>
            <a:r>
              <a:rPr lang="en-US" sz="2400" kern="0" dirty="0" err="1" smtClean="0">
                <a:solidFill>
                  <a:srgbClr val="00FFFF"/>
                </a:solidFill>
                <a:latin typeface="Chalkboard"/>
                <a:cs typeface="Chalkboard"/>
              </a:rPr>
              <a:t>maggior</a:t>
            </a:r>
            <a:r>
              <a:rPr lang="en-US" sz="2400" kern="0" dirty="0" smtClean="0">
                <a:solidFill>
                  <a:srgbClr val="00FFFF"/>
                </a:solidFill>
                <a:latin typeface="Chalkboard"/>
                <a:cs typeface="Chalkboard"/>
              </a:rPr>
              <a:t> parte </a:t>
            </a:r>
            <a:r>
              <a:rPr lang="en-US" sz="2400" kern="0" dirty="0" err="1" smtClean="0">
                <a:solidFill>
                  <a:srgbClr val="00FFFF"/>
                </a:solidFill>
                <a:latin typeface="Chalkboard"/>
                <a:cs typeface="Chalkboard"/>
              </a:rPr>
              <a:t>degli</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elementi</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di</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modo</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che</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possano</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emettere</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una</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radiazione</a:t>
            </a:r>
            <a:r>
              <a:rPr kumimoji="0" lang="en-US" sz="2400" b="0" i="0" u="none" strike="noStrike" kern="0" cap="none" spc="0" normalizeH="0" baseline="0" noProof="0" dirty="0" smtClean="0">
                <a:ln>
                  <a:noFill/>
                </a:ln>
                <a:solidFill>
                  <a:srgbClr val="00FFFF"/>
                </a:solidFill>
                <a:uLnTx/>
                <a:uFillTx/>
                <a:latin typeface="Chalkboard"/>
                <a:ea typeface="+mn-ea"/>
                <a:cs typeface="Chalkboard"/>
              </a:rPr>
              <a:t>.</a:t>
            </a:r>
          </a:p>
          <a:p>
            <a:pPr marL="342900" lvl="0" indent="-342900" defTabSz="914400" fontAlgn="base">
              <a:lnSpc>
                <a:spcPct val="90000"/>
              </a:lnSpc>
              <a:spcBef>
                <a:spcPct val="20000"/>
              </a:spcBef>
              <a:spcAft>
                <a:spcPct val="0"/>
              </a:spcAft>
              <a:buClr>
                <a:schemeClr val="hlink"/>
              </a:buClr>
              <a:buSzPct val="70000"/>
              <a:buFont typeface="Wingdings" charset="2"/>
              <a:buChar char="n"/>
            </a:pPr>
            <a:r>
              <a:rPr lang="en-US" sz="2400" kern="0" dirty="0" err="1" smtClean="0">
                <a:solidFill>
                  <a:srgbClr val="00FFFF"/>
                </a:solidFill>
                <a:latin typeface="Chalkboard"/>
                <a:cs typeface="Chalkboard"/>
              </a:rPr>
              <a:t>Caldo</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sufficiente</a:t>
            </a:r>
            <a:r>
              <a:rPr lang="en-US" sz="2400" kern="0" dirty="0" smtClean="0">
                <a:solidFill>
                  <a:srgbClr val="00FFFF"/>
                </a:solidFill>
                <a:latin typeface="Chalkboard"/>
                <a:cs typeface="Chalkboard"/>
              </a:rPr>
              <a:t> per </a:t>
            </a:r>
            <a:r>
              <a:rPr lang="en-US" sz="2400" kern="0" dirty="0" err="1" smtClean="0">
                <a:solidFill>
                  <a:srgbClr val="00FFFF"/>
                </a:solidFill>
                <a:latin typeface="Chalkboard"/>
                <a:cs typeface="Chalkboard"/>
              </a:rPr>
              <a:t>prevenire</a:t>
            </a:r>
            <a:r>
              <a:rPr lang="en-US" sz="2400" kern="0" dirty="0" smtClean="0">
                <a:solidFill>
                  <a:srgbClr val="00FFFF"/>
                </a:solidFill>
                <a:latin typeface="Chalkboard"/>
                <a:cs typeface="Chalkboard"/>
              </a:rPr>
              <a:t> la </a:t>
            </a:r>
            <a:r>
              <a:rPr lang="en-US" sz="2400" kern="0" dirty="0" err="1" smtClean="0">
                <a:solidFill>
                  <a:srgbClr val="00FFFF"/>
                </a:solidFill>
                <a:latin typeface="Chalkboard"/>
                <a:cs typeface="Chalkboard"/>
              </a:rPr>
              <a:t>formazione</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della</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maggior</a:t>
            </a:r>
            <a:r>
              <a:rPr lang="en-US" sz="2400" kern="0" dirty="0" smtClean="0">
                <a:solidFill>
                  <a:srgbClr val="00FFFF"/>
                </a:solidFill>
                <a:latin typeface="Chalkboard"/>
                <a:cs typeface="Chalkboard"/>
              </a:rPr>
              <a:t> parte </a:t>
            </a:r>
            <a:r>
              <a:rPr lang="en-US" sz="2400" kern="0" dirty="0" err="1" smtClean="0">
                <a:solidFill>
                  <a:srgbClr val="00FFFF"/>
                </a:solidFill>
                <a:latin typeface="Chalkboard"/>
                <a:cs typeface="Chalkboard"/>
              </a:rPr>
              <a:t>delle</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interferenze</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rompere</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gi</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ossidi</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ed</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eliminare</a:t>
            </a:r>
            <a:r>
              <a:rPr lang="en-US" sz="2400" kern="0" dirty="0" smtClean="0">
                <a:solidFill>
                  <a:srgbClr val="00FFFF"/>
                </a:solidFill>
                <a:latin typeface="Chalkboard"/>
                <a:cs typeface="Chalkboard"/>
              </a:rPr>
              <a:t> le </a:t>
            </a:r>
            <a:r>
              <a:rPr lang="en-US" sz="2400" kern="0" dirty="0" err="1" smtClean="0">
                <a:solidFill>
                  <a:srgbClr val="00FFFF"/>
                </a:solidFill>
                <a:latin typeface="Chalkboard"/>
                <a:cs typeface="Chalkboard"/>
              </a:rPr>
              <a:t>interferenze</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spettrali</a:t>
            </a:r>
            <a:r>
              <a:rPr lang="en-US" sz="2400" kern="0" dirty="0" smtClean="0">
                <a:solidFill>
                  <a:srgbClr val="00FFFF"/>
                </a:solidFill>
                <a:latin typeface="Chalkboard"/>
                <a:cs typeface="Chalkboard"/>
              </a:rPr>
              <a:t> </a:t>
            </a:r>
            <a:r>
              <a:rPr lang="en-US" sz="2400" kern="0" dirty="0" err="1" smtClean="0">
                <a:solidFill>
                  <a:srgbClr val="00FFFF"/>
                </a:solidFill>
                <a:latin typeface="Chalkboard"/>
                <a:cs typeface="Chalkboard"/>
              </a:rPr>
              <a:t>molecolari</a:t>
            </a:r>
            <a:r>
              <a:rPr kumimoji="0" lang="en-US" sz="2400" b="0" i="0" u="none" strike="noStrike" kern="0" cap="none" spc="0" normalizeH="0" baseline="0" noProof="0" dirty="0" smtClean="0">
                <a:ln>
                  <a:noFill/>
                </a:ln>
                <a:solidFill>
                  <a:srgbClr val="00FFFF"/>
                </a:solidFill>
                <a:uLnTx/>
                <a:uFillTx/>
                <a:latin typeface="Chalkboard"/>
                <a:ea typeface="+mn-ea"/>
                <a:cs typeface="Chalkboard"/>
              </a:rPr>
              <a:t>.</a:t>
            </a:r>
          </a:p>
        </p:txBody>
      </p:sp>
      <p:sp>
        <p:nvSpPr>
          <p:cNvPr id="4" name="Rettangolo 3"/>
          <p:cNvSpPr/>
          <p:nvPr/>
        </p:nvSpPr>
        <p:spPr>
          <a:xfrm>
            <a:off x="420688" y="423333"/>
            <a:ext cx="1954381" cy="646331"/>
          </a:xfrm>
          <a:prstGeom prst="rect">
            <a:avLst/>
          </a:prstGeom>
        </p:spPr>
        <p:txBody>
          <a:bodyPr wrap="none">
            <a:spAutoFit/>
          </a:bodyPr>
          <a:lstStyle/>
          <a:p>
            <a:pPr>
              <a:spcBef>
                <a:spcPct val="50000"/>
              </a:spcBef>
            </a:pPr>
            <a:r>
              <a:rPr lang="en-US" sz="3600" b="1" dirty="0" smtClean="0">
                <a:solidFill>
                  <a:srgbClr val="FAC090"/>
                </a:solidFill>
                <a:latin typeface="Chalkboard"/>
                <a:cs typeface="Chalkboard"/>
              </a:rPr>
              <a:t>ICP-AES</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Rectangle 5"/>
          <p:cNvSpPr>
            <a:spLocks noGrp="1" noRot="1" noChangeArrowheads="1"/>
          </p:cNvSpPr>
          <p:nvPr>
            <p:ph type="title"/>
          </p:nvPr>
        </p:nvSpPr>
        <p:spPr>
          <a:xfrm>
            <a:off x="396875" y="228600"/>
            <a:ext cx="7570788" cy="762000"/>
          </a:xfrm>
        </p:spPr>
        <p:txBody>
          <a:bodyPr/>
          <a:lstStyle/>
          <a:p>
            <a:r>
              <a:rPr lang="en-US" sz="4000" dirty="0" smtClean="0">
                <a:solidFill>
                  <a:srgbClr val="00FFFF"/>
                </a:solidFill>
                <a:latin typeface="Chalkboard"/>
                <a:cs typeface="Chalkboard"/>
              </a:rPr>
              <a:t>Performance</a:t>
            </a:r>
            <a:endParaRPr lang="en-US" sz="4000" dirty="0">
              <a:solidFill>
                <a:srgbClr val="00FFFF"/>
              </a:solidFill>
              <a:latin typeface="Chalkboard"/>
              <a:cs typeface="Chalkboard"/>
            </a:endParaRPr>
          </a:p>
        </p:txBody>
      </p:sp>
      <p:sp>
        <p:nvSpPr>
          <p:cNvPr id="4" name="Rectangle 6"/>
          <p:cNvSpPr txBox="1">
            <a:spLocks noChangeArrowheads="1"/>
          </p:cNvSpPr>
          <p:nvPr/>
        </p:nvSpPr>
        <p:spPr bwMode="auto">
          <a:xfrm>
            <a:off x="320675" y="990600"/>
            <a:ext cx="7799388"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
                <a:schemeClr val="hlink"/>
              </a:buClr>
              <a:buSzPct val="70000"/>
              <a:buFont typeface="Wingdings" charset="2"/>
              <a:buChar char="n"/>
              <a:tabLst/>
              <a:defRPr/>
            </a:pPr>
            <a:r>
              <a:rPr kumimoji="0" lang="en-US" sz="2800" b="1" i="0" u="none" strike="noStrike" kern="0" cap="none" spc="0" normalizeH="0" baseline="0" noProof="0" dirty="0" err="1" smtClean="0">
                <a:ln>
                  <a:noFill/>
                </a:ln>
                <a:solidFill>
                  <a:srgbClr val="FFFF00"/>
                </a:solidFill>
                <a:uLnTx/>
                <a:uFillTx/>
                <a:latin typeface="Chalkboard"/>
                <a:ea typeface="+mn-ea"/>
                <a:cs typeface="Chalkboard"/>
              </a:rPr>
              <a:t>Elementi</a:t>
            </a:r>
            <a:r>
              <a:rPr kumimoji="0" lang="en-US" sz="2800" b="1" i="0" u="none" strike="noStrike" kern="0" cap="none" spc="0" normalizeH="0" baseline="0" noProof="0" dirty="0" smtClean="0">
                <a:ln>
                  <a:noFill/>
                </a:ln>
                <a:solidFill>
                  <a:srgbClr val="FFFF00"/>
                </a:solidFill>
                <a:uLnTx/>
                <a:uFillTx/>
                <a:latin typeface="Chalkboard"/>
                <a:ea typeface="+mn-ea"/>
                <a:cs typeface="Chalkboard"/>
              </a:rPr>
              <a:t> </a:t>
            </a:r>
            <a:r>
              <a:rPr kumimoji="0" lang="en-US" sz="2800" b="1" i="0" u="none" strike="noStrike" kern="0" cap="none" spc="0" normalizeH="0" baseline="0" noProof="0" dirty="0" err="1" smtClean="0">
                <a:ln>
                  <a:noFill/>
                </a:ln>
                <a:solidFill>
                  <a:srgbClr val="FFFF00"/>
                </a:solidFill>
                <a:uLnTx/>
                <a:uFillTx/>
                <a:latin typeface="Chalkboard"/>
                <a:ea typeface="+mn-ea"/>
                <a:cs typeface="Chalkboard"/>
              </a:rPr>
              <a:t>determinati</a:t>
            </a:r>
            <a:endParaRPr kumimoji="0" lang="en-US" sz="2800" b="1" i="0" u="none" strike="noStrike" kern="0" cap="none" spc="0" normalizeH="0" baseline="0" noProof="0" dirty="0" smtClean="0">
              <a:ln>
                <a:noFill/>
              </a:ln>
              <a:solidFill>
                <a:srgbClr val="FFFF00"/>
              </a:solidFill>
              <a:uLnTx/>
              <a:uFillTx/>
              <a:latin typeface="Chalkboard"/>
              <a:ea typeface="+mn-ea"/>
              <a:cs typeface="Chalkboard"/>
            </a:endParaRPr>
          </a:p>
          <a:p>
            <a:pPr marL="742950" marR="0" lvl="1" indent="-285750" algn="l" defTabSz="914400" rtl="0" eaLnBrk="1" fontAlgn="base" latinLnBrk="0" hangingPunct="1">
              <a:lnSpc>
                <a:spcPct val="90000"/>
              </a:lnSpc>
              <a:spcBef>
                <a:spcPct val="20000"/>
              </a:spcBef>
              <a:spcAft>
                <a:spcPct val="0"/>
              </a:spcAft>
              <a:buClr>
                <a:schemeClr val="accent2"/>
              </a:buClr>
              <a:buSzPct val="70000"/>
              <a:buFont typeface="Wingdings" charset="2"/>
              <a:buChar char="n"/>
              <a:tabLst/>
              <a:defRPr/>
            </a:pPr>
            <a:r>
              <a:rPr kumimoji="0" lang="en-US" sz="2400" b="1" i="0" u="none" strike="noStrike" kern="0" cap="none" spc="0" normalizeH="0" baseline="0" noProof="0" dirty="0" smtClean="0">
                <a:ln>
                  <a:noFill/>
                </a:ln>
                <a:solidFill>
                  <a:srgbClr val="FFFF00"/>
                </a:solidFill>
                <a:uLnTx/>
                <a:uFillTx/>
                <a:latin typeface="Chalkboard"/>
                <a:ea typeface="ＭＳ Ｐゴシック" charset="-128"/>
                <a:cs typeface="Chalkboard"/>
              </a:rPr>
              <a:t>~ 60!</a:t>
            </a:r>
          </a:p>
          <a:p>
            <a:pPr marL="342900" marR="0" lvl="0" indent="-342900" algn="l" defTabSz="914400" rtl="0" eaLnBrk="1" fontAlgn="base" latinLnBrk="0" hangingPunct="1">
              <a:lnSpc>
                <a:spcPct val="90000"/>
              </a:lnSpc>
              <a:spcBef>
                <a:spcPct val="20000"/>
              </a:spcBef>
              <a:spcAft>
                <a:spcPct val="0"/>
              </a:spcAft>
              <a:buClr>
                <a:schemeClr val="hlink"/>
              </a:buClr>
              <a:buSzPct val="70000"/>
              <a:buFont typeface="Wingdings" charset="2"/>
              <a:buChar char="n"/>
              <a:tabLst/>
              <a:defRPr/>
            </a:pPr>
            <a:r>
              <a:rPr kumimoji="0" lang="en-US" sz="2800" b="1" i="0" u="none" strike="noStrike" kern="0" cap="none" spc="0" normalizeH="0" baseline="0" noProof="0" dirty="0" err="1" smtClean="0">
                <a:ln>
                  <a:noFill/>
                </a:ln>
                <a:solidFill>
                  <a:srgbClr val="FFFF00"/>
                </a:solidFill>
                <a:uLnTx/>
                <a:uFillTx/>
                <a:latin typeface="Chalkboard"/>
                <a:ea typeface="+mn-ea"/>
                <a:cs typeface="Chalkboard"/>
              </a:rPr>
              <a:t>Selezione</a:t>
            </a:r>
            <a:r>
              <a:rPr kumimoji="0" lang="en-US" sz="2800" b="1" i="0" u="none" strike="noStrike" kern="0" cap="none" spc="0" normalizeH="0" baseline="0" noProof="0" dirty="0" smtClean="0">
                <a:ln>
                  <a:noFill/>
                </a:ln>
                <a:solidFill>
                  <a:srgbClr val="FFFF00"/>
                </a:solidFill>
                <a:uLnTx/>
                <a:uFillTx/>
                <a:latin typeface="Chalkboard"/>
                <a:ea typeface="+mn-ea"/>
                <a:cs typeface="Chalkboard"/>
              </a:rPr>
              <a:t> </a:t>
            </a:r>
            <a:r>
              <a:rPr kumimoji="0" lang="en-US" sz="2800" b="1" i="0" u="none" strike="noStrike" kern="0" cap="none" spc="0" normalizeH="0" baseline="0" noProof="0" dirty="0" err="1" smtClean="0">
                <a:ln>
                  <a:noFill/>
                </a:ln>
                <a:solidFill>
                  <a:srgbClr val="FFFF00"/>
                </a:solidFill>
                <a:uLnTx/>
                <a:uFillTx/>
                <a:latin typeface="Chalkboard"/>
                <a:ea typeface="+mn-ea"/>
                <a:cs typeface="Chalkboard"/>
              </a:rPr>
              <a:t>delle</a:t>
            </a:r>
            <a:r>
              <a:rPr kumimoji="0" lang="en-US" sz="2800" b="1" i="0" u="none" strike="noStrike" kern="0" cap="none" spc="0" normalizeH="0" baseline="0" noProof="0" dirty="0" smtClean="0">
                <a:ln>
                  <a:noFill/>
                </a:ln>
                <a:solidFill>
                  <a:srgbClr val="FFFF00"/>
                </a:solidFill>
                <a:uLnTx/>
                <a:uFillTx/>
                <a:latin typeface="Chalkboard"/>
                <a:ea typeface="+mn-ea"/>
                <a:cs typeface="Chalkboard"/>
              </a:rPr>
              <a:t> </a:t>
            </a:r>
            <a:r>
              <a:rPr kumimoji="0" lang="en-US" sz="2800" b="1" i="0" u="none" strike="noStrike" kern="0" cap="none" spc="0" normalizeH="0" baseline="0" noProof="0" dirty="0" err="1" smtClean="0">
                <a:ln>
                  <a:noFill/>
                </a:ln>
                <a:solidFill>
                  <a:srgbClr val="FFFF00"/>
                </a:solidFill>
                <a:uLnTx/>
                <a:uFillTx/>
                <a:latin typeface="Chalkboard"/>
                <a:ea typeface="+mn-ea"/>
                <a:cs typeface="Chalkboard"/>
              </a:rPr>
              <a:t>righe</a:t>
            </a:r>
            <a:r>
              <a:rPr kumimoji="0" lang="en-US" sz="2800" b="1" i="0" u="none" strike="noStrike" kern="0" cap="none" spc="0" normalizeH="0" baseline="0" noProof="0" dirty="0" smtClean="0">
                <a:ln>
                  <a:noFill/>
                </a:ln>
                <a:solidFill>
                  <a:srgbClr val="FFFF00"/>
                </a:solidFill>
                <a:uLnTx/>
                <a:uFillTx/>
                <a:latin typeface="Chalkboard"/>
                <a:ea typeface="+mn-ea"/>
                <a:cs typeface="Chalkboard"/>
              </a:rPr>
              <a:t> </a:t>
            </a:r>
            <a:r>
              <a:rPr kumimoji="0" lang="en-US" sz="2800" b="1" i="0" u="none" strike="noStrike" kern="0" cap="none" spc="0" normalizeH="0" baseline="0" noProof="0" dirty="0" err="1" smtClean="0">
                <a:ln>
                  <a:noFill/>
                </a:ln>
                <a:solidFill>
                  <a:srgbClr val="FFFF00"/>
                </a:solidFill>
                <a:uLnTx/>
                <a:uFillTx/>
                <a:latin typeface="Chalkboard"/>
                <a:ea typeface="+mn-ea"/>
                <a:cs typeface="Chalkboard"/>
              </a:rPr>
              <a:t>spettrali</a:t>
            </a:r>
            <a:endParaRPr kumimoji="0" lang="en-US" sz="2800" b="1" i="0" u="none" strike="noStrike" kern="0" cap="none" spc="0" normalizeH="0" baseline="0" noProof="0" dirty="0" smtClean="0">
              <a:ln>
                <a:noFill/>
              </a:ln>
              <a:solidFill>
                <a:srgbClr val="FFFF00"/>
              </a:solidFill>
              <a:uLnTx/>
              <a:uFillTx/>
              <a:latin typeface="Chalkboard"/>
              <a:ea typeface="+mn-ea"/>
              <a:cs typeface="Chalkboard"/>
            </a:endParaRPr>
          </a:p>
          <a:p>
            <a:pPr marL="742950" marR="0" lvl="1" indent="-285750" algn="l" defTabSz="914400" rtl="0" eaLnBrk="1" fontAlgn="base" latinLnBrk="0" hangingPunct="1">
              <a:lnSpc>
                <a:spcPct val="90000"/>
              </a:lnSpc>
              <a:spcBef>
                <a:spcPct val="20000"/>
              </a:spcBef>
              <a:spcAft>
                <a:spcPct val="0"/>
              </a:spcAft>
              <a:buClr>
                <a:schemeClr val="accent2"/>
              </a:buClr>
              <a:buSzPct val="70000"/>
              <a:buFont typeface="Wingdings" charset="2"/>
              <a:buChar char="n"/>
              <a:tabLst/>
              <a:defRPr/>
            </a:pPr>
            <a:r>
              <a:rPr kumimoji="0" lang="en-US" sz="2400" b="1" i="0" u="none" strike="noStrike" kern="0" cap="none" spc="0" normalizeH="0" baseline="0" noProof="0" dirty="0" smtClean="0">
                <a:ln>
                  <a:noFill/>
                </a:ln>
                <a:solidFill>
                  <a:srgbClr val="FFFF00"/>
                </a:solidFill>
                <a:uLnTx/>
                <a:uFillTx/>
                <a:latin typeface="Chalkboard"/>
                <a:ea typeface="ＭＳ Ｐゴシック" charset="-128"/>
                <a:cs typeface="Chalkboard"/>
              </a:rPr>
              <a:t>La </a:t>
            </a:r>
            <a:r>
              <a:rPr kumimoji="0" lang="en-US" sz="2400" b="1" i="0" u="none" strike="noStrike" kern="0" cap="none" spc="0" normalizeH="0" baseline="0" noProof="0" dirty="0" err="1" smtClean="0">
                <a:ln>
                  <a:noFill/>
                </a:ln>
                <a:solidFill>
                  <a:srgbClr val="FFFF00"/>
                </a:solidFill>
                <a:uLnTx/>
                <a:uFillTx/>
                <a:latin typeface="Chalkboard"/>
                <a:ea typeface="ＭＳ Ｐゴシック" charset="-128"/>
                <a:cs typeface="Chalkboard"/>
              </a:rPr>
              <a:t>maggior</a:t>
            </a:r>
            <a:r>
              <a:rPr kumimoji="0" lang="en-US" sz="2400" b="1" i="0" u="none" strike="noStrike" kern="0" cap="none" spc="0" normalizeH="0" baseline="0" noProof="0" dirty="0" smtClean="0">
                <a:ln>
                  <a:noFill/>
                </a:ln>
                <a:solidFill>
                  <a:srgbClr val="FFFF00"/>
                </a:solidFill>
                <a:uLnTx/>
                <a:uFillTx/>
                <a:latin typeface="Chalkboard"/>
                <a:ea typeface="ＭＳ Ｐゴシック" charset="-128"/>
                <a:cs typeface="Chalkboard"/>
              </a:rPr>
              <a:t> parte </a:t>
            </a:r>
            <a:r>
              <a:rPr kumimoji="0" lang="en-US" sz="2400" b="1" i="0" u="none" strike="noStrike" kern="0" cap="none" spc="0" normalizeH="0" baseline="0" noProof="0" dirty="0" err="1" smtClean="0">
                <a:ln>
                  <a:noFill/>
                </a:ln>
                <a:solidFill>
                  <a:srgbClr val="FFFF00"/>
                </a:solidFill>
                <a:uLnTx/>
                <a:uFillTx/>
                <a:latin typeface="Chalkboard"/>
                <a:ea typeface="ＭＳ Ｐゴシック" charset="-128"/>
                <a:cs typeface="Chalkboard"/>
              </a:rPr>
              <a:t>degli</a:t>
            </a:r>
            <a:r>
              <a:rPr kumimoji="0" lang="en-US" sz="2400" b="1" i="0" u="none" strike="noStrike" kern="0" cap="none" spc="0" normalizeH="0" baseline="0" noProof="0" dirty="0" smtClean="0">
                <a:ln>
                  <a:noFill/>
                </a:ln>
                <a:solidFill>
                  <a:srgbClr val="FFFF00"/>
                </a:solidFill>
                <a:uLnTx/>
                <a:uFillTx/>
                <a:latin typeface="Chalkboard"/>
                <a:ea typeface="ＭＳ Ｐゴシック" charset="-128"/>
                <a:cs typeface="Chalkboard"/>
              </a:rPr>
              <a:t> </a:t>
            </a:r>
            <a:r>
              <a:rPr kumimoji="0" lang="en-US" sz="2400" b="1" i="0" u="none" strike="noStrike" kern="0" cap="none" spc="0" normalizeH="0" baseline="0" noProof="0" dirty="0" err="1" smtClean="0">
                <a:ln>
                  <a:noFill/>
                </a:ln>
                <a:solidFill>
                  <a:srgbClr val="FFFF00"/>
                </a:solidFill>
                <a:uLnTx/>
                <a:uFillTx/>
                <a:latin typeface="Chalkboard"/>
                <a:ea typeface="ＭＳ Ｐゴシック" charset="-128"/>
                <a:cs typeface="Chalkboard"/>
              </a:rPr>
              <a:t>elementi</a:t>
            </a:r>
            <a:r>
              <a:rPr kumimoji="0" lang="en-US" sz="2400" b="1" i="0" u="none" strike="noStrike" kern="0" cap="none" spc="0" normalizeH="0" baseline="0" noProof="0" dirty="0" smtClean="0">
                <a:ln>
                  <a:noFill/>
                </a:ln>
                <a:solidFill>
                  <a:srgbClr val="FFFF00"/>
                </a:solidFill>
                <a:uLnTx/>
                <a:uFillTx/>
                <a:latin typeface="Chalkboard"/>
                <a:ea typeface="ＭＳ Ｐゴシック" charset="-128"/>
                <a:cs typeface="Chalkboard"/>
              </a:rPr>
              <a:t> ha diverse </a:t>
            </a:r>
            <a:r>
              <a:rPr kumimoji="0" lang="en-US" sz="2400" b="1" i="0" u="none" strike="noStrike" kern="0" cap="none" spc="0" normalizeH="0" baseline="0" noProof="0" dirty="0" err="1" smtClean="0">
                <a:ln>
                  <a:noFill/>
                </a:ln>
                <a:solidFill>
                  <a:srgbClr val="FFFF00"/>
                </a:solidFill>
                <a:uLnTx/>
                <a:uFillTx/>
                <a:latin typeface="Chalkboard"/>
                <a:ea typeface="ＭＳ Ｐゴシック" charset="-128"/>
                <a:cs typeface="Chalkboard"/>
              </a:rPr>
              <a:t>righe</a:t>
            </a:r>
            <a:r>
              <a:rPr kumimoji="0" lang="en-US" sz="2400" b="1" i="0" u="none" strike="noStrike" kern="0" cap="none" spc="0" normalizeH="0" baseline="0" noProof="0" dirty="0" smtClean="0">
                <a:ln>
                  <a:noFill/>
                </a:ln>
                <a:solidFill>
                  <a:srgbClr val="FFFF00"/>
                </a:solidFill>
                <a:uLnTx/>
                <a:uFillTx/>
                <a:latin typeface="Chalkboard"/>
                <a:ea typeface="ＭＳ Ｐゴシック" charset="-128"/>
                <a:cs typeface="Chalkboard"/>
              </a:rPr>
              <a:t> </a:t>
            </a:r>
            <a:r>
              <a:rPr kumimoji="0" lang="en-US" sz="2400" b="1" i="0" u="none" strike="noStrike" kern="0" cap="none" spc="0" normalizeH="0" baseline="0" noProof="0" dirty="0" err="1" smtClean="0">
                <a:ln>
                  <a:noFill/>
                </a:ln>
                <a:solidFill>
                  <a:srgbClr val="FFFF00"/>
                </a:solidFill>
                <a:uLnTx/>
                <a:uFillTx/>
                <a:latin typeface="Chalkboard"/>
                <a:ea typeface="ＭＳ Ｐゴシック" charset="-128"/>
                <a:cs typeface="Chalkboard"/>
              </a:rPr>
              <a:t>che</a:t>
            </a:r>
            <a:r>
              <a:rPr kumimoji="0" lang="en-US" sz="2400" b="1" i="0" u="none" strike="noStrike" kern="0" cap="none" spc="0" normalizeH="0" baseline="0" noProof="0" dirty="0" smtClean="0">
                <a:ln>
                  <a:noFill/>
                </a:ln>
                <a:solidFill>
                  <a:srgbClr val="FFFF00"/>
                </a:solidFill>
                <a:uLnTx/>
                <a:uFillTx/>
                <a:latin typeface="Chalkboard"/>
                <a:ea typeface="ＭＳ Ｐゴシック" charset="-128"/>
                <a:cs typeface="Chalkboard"/>
              </a:rPr>
              <a:t> </a:t>
            </a:r>
            <a:r>
              <a:rPr kumimoji="0" lang="en-US" sz="2400" b="1" i="0" u="none" strike="noStrike" kern="0" cap="none" spc="0" normalizeH="0" baseline="0" noProof="0" dirty="0" err="1" smtClean="0">
                <a:ln>
                  <a:noFill/>
                </a:ln>
                <a:solidFill>
                  <a:srgbClr val="FFFF00"/>
                </a:solidFill>
                <a:uLnTx/>
                <a:uFillTx/>
                <a:latin typeface="Chalkboard"/>
                <a:ea typeface="ＭＳ Ｐゴシック" charset="-128"/>
                <a:cs typeface="Chalkboard"/>
              </a:rPr>
              <a:t>possono</a:t>
            </a:r>
            <a:r>
              <a:rPr kumimoji="0" lang="en-US" sz="2400" b="1" i="0" u="none" strike="noStrike" kern="0" cap="none" spc="0" normalizeH="0" baseline="0" noProof="0" dirty="0" smtClean="0">
                <a:ln>
                  <a:noFill/>
                </a:ln>
                <a:solidFill>
                  <a:srgbClr val="FFFF00"/>
                </a:solidFill>
                <a:uLnTx/>
                <a:uFillTx/>
                <a:latin typeface="Chalkboard"/>
                <a:ea typeface="ＭＳ Ｐゴシック" charset="-128"/>
                <a:cs typeface="Chalkboard"/>
              </a:rPr>
              <a:t> </a:t>
            </a:r>
            <a:r>
              <a:rPr kumimoji="0" lang="en-US" sz="2400" b="1" i="0" u="none" strike="noStrike" kern="0" cap="none" spc="0" normalizeH="0" baseline="0" noProof="0" dirty="0" err="1" smtClean="0">
                <a:ln>
                  <a:noFill/>
                </a:ln>
                <a:solidFill>
                  <a:srgbClr val="FFFF00"/>
                </a:solidFill>
                <a:uLnTx/>
                <a:uFillTx/>
                <a:latin typeface="Chalkboard"/>
                <a:ea typeface="ＭＳ Ｐゴシック" charset="-128"/>
                <a:cs typeface="Chalkboard"/>
              </a:rPr>
              <a:t>essere</a:t>
            </a:r>
            <a:r>
              <a:rPr kumimoji="0" lang="en-US" sz="2400" b="1" i="0" u="none" strike="noStrike" kern="0" cap="none" spc="0" normalizeH="0" baseline="0" noProof="0" dirty="0" smtClean="0">
                <a:ln>
                  <a:noFill/>
                </a:ln>
                <a:solidFill>
                  <a:srgbClr val="FFFF00"/>
                </a:solidFill>
                <a:uLnTx/>
                <a:uFillTx/>
                <a:latin typeface="Chalkboard"/>
                <a:ea typeface="ＭＳ Ｐゴシック" charset="-128"/>
                <a:cs typeface="Chalkboard"/>
              </a:rPr>
              <a:t> </a:t>
            </a:r>
            <a:r>
              <a:rPr lang="en-US" sz="2400" b="1" kern="0" dirty="0" err="1" smtClean="0">
                <a:solidFill>
                  <a:srgbClr val="FFFF00"/>
                </a:solidFill>
                <a:latin typeface="Chalkboard"/>
                <a:ea typeface="ＭＳ Ｐゴシック" charset="-128"/>
                <a:cs typeface="Chalkboard"/>
              </a:rPr>
              <a:t>selezionate</a:t>
            </a:r>
            <a:endParaRPr kumimoji="0" lang="en-US" sz="2400" b="1" i="0" u="none" strike="noStrike" kern="0" cap="none" spc="0" normalizeH="0" baseline="0" noProof="0" dirty="0" smtClean="0">
              <a:ln>
                <a:noFill/>
              </a:ln>
              <a:solidFill>
                <a:srgbClr val="FFFF00"/>
              </a:solidFill>
              <a:uLnTx/>
              <a:uFillTx/>
              <a:latin typeface="Chalkboard"/>
              <a:ea typeface="ＭＳ Ｐゴシック" charset="-128"/>
              <a:cs typeface="Chalkboard"/>
            </a:endParaRPr>
          </a:p>
          <a:p>
            <a:pPr marL="342900" marR="0" lvl="0" indent="-342900" algn="l" defTabSz="914400" rtl="0" eaLnBrk="1" fontAlgn="base" latinLnBrk="0" hangingPunct="1">
              <a:lnSpc>
                <a:spcPct val="90000"/>
              </a:lnSpc>
              <a:spcBef>
                <a:spcPct val="20000"/>
              </a:spcBef>
              <a:spcAft>
                <a:spcPct val="0"/>
              </a:spcAft>
              <a:buClr>
                <a:schemeClr val="hlink"/>
              </a:buClr>
              <a:buSzPct val="70000"/>
              <a:buFont typeface="Wingdings" charset="2"/>
              <a:buChar char="n"/>
              <a:tabLst/>
              <a:defRPr/>
            </a:pPr>
            <a:r>
              <a:rPr lang="en-US" sz="2800" b="1" kern="0" dirty="0" err="1" smtClean="0">
                <a:solidFill>
                  <a:srgbClr val="FFFF00"/>
                </a:solidFill>
                <a:latin typeface="Chalkboard"/>
                <a:cs typeface="Chalkboard"/>
              </a:rPr>
              <a:t>Linearità</a:t>
            </a:r>
            <a:r>
              <a:rPr lang="en-US" sz="2800" b="1" kern="0" dirty="0" smtClean="0">
                <a:solidFill>
                  <a:srgbClr val="FFFF00"/>
                </a:solidFill>
                <a:latin typeface="Chalkboard"/>
                <a:cs typeface="Chalkboard"/>
              </a:rPr>
              <a:t> </a:t>
            </a:r>
            <a:r>
              <a:rPr lang="en-US" sz="2800" b="1" kern="0" dirty="0" err="1" smtClean="0">
                <a:solidFill>
                  <a:srgbClr val="FFFF00"/>
                </a:solidFill>
                <a:latin typeface="Chalkboard"/>
                <a:cs typeface="Chalkboard"/>
              </a:rPr>
              <a:t>della</a:t>
            </a:r>
            <a:r>
              <a:rPr lang="en-US" sz="2800" b="1" kern="0" dirty="0" smtClean="0">
                <a:solidFill>
                  <a:srgbClr val="FFFF00"/>
                </a:solidFill>
                <a:latin typeface="Chalkboard"/>
                <a:cs typeface="Chalkboard"/>
              </a:rPr>
              <a:t> </a:t>
            </a:r>
            <a:r>
              <a:rPr lang="en-US" sz="2800" b="1" kern="0" dirty="0" err="1" smtClean="0">
                <a:solidFill>
                  <a:srgbClr val="FFFF00"/>
                </a:solidFill>
                <a:latin typeface="Chalkboard"/>
                <a:cs typeface="Chalkboard"/>
              </a:rPr>
              <a:t>retta</a:t>
            </a:r>
            <a:r>
              <a:rPr lang="en-US" sz="2800" b="1" kern="0" dirty="0" smtClean="0">
                <a:solidFill>
                  <a:srgbClr val="FFFF00"/>
                </a:solidFill>
                <a:latin typeface="Chalkboard"/>
                <a:cs typeface="Chalkboard"/>
              </a:rPr>
              <a:t> </a:t>
            </a:r>
            <a:r>
              <a:rPr lang="en-US" sz="2800" b="1" kern="0" dirty="0" err="1" smtClean="0">
                <a:solidFill>
                  <a:srgbClr val="FFFF00"/>
                </a:solidFill>
                <a:latin typeface="Chalkboard"/>
                <a:cs typeface="Chalkboard"/>
              </a:rPr>
              <a:t>di</a:t>
            </a:r>
            <a:r>
              <a:rPr lang="en-US" sz="2800" b="1" kern="0" dirty="0" smtClean="0">
                <a:solidFill>
                  <a:srgbClr val="FFFF00"/>
                </a:solidFill>
                <a:latin typeface="Chalkboard"/>
                <a:cs typeface="Chalkboard"/>
              </a:rPr>
              <a:t> </a:t>
            </a:r>
            <a:r>
              <a:rPr lang="en-US" sz="2800" b="1" kern="0" dirty="0" err="1" smtClean="0">
                <a:solidFill>
                  <a:srgbClr val="FFFF00"/>
                </a:solidFill>
                <a:latin typeface="Chalkboard"/>
                <a:cs typeface="Chalkboard"/>
              </a:rPr>
              <a:t>taratura</a:t>
            </a:r>
            <a:endParaRPr kumimoji="0" lang="en-US" sz="2800" b="1" i="0" u="none" strike="noStrike" kern="0" cap="none" spc="0" normalizeH="0" baseline="0" noProof="0" dirty="0" smtClean="0">
              <a:ln>
                <a:noFill/>
              </a:ln>
              <a:solidFill>
                <a:srgbClr val="FFFF00"/>
              </a:solidFill>
              <a:uLnTx/>
              <a:uFillTx/>
              <a:latin typeface="Chalkboard"/>
              <a:ea typeface="+mn-ea"/>
              <a:cs typeface="Chalkboard"/>
            </a:endParaRPr>
          </a:p>
          <a:p>
            <a:pPr marL="742950" marR="0" lvl="1" indent="-285750" algn="l" defTabSz="914400" rtl="0" eaLnBrk="1" fontAlgn="base" latinLnBrk="0" hangingPunct="1">
              <a:lnSpc>
                <a:spcPct val="90000"/>
              </a:lnSpc>
              <a:spcBef>
                <a:spcPct val="20000"/>
              </a:spcBef>
              <a:spcAft>
                <a:spcPct val="0"/>
              </a:spcAft>
              <a:buClr>
                <a:schemeClr val="accent2"/>
              </a:buClr>
              <a:buSzPct val="70000"/>
              <a:buFont typeface="Wingdings" charset="2"/>
              <a:buChar char="n"/>
              <a:tabLst/>
              <a:defRPr/>
            </a:pPr>
            <a:r>
              <a:rPr kumimoji="0" lang="en-US" sz="2400" b="1" i="0" u="none" strike="noStrike" kern="0" cap="none" spc="0" normalizeH="0" baseline="0" noProof="0" dirty="0" err="1" smtClean="0">
                <a:ln>
                  <a:noFill/>
                </a:ln>
                <a:solidFill>
                  <a:srgbClr val="FFFF00"/>
                </a:solidFill>
                <a:uLnTx/>
                <a:uFillTx/>
                <a:latin typeface="Chalkboard"/>
                <a:ea typeface="ＭＳ Ｐゴシック" charset="-128"/>
                <a:cs typeface="Chalkboard"/>
              </a:rPr>
              <a:t>Meglio</a:t>
            </a:r>
            <a:r>
              <a:rPr kumimoji="0" lang="en-US" sz="2400" b="1" i="0" u="none" strike="noStrike" kern="0" cap="none" spc="0" normalizeH="0" baseline="0" noProof="0" dirty="0" smtClean="0">
                <a:ln>
                  <a:noFill/>
                </a:ln>
                <a:solidFill>
                  <a:srgbClr val="FFFF00"/>
                </a:solidFill>
                <a:uLnTx/>
                <a:uFillTx/>
                <a:latin typeface="Chalkboard"/>
                <a:ea typeface="ＭＳ Ｐゴシック" charset="-128"/>
                <a:cs typeface="Chalkboard"/>
              </a:rPr>
              <a:t> </a:t>
            </a:r>
            <a:r>
              <a:rPr kumimoji="0" lang="en-US" sz="2400" b="1" i="0" u="none" strike="noStrike" kern="0" cap="none" spc="0" normalizeH="0" baseline="0" noProof="0" dirty="0" err="1" smtClean="0">
                <a:ln>
                  <a:noFill/>
                </a:ln>
                <a:solidFill>
                  <a:srgbClr val="FFFF00"/>
                </a:solidFill>
                <a:uLnTx/>
                <a:uFillTx/>
                <a:latin typeface="Chalkboard"/>
                <a:ea typeface="ＭＳ Ｐゴシック" charset="-128"/>
                <a:cs typeface="Chalkboard"/>
              </a:rPr>
              <a:t>dell’AAS</a:t>
            </a:r>
            <a:endParaRPr kumimoji="0" lang="en-US" sz="2400" b="1" i="0" u="none" strike="noStrike" kern="0" cap="none" spc="0" normalizeH="0" baseline="0" noProof="0" dirty="0" smtClean="0">
              <a:ln>
                <a:noFill/>
              </a:ln>
              <a:solidFill>
                <a:srgbClr val="FFFF00"/>
              </a:solidFill>
              <a:uLnTx/>
              <a:uFillTx/>
              <a:latin typeface="Chalkboard"/>
              <a:ea typeface="ＭＳ Ｐゴシック" charset="-128"/>
              <a:cs typeface="Chalkboard"/>
            </a:endParaRPr>
          </a:p>
          <a:p>
            <a:pPr marL="342900" marR="0" lvl="0" indent="-342900" algn="l" defTabSz="914400" rtl="0" eaLnBrk="1" fontAlgn="base" latinLnBrk="0" hangingPunct="1">
              <a:lnSpc>
                <a:spcPct val="90000"/>
              </a:lnSpc>
              <a:spcBef>
                <a:spcPct val="20000"/>
              </a:spcBef>
              <a:spcAft>
                <a:spcPct val="0"/>
              </a:spcAft>
              <a:buClr>
                <a:schemeClr val="hlink"/>
              </a:buClr>
              <a:buSzPct val="70000"/>
              <a:buFont typeface="Wingdings" charset="2"/>
              <a:buChar char="n"/>
              <a:tabLst/>
              <a:defRPr/>
            </a:pPr>
            <a:r>
              <a:rPr kumimoji="0" lang="en-US" sz="2800" b="1" i="0" u="none" strike="noStrike" kern="0" cap="none" spc="0" normalizeH="0" baseline="0" noProof="0" dirty="0" err="1" smtClean="0">
                <a:ln>
                  <a:noFill/>
                </a:ln>
                <a:solidFill>
                  <a:srgbClr val="FFFF00"/>
                </a:solidFill>
                <a:uLnTx/>
                <a:uFillTx/>
                <a:latin typeface="Chalkboard"/>
                <a:ea typeface="+mn-ea"/>
                <a:cs typeface="Chalkboard"/>
              </a:rPr>
              <a:t>Interferenze</a:t>
            </a:r>
            <a:endParaRPr kumimoji="0" lang="en-US" sz="2800" b="1" i="0" u="none" strike="noStrike" kern="0" cap="none" spc="0" normalizeH="0" baseline="0" noProof="0" dirty="0" smtClean="0">
              <a:ln>
                <a:noFill/>
              </a:ln>
              <a:solidFill>
                <a:srgbClr val="FFFF00"/>
              </a:solidFill>
              <a:uLnTx/>
              <a:uFillTx/>
              <a:latin typeface="Chalkboard"/>
              <a:ea typeface="+mn-ea"/>
              <a:cs typeface="Chalkboard"/>
            </a:endParaRPr>
          </a:p>
          <a:p>
            <a:pPr marL="742950" marR="0" lvl="1" indent="-285750" algn="l" defTabSz="914400" rtl="0" eaLnBrk="1" fontAlgn="base" latinLnBrk="0" hangingPunct="1">
              <a:lnSpc>
                <a:spcPct val="90000"/>
              </a:lnSpc>
              <a:spcBef>
                <a:spcPct val="20000"/>
              </a:spcBef>
              <a:spcAft>
                <a:spcPct val="0"/>
              </a:spcAft>
              <a:buClr>
                <a:schemeClr val="accent2"/>
              </a:buClr>
              <a:buSzPct val="70000"/>
              <a:buFont typeface="Wingdings" charset="2"/>
              <a:buChar char="n"/>
              <a:tabLst/>
              <a:defRPr/>
            </a:pPr>
            <a:r>
              <a:rPr kumimoji="0" lang="en-US" sz="2400" b="1" i="0" u="none" strike="noStrike" kern="0" cap="none" spc="0" normalizeH="0" baseline="0" noProof="0" dirty="0" err="1" smtClean="0">
                <a:ln>
                  <a:noFill/>
                </a:ln>
                <a:solidFill>
                  <a:srgbClr val="FFFF00"/>
                </a:solidFill>
                <a:uLnTx/>
                <a:uFillTx/>
                <a:latin typeface="Chalkboard"/>
                <a:ea typeface="ＭＳ Ｐゴシック" charset="-128"/>
                <a:cs typeface="Chalkboard"/>
              </a:rPr>
              <a:t>Interferenze</a:t>
            </a:r>
            <a:r>
              <a:rPr kumimoji="0" lang="en-US" sz="2400" b="1" i="0" u="none" strike="noStrike" kern="0" cap="none" spc="0" normalizeH="0" noProof="0" dirty="0" smtClean="0">
                <a:ln>
                  <a:noFill/>
                </a:ln>
                <a:solidFill>
                  <a:srgbClr val="FFFF00"/>
                </a:solidFill>
                <a:uLnTx/>
                <a:uFillTx/>
                <a:latin typeface="Chalkboard"/>
                <a:ea typeface="ＭＳ Ｐゴシック" charset="-128"/>
                <a:cs typeface="Chalkboard"/>
              </a:rPr>
              <a:t> </a:t>
            </a:r>
            <a:r>
              <a:rPr kumimoji="0" lang="en-US" sz="2400" b="1" i="0" u="none" strike="noStrike" kern="0" cap="none" spc="0" normalizeH="0" noProof="0" dirty="0" err="1" smtClean="0">
                <a:ln>
                  <a:noFill/>
                </a:ln>
                <a:solidFill>
                  <a:srgbClr val="FFFF00"/>
                </a:solidFill>
                <a:uLnTx/>
                <a:uFillTx/>
                <a:latin typeface="Chalkboard"/>
                <a:ea typeface="ＭＳ Ｐゴシック" charset="-128"/>
                <a:cs typeface="Chalkboard"/>
              </a:rPr>
              <a:t>chimiche</a:t>
            </a:r>
            <a:r>
              <a:rPr kumimoji="0" lang="en-US" sz="2400" b="1" i="0" u="none" strike="noStrike" kern="0" cap="none" spc="0" normalizeH="0" noProof="0" dirty="0" smtClean="0">
                <a:ln>
                  <a:noFill/>
                </a:ln>
                <a:solidFill>
                  <a:srgbClr val="FFFF00"/>
                </a:solidFill>
                <a:uLnTx/>
                <a:uFillTx/>
                <a:latin typeface="Chalkboard"/>
                <a:ea typeface="ＭＳ Ｐゴシック" charset="-128"/>
                <a:cs typeface="Chalkboard"/>
              </a:rPr>
              <a:t> </a:t>
            </a:r>
            <a:r>
              <a:rPr kumimoji="0" lang="en-US" sz="2400" b="1" i="0" u="none" strike="noStrike" kern="0" cap="none" spc="0" normalizeH="0" baseline="0" noProof="0" dirty="0" smtClean="0">
                <a:ln>
                  <a:noFill/>
                </a:ln>
                <a:solidFill>
                  <a:srgbClr val="FFFF00"/>
                </a:solidFill>
                <a:uLnTx/>
                <a:uFillTx/>
                <a:latin typeface="Chalkboard"/>
                <a:ea typeface="ＭＳ Ｐゴシック" charset="-128"/>
                <a:cs typeface="Chalkboard"/>
              </a:rPr>
              <a:t>(</a:t>
            </a:r>
            <a:r>
              <a:rPr kumimoji="0" lang="en-US" sz="2400" b="1" i="0" u="none" strike="noStrike" kern="0" cap="none" spc="0" normalizeH="0" baseline="0" noProof="0" dirty="0" err="1" smtClean="0">
                <a:ln>
                  <a:noFill/>
                </a:ln>
                <a:solidFill>
                  <a:srgbClr val="FFFF00"/>
                </a:solidFill>
                <a:uLnTx/>
                <a:uFillTx/>
                <a:latin typeface="Chalkboard"/>
                <a:ea typeface="ＭＳ Ｐゴシック" charset="-128"/>
                <a:cs typeface="Chalkboard"/>
              </a:rPr>
              <a:t>abbassate</a:t>
            </a:r>
            <a:r>
              <a:rPr kumimoji="0" lang="en-US" sz="2400" b="1" i="0" u="none" strike="noStrike" kern="0" cap="none" spc="0" normalizeH="0" baseline="0" noProof="0" dirty="0" smtClean="0">
                <a:ln>
                  <a:noFill/>
                </a:ln>
                <a:solidFill>
                  <a:srgbClr val="FFFF00"/>
                </a:solidFill>
                <a:uLnTx/>
                <a:uFillTx/>
                <a:latin typeface="Chalkboard"/>
                <a:ea typeface="ＭＳ Ｐゴシック" charset="-128"/>
                <a:cs typeface="Chalkboard"/>
              </a:rPr>
              <a:t>)</a:t>
            </a:r>
          </a:p>
          <a:p>
            <a:pPr marL="742950" lvl="1" indent="-285750" defTabSz="914400" fontAlgn="base">
              <a:lnSpc>
                <a:spcPct val="90000"/>
              </a:lnSpc>
              <a:spcBef>
                <a:spcPct val="20000"/>
              </a:spcBef>
              <a:spcAft>
                <a:spcPct val="0"/>
              </a:spcAft>
              <a:buClr>
                <a:schemeClr val="accent2"/>
              </a:buClr>
              <a:buSzPct val="70000"/>
              <a:buFont typeface="Wingdings" charset="2"/>
              <a:buChar char="n"/>
            </a:pPr>
            <a:r>
              <a:rPr lang="en-US" sz="2400" b="1" kern="0" dirty="0" err="1" smtClean="0">
                <a:solidFill>
                  <a:srgbClr val="FFFF00"/>
                </a:solidFill>
                <a:latin typeface="Chalkboard"/>
                <a:ea typeface="ＭＳ Ｐゴシック" charset="-128"/>
                <a:cs typeface="Chalkboard"/>
              </a:rPr>
              <a:t>Interferenze</a:t>
            </a:r>
            <a:r>
              <a:rPr lang="en-US" sz="2400" b="1" kern="0" dirty="0" smtClean="0">
                <a:solidFill>
                  <a:srgbClr val="FFFF00"/>
                </a:solidFill>
                <a:latin typeface="Chalkboard"/>
                <a:ea typeface="ＭＳ Ｐゴシック" charset="-128"/>
                <a:cs typeface="Chalkboard"/>
              </a:rPr>
              <a:t> </a:t>
            </a:r>
            <a:r>
              <a:rPr lang="en-US" sz="2400" b="1" kern="0" dirty="0" err="1" smtClean="0">
                <a:solidFill>
                  <a:srgbClr val="FFFF00"/>
                </a:solidFill>
                <a:latin typeface="Chalkboard"/>
                <a:ea typeface="ＭＳ Ｐゴシック" charset="-128"/>
                <a:cs typeface="Chalkboard"/>
              </a:rPr>
              <a:t>spettrali</a:t>
            </a:r>
            <a:r>
              <a:rPr lang="en-US" sz="2400" b="1" kern="0" dirty="0" smtClean="0">
                <a:solidFill>
                  <a:srgbClr val="FFFF00"/>
                </a:solidFill>
                <a:latin typeface="Chalkboard"/>
                <a:ea typeface="ＭＳ Ｐゴシック" charset="-128"/>
                <a:cs typeface="Chalkboard"/>
              </a:rPr>
              <a:t> </a:t>
            </a:r>
            <a:r>
              <a:rPr kumimoji="0" lang="en-US" sz="2400" b="1" i="0" u="none" strike="noStrike" kern="0" cap="none" spc="0" normalizeH="0" baseline="0" noProof="0" dirty="0" smtClean="0">
                <a:ln>
                  <a:noFill/>
                </a:ln>
                <a:solidFill>
                  <a:srgbClr val="FFFF00"/>
                </a:solidFill>
                <a:uLnTx/>
                <a:uFillTx/>
                <a:latin typeface="Chalkboard"/>
                <a:ea typeface="ＭＳ Ｐゴシック" charset="-128"/>
                <a:cs typeface="Chalkboard"/>
              </a:rPr>
              <a:t>(</a:t>
            </a:r>
            <a:r>
              <a:rPr kumimoji="0" lang="en-US" sz="2400" b="1" i="0" u="none" strike="noStrike" kern="0" cap="none" spc="0" normalizeH="0" baseline="0" noProof="0" dirty="0" err="1" smtClean="0">
                <a:ln>
                  <a:noFill/>
                </a:ln>
                <a:solidFill>
                  <a:srgbClr val="FFFF00"/>
                </a:solidFill>
                <a:uLnTx/>
                <a:uFillTx/>
                <a:latin typeface="Chalkboard"/>
                <a:ea typeface="ＭＳ Ｐゴシック" charset="-128"/>
                <a:cs typeface="Chalkboard"/>
              </a:rPr>
              <a:t>ancora</a:t>
            </a:r>
            <a:r>
              <a:rPr kumimoji="0" lang="en-US" sz="2400" b="1" i="0" u="none" strike="noStrike" kern="0" cap="none" spc="0" normalizeH="0" baseline="0" noProof="0" dirty="0" smtClean="0">
                <a:ln>
                  <a:noFill/>
                </a:ln>
                <a:solidFill>
                  <a:srgbClr val="FFFF00"/>
                </a:solidFill>
                <a:uLnTx/>
                <a:uFillTx/>
                <a:latin typeface="Chalkboard"/>
                <a:ea typeface="ＭＳ Ｐゴシック" charset="-128"/>
                <a:cs typeface="Chalkboard"/>
              </a:rPr>
              <a:t> </a:t>
            </a:r>
            <a:r>
              <a:rPr kumimoji="0" lang="en-US" sz="2400" b="1" i="0" u="none" strike="noStrike" kern="0" cap="none" spc="0" normalizeH="0" baseline="0" noProof="0" dirty="0" err="1" smtClean="0">
                <a:ln>
                  <a:noFill/>
                </a:ln>
                <a:solidFill>
                  <a:srgbClr val="FFFF00"/>
                </a:solidFill>
                <a:uLnTx/>
                <a:uFillTx/>
                <a:latin typeface="Chalkboard"/>
                <a:ea typeface="ＭＳ Ｐゴシック" charset="-128"/>
                <a:cs typeface="Chalkboard"/>
              </a:rPr>
              <a:t>u</a:t>
            </a:r>
            <a:r>
              <a:rPr lang="en-US" sz="2400" b="1" kern="0" dirty="0" err="1" smtClean="0">
                <a:solidFill>
                  <a:srgbClr val="FFFF00"/>
                </a:solidFill>
                <a:latin typeface="Chalkboard"/>
                <a:ea typeface="ＭＳ Ｐゴシック" charset="-128"/>
                <a:cs typeface="Chalkboard"/>
              </a:rPr>
              <a:t>n</a:t>
            </a:r>
            <a:r>
              <a:rPr lang="en-US" sz="2400" b="1" kern="0" dirty="0" smtClean="0">
                <a:solidFill>
                  <a:srgbClr val="FFFF00"/>
                </a:solidFill>
                <a:latin typeface="Chalkboard"/>
                <a:ea typeface="ＭＳ Ｐゴシック" charset="-128"/>
                <a:cs typeface="Chalkboard"/>
              </a:rPr>
              <a:t> </a:t>
            </a:r>
            <a:r>
              <a:rPr lang="en-US" sz="2400" b="1" kern="0" dirty="0" err="1" smtClean="0">
                <a:solidFill>
                  <a:srgbClr val="FFFF00"/>
                </a:solidFill>
                <a:latin typeface="Chalkboard"/>
                <a:ea typeface="ＭＳ Ｐゴシック" charset="-128"/>
                <a:cs typeface="Chalkboard"/>
              </a:rPr>
              <a:t>problema</a:t>
            </a:r>
            <a:r>
              <a:rPr kumimoji="0" lang="en-US" sz="2400" b="1" i="0" u="none" strike="noStrike" kern="0" cap="none" spc="0" normalizeH="0" baseline="0" noProof="0" dirty="0" smtClean="0">
                <a:ln>
                  <a:noFill/>
                </a:ln>
                <a:solidFill>
                  <a:srgbClr val="FFFF00"/>
                </a:solidFill>
                <a:uLnTx/>
                <a:uFillTx/>
                <a:latin typeface="Chalkboard"/>
                <a:ea typeface="ＭＳ Ｐゴシック" charset="-128"/>
                <a:cs typeface="Chalkboard"/>
              </a:rPr>
              <a:t>)</a:t>
            </a:r>
          </a:p>
          <a:p>
            <a:pPr marL="342900" marR="0" lvl="0" indent="-342900" algn="l" defTabSz="914400" rtl="0" eaLnBrk="1" fontAlgn="base" latinLnBrk="0" hangingPunct="1">
              <a:lnSpc>
                <a:spcPct val="90000"/>
              </a:lnSpc>
              <a:spcBef>
                <a:spcPct val="20000"/>
              </a:spcBef>
              <a:spcAft>
                <a:spcPct val="0"/>
              </a:spcAft>
              <a:buClr>
                <a:schemeClr val="hlink"/>
              </a:buClr>
              <a:buSzPct val="70000"/>
              <a:buFont typeface="Wingdings" charset="2"/>
              <a:buChar char="n"/>
              <a:tabLst/>
              <a:defRPr/>
            </a:pPr>
            <a:r>
              <a:rPr kumimoji="0" lang="en-US" sz="2800" b="1" i="0" u="none" strike="noStrike" kern="0" cap="none" spc="0" normalizeH="0" baseline="0" noProof="0" dirty="0" err="1" smtClean="0">
                <a:ln>
                  <a:noFill/>
                </a:ln>
                <a:solidFill>
                  <a:srgbClr val="FFFF00"/>
                </a:solidFill>
                <a:uLnTx/>
                <a:uFillTx/>
                <a:latin typeface="Chalkboard"/>
                <a:ea typeface="+mn-ea"/>
                <a:cs typeface="Chalkboard"/>
              </a:rPr>
              <a:t>Limiti</a:t>
            </a:r>
            <a:r>
              <a:rPr kumimoji="0" lang="en-US" sz="2800" b="1" i="0" u="none" strike="noStrike" kern="0" cap="none" spc="0" normalizeH="0" baseline="0" noProof="0" dirty="0" smtClean="0">
                <a:ln>
                  <a:noFill/>
                </a:ln>
                <a:solidFill>
                  <a:srgbClr val="FFFF00"/>
                </a:solidFill>
                <a:uLnTx/>
                <a:uFillTx/>
                <a:latin typeface="Chalkboard"/>
                <a:ea typeface="+mn-ea"/>
                <a:cs typeface="Chalkboard"/>
              </a:rPr>
              <a:t> </a:t>
            </a:r>
            <a:r>
              <a:rPr kumimoji="0" lang="en-US" sz="2800" b="1" i="0" u="none" strike="noStrike" kern="0" cap="none" spc="0" normalizeH="0" baseline="0" noProof="0" dirty="0" err="1" smtClean="0">
                <a:ln>
                  <a:noFill/>
                </a:ln>
                <a:solidFill>
                  <a:srgbClr val="FFFF00"/>
                </a:solidFill>
                <a:uLnTx/>
                <a:uFillTx/>
                <a:latin typeface="Chalkboard"/>
                <a:ea typeface="+mn-ea"/>
                <a:cs typeface="Chalkboard"/>
              </a:rPr>
              <a:t>di</a:t>
            </a:r>
            <a:r>
              <a:rPr kumimoji="0" lang="en-US" sz="2800" b="1" i="0" u="none" strike="noStrike" kern="0" cap="none" spc="0" normalizeH="0" baseline="0" noProof="0" dirty="0" smtClean="0">
                <a:ln>
                  <a:noFill/>
                </a:ln>
                <a:solidFill>
                  <a:srgbClr val="FFFF00"/>
                </a:solidFill>
                <a:uLnTx/>
                <a:uFillTx/>
                <a:latin typeface="Chalkboard"/>
                <a:ea typeface="+mn-ea"/>
                <a:cs typeface="Chalkboard"/>
              </a:rPr>
              <a:t> </a:t>
            </a:r>
            <a:r>
              <a:rPr kumimoji="0" lang="en-US" sz="2800" b="1" i="0" u="none" strike="noStrike" kern="0" cap="none" spc="0" normalizeH="0" baseline="0" noProof="0" dirty="0" err="1" smtClean="0">
                <a:ln>
                  <a:noFill/>
                </a:ln>
                <a:solidFill>
                  <a:srgbClr val="FFFF00"/>
                </a:solidFill>
                <a:uLnTx/>
                <a:uFillTx/>
                <a:latin typeface="Chalkboard"/>
                <a:ea typeface="+mn-ea"/>
                <a:cs typeface="Chalkboard"/>
              </a:rPr>
              <a:t>sensibilità</a:t>
            </a:r>
            <a:endParaRPr kumimoji="0" lang="en-US" sz="2800" b="1" i="0" u="none" strike="noStrike" kern="0" cap="none" spc="0" normalizeH="0" baseline="0" noProof="0" dirty="0" smtClean="0">
              <a:ln>
                <a:noFill/>
              </a:ln>
              <a:solidFill>
                <a:srgbClr val="FFFF00"/>
              </a:solidFill>
              <a:uLnTx/>
              <a:uFillTx/>
              <a:latin typeface="Chalkboard"/>
              <a:ea typeface="+mn-ea"/>
              <a:cs typeface="Chalkboard"/>
            </a:endParaRPr>
          </a:p>
          <a:p>
            <a:pPr marL="742950" marR="0" lvl="1" indent="-285750" algn="l" defTabSz="914400" rtl="0" eaLnBrk="1" fontAlgn="base" latinLnBrk="0" hangingPunct="1">
              <a:lnSpc>
                <a:spcPct val="90000"/>
              </a:lnSpc>
              <a:spcBef>
                <a:spcPct val="20000"/>
              </a:spcBef>
              <a:spcAft>
                <a:spcPct val="0"/>
              </a:spcAft>
              <a:buClr>
                <a:schemeClr val="accent2"/>
              </a:buClr>
              <a:buSzPct val="70000"/>
              <a:buFont typeface="Wingdings" charset="2"/>
              <a:buChar char="n"/>
              <a:tabLst/>
              <a:defRPr/>
            </a:pPr>
            <a:r>
              <a:rPr kumimoji="0" lang="en-US" sz="2400" b="1" i="0" u="none" strike="noStrike" kern="0" cap="none" spc="0" normalizeH="0" baseline="0" noProof="0" dirty="0" err="1" smtClean="0">
                <a:ln>
                  <a:noFill/>
                </a:ln>
                <a:solidFill>
                  <a:srgbClr val="FFFF00"/>
                </a:solidFill>
                <a:uLnTx/>
                <a:uFillTx/>
                <a:latin typeface="Chalkboard"/>
                <a:ea typeface="ＭＳ Ｐゴシック" charset="-128"/>
                <a:cs typeface="Chalkboard"/>
              </a:rPr>
              <a:t>Comparabile</a:t>
            </a:r>
            <a:r>
              <a:rPr kumimoji="0" lang="en-US" sz="2400" b="1" i="0" u="none" strike="noStrike" kern="0" cap="none" spc="0" normalizeH="0" baseline="0" noProof="0" dirty="0" smtClean="0">
                <a:ln>
                  <a:noFill/>
                </a:ln>
                <a:solidFill>
                  <a:srgbClr val="FFFF00"/>
                </a:solidFill>
                <a:uLnTx/>
                <a:uFillTx/>
                <a:latin typeface="Chalkboard"/>
                <a:ea typeface="ＭＳ Ｐゴシック" charset="-128"/>
                <a:cs typeface="Chalkboard"/>
              </a:rPr>
              <a:t> </a:t>
            </a:r>
            <a:r>
              <a:rPr kumimoji="0" lang="en-US" sz="2400" b="1" i="0" u="none" strike="noStrike" kern="0" cap="none" spc="0" normalizeH="0" baseline="0" noProof="0" dirty="0" err="1" smtClean="0">
                <a:ln>
                  <a:noFill/>
                </a:ln>
                <a:solidFill>
                  <a:srgbClr val="FFFF00"/>
                </a:solidFill>
                <a:uLnTx/>
                <a:uFillTx/>
                <a:latin typeface="Chalkboard"/>
                <a:ea typeface="ＭＳ Ｐゴシック" charset="-128"/>
                <a:cs typeface="Chalkboard"/>
              </a:rPr>
              <a:t>o</a:t>
            </a:r>
            <a:r>
              <a:rPr kumimoji="0" lang="en-US" sz="2400" b="1" i="0" u="none" strike="noStrike" kern="0" cap="none" spc="0" normalizeH="0" baseline="0" noProof="0" dirty="0" smtClean="0">
                <a:ln>
                  <a:noFill/>
                </a:ln>
                <a:solidFill>
                  <a:srgbClr val="FFFF00"/>
                </a:solidFill>
                <a:uLnTx/>
                <a:uFillTx/>
                <a:latin typeface="Chalkboard"/>
                <a:ea typeface="ＭＳ Ｐゴシック" charset="-128"/>
                <a:cs typeface="Chalkboard"/>
              </a:rPr>
              <a:t> </a:t>
            </a:r>
            <a:r>
              <a:rPr kumimoji="0" lang="en-US" sz="2400" b="1" i="0" u="none" strike="noStrike" kern="0" cap="none" spc="0" normalizeH="0" baseline="0" noProof="0" dirty="0" err="1" smtClean="0">
                <a:ln>
                  <a:noFill/>
                </a:ln>
                <a:solidFill>
                  <a:srgbClr val="FFFF00"/>
                </a:solidFill>
                <a:uLnTx/>
                <a:uFillTx/>
                <a:latin typeface="Chalkboard"/>
                <a:ea typeface="ＭＳ Ｐゴシック" charset="-128"/>
                <a:cs typeface="Chalkboard"/>
              </a:rPr>
              <a:t>migliore</a:t>
            </a:r>
            <a:r>
              <a:rPr kumimoji="0" lang="en-US" sz="2400" b="1" i="0" u="none" strike="noStrike" kern="0" cap="none" spc="0" normalizeH="0" noProof="0" dirty="0" smtClean="0">
                <a:ln>
                  <a:noFill/>
                </a:ln>
                <a:solidFill>
                  <a:srgbClr val="FFFF00"/>
                </a:solidFill>
                <a:uLnTx/>
                <a:uFillTx/>
                <a:latin typeface="Chalkboard"/>
                <a:ea typeface="ＭＳ Ｐゴシック" charset="-128"/>
                <a:cs typeface="Chalkboard"/>
              </a:rPr>
              <a:t> </a:t>
            </a:r>
            <a:r>
              <a:rPr kumimoji="0" lang="en-US" sz="2400" b="1" i="0" u="none" strike="noStrike" kern="0" cap="none" spc="0" normalizeH="0" noProof="0" dirty="0" err="1" smtClean="0">
                <a:ln>
                  <a:noFill/>
                </a:ln>
                <a:solidFill>
                  <a:srgbClr val="FFFF00"/>
                </a:solidFill>
                <a:uLnTx/>
                <a:uFillTx/>
                <a:latin typeface="Chalkboard"/>
                <a:ea typeface="ＭＳ Ｐゴシック" charset="-128"/>
                <a:cs typeface="Chalkboard"/>
              </a:rPr>
              <a:t>di</a:t>
            </a:r>
            <a:r>
              <a:rPr kumimoji="0" lang="en-US" sz="2400" b="1" i="0" u="none" strike="noStrike" kern="0" cap="none" spc="0" normalizeH="0" noProof="0" dirty="0" smtClean="0">
                <a:ln>
                  <a:noFill/>
                </a:ln>
                <a:solidFill>
                  <a:srgbClr val="FFFF00"/>
                </a:solidFill>
                <a:uLnTx/>
                <a:uFillTx/>
                <a:latin typeface="Chalkboard"/>
                <a:ea typeface="ＭＳ Ｐゴシック" charset="-128"/>
                <a:cs typeface="Chalkboard"/>
              </a:rPr>
              <a:t> </a:t>
            </a:r>
            <a:r>
              <a:rPr kumimoji="0" lang="en-US" sz="2400" b="1" i="0" u="none" strike="noStrike" kern="0" cap="none" spc="0" normalizeH="0" noProof="0" dirty="0" err="1" smtClean="0">
                <a:ln>
                  <a:noFill/>
                </a:ln>
                <a:solidFill>
                  <a:srgbClr val="FFFF00"/>
                </a:solidFill>
                <a:uLnTx/>
                <a:uFillTx/>
                <a:latin typeface="Chalkboard"/>
                <a:ea typeface="ＭＳ Ｐゴシック" charset="-128"/>
                <a:cs typeface="Chalkboard"/>
              </a:rPr>
              <a:t>altre</a:t>
            </a:r>
            <a:r>
              <a:rPr kumimoji="0" lang="en-US" sz="2400" b="1" i="0" u="none" strike="noStrike" kern="0" cap="none" spc="0" normalizeH="0" noProof="0" dirty="0" smtClean="0">
                <a:ln>
                  <a:noFill/>
                </a:ln>
                <a:solidFill>
                  <a:srgbClr val="FFFF00"/>
                </a:solidFill>
                <a:uLnTx/>
                <a:uFillTx/>
                <a:latin typeface="Chalkboard"/>
                <a:ea typeface="ＭＳ Ｐゴシック" charset="-128"/>
                <a:cs typeface="Chalkboard"/>
              </a:rPr>
              <a:t> </a:t>
            </a:r>
            <a:r>
              <a:rPr kumimoji="0" lang="en-US" sz="2400" b="1" i="0" u="none" strike="noStrike" kern="0" cap="none" spc="0" normalizeH="0" noProof="0" dirty="0" err="1" smtClean="0">
                <a:ln>
                  <a:noFill/>
                </a:ln>
                <a:solidFill>
                  <a:srgbClr val="FFFF00"/>
                </a:solidFill>
                <a:uLnTx/>
                <a:uFillTx/>
                <a:latin typeface="Chalkboard"/>
                <a:ea typeface="ＭＳ Ｐゴシック" charset="-128"/>
                <a:cs typeface="Chalkboard"/>
              </a:rPr>
              <a:t>tecniche</a:t>
            </a:r>
            <a:r>
              <a:rPr kumimoji="0" lang="en-US" sz="2400" b="1" i="0" u="none" strike="noStrike" kern="0" cap="none" spc="0" normalizeH="0" noProof="0" dirty="0" smtClean="0">
                <a:ln>
                  <a:noFill/>
                </a:ln>
                <a:solidFill>
                  <a:srgbClr val="FFFF00"/>
                </a:solidFill>
                <a:uLnTx/>
                <a:uFillTx/>
                <a:latin typeface="Chalkboard"/>
                <a:ea typeface="ＭＳ Ｐゴシック" charset="-128"/>
                <a:cs typeface="Chalkboard"/>
              </a:rPr>
              <a:t> </a:t>
            </a:r>
            <a:r>
              <a:rPr kumimoji="0" lang="en-US" sz="2400" b="1" i="0" u="none" strike="noStrike" kern="0" cap="none" spc="0" normalizeH="0" noProof="0" dirty="0" err="1" smtClean="0">
                <a:ln>
                  <a:noFill/>
                </a:ln>
                <a:solidFill>
                  <a:srgbClr val="FFFF00"/>
                </a:solidFill>
                <a:uLnTx/>
                <a:uFillTx/>
                <a:latin typeface="Chalkboard"/>
                <a:ea typeface="ＭＳ Ｐゴシック" charset="-128"/>
                <a:cs typeface="Chalkboard"/>
              </a:rPr>
              <a:t>atomiche</a:t>
            </a:r>
            <a:r>
              <a:rPr kumimoji="0" lang="en-US" sz="2400" b="1" i="0" u="none" strike="noStrike" kern="0" cap="none" spc="0" normalizeH="0" noProof="0" dirty="0" smtClean="0">
                <a:ln>
                  <a:noFill/>
                </a:ln>
                <a:solidFill>
                  <a:srgbClr val="FFFF00"/>
                </a:solidFill>
                <a:uLnTx/>
                <a:uFillTx/>
                <a:latin typeface="Chalkboard"/>
                <a:ea typeface="ＭＳ Ｐゴシック" charset="-128"/>
                <a:cs typeface="Chalkboard"/>
              </a:rPr>
              <a:t> </a:t>
            </a:r>
            <a:r>
              <a:rPr kumimoji="0" lang="en-US" sz="2400" b="1" i="0" u="none" strike="noStrike" kern="0" cap="none" spc="0" normalizeH="0" noProof="0" dirty="0" err="1" smtClean="0">
                <a:ln>
                  <a:noFill/>
                </a:ln>
                <a:solidFill>
                  <a:srgbClr val="FFFF00"/>
                </a:solidFill>
                <a:uLnTx/>
                <a:uFillTx/>
                <a:latin typeface="Chalkboard"/>
                <a:ea typeface="ＭＳ Ｐゴシック" charset="-128"/>
                <a:cs typeface="Chalkboard"/>
              </a:rPr>
              <a:t>spettroscopiche</a:t>
            </a:r>
            <a:endParaRPr kumimoji="0" lang="en-US" sz="2400" b="1" i="0" u="none" strike="noStrike" kern="0" cap="none" spc="0" normalizeH="0" baseline="0" noProof="0" dirty="0" smtClean="0">
              <a:ln>
                <a:noFill/>
              </a:ln>
              <a:solidFill>
                <a:srgbClr val="FFFF00"/>
              </a:solidFill>
              <a:uLnTx/>
              <a:uFillTx/>
              <a:latin typeface="Chalkboard"/>
              <a:ea typeface="ＭＳ Ｐゴシック" charset="-128"/>
              <a:cs typeface="Chalkboard"/>
            </a:endParaRPr>
          </a:p>
          <a:p>
            <a:pPr marL="342900" marR="0" lvl="0" indent="-342900" algn="l" defTabSz="914400" rtl="0" eaLnBrk="1" fontAlgn="base" latinLnBrk="0" hangingPunct="1">
              <a:lnSpc>
                <a:spcPct val="90000"/>
              </a:lnSpc>
              <a:spcBef>
                <a:spcPct val="20000"/>
              </a:spcBef>
              <a:spcAft>
                <a:spcPct val="0"/>
              </a:spcAft>
              <a:buClr>
                <a:schemeClr val="hlink"/>
              </a:buClr>
              <a:buSzPct val="70000"/>
              <a:buFont typeface="Wingdings" charset="2"/>
              <a:buChar char="n"/>
              <a:tabLst/>
              <a:defRPr/>
            </a:pPr>
            <a:endParaRPr kumimoji="0" lang="en-US" sz="2800" b="1" i="0" u="none" strike="noStrike" kern="0" cap="none" spc="0" normalizeH="0" baseline="0" noProof="0" dirty="0">
              <a:ln>
                <a:noFill/>
              </a:ln>
              <a:solidFill>
                <a:srgbClr val="FFFF00"/>
              </a:solidFill>
              <a:uLnTx/>
              <a:uFillTx/>
              <a:latin typeface="Chalkboard"/>
              <a:ea typeface="+mn-ea"/>
              <a:cs typeface="Chalkboard"/>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Rettangolo 2"/>
          <p:cNvSpPr/>
          <p:nvPr/>
        </p:nvSpPr>
        <p:spPr>
          <a:xfrm>
            <a:off x="383644" y="747713"/>
            <a:ext cx="7552268" cy="1077218"/>
          </a:xfrm>
          <a:prstGeom prst="rect">
            <a:avLst/>
          </a:prstGeom>
        </p:spPr>
        <p:txBody>
          <a:bodyPr wrap="square">
            <a:spAutoFit/>
          </a:bodyPr>
          <a:lstStyle/>
          <a:p>
            <a:pPr algn="ctr"/>
            <a:r>
              <a:rPr lang="en-US" sz="3200" dirty="0" err="1" smtClean="0">
                <a:solidFill>
                  <a:srgbClr val="FAC090"/>
                </a:solidFill>
                <a:latin typeface="Chalkboard"/>
                <a:cs typeface="Chalkboard"/>
              </a:rPr>
              <a:t>Ogni</a:t>
            </a:r>
            <a:r>
              <a:rPr lang="en-US" sz="3200" dirty="0" smtClean="0">
                <a:solidFill>
                  <a:srgbClr val="FAC090"/>
                </a:solidFill>
                <a:latin typeface="Chalkboard"/>
                <a:cs typeface="Chalkboard"/>
              </a:rPr>
              <a:t> </a:t>
            </a:r>
            <a:r>
              <a:rPr lang="en-US" sz="3200" dirty="0" err="1" smtClean="0">
                <a:solidFill>
                  <a:srgbClr val="FAC090"/>
                </a:solidFill>
                <a:latin typeface="Chalkboard"/>
                <a:cs typeface="Chalkboard"/>
              </a:rPr>
              <a:t>elemento</a:t>
            </a:r>
            <a:r>
              <a:rPr lang="en-US" sz="3200" dirty="0" smtClean="0">
                <a:solidFill>
                  <a:srgbClr val="FAC090"/>
                </a:solidFill>
                <a:latin typeface="Chalkboard"/>
                <a:cs typeface="Chalkboard"/>
              </a:rPr>
              <a:t> ha un </a:t>
            </a:r>
            <a:r>
              <a:rPr lang="en-US" sz="3200" dirty="0" err="1" smtClean="0">
                <a:solidFill>
                  <a:srgbClr val="FAC090"/>
                </a:solidFill>
                <a:latin typeface="Chalkboard"/>
                <a:cs typeface="Chalkboard"/>
              </a:rPr>
              <a:t>unico</a:t>
            </a:r>
            <a:r>
              <a:rPr lang="en-US" sz="3200" dirty="0" smtClean="0">
                <a:solidFill>
                  <a:srgbClr val="FAC090"/>
                </a:solidFill>
                <a:latin typeface="Chalkboard"/>
                <a:cs typeface="Chalkboard"/>
              </a:rPr>
              <a:t> set </a:t>
            </a:r>
            <a:r>
              <a:rPr lang="en-US" sz="3200" dirty="0" err="1" smtClean="0">
                <a:solidFill>
                  <a:srgbClr val="FAC090"/>
                </a:solidFill>
                <a:latin typeface="Chalkboard"/>
                <a:cs typeface="Chalkboard"/>
              </a:rPr>
              <a:t>di</a:t>
            </a:r>
            <a:r>
              <a:rPr lang="en-US" sz="3200" dirty="0" smtClean="0">
                <a:solidFill>
                  <a:srgbClr val="FAC090"/>
                </a:solidFill>
                <a:latin typeface="Chalkboard"/>
                <a:cs typeface="Chalkboard"/>
              </a:rPr>
              <a:t> </a:t>
            </a:r>
            <a:r>
              <a:rPr lang="en-US" sz="3200" dirty="0" err="1" smtClean="0">
                <a:solidFill>
                  <a:srgbClr val="FAC090"/>
                </a:solidFill>
                <a:latin typeface="Chalkboard"/>
                <a:cs typeface="Chalkboard"/>
              </a:rPr>
              <a:t>lunghezze</a:t>
            </a:r>
            <a:r>
              <a:rPr lang="en-US" sz="3200" dirty="0" smtClean="0">
                <a:solidFill>
                  <a:srgbClr val="FAC090"/>
                </a:solidFill>
                <a:latin typeface="Chalkboard"/>
                <a:cs typeface="Chalkboard"/>
              </a:rPr>
              <a:t> </a:t>
            </a:r>
            <a:r>
              <a:rPr lang="en-US" sz="3200" dirty="0" err="1" smtClean="0">
                <a:solidFill>
                  <a:srgbClr val="FAC090"/>
                </a:solidFill>
                <a:latin typeface="Chalkboard"/>
                <a:cs typeface="Chalkboard"/>
              </a:rPr>
              <a:t>d’onda</a:t>
            </a:r>
            <a:r>
              <a:rPr lang="en-US" sz="3200" dirty="0" smtClean="0">
                <a:solidFill>
                  <a:srgbClr val="FAC090"/>
                </a:solidFill>
                <a:latin typeface="Chalkboard"/>
                <a:cs typeface="Chalkboard"/>
              </a:rPr>
              <a:t> </a:t>
            </a:r>
            <a:r>
              <a:rPr lang="en-US" sz="3200" dirty="0" err="1" smtClean="0">
                <a:solidFill>
                  <a:srgbClr val="FAC090"/>
                </a:solidFill>
                <a:latin typeface="Chalkboard"/>
                <a:cs typeface="Chalkboard"/>
              </a:rPr>
              <a:t>che</a:t>
            </a:r>
            <a:r>
              <a:rPr lang="en-US" sz="3200" dirty="0" smtClean="0">
                <a:solidFill>
                  <a:srgbClr val="FAC090"/>
                </a:solidFill>
                <a:latin typeface="Chalkboard"/>
                <a:cs typeface="Chalkboard"/>
              </a:rPr>
              <a:t> </a:t>
            </a:r>
            <a:r>
              <a:rPr lang="en-US" sz="3200" dirty="0" err="1" smtClean="0">
                <a:solidFill>
                  <a:srgbClr val="FAC090"/>
                </a:solidFill>
                <a:latin typeface="Chalkboard"/>
                <a:cs typeface="Chalkboard"/>
              </a:rPr>
              <a:t>può</a:t>
            </a:r>
            <a:r>
              <a:rPr lang="en-US" sz="3200" dirty="0" smtClean="0">
                <a:solidFill>
                  <a:srgbClr val="FAC090"/>
                </a:solidFill>
                <a:latin typeface="Chalkboard"/>
                <a:cs typeface="Chalkboard"/>
              </a:rPr>
              <a:t> </a:t>
            </a:r>
            <a:r>
              <a:rPr lang="en-US" sz="3200" dirty="0" err="1" smtClean="0">
                <a:solidFill>
                  <a:srgbClr val="FAC090"/>
                </a:solidFill>
                <a:latin typeface="Chalkboard"/>
                <a:cs typeface="Chalkboard"/>
              </a:rPr>
              <a:t>emettere</a:t>
            </a:r>
            <a:endParaRPr lang="en-US" sz="3200" dirty="0">
              <a:solidFill>
                <a:srgbClr val="FAC090"/>
              </a:solidFill>
              <a:latin typeface="Chalkboard"/>
              <a:cs typeface="Chalkboard"/>
            </a:endParaRPr>
          </a:p>
        </p:txBody>
      </p:sp>
      <p:pic>
        <p:nvPicPr>
          <p:cNvPr id="4" name="Immagine 3"/>
          <p:cNvPicPr>
            <a:picLocks noChangeAspect="1"/>
          </p:cNvPicPr>
          <p:nvPr/>
        </p:nvPicPr>
        <p:blipFill>
          <a:blip r:embed="rId2"/>
          <a:stretch>
            <a:fillRect/>
          </a:stretch>
        </p:blipFill>
        <p:spPr>
          <a:xfrm>
            <a:off x="257706" y="2099734"/>
            <a:ext cx="8632299" cy="2889250"/>
          </a:xfrm>
          <a:prstGeom prst="rect">
            <a:avLst/>
          </a:prstGeom>
        </p:spPr>
      </p:pic>
      <p:sp>
        <p:nvSpPr>
          <p:cNvPr id="5" name="Rectangle 1052"/>
          <p:cNvSpPr>
            <a:spLocks noGrp="1" noChangeArrowheads="1"/>
          </p:cNvSpPr>
          <p:nvPr>
            <p:ph type="title"/>
          </p:nvPr>
        </p:nvSpPr>
        <p:spPr>
          <a:xfrm>
            <a:off x="383644" y="47625"/>
            <a:ext cx="8289925" cy="700088"/>
          </a:xfrm>
        </p:spPr>
        <p:txBody>
          <a:bodyPr>
            <a:normAutofit fontScale="90000"/>
          </a:bodyPr>
          <a:lstStyle/>
          <a:p>
            <a:pPr eaLnBrk="1" hangingPunct="1"/>
            <a:r>
              <a:rPr lang="en-US" dirty="0" smtClean="0">
                <a:solidFill>
                  <a:srgbClr val="CCFFCC"/>
                </a:solidFill>
                <a:latin typeface="Chalkboard"/>
                <a:cs typeface="Chalkboard"/>
              </a:rPr>
              <a:t>Le </a:t>
            </a:r>
            <a:r>
              <a:rPr lang="en-US" dirty="0" err="1" smtClean="0">
                <a:solidFill>
                  <a:srgbClr val="CCFFCC"/>
                </a:solidFill>
                <a:latin typeface="Chalkboard"/>
                <a:cs typeface="Chalkboard"/>
              </a:rPr>
              <a:t>lunghezze</a:t>
            </a:r>
            <a:r>
              <a:rPr lang="en-US" dirty="0" smtClean="0">
                <a:solidFill>
                  <a:srgbClr val="CCFFCC"/>
                </a:solidFill>
                <a:latin typeface="Chalkboard"/>
                <a:cs typeface="Chalkboard"/>
              </a:rPr>
              <a:t> </a:t>
            </a:r>
            <a:r>
              <a:rPr lang="en-US" dirty="0" err="1" smtClean="0">
                <a:solidFill>
                  <a:srgbClr val="CCFFCC"/>
                </a:solidFill>
                <a:latin typeface="Chalkboard"/>
                <a:cs typeface="Chalkboard"/>
              </a:rPr>
              <a:t>d’onda</a:t>
            </a:r>
            <a:r>
              <a:rPr lang="en-US" dirty="0" smtClean="0">
                <a:solidFill>
                  <a:srgbClr val="CCFFCC"/>
                </a:solidFill>
                <a:latin typeface="Chalkboard"/>
                <a:cs typeface="Chalkboard"/>
              </a:rPr>
              <a:t> </a:t>
            </a:r>
            <a:r>
              <a:rPr lang="en-US" dirty="0" err="1" smtClean="0">
                <a:solidFill>
                  <a:srgbClr val="CCFFCC"/>
                </a:solidFill>
                <a:latin typeface="Chalkboard"/>
                <a:cs typeface="Chalkboard"/>
              </a:rPr>
              <a:t>degli</a:t>
            </a:r>
            <a:r>
              <a:rPr lang="en-US" dirty="0" smtClean="0">
                <a:solidFill>
                  <a:srgbClr val="CCFFCC"/>
                </a:solidFill>
                <a:latin typeface="Chalkboard"/>
                <a:cs typeface="Chalkboard"/>
              </a:rPr>
              <a:t> </a:t>
            </a:r>
            <a:r>
              <a:rPr lang="en-US" dirty="0" err="1" smtClean="0">
                <a:solidFill>
                  <a:srgbClr val="CCFFCC"/>
                </a:solidFill>
                <a:latin typeface="Chalkboard"/>
                <a:cs typeface="Chalkboard"/>
              </a:rPr>
              <a:t>elementi</a:t>
            </a:r>
            <a:endParaRPr lang="en-US" dirty="0">
              <a:solidFill>
                <a:srgbClr val="CCFFCC"/>
              </a:solidFill>
              <a:latin typeface="Chalkboard"/>
              <a:cs typeface="Chalkboard"/>
            </a:endParaRPr>
          </a:p>
        </p:txBody>
      </p:sp>
      <p:sp>
        <p:nvSpPr>
          <p:cNvPr id="6" name="Text Box 1031"/>
          <p:cNvSpPr txBox="1">
            <a:spLocks noChangeArrowheads="1"/>
          </p:cNvSpPr>
          <p:nvPr/>
        </p:nvSpPr>
        <p:spPr bwMode="auto">
          <a:xfrm>
            <a:off x="-186264" y="5523131"/>
            <a:ext cx="9381067" cy="830997"/>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GB" sz="2400" dirty="0" smtClean="0">
                <a:solidFill>
                  <a:schemeClr val="bg1"/>
                </a:solidFill>
                <a:latin typeface="Chalkboard"/>
                <a:cs typeface="Chalkboard"/>
              </a:rPr>
              <a:t>Le </a:t>
            </a:r>
            <a:r>
              <a:rPr lang="en-GB" sz="2400" dirty="0" err="1" smtClean="0">
                <a:solidFill>
                  <a:schemeClr val="bg1"/>
                </a:solidFill>
                <a:latin typeface="Chalkboard"/>
                <a:cs typeface="Chalkboard"/>
              </a:rPr>
              <a:t>lunghezze</a:t>
            </a:r>
            <a:r>
              <a:rPr lang="en-GB" sz="2400" dirty="0" smtClean="0">
                <a:solidFill>
                  <a:schemeClr val="bg1"/>
                </a:solidFill>
                <a:latin typeface="Chalkboard"/>
                <a:cs typeface="Chalkboard"/>
              </a:rPr>
              <a:t> </a:t>
            </a:r>
            <a:r>
              <a:rPr lang="en-GB" sz="2400" dirty="0" err="1" smtClean="0">
                <a:solidFill>
                  <a:schemeClr val="bg1"/>
                </a:solidFill>
                <a:latin typeface="Chalkboard"/>
                <a:cs typeface="Chalkboard"/>
              </a:rPr>
              <a:t>d’onda</a:t>
            </a:r>
            <a:r>
              <a:rPr lang="en-GB" sz="2400" dirty="0" smtClean="0">
                <a:solidFill>
                  <a:schemeClr val="bg1"/>
                </a:solidFill>
                <a:latin typeface="Chalkboard"/>
                <a:cs typeface="Chalkboard"/>
              </a:rPr>
              <a:t> </a:t>
            </a:r>
            <a:r>
              <a:rPr lang="en-GB" sz="2400" dirty="0" err="1" smtClean="0">
                <a:solidFill>
                  <a:schemeClr val="bg1"/>
                </a:solidFill>
                <a:latin typeface="Chalkboard"/>
                <a:cs typeface="Chalkboard"/>
              </a:rPr>
              <a:t>più</a:t>
            </a:r>
            <a:r>
              <a:rPr lang="en-GB" sz="2400" dirty="0" smtClean="0">
                <a:solidFill>
                  <a:schemeClr val="bg1"/>
                </a:solidFill>
                <a:latin typeface="Chalkboard"/>
                <a:cs typeface="Chalkboard"/>
              </a:rPr>
              <a:t> </a:t>
            </a:r>
            <a:r>
              <a:rPr lang="en-GB" sz="2400" dirty="0" err="1" smtClean="0">
                <a:solidFill>
                  <a:schemeClr val="bg1"/>
                </a:solidFill>
                <a:latin typeface="Chalkboard"/>
                <a:cs typeface="Chalkboard"/>
              </a:rPr>
              <a:t>basse</a:t>
            </a:r>
            <a:r>
              <a:rPr lang="en-GB" sz="2400" dirty="0" smtClean="0">
                <a:solidFill>
                  <a:schemeClr val="bg1"/>
                </a:solidFill>
                <a:latin typeface="Chalkboard"/>
                <a:cs typeface="Chalkboard"/>
              </a:rPr>
              <a:t> </a:t>
            </a:r>
            <a:r>
              <a:rPr lang="en-GB" sz="2400" dirty="0" err="1" smtClean="0">
                <a:solidFill>
                  <a:schemeClr val="bg1"/>
                </a:solidFill>
                <a:latin typeface="Chalkboard"/>
                <a:cs typeface="Chalkboard"/>
              </a:rPr>
              <a:t>sono</a:t>
            </a:r>
            <a:r>
              <a:rPr lang="en-GB" sz="2400" dirty="0" smtClean="0">
                <a:solidFill>
                  <a:schemeClr val="bg1"/>
                </a:solidFill>
                <a:latin typeface="Chalkboard"/>
                <a:cs typeface="Chalkboard"/>
              </a:rPr>
              <a:t> </a:t>
            </a:r>
            <a:r>
              <a:rPr lang="en-GB" sz="2400" dirty="0" err="1" smtClean="0">
                <a:solidFill>
                  <a:schemeClr val="bg1"/>
                </a:solidFill>
                <a:latin typeface="Chalkboard"/>
                <a:cs typeface="Chalkboard"/>
              </a:rPr>
              <a:t>più</a:t>
            </a:r>
            <a:r>
              <a:rPr lang="en-GB" sz="2400" dirty="0" smtClean="0">
                <a:solidFill>
                  <a:schemeClr val="bg1"/>
                </a:solidFill>
                <a:latin typeface="Chalkboard"/>
                <a:cs typeface="Chalkboard"/>
              </a:rPr>
              <a:t> </a:t>
            </a:r>
            <a:r>
              <a:rPr lang="en-GB" sz="2400" dirty="0" err="1" smtClean="0">
                <a:solidFill>
                  <a:schemeClr val="bg1"/>
                </a:solidFill>
                <a:latin typeface="Chalkboard"/>
                <a:cs typeface="Chalkboard"/>
              </a:rPr>
              <a:t>corte</a:t>
            </a:r>
            <a:r>
              <a:rPr lang="en-GB" sz="2400" dirty="0" smtClean="0">
                <a:solidFill>
                  <a:schemeClr val="bg1"/>
                </a:solidFill>
                <a:latin typeface="Chalkboard"/>
                <a:cs typeface="Chalkboard"/>
              </a:rPr>
              <a:t> </a:t>
            </a:r>
            <a:r>
              <a:rPr lang="en-GB" sz="2400" dirty="0" err="1" smtClean="0">
                <a:solidFill>
                  <a:schemeClr val="bg1"/>
                </a:solidFill>
                <a:latin typeface="Chalkboard"/>
                <a:cs typeface="Chalkboard"/>
              </a:rPr>
              <a:t>e</a:t>
            </a:r>
            <a:r>
              <a:rPr lang="en-GB" sz="2400" dirty="0" smtClean="0">
                <a:solidFill>
                  <a:schemeClr val="bg1"/>
                </a:solidFill>
                <a:latin typeface="Chalkboard"/>
                <a:cs typeface="Chalkboard"/>
              </a:rPr>
              <a:t> </a:t>
            </a:r>
            <a:r>
              <a:rPr lang="en-GB" sz="2400" dirty="0" err="1" smtClean="0">
                <a:solidFill>
                  <a:schemeClr val="bg1"/>
                </a:solidFill>
                <a:latin typeface="Chalkboard"/>
                <a:cs typeface="Chalkboard"/>
              </a:rPr>
              <a:t>più</a:t>
            </a:r>
            <a:r>
              <a:rPr lang="en-GB" sz="2400" dirty="0" smtClean="0">
                <a:solidFill>
                  <a:schemeClr val="bg1"/>
                </a:solidFill>
                <a:latin typeface="Chalkboard"/>
                <a:cs typeface="Chalkboard"/>
              </a:rPr>
              <a:t> </a:t>
            </a:r>
            <a:r>
              <a:rPr lang="en-GB" sz="2400" dirty="0" err="1" smtClean="0">
                <a:solidFill>
                  <a:schemeClr val="bg1"/>
                </a:solidFill>
                <a:latin typeface="Chalkboard"/>
                <a:cs typeface="Chalkboard"/>
              </a:rPr>
              <a:t>energetiche</a:t>
            </a:r>
            <a:r>
              <a:rPr lang="en-GB" sz="2400" dirty="0" smtClean="0">
                <a:solidFill>
                  <a:schemeClr val="bg1"/>
                </a:solidFill>
                <a:latin typeface="Chalkboard"/>
                <a:cs typeface="Chalkboard"/>
              </a:rPr>
              <a:t>, </a:t>
            </a:r>
            <a:r>
              <a:rPr lang="en-GB" sz="2400" dirty="0" err="1" smtClean="0">
                <a:solidFill>
                  <a:schemeClr val="bg1"/>
                </a:solidFill>
                <a:latin typeface="Chalkboard"/>
                <a:cs typeface="Chalkboard"/>
              </a:rPr>
              <a:t>quelle</a:t>
            </a:r>
            <a:r>
              <a:rPr lang="en-GB" sz="2400" dirty="0" smtClean="0">
                <a:solidFill>
                  <a:schemeClr val="bg1"/>
                </a:solidFill>
                <a:latin typeface="Chalkboard"/>
                <a:cs typeface="Chalkboard"/>
              </a:rPr>
              <a:t> </a:t>
            </a:r>
            <a:r>
              <a:rPr lang="en-GB" sz="2400" dirty="0" err="1" smtClean="0">
                <a:solidFill>
                  <a:schemeClr val="bg1"/>
                </a:solidFill>
                <a:latin typeface="Chalkboard"/>
                <a:cs typeface="Chalkboard"/>
              </a:rPr>
              <a:t>più</a:t>
            </a:r>
            <a:r>
              <a:rPr lang="en-GB" sz="2400" dirty="0" smtClean="0">
                <a:solidFill>
                  <a:schemeClr val="bg1"/>
                </a:solidFill>
                <a:latin typeface="Chalkboard"/>
                <a:cs typeface="Chalkboard"/>
              </a:rPr>
              <a:t> </a:t>
            </a:r>
            <a:r>
              <a:rPr lang="en-GB" sz="2400" dirty="0" err="1" smtClean="0">
                <a:solidFill>
                  <a:schemeClr val="bg1"/>
                </a:solidFill>
                <a:latin typeface="Chalkboard"/>
                <a:cs typeface="Chalkboard"/>
              </a:rPr>
              <a:t>alte</a:t>
            </a:r>
            <a:r>
              <a:rPr lang="en-GB" sz="2400" dirty="0" smtClean="0">
                <a:solidFill>
                  <a:schemeClr val="bg1"/>
                </a:solidFill>
                <a:latin typeface="Chalkboard"/>
                <a:cs typeface="Chalkboard"/>
              </a:rPr>
              <a:t> </a:t>
            </a:r>
            <a:r>
              <a:rPr lang="en-GB" sz="2400" dirty="0" err="1" smtClean="0">
                <a:solidFill>
                  <a:schemeClr val="bg1"/>
                </a:solidFill>
                <a:latin typeface="Chalkboard"/>
                <a:cs typeface="Chalkboard"/>
              </a:rPr>
              <a:t>sono</a:t>
            </a:r>
            <a:r>
              <a:rPr lang="en-GB" sz="2400" dirty="0" smtClean="0">
                <a:solidFill>
                  <a:schemeClr val="bg1"/>
                </a:solidFill>
                <a:latin typeface="Chalkboard"/>
                <a:cs typeface="Chalkboard"/>
              </a:rPr>
              <a:t> </a:t>
            </a:r>
            <a:r>
              <a:rPr lang="en-GB" sz="2400" dirty="0" err="1" smtClean="0">
                <a:solidFill>
                  <a:schemeClr val="bg1"/>
                </a:solidFill>
                <a:latin typeface="Chalkboard"/>
                <a:cs typeface="Chalkboard"/>
              </a:rPr>
              <a:t>più</a:t>
            </a:r>
            <a:r>
              <a:rPr lang="en-GB" sz="2400" dirty="0" smtClean="0">
                <a:solidFill>
                  <a:schemeClr val="bg1"/>
                </a:solidFill>
                <a:latin typeface="Chalkboard"/>
                <a:cs typeface="Chalkboard"/>
              </a:rPr>
              <a:t> </a:t>
            </a:r>
            <a:r>
              <a:rPr lang="en-GB" sz="2400" dirty="0" err="1" smtClean="0">
                <a:solidFill>
                  <a:schemeClr val="bg1"/>
                </a:solidFill>
                <a:latin typeface="Chalkboard"/>
                <a:cs typeface="Chalkboard"/>
              </a:rPr>
              <a:t>lunghe</a:t>
            </a:r>
            <a:r>
              <a:rPr lang="en-GB" sz="2400" dirty="0" smtClean="0">
                <a:solidFill>
                  <a:schemeClr val="bg1"/>
                </a:solidFill>
                <a:latin typeface="Chalkboard"/>
                <a:cs typeface="Chalkboard"/>
              </a:rPr>
              <a:t> </a:t>
            </a:r>
            <a:r>
              <a:rPr lang="en-GB" sz="2400" dirty="0" err="1" smtClean="0">
                <a:solidFill>
                  <a:schemeClr val="bg1"/>
                </a:solidFill>
                <a:latin typeface="Chalkboard"/>
                <a:cs typeface="Chalkboard"/>
              </a:rPr>
              <a:t>e</a:t>
            </a:r>
            <a:r>
              <a:rPr lang="en-GB" sz="2400" dirty="0" smtClean="0">
                <a:solidFill>
                  <a:schemeClr val="bg1"/>
                </a:solidFill>
                <a:latin typeface="Chalkboard"/>
                <a:cs typeface="Chalkboard"/>
              </a:rPr>
              <a:t> </a:t>
            </a:r>
            <a:r>
              <a:rPr lang="en-GB" sz="2400" dirty="0" err="1" smtClean="0">
                <a:solidFill>
                  <a:schemeClr val="bg1"/>
                </a:solidFill>
                <a:latin typeface="Chalkboard"/>
                <a:cs typeface="Chalkboard"/>
              </a:rPr>
              <a:t>meno</a:t>
            </a:r>
            <a:r>
              <a:rPr lang="en-GB" sz="2400" dirty="0" smtClean="0">
                <a:solidFill>
                  <a:schemeClr val="bg1"/>
                </a:solidFill>
                <a:latin typeface="Chalkboard"/>
                <a:cs typeface="Chalkboard"/>
              </a:rPr>
              <a:t> </a:t>
            </a:r>
            <a:r>
              <a:rPr lang="en-GB" sz="2400" dirty="0" err="1" smtClean="0">
                <a:solidFill>
                  <a:schemeClr val="bg1"/>
                </a:solidFill>
                <a:latin typeface="Chalkboard"/>
                <a:cs typeface="Chalkboard"/>
              </a:rPr>
              <a:t>energetiche</a:t>
            </a:r>
            <a:r>
              <a:rPr lang="en-GB" sz="2400" dirty="0" smtClean="0">
                <a:solidFill>
                  <a:schemeClr val="bg1"/>
                </a:solidFill>
                <a:latin typeface="Chalkboard"/>
                <a:cs typeface="Chalkboard"/>
              </a:rPr>
              <a:t>.</a:t>
            </a:r>
            <a:endParaRPr lang="en-GB" sz="2400" dirty="0">
              <a:solidFill>
                <a:schemeClr val="bg1"/>
              </a:solidFill>
              <a:latin typeface="Chalkboard"/>
              <a:cs typeface="Chalkboard"/>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730250" y="2144137"/>
            <a:ext cx="7683500" cy="3695700"/>
          </a:xfrm>
          <a:prstGeom prst="rect">
            <a:avLst/>
          </a:prstGeom>
        </p:spPr>
      </p:pic>
      <p:sp>
        <p:nvSpPr>
          <p:cNvPr id="4" name="Rettangolo 3"/>
          <p:cNvSpPr/>
          <p:nvPr/>
        </p:nvSpPr>
        <p:spPr>
          <a:xfrm>
            <a:off x="374342" y="931333"/>
            <a:ext cx="3728871" cy="584776"/>
          </a:xfrm>
          <a:prstGeom prst="rect">
            <a:avLst/>
          </a:prstGeom>
        </p:spPr>
        <p:txBody>
          <a:bodyPr wrap="none">
            <a:spAutoFit/>
          </a:bodyPr>
          <a:lstStyle/>
          <a:p>
            <a:r>
              <a:rPr lang="en-US" sz="3200" dirty="0" err="1" smtClean="0">
                <a:solidFill>
                  <a:srgbClr val="FFFFFF"/>
                </a:solidFill>
                <a:latin typeface="Chalkboard"/>
                <a:cs typeface="Chalkboard"/>
              </a:rPr>
              <a:t>Aumento</a:t>
            </a:r>
            <a:r>
              <a:rPr lang="en-US" sz="3200" dirty="0" smtClean="0">
                <a:solidFill>
                  <a:srgbClr val="FFFFFF"/>
                </a:solidFill>
                <a:latin typeface="Chalkboard"/>
                <a:cs typeface="Chalkboard"/>
              </a:rPr>
              <a:t> </a:t>
            </a:r>
            <a:r>
              <a:rPr lang="en-US" sz="3200" dirty="0" err="1" smtClean="0">
                <a:solidFill>
                  <a:srgbClr val="FFFFFF"/>
                </a:solidFill>
                <a:latin typeface="Chalkboard"/>
                <a:cs typeface="Chalkboard"/>
              </a:rPr>
              <a:t>della</a:t>
            </a:r>
            <a:r>
              <a:rPr lang="en-US" sz="3200" dirty="0" smtClean="0">
                <a:solidFill>
                  <a:srgbClr val="FFFFFF"/>
                </a:solidFill>
                <a:latin typeface="Chalkboard"/>
                <a:cs typeface="Chalkboard"/>
              </a:rPr>
              <a:t> </a:t>
            </a:r>
            <a:r>
              <a:rPr lang="en-US" sz="3200" dirty="0" err="1" smtClean="0">
                <a:solidFill>
                  <a:srgbClr val="FFFFFF"/>
                </a:solidFill>
                <a:latin typeface="Symbol" charset="2"/>
                <a:cs typeface="Symbol" charset="2"/>
              </a:rPr>
              <a:t>l</a:t>
            </a:r>
            <a:r>
              <a:rPr lang="en-US" sz="3200" dirty="0" smtClean="0">
                <a:solidFill>
                  <a:srgbClr val="FFFFFF"/>
                </a:solidFill>
                <a:latin typeface="Chalkboard"/>
                <a:cs typeface="Chalkboard"/>
              </a:rPr>
              <a:t> </a:t>
            </a:r>
            <a:r>
              <a:rPr lang="it-IT" sz="3200" dirty="0" smtClean="0">
                <a:solidFill>
                  <a:srgbClr val="FFFFFF"/>
                </a:solidFill>
                <a:latin typeface="Chalkboard"/>
                <a:ea typeface="Arial" charset="0"/>
                <a:cs typeface="Chalkboard"/>
                <a:sym typeface="Wingdings"/>
              </a:rPr>
              <a:t></a:t>
            </a:r>
            <a:endParaRPr lang="en-US" sz="3200" dirty="0">
              <a:solidFill>
                <a:srgbClr val="FFFFFF"/>
              </a:solidFill>
              <a:latin typeface="Chalkboard"/>
              <a:ea typeface="Arial" charset="0"/>
              <a:cs typeface="Chalkboard"/>
            </a:endParaRPr>
          </a:p>
        </p:txBody>
      </p:sp>
      <p:sp>
        <p:nvSpPr>
          <p:cNvPr id="5" name="Rectangle 62"/>
          <p:cNvSpPr>
            <a:spLocks noGrp="1" noChangeArrowheads="1"/>
          </p:cNvSpPr>
          <p:nvPr>
            <p:ph type="title"/>
          </p:nvPr>
        </p:nvSpPr>
        <p:spPr>
          <a:xfrm>
            <a:off x="-395274" y="47625"/>
            <a:ext cx="10030354" cy="700088"/>
          </a:xfrm>
        </p:spPr>
        <p:txBody>
          <a:bodyPr>
            <a:normAutofit/>
          </a:bodyPr>
          <a:lstStyle/>
          <a:p>
            <a:pPr eaLnBrk="1" hangingPunct="1"/>
            <a:r>
              <a:rPr lang="en-US" sz="3800" dirty="0" err="1" smtClean="0">
                <a:solidFill>
                  <a:srgbClr val="FFFF00"/>
                </a:solidFill>
                <a:latin typeface="Chalkboard"/>
                <a:cs typeface="Chalkboard"/>
              </a:rPr>
              <a:t>Effetto</a:t>
            </a:r>
            <a:r>
              <a:rPr lang="en-US" sz="3800" dirty="0" smtClean="0">
                <a:solidFill>
                  <a:srgbClr val="FFFF00"/>
                </a:solidFill>
                <a:latin typeface="Chalkboard"/>
                <a:cs typeface="Chalkboard"/>
              </a:rPr>
              <a:t> </a:t>
            </a:r>
            <a:r>
              <a:rPr lang="en-US" sz="3800" dirty="0" err="1" smtClean="0">
                <a:solidFill>
                  <a:srgbClr val="FFFF00"/>
                </a:solidFill>
                <a:latin typeface="Chalkboard"/>
                <a:cs typeface="Chalkboard"/>
              </a:rPr>
              <a:t>della</a:t>
            </a:r>
            <a:r>
              <a:rPr lang="en-US" sz="3800" dirty="0" smtClean="0">
                <a:solidFill>
                  <a:srgbClr val="FFFF00"/>
                </a:solidFill>
                <a:latin typeface="Chalkboard"/>
                <a:cs typeface="Chalkboard"/>
              </a:rPr>
              <a:t> </a:t>
            </a:r>
            <a:r>
              <a:rPr lang="en-US" sz="3800" dirty="0" err="1" smtClean="0">
                <a:solidFill>
                  <a:srgbClr val="FFFF00"/>
                </a:solidFill>
                <a:latin typeface="Chalkboard"/>
                <a:cs typeface="Chalkboard"/>
              </a:rPr>
              <a:t>Temperatura</a:t>
            </a:r>
            <a:r>
              <a:rPr lang="en-US" sz="3800" dirty="0" smtClean="0">
                <a:solidFill>
                  <a:srgbClr val="FFFF00"/>
                </a:solidFill>
                <a:latin typeface="Chalkboard"/>
                <a:cs typeface="Chalkboard"/>
              </a:rPr>
              <a:t> </a:t>
            </a:r>
            <a:r>
              <a:rPr lang="en-US" sz="3800" dirty="0" err="1" smtClean="0">
                <a:solidFill>
                  <a:srgbClr val="FFFF00"/>
                </a:solidFill>
                <a:latin typeface="Chalkboard"/>
                <a:cs typeface="Chalkboard"/>
              </a:rPr>
              <a:t>sull’emissione</a:t>
            </a:r>
            <a:endParaRPr lang="en-US" sz="3800" dirty="0">
              <a:solidFill>
                <a:srgbClr val="FFFF00"/>
              </a:solidFill>
              <a:latin typeface="Chalkboard"/>
              <a:cs typeface="Chalkboard"/>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5278</TotalTime>
  <Words>6037</Words>
  <Application>Microsoft Macintosh PowerPoint</Application>
  <PresentationFormat>Presentazione su schermo (4:3)</PresentationFormat>
  <Paragraphs>813</Paragraphs>
  <Slides>143</Slides>
  <Notes>11</Notes>
  <HiddenSlides>0</HiddenSlides>
  <MMClips>0</MMClips>
  <ScaleCrop>false</ScaleCrop>
  <HeadingPairs>
    <vt:vector size="6" baseType="variant">
      <vt:variant>
        <vt:lpstr>Modello struttura</vt:lpstr>
      </vt:variant>
      <vt:variant>
        <vt:i4>1</vt:i4>
      </vt:variant>
      <vt:variant>
        <vt:lpstr>Server OLE incorporati</vt:lpstr>
      </vt:variant>
      <vt:variant>
        <vt:i4>4</vt:i4>
      </vt:variant>
      <vt:variant>
        <vt:lpstr>Titoli diapositive</vt:lpstr>
      </vt:variant>
      <vt:variant>
        <vt:i4>143</vt:i4>
      </vt:variant>
    </vt:vector>
  </HeadingPairs>
  <TitlesOfParts>
    <vt:vector size="148" baseType="lpstr">
      <vt:lpstr>Tema di Office</vt:lpstr>
      <vt:lpstr>Grafico</vt:lpstr>
      <vt:lpstr>Slide</vt:lpstr>
      <vt:lpstr>Bitmap Image</vt:lpstr>
      <vt:lpstr>Clip</vt:lpstr>
      <vt:lpstr>Diapositiva 1</vt:lpstr>
      <vt:lpstr>Diapositiva 2</vt:lpstr>
      <vt:lpstr>Diapositiva 3</vt:lpstr>
      <vt:lpstr>Diapositiva 4</vt:lpstr>
      <vt:lpstr>Diapositiva 5</vt:lpstr>
      <vt:lpstr>Diapositiva 6</vt:lpstr>
      <vt:lpstr>Inquinamento delle acque superficiali in paesi in via di sviluppo</vt:lpstr>
      <vt:lpstr>Diapositiva 8</vt:lpstr>
      <vt:lpstr>Diapositiva 9</vt:lpstr>
      <vt:lpstr>Diapositiva 10</vt:lpstr>
      <vt:lpstr>Diapositiva 11</vt:lpstr>
      <vt:lpstr>Diapositiva 12</vt:lpstr>
      <vt:lpstr>Diapositiva 13</vt:lpstr>
      <vt:lpstr>Diapositiva 14</vt:lpstr>
      <vt:lpstr>HEAVY METALS</vt:lpstr>
      <vt:lpstr>Diapositiva 16</vt:lpstr>
      <vt:lpstr>Diapositiva 17</vt:lpstr>
      <vt:lpstr>Diapositiva 18</vt:lpstr>
      <vt:lpstr>Inquinanti inorganici</vt:lpstr>
      <vt:lpstr>Diapositiva 20</vt:lpstr>
      <vt:lpstr>Solubilità dei metalli</vt:lpstr>
      <vt:lpstr>Geochimica dei metalli in sistemi acquosi</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Point source pollution</vt:lpstr>
      <vt:lpstr>Diapositiva 38</vt:lpstr>
      <vt:lpstr>Nonpoint source pollution</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Fornetto a Grafite - AAS</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Fotometria di Fiamma in Emissione</vt:lpstr>
      <vt:lpstr>Diapositiva 95</vt:lpstr>
      <vt:lpstr>Diapositiva 96</vt:lpstr>
      <vt:lpstr>Performance</vt:lpstr>
      <vt:lpstr>Le lunghezze d’onda degli elementi</vt:lpstr>
      <vt:lpstr>Effetto della Temperatura sull’emissione</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Confronto: limiti di sensibilità e intervallo di lavoro</vt:lpstr>
      <vt:lpstr>Diapositiva 111</vt:lpstr>
      <vt:lpstr>Diapositiva 112</vt:lpstr>
      <vt:lpstr>Diapositiva 113</vt:lpstr>
      <vt:lpstr>Extent of Ionization</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Laser ablation</vt:lpstr>
      <vt:lpstr>Diapositiva 138</vt:lpstr>
      <vt:lpstr>The ablation process</vt:lpstr>
      <vt:lpstr>Diapositiva 140</vt:lpstr>
      <vt:lpstr>Secondary Ion Mass Spectrometry (SIMS)</vt:lpstr>
      <vt:lpstr>Diapositiva 142</vt:lpstr>
      <vt:lpstr>Diapositiva 143</vt:lpstr>
    </vt:vector>
  </TitlesOfParts>
  <Company>Dipartimento di Scienze della Terra - Università di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orlando</dc:creator>
  <cp:lastModifiedBy>orlando</cp:lastModifiedBy>
  <cp:revision>325</cp:revision>
  <dcterms:created xsi:type="dcterms:W3CDTF">2018-05-22T05:56:52Z</dcterms:created>
  <dcterms:modified xsi:type="dcterms:W3CDTF">2018-05-22T06:13:12Z</dcterms:modified>
</cp:coreProperties>
</file>