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60" r:id="rId3"/>
    <p:sldId id="361" r:id="rId4"/>
    <p:sldId id="342" r:id="rId5"/>
    <p:sldId id="369" r:id="rId6"/>
    <p:sldId id="362" r:id="rId7"/>
    <p:sldId id="365" r:id="rId8"/>
    <p:sldId id="370" r:id="rId9"/>
    <p:sldId id="371" r:id="rId10"/>
    <p:sldId id="363" r:id="rId11"/>
    <p:sldId id="336" r:id="rId12"/>
    <p:sldId id="345" r:id="rId13"/>
    <p:sldId id="326" r:id="rId14"/>
    <p:sldId id="372" r:id="rId15"/>
    <p:sldId id="359" r:id="rId16"/>
    <p:sldId id="373" r:id="rId17"/>
    <p:sldId id="358" r:id="rId18"/>
    <p:sldId id="344" r:id="rId19"/>
    <p:sldId id="368"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5"/>
    <p:restoredTop sz="94799"/>
  </p:normalViewPr>
  <p:slideViewPr>
    <p:cSldViewPr snapToGrid="0" snapToObjects="1">
      <p:cViewPr varScale="1">
        <p:scale>
          <a:sx n="92" d="100"/>
          <a:sy n="92" d="100"/>
        </p:scale>
        <p:origin x="19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C4E80-78B7-B34B-98E5-F3E37EB6796B}" type="datetimeFigureOut">
              <a:rPr lang="it-IT" smtClean="0"/>
              <a:t>06/10/19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762FA-ED3D-F049-92FC-455B5338CA3E}" type="slidenum">
              <a:rPr lang="it-IT" smtClean="0"/>
              <a:t>‹N›</a:t>
            </a:fld>
            <a:endParaRPr lang="it-IT"/>
          </a:p>
        </p:txBody>
      </p:sp>
    </p:spTree>
    <p:extLst>
      <p:ext uri="{BB962C8B-B14F-4D97-AF65-F5344CB8AC3E}">
        <p14:creationId xmlns:p14="http://schemas.microsoft.com/office/powerpoint/2010/main" val="413234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NUOVI SAGGI LEGGI p-97</a:t>
            </a:r>
          </a:p>
        </p:txBody>
      </p:sp>
      <p:sp>
        <p:nvSpPr>
          <p:cNvPr id="4" name="Segnaposto numero diapositiva 3"/>
          <p:cNvSpPr>
            <a:spLocks noGrp="1"/>
          </p:cNvSpPr>
          <p:nvPr>
            <p:ph type="sldNum" sz="quarter" idx="5"/>
          </p:nvPr>
        </p:nvSpPr>
        <p:spPr/>
        <p:txBody>
          <a:bodyPr/>
          <a:lstStyle/>
          <a:p>
            <a:fld id="{278DEF5B-34F5-164A-B2CA-4BD6707CF9EF}" type="slidenum">
              <a:rPr lang="it-IT" smtClean="0"/>
              <a:t>13</a:t>
            </a:fld>
            <a:endParaRPr lang="it-IT"/>
          </a:p>
        </p:txBody>
      </p:sp>
    </p:spTree>
    <p:extLst>
      <p:ext uri="{BB962C8B-B14F-4D97-AF65-F5344CB8AC3E}">
        <p14:creationId xmlns:p14="http://schemas.microsoft.com/office/powerpoint/2010/main" val="347569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7F0400-34EC-E443-A950-D9A507A2953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213DA99-6FB7-DD40-B4B9-A7203C5D40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0E302DE-F139-B141-9C12-AC57C9A29C30}"/>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5" name="Segnaposto piè di pagina 4">
            <a:extLst>
              <a:ext uri="{FF2B5EF4-FFF2-40B4-BE49-F238E27FC236}">
                <a16:creationId xmlns:a16="http://schemas.microsoft.com/office/drawing/2014/main" id="{E46DA820-A430-F147-A95C-2BD9FFF663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6EB044-4E3A-0A4B-8856-950D21B346ED}"/>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292727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41E83-059C-0941-83DF-DFA7EBAABC2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CA91F99-ACA1-7F4A-8384-C715D1456168}"/>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25EE3B3-6ADA-F840-811B-6228C67E3D0E}"/>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5" name="Segnaposto piè di pagina 4">
            <a:extLst>
              <a:ext uri="{FF2B5EF4-FFF2-40B4-BE49-F238E27FC236}">
                <a16:creationId xmlns:a16="http://schemas.microsoft.com/office/drawing/2014/main" id="{201775BB-D186-904A-9258-1E2AE1FE92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8BC0BA-5623-144A-8E93-0A57A35AAF33}"/>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428110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D85A46B-5BC3-9147-B861-0CF78AC7EC1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EFE151C-0DE4-454A-9508-3B1FF4C1A4DC}"/>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072D468-AEA2-9745-9FE5-32C09915191F}"/>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5" name="Segnaposto piè di pagina 4">
            <a:extLst>
              <a:ext uri="{FF2B5EF4-FFF2-40B4-BE49-F238E27FC236}">
                <a16:creationId xmlns:a16="http://schemas.microsoft.com/office/drawing/2014/main" id="{3185CD45-94E4-224C-84F2-9EDB9AB306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4E7037-7006-E144-8BC7-DD1D76758695}"/>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62203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89AAE1-DEC8-3848-BAFD-7869092B793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20D7D3-68B5-504F-8585-5C6D399D52AE}"/>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C5D1BB7-ACD3-EE4F-9521-F48EA35FF85A}"/>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5" name="Segnaposto piè di pagina 4">
            <a:extLst>
              <a:ext uri="{FF2B5EF4-FFF2-40B4-BE49-F238E27FC236}">
                <a16:creationId xmlns:a16="http://schemas.microsoft.com/office/drawing/2014/main" id="{4E9BC68A-3941-EB4D-B419-274A22B27D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62B0AD-EEC7-B24C-A4E0-CD0B8610F3E4}"/>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117064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D0D19-6624-CE4A-9B3D-5B5112E9F6B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A332A5-CB9B-5745-A5FB-D9AB5A3E5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0C0FAFF-5560-044F-97B6-B6AAC31B06E4}"/>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5" name="Segnaposto piè di pagina 4">
            <a:extLst>
              <a:ext uri="{FF2B5EF4-FFF2-40B4-BE49-F238E27FC236}">
                <a16:creationId xmlns:a16="http://schemas.microsoft.com/office/drawing/2014/main" id="{5D05683D-00EF-0043-AE04-0F5F314EF7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FD1A51-45BB-664B-A01B-2A0E7ECB4A60}"/>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331045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1C405-F7DD-EF49-A8C8-B041DA203D0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286792-A534-7F40-9EFE-E0B29AE06EC3}"/>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6D5685C-973F-FD44-AF6D-2D6F5097DFAC}"/>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8BBF357-E466-4F41-BC1D-49BE2AFC1B0C}"/>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6" name="Segnaposto piè di pagina 5">
            <a:extLst>
              <a:ext uri="{FF2B5EF4-FFF2-40B4-BE49-F238E27FC236}">
                <a16:creationId xmlns:a16="http://schemas.microsoft.com/office/drawing/2014/main" id="{60054BD7-E856-F549-B8A7-BCAD0382597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ECEA59E-1A23-9C43-BE4E-021425D381B4}"/>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258000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209C2B-72F1-4642-917D-C62BB23778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860376-D900-A743-9B5B-8110B3F93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40B6E84B-D3D8-9F48-9B4D-9647440AC377}"/>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9EAAECC6-104C-994B-9C8A-452E29D67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0740A86D-2AE8-F24C-8D34-EEDBE6EC6C3A}"/>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DC00AF12-2E78-2243-B9DA-8C5ED2005A7B}"/>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8" name="Segnaposto piè di pagina 7">
            <a:extLst>
              <a:ext uri="{FF2B5EF4-FFF2-40B4-BE49-F238E27FC236}">
                <a16:creationId xmlns:a16="http://schemas.microsoft.com/office/drawing/2014/main" id="{606D08F3-3E17-524F-A14D-90472ADE647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FEC2383-142D-974A-8A29-5216CCC12F45}"/>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179071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9E8912-097E-FF45-AEAD-F21066AEEB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8D8789E-A32F-B143-A3F1-D27FBE599C19}"/>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4" name="Segnaposto piè di pagina 3">
            <a:extLst>
              <a:ext uri="{FF2B5EF4-FFF2-40B4-BE49-F238E27FC236}">
                <a16:creationId xmlns:a16="http://schemas.microsoft.com/office/drawing/2014/main" id="{0E3CB4B8-E473-3B4D-B524-102079023E0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19CE319-832E-FF4C-94B8-030B6113B1A7}"/>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268918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73DDE3F-E37B-9E49-864D-1DD6A4B64CEE}"/>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3" name="Segnaposto piè di pagina 2">
            <a:extLst>
              <a:ext uri="{FF2B5EF4-FFF2-40B4-BE49-F238E27FC236}">
                <a16:creationId xmlns:a16="http://schemas.microsoft.com/office/drawing/2014/main" id="{5B0D5D45-EA29-E24A-97D1-9527D4C8696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856E02B-387F-EE49-B697-E43F291A199A}"/>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274956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A44A5-5E98-C74D-B147-29ECAB06A6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0108D5-F31A-B14E-B8D5-D3464AC2B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4CC12BB4-7D69-2544-A735-E88CD134C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5641C47-F65E-3F40-AE35-128C31ADD9E5}"/>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6" name="Segnaposto piè di pagina 5">
            <a:extLst>
              <a:ext uri="{FF2B5EF4-FFF2-40B4-BE49-F238E27FC236}">
                <a16:creationId xmlns:a16="http://schemas.microsoft.com/office/drawing/2014/main" id="{A4790688-257D-D545-8A75-6635FA44FE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F969B92-1237-1647-ACE0-09005683BAEB}"/>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1433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09A215-3BBC-444D-B6EA-CA160B998D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F2E80A0-154D-1F42-83F4-8A7CF6132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6FF036C-67B0-F047-A14F-A035413C5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A888629-3546-5441-89BC-70DA7811755C}"/>
              </a:ext>
            </a:extLst>
          </p:cNvPr>
          <p:cNvSpPr>
            <a:spLocks noGrp="1"/>
          </p:cNvSpPr>
          <p:nvPr>
            <p:ph type="dt" sz="half" idx="10"/>
          </p:nvPr>
        </p:nvSpPr>
        <p:spPr/>
        <p:txBody>
          <a:bodyPr/>
          <a:lstStyle/>
          <a:p>
            <a:fld id="{9087EFB6-0E5B-AF42-8670-66E52857DC8F}" type="datetimeFigureOut">
              <a:rPr lang="it-IT" smtClean="0"/>
              <a:t>06/10/19</a:t>
            </a:fld>
            <a:endParaRPr lang="it-IT"/>
          </a:p>
        </p:txBody>
      </p:sp>
      <p:sp>
        <p:nvSpPr>
          <p:cNvPr id="6" name="Segnaposto piè di pagina 5">
            <a:extLst>
              <a:ext uri="{FF2B5EF4-FFF2-40B4-BE49-F238E27FC236}">
                <a16:creationId xmlns:a16="http://schemas.microsoft.com/office/drawing/2014/main" id="{FA4AA9EC-0AC7-B846-8C7D-6C936E05B8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011647-5FDF-D14D-8425-ADA34766A802}"/>
              </a:ext>
            </a:extLst>
          </p:cNvPr>
          <p:cNvSpPr>
            <a:spLocks noGrp="1"/>
          </p:cNvSpPr>
          <p:nvPr>
            <p:ph type="sldNum" sz="quarter" idx="12"/>
          </p:nvPr>
        </p:nvSpPr>
        <p:spPr/>
        <p:txBody>
          <a:bodyPr/>
          <a:lstStyle/>
          <a:p>
            <a:fld id="{C49B66D6-A178-5746-BC46-49B15460EA4B}" type="slidenum">
              <a:rPr lang="it-IT" smtClean="0"/>
              <a:t>‹N›</a:t>
            </a:fld>
            <a:endParaRPr lang="it-IT"/>
          </a:p>
        </p:txBody>
      </p:sp>
    </p:spTree>
    <p:extLst>
      <p:ext uri="{BB962C8B-B14F-4D97-AF65-F5344CB8AC3E}">
        <p14:creationId xmlns:p14="http://schemas.microsoft.com/office/powerpoint/2010/main" val="241169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3D1AD56-6E88-3446-AFF6-19E12AB88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80FC315-5A5D-674E-9F87-ABF55C601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789C3A5-B3CD-8343-97F5-3451E509B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EFB6-0E5B-AF42-8670-66E52857DC8F}" type="datetimeFigureOut">
              <a:rPr lang="it-IT" smtClean="0"/>
              <a:t>06/10/19</a:t>
            </a:fld>
            <a:endParaRPr lang="it-IT"/>
          </a:p>
        </p:txBody>
      </p:sp>
      <p:sp>
        <p:nvSpPr>
          <p:cNvPr id="5" name="Segnaposto piè di pagina 4">
            <a:extLst>
              <a:ext uri="{FF2B5EF4-FFF2-40B4-BE49-F238E27FC236}">
                <a16:creationId xmlns:a16="http://schemas.microsoft.com/office/drawing/2014/main" id="{D6DAD1CC-A087-A347-BC4C-EC65A174B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3B4FB1A-66D6-FB4C-A8A1-1D76DEE20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B66D6-A178-5746-BC46-49B15460EA4B}" type="slidenum">
              <a:rPr lang="it-IT" smtClean="0"/>
              <a:t>‹N›</a:t>
            </a:fld>
            <a:endParaRPr lang="it-IT"/>
          </a:p>
        </p:txBody>
      </p:sp>
    </p:spTree>
    <p:extLst>
      <p:ext uri="{BB962C8B-B14F-4D97-AF65-F5344CB8AC3E}">
        <p14:creationId xmlns:p14="http://schemas.microsoft.com/office/powerpoint/2010/main" val="126898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FB23C1-6835-3A4F-AFA6-AFD5DFFA8B30}"/>
              </a:ext>
            </a:extLst>
          </p:cNvPr>
          <p:cNvSpPr>
            <a:spLocks noGrp="1"/>
          </p:cNvSpPr>
          <p:nvPr>
            <p:ph type="title"/>
          </p:nvPr>
        </p:nvSpPr>
        <p:spPr/>
        <p:txBody>
          <a:bodyPr/>
          <a:lstStyle/>
          <a:p>
            <a:r>
              <a:rPr lang="it-IT" b="1" dirty="0">
                <a:solidFill>
                  <a:srgbClr val="C00000"/>
                </a:solidFill>
              </a:rPr>
              <a:t>Il Seicento e la rivoluzione scientifica</a:t>
            </a:r>
          </a:p>
        </p:txBody>
      </p:sp>
      <p:sp>
        <p:nvSpPr>
          <p:cNvPr id="3" name="Segnaposto contenuto 2">
            <a:extLst>
              <a:ext uri="{FF2B5EF4-FFF2-40B4-BE49-F238E27FC236}">
                <a16:creationId xmlns:a16="http://schemas.microsoft.com/office/drawing/2014/main" id="{D235AE69-60BD-7940-B066-430A0953EEEE}"/>
              </a:ext>
            </a:extLst>
          </p:cNvPr>
          <p:cNvSpPr>
            <a:spLocks noGrp="1"/>
          </p:cNvSpPr>
          <p:nvPr>
            <p:ph idx="1"/>
          </p:nvPr>
        </p:nvSpPr>
        <p:spPr/>
        <p:txBody>
          <a:bodyPr/>
          <a:lstStyle/>
          <a:p>
            <a:r>
              <a:rPr lang="it-IT" dirty="0"/>
              <a:t>Rivoluzione scientifica: qualità, finalità e intelligenza sono attribuite alla natura </a:t>
            </a:r>
            <a:r>
              <a:rPr lang="it-IT" b="1" dirty="0"/>
              <a:t>solo</a:t>
            </a:r>
            <a:r>
              <a:rPr lang="it-IT" dirty="0"/>
              <a:t> dalla </a:t>
            </a:r>
            <a:r>
              <a:rPr lang="it-IT" b="1" dirty="0"/>
              <a:t>nostra</a:t>
            </a:r>
            <a:r>
              <a:rPr lang="it-IT" dirty="0"/>
              <a:t> immaginazione</a:t>
            </a:r>
          </a:p>
          <a:p>
            <a:endParaRPr lang="it-IT" dirty="0"/>
          </a:p>
          <a:p>
            <a:pPr marL="0" indent="0">
              <a:buNone/>
            </a:pPr>
            <a:r>
              <a:rPr lang="it-IT" sz="3200" dirty="0"/>
              <a:t>Universo 		Macchina matematizzabile destituita di ogni					finalità e intelligenza</a:t>
            </a:r>
          </a:p>
          <a:p>
            <a:pPr marL="0" indent="0">
              <a:buNone/>
            </a:pPr>
            <a:endParaRPr lang="it-IT" dirty="0"/>
          </a:p>
          <a:p>
            <a:r>
              <a:rPr lang="it-IT" dirty="0"/>
              <a:t>Bello come ciò che sta meramente in relazione con il </a:t>
            </a:r>
            <a:r>
              <a:rPr lang="it-IT" b="1" u="sng" dirty="0"/>
              <a:t>versante soggettivo</a:t>
            </a:r>
            <a:r>
              <a:rPr lang="it-IT" dirty="0"/>
              <a:t> di ogni essere umano</a:t>
            </a:r>
          </a:p>
        </p:txBody>
      </p:sp>
      <p:sp>
        <p:nvSpPr>
          <p:cNvPr id="4" name="Freccia destra 3">
            <a:extLst>
              <a:ext uri="{FF2B5EF4-FFF2-40B4-BE49-F238E27FC236}">
                <a16:creationId xmlns:a16="http://schemas.microsoft.com/office/drawing/2014/main" id="{5F04CA39-B6D0-0C42-ABAD-D12AEAB6A44A}"/>
              </a:ext>
            </a:extLst>
          </p:cNvPr>
          <p:cNvSpPr/>
          <p:nvPr/>
        </p:nvSpPr>
        <p:spPr>
          <a:xfrm>
            <a:off x="2548327" y="3312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7519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572DB0-AD9C-0C43-ABEE-5626A3637C14}"/>
              </a:ext>
            </a:extLst>
          </p:cNvPr>
          <p:cNvSpPr>
            <a:spLocks noGrp="1"/>
          </p:cNvSpPr>
          <p:nvPr>
            <p:ph type="title"/>
          </p:nvPr>
        </p:nvSpPr>
        <p:spPr/>
        <p:txBody>
          <a:bodyPr/>
          <a:lstStyle/>
          <a:p>
            <a:r>
              <a:rPr lang="it-IT" b="1" dirty="0">
                <a:solidFill>
                  <a:srgbClr val="C00000"/>
                </a:solidFill>
              </a:rPr>
              <a:t>Classicismo</a:t>
            </a:r>
          </a:p>
        </p:txBody>
      </p:sp>
      <p:sp>
        <p:nvSpPr>
          <p:cNvPr id="3" name="Segnaposto contenuto 2">
            <a:extLst>
              <a:ext uri="{FF2B5EF4-FFF2-40B4-BE49-F238E27FC236}">
                <a16:creationId xmlns:a16="http://schemas.microsoft.com/office/drawing/2014/main" id="{47312768-A17F-1A4B-818D-4B4E7DF96C81}"/>
              </a:ext>
            </a:extLst>
          </p:cNvPr>
          <p:cNvSpPr>
            <a:spLocks noGrp="1"/>
          </p:cNvSpPr>
          <p:nvPr>
            <p:ph idx="1"/>
          </p:nvPr>
        </p:nvSpPr>
        <p:spPr>
          <a:xfrm>
            <a:off x="838200" y="1551709"/>
            <a:ext cx="10515600" cy="5140035"/>
          </a:xfrm>
        </p:spPr>
        <p:txBody>
          <a:bodyPr>
            <a:normAutofit lnSpcReduction="10000"/>
          </a:bodyPr>
          <a:lstStyle/>
          <a:p>
            <a:pPr marL="0" indent="0">
              <a:buNone/>
            </a:pPr>
            <a:r>
              <a:rPr lang="it-IT" dirty="0"/>
              <a:t>Come mantenere loro un valore di comunicabilità e di </a:t>
            </a:r>
            <a:r>
              <a:rPr lang="it-IT" dirty="0" err="1"/>
              <a:t>condivisibilità</a:t>
            </a:r>
            <a:r>
              <a:rPr lang="it-IT" dirty="0"/>
              <a:t>, visto il carattere assolutamente </a:t>
            </a:r>
            <a:r>
              <a:rPr lang="it-IT" b="1" dirty="0"/>
              <a:t>soggettivo</a:t>
            </a:r>
            <a:r>
              <a:rPr lang="it-IT" dirty="0"/>
              <a:t> delle facoltà su cui il bello si fonda? Ritorno alla misura e all’armonia dell’arte e della bellezza antiche e primo-rinascimentali, e loro ai dettami della ragione</a:t>
            </a:r>
          </a:p>
          <a:p>
            <a:pPr marL="0" indent="0">
              <a:buNone/>
            </a:pPr>
            <a:r>
              <a:rPr lang="it-IT" dirty="0"/>
              <a:t>L’arte e il bello hanno il loro principio </a:t>
            </a:r>
            <a:r>
              <a:rPr lang="it-IT" b="1" dirty="0"/>
              <a:t>nel sentimento e nell’immaginazione </a:t>
            </a:r>
            <a:r>
              <a:rPr lang="it-IT" dirty="0"/>
              <a:t>(posizione contestata dai fautori del classicismo perché rischia di aprire al relativismo) oppure </a:t>
            </a:r>
            <a:r>
              <a:rPr lang="it-IT" b="1" dirty="0"/>
              <a:t>nella ragione </a:t>
            </a:r>
            <a:r>
              <a:rPr lang="it-IT" dirty="0"/>
              <a:t>(posizione criticata dai fautori del barocco perché rischia di sottrarre ogni autonomia all’arte e alla bellezza)?</a:t>
            </a:r>
          </a:p>
          <a:p>
            <a:pPr marL="0" indent="0">
              <a:buNone/>
            </a:pPr>
            <a:r>
              <a:rPr lang="it-IT" b="1" i="1" dirty="0">
                <a:solidFill>
                  <a:srgbClr val="C00000"/>
                </a:solidFill>
              </a:rPr>
              <a:t>La querelle </a:t>
            </a:r>
            <a:r>
              <a:rPr lang="it-IT" b="1" i="1" dirty="0" err="1">
                <a:solidFill>
                  <a:srgbClr val="C00000"/>
                </a:solidFill>
              </a:rPr>
              <a:t>des</a:t>
            </a:r>
            <a:r>
              <a:rPr lang="it-IT" b="1" i="1" dirty="0">
                <a:solidFill>
                  <a:srgbClr val="C00000"/>
                </a:solidFill>
              </a:rPr>
              <a:t> </a:t>
            </a:r>
            <a:r>
              <a:rPr lang="it-IT" b="1" i="1" dirty="0" err="1">
                <a:solidFill>
                  <a:srgbClr val="C00000"/>
                </a:solidFill>
              </a:rPr>
              <a:t>ancients</a:t>
            </a:r>
            <a:r>
              <a:rPr lang="it-IT" b="1" i="1" dirty="0">
                <a:solidFill>
                  <a:srgbClr val="C00000"/>
                </a:solidFill>
              </a:rPr>
              <a:t> et </a:t>
            </a:r>
            <a:r>
              <a:rPr lang="it-IT" b="1" i="1" dirty="0" err="1">
                <a:solidFill>
                  <a:srgbClr val="C00000"/>
                </a:solidFill>
              </a:rPr>
              <a:t>des</a:t>
            </a:r>
            <a:r>
              <a:rPr lang="it-IT" b="1" i="1" dirty="0">
                <a:solidFill>
                  <a:srgbClr val="C00000"/>
                </a:solidFill>
              </a:rPr>
              <a:t> </a:t>
            </a:r>
            <a:r>
              <a:rPr lang="it-IT" b="1" i="1" dirty="0" err="1">
                <a:solidFill>
                  <a:srgbClr val="C00000"/>
                </a:solidFill>
              </a:rPr>
              <a:t>modernes</a:t>
            </a:r>
            <a:r>
              <a:rPr lang="it-IT" dirty="0"/>
              <a:t>: Charles </a:t>
            </a:r>
            <a:r>
              <a:rPr lang="it-IT" dirty="0" err="1"/>
              <a:t>Perrault</a:t>
            </a:r>
            <a:r>
              <a:rPr lang="it-IT" dirty="0"/>
              <a:t>, 27 gennaio 1687, legge di fronte all’Accademia Francese il poema </a:t>
            </a:r>
            <a:r>
              <a:rPr lang="it-IT" i="1" dirty="0"/>
              <a:t>Le </a:t>
            </a:r>
            <a:r>
              <a:rPr lang="it-IT" i="1" dirty="0" err="1"/>
              <a:t>siècle</a:t>
            </a:r>
            <a:r>
              <a:rPr lang="it-IT" i="1" dirty="0"/>
              <a:t> de Louis le </a:t>
            </a:r>
            <a:r>
              <a:rPr lang="it-IT" i="1" dirty="0" err="1"/>
              <a:t>Grand</a:t>
            </a:r>
            <a:r>
              <a:rPr lang="it-IT" dirty="0"/>
              <a:t>, polemicamente aggressivo nei confronti di Omero e del classicismo imperante [i moderni sono giunti a un livello di perfezione e progresso maggiore degli antichi]</a:t>
            </a:r>
          </a:p>
          <a:p>
            <a:pPr marL="0" indent="0">
              <a:buNone/>
            </a:pPr>
            <a:endParaRPr lang="it-IT" dirty="0"/>
          </a:p>
          <a:p>
            <a:endParaRPr lang="it-IT" dirty="0"/>
          </a:p>
        </p:txBody>
      </p:sp>
    </p:spTree>
    <p:extLst>
      <p:ext uri="{BB962C8B-B14F-4D97-AF65-F5344CB8AC3E}">
        <p14:creationId xmlns:p14="http://schemas.microsoft.com/office/powerpoint/2010/main" val="100274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C3814E-355D-E248-AE71-87ED160CF28D}"/>
              </a:ext>
            </a:extLst>
          </p:cNvPr>
          <p:cNvSpPr>
            <a:spLocks noGrp="1"/>
          </p:cNvSpPr>
          <p:nvPr>
            <p:ph type="title"/>
          </p:nvPr>
        </p:nvSpPr>
        <p:spPr>
          <a:xfrm>
            <a:off x="0" y="174172"/>
            <a:ext cx="11930743" cy="1651454"/>
          </a:xfrm>
        </p:spPr>
        <p:txBody>
          <a:bodyPr>
            <a:normAutofit fontScale="90000"/>
          </a:bodyPr>
          <a:lstStyle/>
          <a:p>
            <a:pPr algn="ctr"/>
            <a:br>
              <a:rPr lang="it-IT" dirty="0"/>
            </a:br>
            <a:r>
              <a:rPr lang="it-IT" b="1" dirty="0">
                <a:solidFill>
                  <a:srgbClr val="C00000"/>
                </a:solidFill>
              </a:rPr>
              <a:t>Leibniz sintesi di classicismo e barocco, </a:t>
            </a:r>
            <a:br>
              <a:rPr lang="it-IT" b="1" dirty="0">
                <a:solidFill>
                  <a:srgbClr val="C00000"/>
                </a:solidFill>
              </a:rPr>
            </a:br>
            <a:r>
              <a:rPr lang="it-IT" b="1" dirty="0">
                <a:solidFill>
                  <a:srgbClr val="C00000"/>
                </a:solidFill>
              </a:rPr>
              <a:t>ragione e sensibilità</a:t>
            </a:r>
            <a:br>
              <a:rPr lang="it-IT" b="1" dirty="0">
                <a:solidFill>
                  <a:srgbClr val="C00000"/>
                </a:solidFill>
              </a:rPr>
            </a:br>
            <a:endParaRPr lang="it-IT" b="1" dirty="0">
              <a:solidFill>
                <a:srgbClr val="C00000"/>
              </a:solidFill>
            </a:endParaRPr>
          </a:p>
        </p:txBody>
      </p:sp>
      <p:sp>
        <p:nvSpPr>
          <p:cNvPr id="3" name="Segnaposto contenuto 2">
            <a:extLst>
              <a:ext uri="{FF2B5EF4-FFF2-40B4-BE49-F238E27FC236}">
                <a16:creationId xmlns:a16="http://schemas.microsoft.com/office/drawing/2014/main" id="{0D8023E2-7732-2349-8EC1-A513757B7CD9}"/>
              </a:ext>
            </a:extLst>
          </p:cNvPr>
          <p:cNvSpPr>
            <a:spLocks noGrp="1"/>
          </p:cNvSpPr>
          <p:nvPr>
            <p:ph idx="1"/>
          </p:nvPr>
        </p:nvSpPr>
        <p:spPr>
          <a:xfrm>
            <a:off x="587829" y="2171988"/>
            <a:ext cx="11342914" cy="5032375"/>
          </a:xfrm>
        </p:spPr>
        <p:txBody>
          <a:bodyPr>
            <a:normAutofit/>
          </a:bodyPr>
          <a:lstStyle/>
          <a:p>
            <a:pPr marL="0" indent="0">
              <a:buNone/>
            </a:pPr>
            <a:r>
              <a:rPr lang="it-IT" sz="3200" dirty="0"/>
              <a:t>Compone la disputa tra </a:t>
            </a:r>
            <a:r>
              <a:rPr lang="it-IT" sz="3200" b="1" dirty="0"/>
              <a:t>ragione e sensibilità</a:t>
            </a:r>
            <a:r>
              <a:rPr lang="it-IT" sz="3200" dirty="0"/>
              <a:t>: non c’è opposizione tra di esse, bensì continuità</a:t>
            </a:r>
          </a:p>
          <a:p>
            <a:pPr marL="0" indent="0">
              <a:buNone/>
            </a:pPr>
            <a:r>
              <a:rPr lang="it-IT" sz="3200" b="1" dirty="0"/>
              <a:t>Matematizzazione</a:t>
            </a:r>
            <a:r>
              <a:rPr lang="it-IT" sz="3200" dirty="0"/>
              <a:t> cartesiana dell’universo + ripresa del concetto di </a:t>
            </a:r>
            <a:r>
              <a:rPr lang="it-IT" sz="3200" b="1" dirty="0"/>
              <a:t>armonia</a:t>
            </a:r>
            <a:r>
              <a:rPr lang="it-IT" sz="3200" dirty="0"/>
              <a:t> in senso finalistico</a:t>
            </a:r>
          </a:p>
          <a:p>
            <a:pPr marL="0" indent="0" algn="ctr">
              <a:buNone/>
            </a:pPr>
            <a:endParaRPr lang="it-IT" sz="3200" b="1" dirty="0"/>
          </a:p>
          <a:p>
            <a:pPr marL="0" indent="0" algn="ctr">
              <a:buNone/>
            </a:pPr>
            <a:r>
              <a:rPr lang="it-IT" sz="3200" b="1" dirty="0"/>
              <a:t>Monadi</a:t>
            </a:r>
            <a:r>
              <a:rPr lang="it-IT" sz="3200" dirty="0"/>
              <a:t> + </a:t>
            </a:r>
            <a:r>
              <a:rPr lang="it-IT" sz="3200" b="1" dirty="0"/>
              <a:t>Armonia prestabilita</a:t>
            </a:r>
          </a:p>
          <a:p>
            <a:pPr marL="0" indent="0">
              <a:buNone/>
            </a:pPr>
            <a:endParaRPr lang="it-IT" sz="3200" b="1" dirty="0"/>
          </a:p>
          <a:p>
            <a:pPr marL="0" indent="0">
              <a:buNone/>
            </a:pPr>
            <a:endParaRPr lang="it-IT" sz="3200" dirty="0"/>
          </a:p>
          <a:p>
            <a:pPr marL="0" indent="0">
              <a:buNone/>
            </a:pPr>
            <a:endParaRPr lang="it-IT" dirty="0"/>
          </a:p>
        </p:txBody>
      </p:sp>
    </p:spTree>
    <p:extLst>
      <p:ext uri="{BB962C8B-B14F-4D97-AF65-F5344CB8AC3E}">
        <p14:creationId xmlns:p14="http://schemas.microsoft.com/office/powerpoint/2010/main" val="82271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77F6B3-C266-8D45-8FD9-3D7FCF111A1D}"/>
              </a:ext>
            </a:extLst>
          </p:cNvPr>
          <p:cNvSpPr>
            <a:spLocks noGrp="1"/>
          </p:cNvSpPr>
          <p:nvPr>
            <p:ph type="title"/>
          </p:nvPr>
        </p:nvSpPr>
        <p:spPr/>
        <p:txBody>
          <a:bodyPr/>
          <a:lstStyle/>
          <a:p>
            <a:r>
              <a:rPr lang="it-IT" b="1" dirty="0">
                <a:solidFill>
                  <a:srgbClr val="C00000"/>
                </a:solidFill>
              </a:rPr>
              <a:t>Monadi come specchi viventi dell’universo</a:t>
            </a:r>
          </a:p>
        </p:txBody>
      </p:sp>
      <p:sp>
        <p:nvSpPr>
          <p:cNvPr id="3" name="Segnaposto contenuto 2">
            <a:extLst>
              <a:ext uri="{FF2B5EF4-FFF2-40B4-BE49-F238E27FC236}">
                <a16:creationId xmlns:a16="http://schemas.microsoft.com/office/drawing/2014/main" id="{D95196EC-646A-DC43-9D8D-21A0DBD15A22}"/>
              </a:ext>
            </a:extLst>
          </p:cNvPr>
          <p:cNvSpPr>
            <a:spLocks noGrp="1"/>
          </p:cNvSpPr>
          <p:nvPr>
            <p:ph idx="1"/>
          </p:nvPr>
        </p:nvSpPr>
        <p:spPr>
          <a:xfrm>
            <a:off x="838200" y="1825625"/>
            <a:ext cx="10515600" cy="4617378"/>
          </a:xfrm>
        </p:spPr>
        <p:txBody>
          <a:bodyPr>
            <a:normAutofit/>
          </a:bodyPr>
          <a:lstStyle/>
          <a:p>
            <a:pPr marL="0" indent="0">
              <a:buNone/>
            </a:pPr>
            <a:r>
              <a:rPr lang="it-IT" dirty="0"/>
              <a:t>«Una sostanza semplice [ha] dei rapporti che esprimono tutte le altre ed [è] di conseguenza uno specchio vivente perpetuo dell’universo. </a:t>
            </a:r>
          </a:p>
          <a:p>
            <a:pPr marL="0" indent="0">
              <a:buNone/>
            </a:pPr>
            <a:r>
              <a:rPr lang="it-IT" dirty="0"/>
              <a:t>E così come una medesima città, se guardata da punti di vista differenti, appare sempre diversa ed è come moltiplicata </a:t>
            </a:r>
            <a:r>
              <a:rPr lang="it-IT" b="1" i="1" dirty="0"/>
              <a:t>prospetticamente</a:t>
            </a:r>
            <a:r>
              <a:rPr lang="it-IT" dirty="0"/>
              <a:t>, allo stesso modo, per via della moltitudine infinita delle sostanze semplici, ci sono come altrettanti universi differenti, i quali tuttavia sono soltanto le prospettive di un unico universo secondo il differente punto di vista di ciascuna monade. </a:t>
            </a:r>
          </a:p>
          <a:p>
            <a:pPr marL="0" indent="0">
              <a:buNone/>
            </a:pPr>
            <a:r>
              <a:rPr lang="it-IT" b="1" dirty="0"/>
              <a:t>È in tal modo che si ottiene la massima varietà possibile col supremo ordine possibile</a:t>
            </a:r>
            <a:r>
              <a:rPr lang="it-IT" dirty="0"/>
              <a:t>: in altri termini, è questo il modo per ottenere la massima perfezione possibile» (</a:t>
            </a:r>
            <a:r>
              <a:rPr lang="it-IT" i="1" dirty="0"/>
              <a:t>Monadologia</a:t>
            </a:r>
            <a:r>
              <a:rPr lang="it-IT" dirty="0"/>
              <a:t>)</a:t>
            </a:r>
          </a:p>
          <a:p>
            <a:endParaRPr lang="it-IT" dirty="0"/>
          </a:p>
        </p:txBody>
      </p:sp>
    </p:spTree>
    <p:extLst>
      <p:ext uri="{BB962C8B-B14F-4D97-AF65-F5344CB8AC3E}">
        <p14:creationId xmlns:p14="http://schemas.microsoft.com/office/powerpoint/2010/main" val="208147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8F8C144-E9E9-467F-B9D3-30ECD5A439AF}"/>
              </a:ext>
            </a:extLst>
          </p:cNvPr>
          <p:cNvSpPr>
            <a:spLocks noGrp="1"/>
          </p:cNvSpPr>
          <p:nvPr>
            <p:ph idx="1"/>
          </p:nvPr>
        </p:nvSpPr>
        <p:spPr>
          <a:xfrm>
            <a:off x="544748" y="348343"/>
            <a:ext cx="11233595" cy="6248400"/>
          </a:xfrm>
        </p:spPr>
        <p:txBody>
          <a:bodyPr>
            <a:noAutofit/>
          </a:bodyPr>
          <a:lstStyle/>
          <a:p>
            <a:pPr marL="0" indent="0" algn="ctr">
              <a:buNone/>
            </a:pPr>
            <a:endParaRPr lang="it-IT" dirty="0"/>
          </a:p>
          <a:p>
            <a:pPr marL="0" indent="0" algn="ctr">
              <a:buNone/>
            </a:pPr>
            <a:endParaRPr lang="it-IT" dirty="0"/>
          </a:p>
          <a:p>
            <a:pPr marL="0" indent="0" algn="ctr">
              <a:buNone/>
            </a:pPr>
            <a:r>
              <a:rPr lang="it-IT" dirty="0"/>
              <a:t>Dio «rigira, per così dire, da tutti i lati e in tutti i modi il sistema generale dei fenomeni che trova confacente produrre per manifestare la propria gloria, e osserva </a:t>
            </a:r>
            <a:r>
              <a:rPr lang="it-IT" b="1" dirty="0"/>
              <a:t>tutte le facce del mondo </a:t>
            </a:r>
            <a:r>
              <a:rPr lang="it-IT" dirty="0"/>
              <a:t>in tutte le maniere possibili, dal momento che non c’è rapporto che sfugga alla sua onniscienza» (</a:t>
            </a:r>
            <a:r>
              <a:rPr lang="it-IT" i="1" dirty="0"/>
              <a:t>Discorso di metafisica</a:t>
            </a:r>
            <a:r>
              <a:rPr lang="it-IT" dirty="0"/>
              <a:t>)</a:t>
            </a:r>
          </a:p>
          <a:p>
            <a:pPr marL="0" indent="0" algn="ctr">
              <a:buNone/>
            </a:pPr>
            <a:r>
              <a:rPr lang="it-IT" dirty="0"/>
              <a:t>Sensibilità: </a:t>
            </a:r>
            <a:r>
              <a:rPr lang="it-IT" b="1" dirty="0"/>
              <a:t>l’essere umano </a:t>
            </a:r>
            <a:r>
              <a:rPr lang="it-IT" dirty="0"/>
              <a:t>non potrà mai arrivare a far coincidere il proprio punto di vista con quello di Dio</a:t>
            </a:r>
          </a:p>
          <a:p>
            <a:pPr marL="0" indent="0" algn="ctr">
              <a:buNone/>
            </a:pPr>
            <a:r>
              <a:rPr lang="it-IT" dirty="0"/>
              <a:t>«Solo Dio ha la conoscenza chiara e distinta di ogni cosa, poiché Egli ne è la fonte» (</a:t>
            </a:r>
            <a:r>
              <a:rPr lang="it-IT" i="1" dirty="0"/>
              <a:t>Principi razionali della natura e della grazia</a:t>
            </a:r>
            <a:r>
              <a:rPr lang="it-IT" dirty="0"/>
              <a:t>)</a:t>
            </a:r>
          </a:p>
          <a:p>
            <a:pPr marL="0" indent="0" defTabSz="218590">
              <a:lnSpc>
                <a:spcPct val="100000"/>
              </a:lnSpc>
              <a:spcBef>
                <a:spcPts val="0"/>
              </a:spcBef>
              <a:buSzPct val="100000"/>
              <a:buNone/>
              <a:defRPr sz="2176">
                <a:solidFill>
                  <a:srgbClr val="5AA6C0"/>
                </a:solidFill>
                <a:effectLst/>
                <a:uFillTx/>
                <a:latin typeface="+mj-lt"/>
                <a:ea typeface="+mj-ea"/>
                <a:cs typeface="+mj-cs"/>
                <a:sym typeface="Helvetica"/>
              </a:defRPr>
            </a:pPr>
            <a:endParaRPr lang="it-IT" sz="2500" dirty="0">
              <a:solidFill>
                <a:prstClr val="black"/>
              </a:solidFill>
              <a:sym typeface="Helvetica"/>
            </a:endParaRPr>
          </a:p>
        </p:txBody>
      </p:sp>
    </p:spTree>
    <p:extLst>
      <p:ext uri="{BB962C8B-B14F-4D97-AF65-F5344CB8AC3E}">
        <p14:creationId xmlns:p14="http://schemas.microsoft.com/office/powerpoint/2010/main" val="196839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66D91-BB79-1B46-A93B-7BE864286C93}"/>
              </a:ext>
            </a:extLst>
          </p:cNvPr>
          <p:cNvSpPr>
            <a:spLocks noGrp="1"/>
          </p:cNvSpPr>
          <p:nvPr>
            <p:ph type="title"/>
          </p:nvPr>
        </p:nvSpPr>
        <p:spPr/>
        <p:txBody>
          <a:bodyPr/>
          <a:lstStyle/>
          <a:p>
            <a:r>
              <a:rPr lang="it-IT" b="1" dirty="0">
                <a:solidFill>
                  <a:srgbClr val="C00000"/>
                </a:solidFill>
              </a:rPr>
              <a:t>Il bello come percezione chiara e confusa </a:t>
            </a:r>
          </a:p>
        </p:txBody>
      </p:sp>
      <p:sp>
        <p:nvSpPr>
          <p:cNvPr id="3" name="Segnaposto contenuto 2">
            <a:extLst>
              <a:ext uri="{FF2B5EF4-FFF2-40B4-BE49-F238E27FC236}">
                <a16:creationId xmlns:a16="http://schemas.microsoft.com/office/drawing/2014/main" id="{D62C3476-FD60-2948-A607-8723DECE9179}"/>
              </a:ext>
            </a:extLst>
          </p:cNvPr>
          <p:cNvSpPr>
            <a:spLocks noGrp="1"/>
          </p:cNvSpPr>
          <p:nvPr>
            <p:ph idx="1"/>
          </p:nvPr>
        </p:nvSpPr>
        <p:spPr/>
        <p:txBody>
          <a:bodyPr/>
          <a:lstStyle/>
          <a:p>
            <a:pPr marL="0" indent="0" algn="ctr">
              <a:buNone/>
            </a:pPr>
            <a:endParaRPr lang="it-IT" dirty="0"/>
          </a:p>
          <a:p>
            <a:pPr marL="0" indent="0" algn="ctr">
              <a:buNone/>
            </a:pPr>
            <a:r>
              <a:rPr lang="it-IT" dirty="0"/>
              <a:t>Il </a:t>
            </a:r>
            <a:r>
              <a:rPr lang="it-IT" b="1" dirty="0"/>
              <a:t>bello</a:t>
            </a:r>
            <a:r>
              <a:rPr lang="it-IT" dirty="0"/>
              <a:t> come percezione confusa della perfezione dell’universo (massima varietà nella massina unità)</a:t>
            </a:r>
          </a:p>
          <a:p>
            <a:pPr marL="0" indent="0" algn="ctr">
              <a:buNone/>
            </a:pPr>
            <a:endParaRPr lang="it-IT" dirty="0"/>
          </a:p>
          <a:p>
            <a:pPr marL="0" indent="0" algn="ctr">
              <a:buNone/>
            </a:pPr>
            <a:r>
              <a:rPr lang="it-IT" b="1" u="sng" dirty="0"/>
              <a:t>Continuità</a:t>
            </a:r>
            <a:r>
              <a:rPr lang="it-IT" b="1" dirty="0"/>
              <a:t> tra sensibilità e ragione: «la Natura non fa mai salti» </a:t>
            </a:r>
            <a:r>
              <a:rPr lang="it-IT" dirty="0"/>
              <a:t>(cfr. </a:t>
            </a:r>
            <a:r>
              <a:rPr lang="it-IT" i="1" dirty="0"/>
              <a:t>Nuovi saggi sull’intelletto umano</a:t>
            </a:r>
            <a:r>
              <a:rPr lang="it-IT" dirty="0"/>
              <a:t>, 1703-1704, </a:t>
            </a:r>
            <a:r>
              <a:rPr lang="it-IT" dirty="0" err="1"/>
              <a:t>pubbl</a:t>
            </a:r>
            <a:r>
              <a:rPr lang="it-IT" dirty="0"/>
              <a:t>. 1765) </a:t>
            </a:r>
          </a:p>
          <a:p>
            <a:pPr marL="0" indent="0" algn="ctr">
              <a:buNone/>
            </a:pPr>
            <a:r>
              <a:rPr lang="it-IT" b="1" dirty="0"/>
              <a:t>OSCURO E CONFUSO</a:t>
            </a:r>
          </a:p>
          <a:p>
            <a:pPr marL="0" indent="0" algn="ctr">
              <a:buNone/>
            </a:pPr>
            <a:r>
              <a:rPr lang="it-IT" b="1" u="sng" dirty="0"/>
              <a:t>CHIARO E CONFUSO</a:t>
            </a:r>
          </a:p>
          <a:p>
            <a:pPr marL="0" indent="0" algn="ctr">
              <a:buNone/>
            </a:pPr>
            <a:r>
              <a:rPr lang="it-IT" b="1" dirty="0"/>
              <a:t>CHIARO E DISTINTO</a:t>
            </a:r>
          </a:p>
          <a:p>
            <a:endParaRPr lang="it-IT" dirty="0"/>
          </a:p>
        </p:txBody>
      </p:sp>
    </p:spTree>
    <p:extLst>
      <p:ext uri="{BB962C8B-B14F-4D97-AF65-F5344CB8AC3E}">
        <p14:creationId xmlns:p14="http://schemas.microsoft.com/office/powerpoint/2010/main" val="213435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0B20DE-7516-A341-9B56-92B15BBF5046}"/>
              </a:ext>
            </a:extLst>
          </p:cNvPr>
          <p:cNvSpPr>
            <a:spLocks noGrp="1"/>
          </p:cNvSpPr>
          <p:nvPr>
            <p:ph type="title"/>
          </p:nvPr>
        </p:nvSpPr>
        <p:spPr/>
        <p:txBody>
          <a:bodyPr/>
          <a:lstStyle/>
          <a:p>
            <a:r>
              <a:rPr lang="it-IT" b="1" dirty="0">
                <a:solidFill>
                  <a:srgbClr val="C00000"/>
                </a:solidFill>
              </a:rPr>
              <a:t>Continuità tra sensibilità e ragione</a:t>
            </a:r>
          </a:p>
        </p:txBody>
      </p:sp>
      <p:sp>
        <p:nvSpPr>
          <p:cNvPr id="3" name="Segnaposto contenuto 2">
            <a:extLst>
              <a:ext uri="{FF2B5EF4-FFF2-40B4-BE49-F238E27FC236}">
                <a16:creationId xmlns:a16="http://schemas.microsoft.com/office/drawing/2014/main" id="{3A198D65-696C-3943-AF3E-6E64F4F09839}"/>
              </a:ext>
            </a:extLst>
          </p:cNvPr>
          <p:cNvSpPr>
            <a:spLocks noGrp="1"/>
          </p:cNvSpPr>
          <p:nvPr>
            <p:ph idx="1"/>
          </p:nvPr>
        </p:nvSpPr>
        <p:spPr>
          <a:xfrm>
            <a:off x="838200" y="1825624"/>
            <a:ext cx="10515600" cy="4687717"/>
          </a:xfrm>
        </p:spPr>
        <p:txBody>
          <a:bodyPr>
            <a:normAutofit lnSpcReduction="10000"/>
          </a:bodyPr>
          <a:lstStyle/>
          <a:p>
            <a:pPr marL="0" indent="0" algn="just">
              <a:buNone/>
            </a:pPr>
            <a:r>
              <a:rPr lang="it-IT" sz="3100" dirty="0"/>
              <a:t>«Gli stessi piaceri dei sensi </a:t>
            </a:r>
            <a:r>
              <a:rPr lang="it-IT" sz="3100" b="1" dirty="0"/>
              <a:t>sono riconducibili a piaceri intellettuali, conosciuti però confusamente</a:t>
            </a:r>
            <a:r>
              <a:rPr lang="it-IT" sz="3100" dirty="0"/>
              <a:t>. </a:t>
            </a:r>
          </a:p>
          <a:p>
            <a:pPr marL="0" indent="0" algn="just">
              <a:buNone/>
            </a:pPr>
            <a:r>
              <a:rPr lang="it-IT" sz="3100" dirty="0"/>
              <a:t>Per esempio, la musica ci affascina, eppure la sua bellezza consiste soltanto nell’accordo dei numeri e nel computo dei battiti o vibrazioni dei corpi sonanti che si incontrano secondo intervalli determinati: e si tratta di un computo che l’anima non cessa di fare, </a:t>
            </a:r>
            <a:r>
              <a:rPr lang="it-IT" sz="3100" b="1" dirty="0"/>
              <a:t>ma di cui non abbiamo coscienza</a:t>
            </a:r>
            <a:r>
              <a:rPr lang="it-IT" sz="3100" dirty="0"/>
              <a:t>. </a:t>
            </a:r>
          </a:p>
          <a:p>
            <a:pPr marL="0" indent="0" algn="just">
              <a:buNone/>
            </a:pPr>
            <a:r>
              <a:rPr lang="it-IT" sz="3100" dirty="0"/>
              <a:t>Della stessa natura sono i piaceri che </a:t>
            </a:r>
            <a:r>
              <a:rPr lang="it-IT" sz="3100" b="1" dirty="0"/>
              <a:t>la vista </a:t>
            </a:r>
            <a:r>
              <a:rPr lang="it-IT" sz="3100" dirty="0"/>
              <a:t>coglie nelle proporzioni, e del resto anche i piaceri occasionati dagli altri sensi di possono ricondurre a qualcosa di simile» (</a:t>
            </a:r>
            <a:r>
              <a:rPr lang="it-IT" sz="3100" i="1" dirty="0"/>
              <a:t>Principi razionali della natura e della grazia</a:t>
            </a:r>
            <a:r>
              <a:rPr lang="it-IT" sz="3100" dirty="0"/>
              <a:t>)</a:t>
            </a:r>
          </a:p>
        </p:txBody>
      </p:sp>
    </p:spTree>
    <p:extLst>
      <p:ext uri="{BB962C8B-B14F-4D97-AF65-F5344CB8AC3E}">
        <p14:creationId xmlns:p14="http://schemas.microsoft.com/office/powerpoint/2010/main" val="366193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8B2B8-E64A-FE40-B8B0-D9DCAAF72811}"/>
              </a:ext>
            </a:extLst>
          </p:cNvPr>
          <p:cNvSpPr>
            <a:spLocks noGrp="1"/>
          </p:cNvSpPr>
          <p:nvPr>
            <p:ph type="title"/>
          </p:nvPr>
        </p:nvSpPr>
        <p:spPr/>
        <p:txBody>
          <a:bodyPr/>
          <a:lstStyle/>
          <a:p>
            <a:r>
              <a:rPr lang="it-IT" b="1" dirty="0">
                <a:solidFill>
                  <a:srgbClr val="C00000"/>
                </a:solidFill>
              </a:rPr>
              <a:t>«Piccole percezioni»</a:t>
            </a:r>
          </a:p>
        </p:txBody>
      </p:sp>
      <p:sp>
        <p:nvSpPr>
          <p:cNvPr id="3" name="Segnaposto contenuto 2">
            <a:extLst>
              <a:ext uri="{FF2B5EF4-FFF2-40B4-BE49-F238E27FC236}">
                <a16:creationId xmlns:a16="http://schemas.microsoft.com/office/drawing/2014/main" id="{4A307199-F24C-344C-A736-99EABA423416}"/>
              </a:ext>
            </a:extLst>
          </p:cNvPr>
          <p:cNvSpPr>
            <a:spLocks noGrp="1"/>
          </p:cNvSpPr>
          <p:nvPr>
            <p:ph idx="1"/>
          </p:nvPr>
        </p:nvSpPr>
        <p:spPr/>
        <p:txBody>
          <a:bodyPr/>
          <a:lstStyle/>
          <a:p>
            <a:pPr marL="0" indent="0">
              <a:buNone/>
            </a:pPr>
            <a:r>
              <a:rPr lang="it-IT" dirty="0"/>
              <a:t>Cfr. </a:t>
            </a:r>
            <a:r>
              <a:rPr lang="it-IT" i="1" dirty="0"/>
              <a:t>Nuovi saggi sull’intelletto umano</a:t>
            </a:r>
            <a:r>
              <a:rPr lang="it-IT" dirty="0"/>
              <a:t>: </a:t>
            </a:r>
          </a:p>
          <a:p>
            <a:pPr marL="0" indent="0">
              <a:buNone/>
            </a:pPr>
            <a:r>
              <a:rPr lang="it-IT" dirty="0"/>
              <a:t>«Queste piccole percezioni sono dunque di più grande efficacia di quanto si pensi. </a:t>
            </a:r>
            <a:r>
              <a:rPr lang="it-IT" b="1" dirty="0"/>
              <a:t>Sono esse che formano quel non so che, quei gusti, quelle immagini delle qualità dei sensi</a:t>
            </a:r>
            <a:r>
              <a:rPr lang="it-IT" dirty="0"/>
              <a:t>, chiare nell’insieme ma confuse nelle parti, quelle impressioni che i corpi circostanti producono su di noi e che racchiudono l’infinito, quel legame che ciascun essere ha con tutto il resto dell’universo» (</a:t>
            </a:r>
            <a:r>
              <a:rPr lang="it-IT" i="1" dirty="0"/>
              <a:t>Prefazione</a:t>
            </a:r>
            <a:r>
              <a:rPr lang="it-IT" dirty="0"/>
              <a:t>)</a:t>
            </a:r>
          </a:p>
          <a:p>
            <a:endParaRPr lang="it-IT" dirty="0"/>
          </a:p>
        </p:txBody>
      </p:sp>
    </p:spTree>
    <p:extLst>
      <p:ext uri="{BB962C8B-B14F-4D97-AF65-F5344CB8AC3E}">
        <p14:creationId xmlns:p14="http://schemas.microsoft.com/office/powerpoint/2010/main" val="236299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15ED6B-FD5B-C64E-A5CC-0F597F6309E9}"/>
              </a:ext>
            </a:extLst>
          </p:cNvPr>
          <p:cNvSpPr>
            <a:spLocks noGrp="1"/>
          </p:cNvSpPr>
          <p:nvPr>
            <p:ph idx="1"/>
          </p:nvPr>
        </p:nvSpPr>
        <p:spPr>
          <a:xfrm>
            <a:off x="570914" y="1378635"/>
            <a:ext cx="10782886" cy="5190977"/>
          </a:xfrm>
        </p:spPr>
        <p:txBody>
          <a:bodyPr>
            <a:normAutofit lnSpcReduction="10000"/>
          </a:bodyPr>
          <a:lstStyle/>
          <a:p>
            <a:pPr marL="0" indent="0">
              <a:buNone/>
            </a:pPr>
            <a:r>
              <a:rPr lang="it-IT" dirty="0"/>
              <a:t>«Se fosse possibile dispiegare tutte le pieghe dell’anima, le quali tuttavia si esplicano in maniera evidente solo nel tempo, </a:t>
            </a:r>
            <a:r>
              <a:rPr lang="it-IT" b="1" dirty="0"/>
              <a:t>si potrebbe conoscere la bellezza dell’universo in ciascuna anima</a:t>
            </a:r>
            <a:r>
              <a:rPr lang="it-IT" dirty="0"/>
              <a:t>. Infatti, ogni percezione distinta dell’anima contiene un’infinità di percezioni confuse che implicano tutto l’universo; ma l’anima stessa conosce le cose di cui ha percezione solo nella misura in cui ne ha percezioni distinte e affinate, ed è perfetta in proporzione alle sue percezioni distinte. </a:t>
            </a:r>
          </a:p>
          <a:p>
            <a:pPr marL="0" indent="0">
              <a:buNone/>
            </a:pPr>
            <a:r>
              <a:rPr lang="it-IT" dirty="0"/>
              <a:t>Ciascuna anima conosce dunque l’infinito, </a:t>
            </a:r>
            <a:r>
              <a:rPr lang="it-IT" b="1" dirty="0"/>
              <a:t>conosce tutto ma confusamente</a:t>
            </a:r>
            <a:r>
              <a:rPr lang="it-IT" dirty="0"/>
              <a:t> - come quando, passeggiando lungo la riva del mare e sentendo il gran rumore che fa, sentiamo sì i rumori particolari di ciascuna onda di cui è composto il rumore totale, ma senza distinguerli: le nostre percezioni confuse sono quindi il risultato delle impressioni che tutto l’universo fa su di noi […]. Solo Dio ha percezione distinta di ogni cosa» (</a:t>
            </a:r>
            <a:r>
              <a:rPr lang="it-IT" i="1" dirty="0"/>
              <a:t>Principi razionali della natura e della grazia</a:t>
            </a:r>
            <a:r>
              <a:rPr lang="it-IT" dirty="0"/>
              <a:t>, 1714)</a:t>
            </a:r>
          </a:p>
        </p:txBody>
      </p:sp>
      <p:sp>
        <p:nvSpPr>
          <p:cNvPr id="4" name="Titolo 1">
            <a:extLst>
              <a:ext uri="{FF2B5EF4-FFF2-40B4-BE49-F238E27FC236}">
                <a16:creationId xmlns:a16="http://schemas.microsoft.com/office/drawing/2014/main" id="{D1BEC524-C82F-9E49-820E-A616305827AA}"/>
              </a:ext>
            </a:extLst>
          </p:cNvPr>
          <p:cNvSpPr>
            <a:spLocks noGrp="1"/>
          </p:cNvSpPr>
          <p:nvPr>
            <p:ph type="title"/>
          </p:nvPr>
        </p:nvSpPr>
        <p:spPr>
          <a:xfrm>
            <a:off x="570914" y="154109"/>
            <a:ext cx="10515600" cy="1325563"/>
          </a:xfrm>
        </p:spPr>
        <p:txBody>
          <a:bodyPr/>
          <a:lstStyle/>
          <a:p>
            <a:r>
              <a:rPr lang="it-IT" b="1" dirty="0">
                <a:solidFill>
                  <a:srgbClr val="C00000"/>
                </a:solidFill>
              </a:rPr>
              <a:t>«Percezioni confuse»</a:t>
            </a:r>
          </a:p>
        </p:txBody>
      </p:sp>
    </p:spTree>
    <p:extLst>
      <p:ext uri="{BB962C8B-B14F-4D97-AF65-F5344CB8AC3E}">
        <p14:creationId xmlns:p14="http://schemas.microsoft.com/office/powerpoint/2010/main" val="347406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E466FC-0DBF-C944-A9C5-50F899805587}"/>
              </a:ext>
            </a:extLst>
          </p:cNvPr>
          <p:cNvSpPr>
            <a:spLocks noGrp="1"/>
          </p:cNvSpPr>
          <p:nvPr>
            <p:ph type="title"/>
          </p:nvPr>
        </p:nvSpPr>
        <p:spPr/>
        <p:txBody>
          <a:bodyPr/>
          <a:lstStyle/>
          <a:p>
            <a:r>
              <a:rPr lang="it-IT" b="1" dirty="0">
                <a:solidFill>
                  <a:srgbClr val="C00000"/>
                </a:solidFill>
              </a:rPr>
              <a:t>Natura attiva della percezione estetica </a:t>
            </a:r>
          </a:p>
        </p:txBody>
      </p:sp>
      <p:sp>
        <p:nvSpPr>
          <p:cNvPr id="3" name="Segnaposto contenuto 2">
            <a:extLst>
              <a:ext uri="{FF2B5EF4-FFF2-40B4-BE49-F238E27FC236}">
                <a16:creationId xmlns:a16="http://schemas.microsoft.com/office/drawing/2014/main" id="{72B43333-942C-D243-8E4C-FA519DD55A7C}"/>
              </a:ext>
            </a:extLst>
          </p:cNvPr>
          <p:cNvSpPr>
            <a:spLocks noGrp="1"/>
          </p:cNvSpPr>
          <p:nvPr>
            <p:ph idx="1"/>
          </p:nvPr>
        </p:nvSpPr>
        <p:spPr/>
        <p:txBody>
          <a:bodyPr>
            <a:normAutofit/>
          </a:bodyPr>
          <a:lstStyle/>
          <a:p>
            <a:pPr marL="0" indent="0">
              <a:buNone/>
            </a:pPr>
            <a:r>
              <a:rPr lang="it-IT" dirty="0"/>
              <a:t>Il </a:t>
            </a:r>
            <a:r>
              <a:rPr lang="it-IT" b="1" dirty="0"/>
              <a:t>bello</a:t>
            </a:r>
            <a:r>
              <a:rPr lang="it-IT" dirty="0"/>
              <a:t>: «integrità complessa</a:t>
            </a:r>
            <a:r>
              <a:rPr lang="it-IT" b="1" dirty="0"/>
              <a:t>, non scomponibile </a:t>
            </a:r>
            <a:r>
              <a:rPr lang="it-IT" dirty="0"/>
              <a:t>e non analizzabile dalla percezione nei suoi particolari e nelle sue ragioni (in ciò il segno del suo limite) ma che riesce </a:t>
            </a:r>
            <a:r>
              <a:rPr lang="it-IT" b="1" dirty="0"/>
              <a:t>a tenere insieme percettivamente unità e molteplicità e, quindi, ad elevarsi a immagine </a:t>
            </a:r>
            <a:r>
              <a:rPr lang="it-IT" dirty="0"/>
              <a:t>- imperfetta ma comunque tangibile – della perfezione dell’universo come unità nella varietà». Luogo di incontro tra sensibile e intelligibile e tra oggettività e soggettività</a:t>
            </a:r>
          </a:p>
          <a:p>
            <a:pPr marL="0" indent="0">
              <a:buNone/>
            </a:pPr>
            <a:r>
              <a:rPr lang="it-IT" dirty="0"/>
              <a:t>Natura attiva della percezione: </a:t>
            </a:r>
            <a:r>
              <a:rPr lang="it-IT" b="1" dirty="0"/>
              <a:t>unità dell’oggetto ma inconsciamente</a:t>
            </a:r>
          </a:p>
          <a:p>
            <a:pPr marL="0" indent="0" algn="ctr">
              <a:buNone/>
            </a:pPr>
            <a:r>
              <a:rPr lang="it-IT" b="1" dirty="0"/>
              <a:t>Ciò che è colto dai sensi </a:t>
            </a:r>
            <a:r>
              <a:rPr lang="it-IT" b="1" u="sng" dirty="0"/>
              <a:t>non è mera illusione!</a:t>
            </a:r>
          </a:p>
          <a:p>
            <a:endParaRPr lang="it-IT" dirty="0"/>
          </a:p>
        </p:txBody>
      </p:sp>
    </p:spTree>
    <p:extLst>
      <p:ext uri="{BB962C8B-B14F-4D97-AF65-F5344CB8AC3E}">
        <p14:creationId xmlns:p14="http://schemas.microsoft.com/office/powerpoint/2010/main" val="353142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A7538A-8E26-234F-B2CA-5C7B5F7B211B}"/>
              </a:ext>
            </a:extLst>
          </p:cNvPr>
          <p:cNvSpPr>
            <a:spLocks noGrp="1"/>
          </p:cNvSpPr>
          <p:nvPr>
            <p:ph type="title"/>
          </p:nvPr>
        </p:nvSpPr>
        <p:spPr/>
        <p:txBody>
          <a:bodyPr/>
          <a:lstStyle/>
          <a:p>
            <a:r>
              <a:rPr lang="it-IT" b="1" dirty="0" err="1">
                <a:solidFill>
                  <a:srgbClr val="C00000"/>
                </a:solidFill>
              </a:rPr>
              <a:t>Leibniz</a:t>
            </a:r>
            <a:r>
              <a:rPr lang="it-IT" b="1" dirty="0">
                <a:solidFill>
                  <a:srgbClr val="C00000"/>
                </a:solidFill>
              </a:rPr>
              <a:t> tra classicismo e barocco</a:t>
            </a:r>
          </a:p>
        </p:txBody>
      </p:sp>
      <p:sp>
        <p:nvSpPr>
          <p:cNvPr id="3" name="Segnaposto contenuto 2">
            <a:extLst>
              <a:ext uri="{FF2B5EF4-FFF2-40B4-BE49-F238E27FC236}">
                <a16:creationId xmlns:a16="http://schemas.microsoft.com/office/drawing/2014/main" id="{877968D6-1A27-8441-8C14-7EB1D604EB3A}"/>
              </a:ext>
            </a:extLst>
          </p:cNvPr>
          <p:cNvSpPr>
            <a:spLocks noGrp="1"/>
          </p:cNvSpPr>
          <p:nvPr>
            <p:ph idx="1"/>
          </p:nvPr>
        </p:nvSpPr>
        <p:spPr/>
        <p:txBody>
          <a:bodyPr/>
          <a:lstStyle/>
          <a:p>
            <a:pPr marL="0" indent="0">
              <a:buNone/>
            </a:pPr>
            <a:r>
              <a:rPr lang="it-IT" dirty="0"/>
              <a:t>Se, da un lato, la concezione estetica leibniziana riprende l’idea prettamente classicista del bello come ordine riconducibile a regole che trovano il loro fondamento ultimo nelle verità di ragione (principio di non contraddizione, di identità e del terzo escluso)</a:t>
            </a:r>
          </a:p>
          <a:p>
            <a:pPr marL="0" indent="0">
              <a:buNone/>
            </a:pPr>
            <a:r>
              <a:rPr lang="it-IT" dirty="0"/>
              <a:t>Dall’altro, essa si fa barocca nella sua architettura </a:t>
            </a:r>
            <a:r>
              <a:rPr lang="it-IT" dirty="0" err="1"/>
              <a:t>metaﬁsica</a:t>
            </a:r>
            <a:r>
              <a:rPr lang="it-IT" dirty="0"/>
              <a:t> del mondo (molteplicità di monadi ciascuna delle quali rispecchia l’intero universo dal suo specifico punto di vista)</a:t>
            </a:r>
          </a:p>
          <a:p>
            <a:endParaRPr lang="it-IT" dirty="0"/>
          </a:p>
        </p:txBody>
      </p:sp>
    </p:spTree>
    <p:extLst>
      <p:ext uri="{BB962C8B-B14F-4D97-AF65-F5344CB8AC3E}">
        <p14:creationId xmlns:p14="http://schemas.microsoft.com/office/powerpoint/2010/main" val="266428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59B7E8-86E9-5E46-878E-94622D5CA72D}"/>
              </a:ext>
            </a:extLst>
          </p:cNvPr>
          <p:cNvSpPr>
            <a:spLocks noGrp="1"/>
          </p:cNvSpPr>
          <p:nvPr>
            <p:ph type="title"/>
          </p:nvPr>
        </p:nvSpPr>
        <p:spPr>
          <a:xfrm>
            <a:off x="623455" y="0"/>
            <a:ext cx="10515600" cy="1325563"/>
          </a:xfrm>
        </p:spPr>
        <p:txBody>
          <a:bodyPr/>
          <a:lstStyle/>
          <a:p>
            <a:r>
              <a:rPr lang="it-IT" b="1" dirty="0">
                <a:solidFill>
                  <a:srgbClr val="C00000"/>
                </a:solidFill>
              </a:rPr>
              <a:t>Galileo</a:t>
            </a:r>
            <a:r>
              <a:rPr lang="it-IT" dirty="0"/>
              <a:t> </a:t>
            </a:r>
          </a:p>
        </p:txBody>
      </p:sp>
      <p:sp>
        <p:nvSpPr>
          <p:cNvPr id="3" name="Segnaposto contenuto 2">
            <a:extLst>
              <a:ext uri="{FF2B5EF4-FFF2-40B4-BE49-F238E27FC236}">
                <a16:creationId xmlns:a16="http://schemas.microsoft.com/office/drawing/2014/main" id="{B3BD286E-EE2A-4645-B6EB-179827AFF78B}"/>
              </a:ext>
            </a:extLst>
          </p:cNvPr>
          <p:cNvSpPr>
            <a:spLocks noGrp="1"/>
          </p:cNvSpPr>
          <p:nvPr>
            <p:ph idx="1"/>
          </p:nvPr>
        </p:nvSpPr>
        <p:spPr>
          <a:xfrm>
            <a:off x="623455" y="1163782"/>
            <a:ext cx="10730345" cy="5347854"/>
          </a:xfrm>
        </p:spPr>
        <p:txBody>
          <a:bodyPr>
            <a:normAutofit fontScale="77500" lnSpcReduction="20000"/>
          </a:bodyPr>
          <a:lstStyle/>
          <a:p>
            <a:pPr marL="0" indent="0">
              <a:buNone/>
            </a:pPr>
            <a:r>
              <a:rPr lang="it-IT" sz="3600" dirty="0"/>
              <a:t>Nicolò Copernico (1473-1543), Johannes Keplero (1571-1630) e Galileo Galilei (1564-1642): dall’eliocentrismo al geocentrismo</a:t>
            </a:r>
          </a:p>
          <a:p>
            <a:pPr marL="0" indent="0">
              <a:buNone/>
            </a:pPr>
            <a:r>
              <a:rPr lang="it-IT" sz="3600" dirty="0"/>
              <a:t>Sistematica detronizzazione della sensibilità come fonte di conoscenza delle cose: quale potere conoscitivo possono avere i sensi, se hanno indotto l’uomo – falsamente – a ritenere per millenni che fosse il sole a girare intorno alla terra e non l’inverso?</a:t>
            </a:r>
          </a:p>
          <a:p>
            <a:pPr marL="0" indent="0">
              <a:buNone/>
            </a:pPr>
            <a:r>
              <a:rPr lang="it-IT" sz="3300" dirty="0"/>
              <a:t>La scienza galileiana </a:t>
            </a:r>
            <a:r>
              <a:rPr lang="it-IT" sz="3300" b="1" dirty="0"/>
              <a:t>distrugge i capisaldi dell’aristotelismo</a:t>
            </a:r>
          </a:p>
          <a:p>
            <a:pPr marL="0" indent="0">
              <a:buNone/>
            </a:pPr>
            <a:endParaRPr lang="it-IT" sz="3300" dirty="0"/>
          </a:p>
          <a:p>
            <a:pPr marL="0" indent="0">
              <a:buNone/>
            </a:pPr>
            <a:r>
              <a:rPr lang="it-IT" dirty="0"/>
              <a:t>«Per tanto io dico che ben sento tirarmi dalla necessità, subito che concepisco una materia o sostanza incorporea, a concepire insieme ch’ella è terminata e figurata di questa e di quella figura, ch’ella in relazione ad altre è grande o piccola, ch’ella è in questo o quel luogo, in questo o quel tempo, ch’ella si muove o sta ferma, ch’ella tocca o non tocca un altro corpo, ch’ella è una, poche o molte, </a:t>
            </a:r>
            <a:r>
              <a:rPr lang="it-IT" b="1" dirty="0"/>
              <a:t>né per veruna </a:t>
            </a:r>
            <a:r>
              <a:rPr lang="it-IT" b="1" dirty="0" err="1"/>
              <a:t>imaginazione</a:t>
            </a:r>
            <a:r>
              <a:rPr lang="it-IT" b="1" dirty="0"/>
              <a:t> posso separarla da queste condizioni</a:t>
            </a:r>
            <a:r>
              <a:rPr lang="it-IT" dirty="0"/>
              <a:t>; ma ch’ella debba essere bianca o rossa, amara o dolce, sonora o muta, di grato o ingrato odore, non sento farmi forza alla mente di doverla apprendere […]. Per lo che vo io pensando che questi sapori, odori, colori etc., per la parte del </a:t>
            </a:r>
            <a:r>
              <a:rPr lang="it-IT" dirty="0" err="1"/>
              <a:t>suggetto</a:t>
            </a:r>
            <a:r>
              <a:rPr lang="it-IT" dirty="0"/>
              <a:t> nel quale ci par che riseggano, non </a:t>
            </a:r>
            <a:r>
              <a:rPr lang="it-IT" dirty="0" err="1"/>
              <a:t>sieno</a:t>
            </a:r>
            <a:r>
              <a:rPr lang="it-IT" dirty="0"/>
              <a:t> altro che puri nomi, ma tengano solamente lor residenza nel corpo sensitivo» (</a:t>
            </a:r>
            <a:r>
              <a:rPr lang="it-IT" i="1" dirty="0"/>
              <a:t>Il Saggiatore</a:t>
            </a:r>
            <a:r>
              <a:rPr lang="it-IT" dirty="0"/>
              <a:t>, 1623)</a:t>
            </a:r>
          </a:p>
          <a:p>
            <a:pPr marL="0" indent="0">
              <a:buNone/>
            </a:pPr>
            <a:endParaRPr lang="it-IT" dirty="0"/>
          </a:p>
          <a:p>
            <a:endParaRPr lang="it-IT" dirty="0"/>
          </a:p>
        </p:txBody>
      </p:sp>
    </p:spTree>
    <p:extLst>
      <p:ext uri="{BB962C8B-B14F-4D97-AF65-F5344CB8AC3E}">
        <p14:creationId xmlns:p14="http://schemas.microsoft.com/office/powerpoint/2010/main" val="92572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99387C-A384-6F40-B64D-9540909AE9EC}"/>
              </a:ext>
            </a:extLst>
          </p:cNvPr>
          <p:cNvSpPr>
            <a:spLocks noGrp="1"/>
          </p:cNvSpPr>
          <p:nvPr>
            <p:ph type="title"/>
          </p:nvPr>
        </p:nvSpPr>
        <p:spPr>
          <a:xfrm>
            <a:off x="540327" y="0"/>
            <a:ext cx="10515600" cy="1325563"/>
          </a:xfrm>
        </p:spPr>
        <p:txBody>
          <a:bodyPr/>
          <a:lstStyle/>
          <a:p>
            <a:r>
              <a:rPr lang="it-IT" b="1" dirty="0">
                <a:solidFill>
                  <a:srgbClr val="C00000"/>
                </a:solidFill>
              </a:rPr>
              <a:t>Il </a:t>
            </a:r>
            <a:r>
              <a:rPr lang="it-IT" b="1" i="1" dirty="0">
                <a:solidFill>
                  <a:srgbClr val="C00000"/>
                </a:solidFill>
              </a:rPr>
              <a:t>chiaro e distinto </a:t>
            </a:r>
            <a:r>
              <a:rPr lang="it-IT" b="1" dirty="0">
                <a:solidFill>
                  <a:srgbClr val="C00000"/>
                </a:solidFill>
              </a:rPr>
              <a:t>della razionalità cartesiana</a:t>
            </a:r>
          </a:p>
        </p:txBody>
      </p:sp>
      <p:sp>
        <p:nvSpPr>
          <p:cNvPr id="3" name="Segnaposto contenuto 2">
            <a:extLst>
              <a:ext uri="{FF2B5EF4-FFF2-40B4-BE49-F238E27FC236}">
                <a16:creationId xmlns:a16="http://schemas.microsoft.com/office/drawing/2014/main" id="{E6772267-BC2F-494C-A577-2CE724F340FF}"/>
              </a:ext>
            </a:extLst>
          </p:cNvPr>
          <p:cNvSpPr>
            <a:spLocks noGrp="1"/>
          </p:cNvSpPr>
          <p:nvPr>
            <p:ph idx="1"/>
          </p:nvPr>
        </p:nvSpPr>
        <p:spPr>
          <a:xfrm>
            <a:off x="540327" y="1325563"/>
            <a:ext cx="11346873" cy="5435455"/>
          </a:xfrm>
        </p:spPr>
        <p:txBody>
          <a:bodyPr>
            <a:normAutofit fontScale="77500" lnSpcReduction="20000"/>
          </a:bodyPr>
          <a:lstStyle/>
          <a:p>
            <a:pPr marL="0" indent="0">
              <a:buNone/>
            </a:pPr>
            <a:r>
              <a:rPr lang="it-IT" dirty="0"/>
              <a:t>«</a:t>
            </a:r>
            <a:r>
              <a:rPr lang="it-IT" b="1" dirty="0"/>
              <a:t>Fondazione</a:t>
            </a:r>
            <a:r>
              <a:rPr lang="it-IT" dirty="0"/>
              <a:t>» metafisica della nuova scienza galileiana:</a:t>
            </a:r>
          </a:p>
          <a:p>
            <a:pPr marL="0" indent="0">
              <a:buNone/>
            </a:pPr>
            <a:r>
              <a:rPr lang="it-IT" sz="3100" dirty="0"/>
              <a:t>«Prendiamo, ad esempio, questa cera: da pochissimo è stata presa dai favi; non ha ancora perso ogni traccia del sapore del miele; conserva ancora un qualche profumo dei fiori dai quali è stata raccolta; il suo colore, la sua figura, la sua grandezza sono manifeste; è dura, è fredda, si tocca facilmente, e, se la tocchi con un dito, emetterà un suono; sono presenti in essa tutte quelle qualità che ci sembra debbano esserci perché un corpo possa essere conosciuto nella maniera più distinta. Ma ecco, mentre parlo, viene avvicinata al fuoco; vengono eliminati i resti del sapore, evapora l'odore, muta il colore, vengono eliminati i contorni, cresce la grandezza, diviene liquida, diviene calda, a stento si può toccare né, se la tocchi, emetterà un suono. È sempre la stessa cera? Bisogna dire di sì; nessuno lo nega, nessuno crede diversamente. Che cosa era dunque in essa che si percepiva tanto distintamente? Certo nessuna di quelle cose che raggiungevo coi sensi, e infatti tutto ciò che veniva percepito dal gusto, dall'odorato, dalla vista, dal tatto o dall'udito è mutato; rimane comunque cera. Forse era quello che penso ora: che la cera stessa cioè non fosse questa dolcezza del miele, né quella fragranza dei fiori, né il colore bianco, né la figura, né il suono, ma un corpo che poco fa mi appariva evidente in quei modi, ed ora in forme diverse. Cosa è dunque precisamente questo che immagino così? Consideriamo attentamente e, eliminato tutto ciò che non riguarda la cera, vediamo quel che rimane: certo null'altro che qualcosa di esteso, flessibile, mutevole» (</a:t>
            </a:r>
            <a:r>
              <a:rPr lang="it-IT" sz="3100" i="1" dirty="0"/>
              <a:t>Meditazioni metafisiche</a:t>
            </a:r>
            <a:r>
              <a:rPr lang="it-IT" sz="3100" dirty="0"/>
              <a:t>, 1641)</a:t>
            </a:r>
          </a:p>
          <a:p>
            <a:pPr marL="0" indent="0">
              <a:buNone/>
            </a:pPr>
            <a:endParaRPr lang="it-IT" dirty="0"/>
          </a:p>
        </p:txBody>
      </p:sp>
    </p:spTree>
    <p:extLst>
      <p:ext uri="{BB962C8B-B14F-4D97-AF65-F5344CB8AC3E}">
        <p14:creationId xmlns:p14="http://schemas.microsoft.com/office/powerpoint/2010/main" val="171930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766A7-0402-164E-8F94-88B160AC292F}"/>
              </a:ext>
            </a:extLst>
          </p:cNvPr>
          <p:cNvSpPr>
            <a:spLocks noGrp="1"/>
          </p:cNvSpPr>
          <p:nvPr>
            <p:ph type="title"/>
          </p:nvPr>
        </p:nvSpPr>
        <p:spPr>
          <a:xfrm>
            <a:off x="422031" y="44133"/>
            <a:ext cx="10515600" cy="1325563"/>
          </a:xfrm>
        </p:spPr>
        <p:txBody>
          <a:bodyPr/>
          <a:lstStyle/>
          <a:p>
            <a:r>
              <a:rPr lang="it-IT" b="1" dirty="0">
                <a:solidFill>
                  <a:srgbClr val="C00000"/>
                </a:solidFill>
              </a:rPr>
              <a:t>La relatività del gusto</a:t>
            </a:r>
          </a:p>
        </p:txBody>
      </p:sp>
      <p:sp>
        <p:nvSpPr>
          <p:cNvPr id="3" name="Segnaposto contenuto 2">
            <a:extLst>
              <a:ext uri="{FF2B5EF4-FFF2-40B4-BE49-F238E27FC236}">
                <a16:creationId xmlns:a16="http://schemas.microsoft.com/office/drawing/2014/main" id="{A1F9A2DA-74E3-3045-935B-8D9D11292585}"/>
              </a:ext>
            </a:extLst>
          </p:cNvPr>
          <p:cNvSpPr>
            <a:spLocks noGrp="1"/>
          </p:cNvSpPr>
          <p:nvPr>
            <p:ph idx="1"/>
          </p:nvPr>
        </p:nvSpPr>
        <p:spPr>
          <a:xfrm>
            <a:off x="422031" y="1369696"/>
            <a:ext cx="11493303" cy="5345723"/>
          </a:xfrm>
        </p:spPr>
        <p:txBody>
          <a:bodyPr>
            <a:normAutofit fontScale="92500" lnSpcReduction="10000"/>
          </a:bodyPr>
          <a:lstStyle/>
          <a:p>
            <a:pPr marL="0" indent="0">
              <a:buNone/>
            </a:pPr>
            <a:r>
              <a:rPr lang="it-IT" dirty="0"/>
              <a:t>Lettere inviate nella primavera del 1630 al </a:t>
            </a:r>
            <a:r>
              <a:rPr lang="it-IT" dirty="0" err="1"/>
              <a:t>ﬁlosofo</a:t>
            </a:r>
            <a:r>
              <a:rPr lang="it-IT" dirty="0"/>
              <a:t>, matematico e teorico musicale Marin </a:t>
            </a:r>
            <a:r>
              <a:rPr lang="it-IT" dirty="0" err="1"/>
              <a:t>Mersenne</a:t>
            </a:r>
            <a:r>
              <a:rPr lang="it-IT" dirty="0"/>
              <a:t> (1588-1648)</a:t>
            </a:r>
          </a:p>
          <a:p>
            <a:pPr marL="0" indent="0">
              <a:buNone/>
            </a:pPr>
            <a:r>
              <a:rPr lang="it-IT" sz="3000" dirty="0"/>
              <a:t>«Per determinare quella che è più </a:t>
            </a:r>
            <a:r>
              <a:rPr lang="it-IT" sz="3000" b="1" dirty="0"/>
              <a:t>gradevole</a:t>
            </a:r>
            <a:r>
              <a:rPr lang="it-IT" sz="3000" dirty="0"/>
              <a:t>, bisogna però presupporre la capacità dell'</a:t>
            </a:r>
            <a:r>
              <a:rPr lang="it-IT" sz="3000" b="1" dirty="0"/>
              <a:t>udito</a:t>
            </a:r>
            <a:r>
              <a:rPr lang="it-IT" sz="3000" dirty="0"/>
              <a:t>, che, come il gusto, </a:t>
            </a:r>
            <a:r>
              <a:rPr lang="it-IT" sz="3000" b="1" dirty="0"/>
              <a:t>cambia secondo le persone</a:t>
            </a:r>
            <a:r>
              <a:rPr lang="it-IT" sz="3000" dirty="0"/>
              <a:t>, sicché gli uni preferiranno sentire una voce sola, gli altri un concerto, ecc.; così come l'uno preferisce ciò che è dolce e l'altro ciò che è un po' aspro o amaro, </a:t>
            </a:r>
            <a:r>
              <a:rPr lang="it-IT" sz="3000" dirty="0" err="1"/>
              <a:t>ecc</a:t>
            </a:r>
            <a:r>
              <a:rPr lang="it-IT" sz="3000" dirty="0"/>
              <a:t>»</a:t>
            </a:r>
          </a:p>
          <a:p>
            <a:pPr marL="0" indent="0">
              <a:buNone/>
            </a:pPr>
            <a:r>
              <a:rPr lang="it-IT" sz="3000" dirty="0"/>
              <a:t>[…] mi </a:t>
            </a:r>
            <a:r>
              <a:rPr lang="it-IT" sz="3000" b="1" dirty="0"/>
              <a:t>imbarazzate</a:t>
            </a:r>
            <a:r>
              <a:rPr lang="it-IT" sz="3000" dirty="0"/>
              <a:t> tanto nel domandarmi quanto una consonanza sia più gradevole di un'altra che se mi domandaste </a:t>
            </a:r>
            <a:r>
              <a:rPr lang="it-IT" sz="3000" b="1" dirty="0"/>
              <a:t>quanto i frutti siano per me più gradevoli del pesce</a:t>
            </a:r>
            <a:r>
              <a:rPr lang="it-IT" sz="3000" dirty="0"/>
              <a:t>»</a:t>
            </a:r>
            <a:endParaRPr lang="it-IT" sz="3000" u="sng" dirty="0"/>
          </a:p>
          <a:p>
            <a:pPr marL="0" indent="0">
              <a:buNone/>
            </a:pPr>
            <a:r>
              <a:rPr lang="it-IT" sz="3000" dirty="0"/>
              <a:t>[...] la parola bello sembra riferirsi più specificamente al senso della vista. In generale, però, </a:t>
            </a:r>
            <a:r>
              <a:rPr lang="it-IT" sz="3000" b="1" dirty="0"/>
              <a:t>il bello e il gradevole non significano nient'altro che un rapporto del nostro giudizio all'oggetto</a:t>
            </a:r>
            <a:r>
              <a:rPr lang="it-IT" sz="3000" dirty="0"/>
              <a:t>; e poiché i giudizi degli uomini sono così differenti, non si può dire che il bello, né il gradevole, abbiano una misura determinata»</a:t>
            </a:r>
          </a:p>
          <a:p>
            <a:pPr marL="0" indent="0">
              <a:buNone/>
            </a:pPr>
            <a:endParaRPr lang="it-IT" sz="3200" dirty="0"/>
          </a:p>
          <a:p>
            <a:endParaRPr lang="it-IT" dirty="0"/>
          </a:p>
          <a:p>
            <a:pPr marL="0" indent="0">
              <a:buNone/>
            </a:pPr>
            <a:endParaRPr lang="it-IT" dirty="0"/>
          </a:p>
        </p:txBody>
      </p:sp>
    </p:spTree>
    <p:extLst>
      <p:ext uri="{BB962C8B-B14F-4D97-AF65-F5344CB8AC3E}">
        <p14:creationId xmlns:p14="http://schemas.microsoft.com/office/powerpoint/2010/main" val="75309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1DF01-EF8C-BA44-A839-A1646BCD3873}"/>
              </a:ext>
            </a:extLst>
          </p:cNvPr>
          <p:cNvSpPr>
            <a:spLocks noGrp="1"/>
          </p:cNvSpPr>
          <p:nvPr>
            <p:ph type="title"/>
          </p:nvPr>
        </p:nvSpPr>
        <p:spPr/>
        <p:txBody>
          <a:bodyPr/>
          <a:lstStyle/>
          <a:p>
            <a:r>
              <a:rPr lang="it-IT" b="1" dirty="0">
                <a:solidFill>
                  <a:srgbClr val="C00000"/>
                </a:solidFill>
              </a:rPr>
              <a:t>Le passioni dell’anima</a:t>
            </a:r>
          </a:p>
        </p:txBody>
      </p:sp>
      <p:sp>
        <p:nvSpPr>
          <p:cNvPr id="3" name="Segnaposto contenuto 2">
            <a:extLst>
              <a:ext uri="{FF2B5EF4-FFF2-40B4-BE49-F238E27FC236}">
                <a16:creationId xmlns:a16="http://schemas.microsoft.com/office/drawing/2014/main" id="{316B5E14-E71B-7C47-9808-154BBE4D4EA7}"/>
              </a:ext>
            </a:extLst>
          </p:cNvPr>
          <p:cNvSpPr>
            <a:spLocks noGrp="1"/>
          </p:cNvSpPr>
          <p:nvPr>
            <p:ph idx="1"/>
          </p:nvPr>
        </p:nvSpPr>
        <p:spPr/>
        <p:txBody>
          <a:bodyPr/>
          <a:lstStyle/>
          <a:p>
            <a:pPr marL="0" indent="0">
              <a:buNone/>
            </a:pPr>
            <a:r>
              <a:rPr lang="it-IT" i="1" dirty="0"/>
              <a:t>Le passioni dell’anima </a:t>
            </a:r>
            <a:r>
              <a:rPr lang="it-IT" dirty="0"/>
              <a:t>(1649)</a:t>
            </a:r>
          </a:p>
          <a:p>
            <a:pPr marL="0" indent="0">
              <a:buNone/>
            </a:pPr>
            <a:endParaRPr lang="it-IT" dirty="0"/>
          </a:p>
          <a:p>
            <a:pPr marL="0" indent="0">
              <a:buNone/>
            </a:pPr>
            <a:r>
              <a:rPr lang="it-IT" dirty="0"/>
              <a:t>Il compiacimento e l’orrore suscitati da ciò </a:t>
            </a:r>
            <a:r>
              <a:rPr lang="it-IT" b="1" dirty="0"/>
              <a:t>che attraverso i sensi ci appare bello e brutto </a:t>
            </a:r>
            <a:r>
              <a:rPr lang="it-IT" dirty="0"/>
              <a:t>sono passioni più violente dell’amore e dell’odio nei confronti di ciò che la ragione ci fa giudicare bene e male; tuttavia esse, proprio per la loro </a:t>
            </a:r>
            <a:r>
              <a:rPr lang="it-IT" b="1" dirty="0"/>
              <a:t>origine puramente sensibile</a:t>
            </a:r>
            <a:r>
              <a:rPr lang="it-IT" dirty="0"/>
              <a:t>, hanno una «minor verità», in modo che sono, fra tutte, le più ingannevoli e quelle da cui dobbiamo guardarci con maggior cura</a:t>
            </a:r>
          </a:p>
          <a:p>
            <a:pPr marL="0" indent="0">
              <a:buNone/>
            </a:pPr>
            <a:endParaRPr lang="it-IT" dirty="0"/>
          </a:p>
        </p:txBody>
      </p:sp>
    </p:spTree>
    <p:extLst>
      <p:ext uri="{BB962C8B-B14F-4D97-AF65-F5344CB8AC3E}">
        <p14:creationId xmlns:p14="http://schemas.microsoft.com/office/powerpoint/2010/main" val="274349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5E050C-31D7-664A-B33F-BA823147BCBB}"/>
              </a:ext>
            </a:extLst>
          </p:cNvPr>
          <p:cNvSpPr>
            <a:spLocks noGrp="1"/>
          </p:cNvSpPr>
          <p:nvPr>
            <p:ph type="title"/>
          </p:nvPr>
        </p:nvSpPr>
        <p:spPr/>
        <p:txBody>
          <a:bodyPr/>
          <a:lstStyle/>
          <a:p>
            <a:r>
              <a:rPr lang="it-IT" b="1" dirty="0">
                <a:solidFill>
                  <a:srgbClr val="C00000"/>
                </a:solidFill>
              </a:rPr>
              <a:t>Il barocco</a:t>
            </a:r>
          </a:p>
        </p:txBody>
      </p:sp>
      <p:sp>
        <p:nvSpPr>
          <p:cNvPr id="3" name="Segnaposto contenuto 2">
            <a:extLst>
              <a:ext uri="{FF2B5EF4-FFF2-40B4-BE49-F238E27FC236}">
                <a16:creationId xmlns:a16="http://schemas.microsoft.com/office/drawing/2014/main" id="{007F01B2-E4A0-8741-A90A-22E13F13214B}"/>
              </a:ext>
            </a:extLst>
          </p:cNvPr>
          <p:cNvSpPr>
            <a:spLocks noGrp="1"/>
          </p:cNvSpPr>
          <p:nvPr>
            <p:ph idx="1"/>
          </p:nvPr>
        </p:nvSpPr>
        <p:spPr>
          <a:xfrm>
            <a:off x="838200" y="1825625"/>
            <a:ext cx="10751288" cy="4596440"/>
          </a:xfrm>
        </p:spPr>
        <p:txBody>
          <a:bodyPr/>
          <a:lstStyle/>
          <a:p>
            <a:pPr marL="0" indent="0">
              <a:buNone/>
            </a:pPr>
            <a:r>
              <a:rPr lang="it-IT" dirty="0"/>
              <a:t>Eppure è proprio questo universo meccanicistico, inaugurato dalla scienza moderna e intelligibile solo nei </a:t>
            </a:r>
            <a:r>
              <a:rPr lang="it-IT" b="1" dirty="0"/>
              <a:t>concetti chiari e distinti </a:t>
            </a:r>
            <a:r>
              <a:rPr lang="it-IT" dirty="0"/>
              <a:t>della razionalità cartesiana, a porre le premesse perché sia riconosciuta all’arte quella </a:t>
            </a:r>
            <a:r>
              <a:rPr lang="it-IT" b="1" dirty="0" err="1"/>
              <a:t>speciﬁca</a:t>
            </a:r>
            <a:r>
              <a:rPr lang="it-IT" dirty="0"/>
              <a:t> forma dell’operare umano come fare di una libera soggettività </a:t>
            </a:r>
            <a:r>
              <a:rPr lang="it-IT" b="1" dirty="0"/>
              <a:t>[autonomia dell’estetico]</a:t>
            </a:r>
          </a:p>
          <a:p>
            <a:r>
              <a:rPr lang="it-IT" dirty="0"/>
              <a:t>Ripresa dell’idea dell’artista come </a:t>
            </a:r>
            <a:r>
              <a:rPr lang="it-IT" b="1" dirty="0"/>
              <a:t>alter deus </a:t>
            </a:r>
            <a:r>
              <a:rPr lang="it-IT" dirty="0"/>
              <a:t>e dell’inventio</a:t>
            </a:r>
          </a:p>
          <a:p>
            <a:pPr marL="0" indent="0">
              <a:buNone/>
            </a:pPr>
            <a:r>
              <a:rPr lang="it-IT" dirty="0"/>
              <a:t>Barocco: stile artistico affermatosi a Roma nel terzo decennio del Seicento e che si diffonde presto sia Oltralpe che sino alle Americhe (grazie all’opera dei missionari)</a:t>
            </a:r>
          </a:p>
          <a:p>
            <a:endParaRPr lang="it-IT" dirty="0"/>
          </a:p>
          <a:p>
            <a:endParaRPr lang="it-IT" dirty="0"/>
          </a:p>
        </p:txBody>
      </p:sp>
    </p:spTree>
    <p:extLst>
      <p:ext uri="{BB962C8B-B14F-4D97-AF65-F5344CB8AC3E}">
        <p14:creationId xmlns:p14="http://schemas.microsoft.com/office/powerpoint/2010/main" val="116749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7B2BFD-CCEF-2443-9438-ADD0230D2854}"/>
              </a:ext>
            </a:extLst>
          </p:cNvPr>
          <p:cNvSpPr>
            <a:spLocks noGrp="1"/>
          </p:cNvSpPr>
          <p:nvPr>
            <p:ph type="title"/>
          </p:nvPr>
        </p:nvSpPr>
        <p:spPr/>
        <p:txBody>
          <a:bodyPr/>
          <a:lstStyle/>
          <a:p>
            <a:r>
              <a:rPr lang="it-IT" b="1" dirty="0">
                <a:solidFill>
                  <a:srgbClr val="C00000"/>
                </a:solidFill>
              </a:rPr>
              <a:t>Etimologia del termine «barocco»</a:t>
            </a:r>
          </a:p>
        </p:txBody>
      </p:sp>
      <p:sp>
        <p:nvSpPr>
          <p:cNvPr id="3" name="Segnaposto contenuto 2">
            <a:extLst>
              <a:ext uri="{FF2B5EF4-FFF2-40B4-BE49-F238E27FC236}">
                <a16:creationId xmlns:a16="http://schemas.microsoft.com/office/drawing/2014/main" id="{CC423F1A-576A-EB46-AF4C-61118864DB89}"/>
              </a:ext>
            </a:extLst>
          </p:cNvPr>
          <p:cNvSpPr>
            <a:spLocks noGrp="1"/>
          </p:cNvSpPr>
          <p:nvPr>
            <p:ph idx="1"/>
          </p:nvPr>
        </p:nvSpPr>
        <p:spPr>
          <a:xfrm>
            <a:off x="838200" y="1551709"/>
            <a:ext cx="10515600" cy="5167746"/>
          </a:xfrm>
        </p:spPr>
        <p:txBody>
          <a:bodyPr>
            <a:normAutofit fontScale="85000" lnSpcReduction="20000"/>
          </a:bodyPr>
          <a:lstStyle/>
          <a:p>
            <a:pPr marL="0" indent="0">
              <a:buNone/>
            </a:pPr>
            <a:r>
              <a:rPr lang="it-IT" b="1" dirty="0"/>
              <a:t>In francese: </a:t>
            </a:r>
            <a:r>
              <a:rPr lang="it-IT" dirty="0"/>
              <a:t>l’aggettivo </a:t>
            </a:r>
            <a:r>
              <a:rPr lang="it-IT" i="1" dirty="0" err="1"/>
              <a:t>baroque</a:t>
            </a:r>
            <a:r>
              <a:rPr lang="it-IT" dirty="0"/>
              <a:t> viene fatto derivare dallo spagnolo </a:t>
            </a:r>
            <a:r>
              <a:rPr lang="it-IT" i="1" dirty="0" err="1"/>
              <a:t>barrueco</a:t>
            </a:r>
            <a:r>
              <a:rPr lang="it-IT" dirty="0"/>
              <a:t> e dal portoghese </a:t>
            </a:r>
            <a:r>
              <a:rPr lang="it-IT" i="1" dirty="0" err="1"/>
              <a:t>barroco</a:t>
            </a:r>
            <a:r>
              <a:rPr lang="it-IT" dirty="0"/>
              <a:t> che a loro volta derivano dal latino </a:t>
            </a:r>
            <a:r>
              <a:rPr lang="it-IT" i="1" dirty="0" err="1"/>
              <a:t>veruca</a:t>
            </a:r>
            <a:r>
              <a:rPr lang="it-IT" dirty="0"/>
              <a:t> (</a:t>
            </a:r>
            <a:r>
              <a:rPr lang="it-IT" i="1" dirty="0"/>
              <a:t>verruca</a:t>
            </a:r>
            <a:r>
              <a:rPr lang="it-IT" dirty="0"/>
              <a:t>) e indicano una perla dalla forma irregolare. Con questo </a:t>
            </a:r>
            <a:r>
              <a:rPr lang="it-IT" dirty="0" err="1"/>
              <a:t>signiﬁcato</a:t>
            </a:r>
            <a:r>
              <a:rPr lang="it-IT" dirty="0"/>
              <a:t> l’aggettivo </a:t>
            </a:r>
            <a:r>
              <a:rPr lang="it-IT" i="1" dirty="0" err="1"/>
              <a:t>baroque</a:t>
            </a:r>
            <a:r>
              <a:rPr lang="it-IT" dirty="0"/>
              <a:t> viene registrato per la prima volta nel 1694 dal dizionario </a:t>
            </a:r>
            <a:r>
              <a:rPr lang="it-IT" i="1" dirty="0"/>
              <a:t>dell’Académie </a:t>
            </a:r>
            <a:r>
              <a:rPr lang="it-IT" i="1" dirty="0" err="1"/>
              <a:t>Royale</a:t>
            </a:r>
            <a:r>
              <a:rPr lang="it-IT" i="1" dirty="0"/>
              <a:t> de </a:t>
            </a:r>
            <a:r>
              <a:rPr lang="it-IT" i="1" dirty="0" err="1"/>
              <a:t>Peinture</a:t>
            </a:r>
            <a:r>
              <a:rPr lang="it-IT" i="1" dirty="0"/>
              <a:t> et de </a:t>
            </a:r>
            <a:r>
              <a:rPr lang="it-IT" i="1" dirty="0" err="1"/>
              <a:t>Sculpture</a:t>
            </a:r>
            <a:r>
              <a:rPr lang="it-IT" i="1" dirty="0"/>
              <a:t> </a:t>
            </a:r>
            <a:r>
              <a:rPr lang="it-IT" dirty="0"/>
              <a:t>di Parigi, per poi ricomparire un secolo più tardi, nel </a:t>
            </a:r>
            <a:r>
              <a:rPr lang="it-IT" i="1" dirty="0" err="1"/>
              <a:t>Dictionnaire</a:t>
            </a:r>
            <a:r>
              <a:rPr lang="it-IT" i="1" dirty="0"/>
              <a:t> de </a:t>
            </a:r>
            <a:r>
              <a:rPr lang="it-IT" i="1" dirty="0" err="1"/>
              <a:t>Trévoux</a:t>
            </a:r>
            <a:r>
              <a:rPr lang="it-IT" i="1" dirty="0"/>
              <a:t> </a:t>
            </a:r>
            <a:r>
              <a:rPr lang="it-IT" dirty="0"/>
              <a:t>(1771), con i </a:t>
            </a:r>
            <a:r>
              <a:rPr lang="it-IT" dirty="0" err="1"/>
              <a:t>signiﬁcati</a:t>
            </a:r>
            <a:r>
              <a:rPr lang="it-IT" dirty="0"/>
              <a:t> di «irregolare», «bizzarro», «diseguale» e, per estensione, per </a:t>
            </a:r>
            <a:r>
              <a:rPr lang="it-IT" dirty="0" err="1"/>
              <a:t>qualiﬁcare</a:t>
            </a:r>
            <a:r>
              <a:rPr lang="it-IT" dirty="0"/>
              <a:t> in ambito artistico un dipinto o una </a:t>
            </a:r>
            <a:r>
              <a:rPr lang="it-IT" dirty="0" err="1"/>
              <a:t>ﬁgura</a:t>
            </a:r>
            <a:r>
              <a:rPr lang="it-IT" dirty="0"/>
              <a:t> dove le regole della proporzione non sono rispettate e tutto è rappresentato seguendo il capriccio dell’artista</a:t>
            </a:r>
          </a:p>
          <a:p>
            <a:endParaRPr lang="it-IT" dirty="0"/>
          </a:p>
          <a:p>
            <a:pPr marL="0" indent="0">
              <a:buNone/>
            </a:pPr>
            <a:r>
              <a:rPr lang="it-IT" b="1" dirty="0"/>
              <a:t>In italiano</a:t>
            </a:r>
            <a:r>
              <a:rPr lang="it-IT" dirty="0"/>
              <a:t>: </a:t>
            </a:r>
            <a:r>
              <a:rPr lang="it-IT" i="1" dirty="0" err="1"/>
              <a:t>baroco</a:t>
            </a:r>
            <a:r>
              <a:rPr lang="it-IT" dirty="0"/>
              <a:t>, usato nella </a:t>
            </a:r>
            <a:r>
              <a:rPr lang="it-IT" dirty="0" err="1"/>
              <a:t>ﬁlosoﬁa</a:t>
            </a:r>
            <a:r>
              <a:rPr lang="it-IT" dirty="0"/>
              <a:t> scolastico-medievale per </a:t>
            </a:r>
            <a:r>
              <a:rPr lang="it-IT" dirty="0" err="1"/>
              <a:t>qualiﬁcare</a:t>
            </a:r>
            <a:r>
              <a:rPr lang="it-IT" dirty="0"/>
              <a:t> una forma di sillogismo estremamente ambigua per la sua apparente logicità formale e l’effettiva debolezza del contenuto. Utilizzato in seguito per indicare con tono polemico e di scherno un ragionamento astruso, incline a confondere il vero con il falso, l’aggettivo «barocco» viene applicato per la prima volta in Italia alle arti </a:t>
            </a:r>
            <a:r>
              <a:rPr lang="it-IT" dirty="0" err="1"/>
              <a:t>ﬁgurative</a:t>
            </a:r>
            <a:r>
              <a:rPr lang="it-IT" dirty="0"/>
              <a:t> nel </a:t>
            </a:r>
            <a:r>
              <a:rPr lang="it-IT" i="1" dirty="0"/>
              <a:t>Dizionario delle belle arti del disegno </a:t>
            </a:r>
            <a:r>
              <a:rPr lang="it-IT" dirty="0"/>
              <a:t>(1787) di Francesco Milizia (in accezione dispregiativa). </a:t>
            </a:r>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421271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D847EAB6-E36D-DD47-9314-EBE105CD2A65}"/>
              </a:ext>
            </a:extLst>
          </p:cNvPr>
          <p:cNvPicPr>
            <a:picLocks noGrp="1" noChangeAspect="1"/>
          </p:cNvPicPr>
          <p:nvPr>
            <p:ph idx="1"/>
          </p:nvPr>
        </p:nvPicPr>
        <p:blipFill>
          <a:blip r:embed="rId2"/>
          <a:stretch>
            <a:fillRect/>
          </a:stretch>
        </p:blipFill>
        <p:spPr>
          <a:xfrm>
            <a:off x="0" y="0"/>
            <a:ext cx="9767454" cy="6870425"/>
          </a:xfrm>
        </p:spPr>
      </p:pic>
      <p:sp>
        <p:nvSpPr>
          <p:cNvPr id="6" name="CasellaDiTesto 5">
            <a:extLst>
              <a:ext uri="{FF2B5EF4-FFF2-40B4-BE49-F238E27FC236}">
                <a16:creationId xmlns:a16="http://schemas.microsoft.com/office/drawing/2014/main" id="{36B3F0C3-0827-7A49-9421-EE08B8163F60}"/>
              </a:ext>
            </a:extLst>
          </p:cNvPr>
          <p:cNvSpPr txBox="1"/>
          <p:nvPr/>
        </p:nvSpPr>
        <p:spPr>
          <a:xfrm>
            <a:off x="9961419" y="2161309"/>
            <a:ext cx="2022764" cy="1200329"/>
          </a:xfrm>
          <a:prstGeom prst="rect">
            <a:avLst/>
          </a:prstGeom>
          <a:noFill/>
        </p:spPr>
        <p:txBody>
          <a:bodyPr wrap="square" rtlCol="0">
            <a:spAutoFit/>
          </a:bodyPr>
          <a:lstStyle/>
          <a:p>
            <a:r>
              <a:rPr lang="it-IT" dirty="0"/>
              <a:t>Pietro da Cortona, </a:t>
            </a:r>
            <a:r>
              <a:rPr lang="it-IT" i="1" dirty="0"/>
              <a:t>Il trionfo della Divina Provvidenza</a:t>
            </a:r>
            <a:r>
              <a:rPr lang="it-IT" dirty="0"/>
              <a:t>, </a:t>
            </a:r>
          </a:p>
          <a:p>
            <a:r>
              <a:rPr lang="it-IT" dirty="0"/>
              <a:t>Roma, 1639</a:t>
            </a:r>
          </a:p>
        </p:txBody>
      </p:sp>
    </p:spTree>
    <p:extLst>
      <p:ext uri="{BB962C8B-B14F-4D97-AF65-F5344CB8AC3E}">
        <p14:creationId xmlns:p14="http://schemas.microsoft.com/office/powerpoint/2010/main" val="14572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8CC34C59-3957-F74A-8600-AB06B9344EC7}"/>
              </a:ext>
            </a:extLst>
          </p:cNvPr>
          <p:cNvPicPr>
            <a:picLocks noGrp="1" noChangeAspect="1"/>
          </p:cNvPicPr>
          <p:nvPr>
            <p:ph idx="1"/>
          </p:nvPr>
        </p:nvPicPr>
        <p:blipFill>
          <a:blip r:embed="rId2"/>
          <a:stretch>
            <a:fillRect/>
          </a:stretch>
        </p:blipFill>
        <p:spPr>
          <a:xfrm>
            <a:off x="997527" y="0"/>
            <a:ext cx="3783892" cy="6818889"/>
          </a:xfrm>
        </p:spPr>
      </p:pic>
      <p:sp>
        <p:nvSpPr>
          <p:cNvPr id="6" name="CasellaDiTesto 5">
            <a:extLst>
              <a:ext uri="{FF2B5EF4-FFF2-40B4-BE49-F238E27FC236}">
                <a16:creationId xmlns:a16="http://schemas.microsoft.com/office/drawing/2014/main" id="{D83DF280-771E-F74C-99C9-E43202FC2358}"/>
              </a:ext>
            </a:extLst>
          </p:cNvPr>
          <p:cNvSpPr txBox="1"/>
          <p:nvPr/>
        </p:nvSpPr>
        <p:spPr>
          <a:xfrm>
            <a:off x="5056908" y="5029199"/>
            <a:ext cx="6941127" cy="646331"/>
          </a:xfrm>
          <a:prstGeom prst="rect">
            <a:avLst/>
          </a:prstGeom>
          <a:noFill/>
        </p:spPr>
        <p:txBody>
          <a:bodyPr wrap="square" rtlCol="0">
            <a:spAutoFit/>
          </a:bodyPr>
          <a:lstStyle/>
          <a:p>
            <a:r>
              <a:rPr lang="it-IT" dirty="0" err="1"/>
              <a:t>Giovan</a:t>
            </a:r>
            <a:r>
              <a:rPr lang="it-IT" dirty="0"/>
              <a:t> Battista </a:t>
            </a:r>
            <a:r>
              <a:rPr lang="it-IT" dirty="0" err="1"/>
              <a:t>Gaulli</a:t>
            </a:r>
            <a:r>
              <a:rPr lang="it-IT" dirty="0"/>
              <a:t>, </a:t>
            </a:r>
            <a:r>
              <a:rPr lang="it-IT" i="1" dirty="0"/>
              <a:t>Trionfo nel nome di Gesù</a:t>
            </a:r>
            <a:r>
              <a:rPr lang="it-IT" dirty="0"/>
              <a:t>, 1674-1679 </a:t>
            </a:r>
          </a:p>
          <a:p>
            <a:endParaRPr lang="it-IT" dirty="0"/>
          </a:p>
        </p:txBody>
      </p:sp>
      <p:pic>
        <p:nvPicPr>
          <p:cNvPr id="8" name="Immagine 7">
            <a:extLst>
              <a:ext uri="{FF2B5EF4-FFF2-40B4-BE49-F238E27FC236}">
                <a16:creationId xmlns:a16="http://schemas.microsoft.com/office/drawing/2014/main" id="{8DCD95D8-D1FE-0F46-AB92-676DDEC9C2E8}"/>
              </a:ext>
            </a:extLst>
          </p:cNvPr>
          <p:cNvPicPr>
            <a:picLocks noChangeAspect="1"/>
          </p:cNvPicPr>
          <p:nvPr/>
        </p:nvPicPr>
        <p:blipFill>
          <a:blip r:embed="rId3"/>
          <a:stretch>
            <a:fillRect/>
          </a:stretch>
        </p:blipFill>
        <p:spPr>
          <a:xfrm>
            <a:off x="5461339" y="0"/>
            <a:ext cx="6407230" cy="4793673"/>
          </a:xfrm>
          <a:prstGeom prst="rect">
            <a:avLst/>
          </a:prstGeom>
        </p:spPr>
      </p:pic>
      <p:sp>
        <p:nvSpPr>
          <p:cNvPr id="9" name="CasellaDiTesto 8">
            <a:extLst>
              <a:ext uri="{FF2B5EF4-FFF2-40B4-BE49-F238E27FC236}">
                <a16:creationId xmlns:a16="http://schemas.microsoft.com/office/drawing/2014/main" id="{4F8EB5BC-CEBB-BB43-A0D5-A98245C8EAC0}"/>
              </a:ext>
            </a:extLst>
          </p:cNvPr>
          <p:cNvSpPr txBox="1"/>
          <p:nvPr/>
        </p:nvSpPr>
        <p:spPr>
          <a:xfrm>
            <a:off x="5056907" y="5675530"/>
            <a:ext cx="6941127" cy="646331"/>
          </a:xfrm>
          <a:prstGeom prst="rect">
            <a:avLst/>
          </a:prstGeom>
          <a:noFill/>
        </p:spPr>
        <p:txBody>
          <a:bodyPr wrap="square" rtlCol="0">
            <a:spAutoFit/>
          </a:bodyPr>
          <a:lstStyle/>
          <a:p>
            <a:r>
              <a:rPr lang="it-IT" dirty="0"/>
              <a:t>Gian Lorenzo Bernini, </a:t>
            </a:r>
            <a:r>
              <a:rPr lang="it-IT" i="1" dirty="0"/>
              <a:t>Altare della Cattedra</a:t>
            </a:r>
            <a:r>
              <a:rPr lang="it-IT" dirty="0"/>
              <a:t>, Roma, 1656-1665 </a:t>
            </a:r>
          </a:p>
          <a:p>
            <a:endParaRPr lang="it-IT" dirty="0"/>
          </a:p>
        </p:txBody>
      </p:sp>
    </p:spTree>
    <p:extLst>
      <p:ext uri="{BB962C8B-B14F-4D97-AF65-F5344CB8AC3E}">
        <p14:creationId xmlns:p14="http://schemas.microsoft.com/office/powerpoint/2010/main" val="14005688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10220</TotalTime>
  <Words>2227</Words>
  <Application>Microsoft Macintosh PowerPoint</Application>
  <PresentationFormat>Widescreen</PresentationFormat>
  <Paragraphs>86</Paragraphs>
  <Slides>19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Calibri Light</vt:lpstr>
      <vt:lpstr>Helvetica</vt:lpstr>
      <vt:lpstr>Tema di Office</vt:lpstr>
      <vt:lpstr>Il Seicento e la rivoluzione scientifica</vt:lpstr>
      <vt:lpstr>Galileo </vt:lpstr>
      <vt:lpstr>Il chiaro e distinto della razionalità cartesiana</vt:lpstr>
      <vt:lpstr>La relatività del gusto</vt:lpstr>
      <vt:lpstr>Le passioni dell’anima</vt:lpstr>
      <vt:lpstr>Il barocco</vt:lpstr>
      <vt:lpstr>Etimologia del termine «barocco»</vt:lpstr>
      <vt:lpstr>Presentazione standard di PowerPoint</vt:lpstr>
      <vt:lpstr>Presentazione standard di PowerPoint</vt:lpstr>
      <vt:lpstr>Classicismo</vt:lpstr>
      <vt:lpstr> Leibniz sintesi di classicismo e barocco,  ragione e sensibilità </vt:lpstr>
      <vt:lpstr>Monadi come specchi viventi dell’universo</vt:lpstr>
      <vt:lpstr>Presentazione standard di PowerPoint</vt:lpstr>
      <vt:lpstr>Il bello come percezione chiara e confusa </vt:lpstr>
      <vt:lpstr>Continuità tra sensibilità e ragione</vt:lpstr>
      <vt:lpstr>«Piccole percezioni»</vt:lpstr>
      <vt:lpstr>«Percezioni confuse»</vt:lpstr>
      <vt:lpstr>Natura attiva della percezione estetica </vt:lpstr>
      <vt:lpstr>Leibniz tra classicismo e barocco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Mariagrazia Portera</dc:creator>
  <cp:lastModifiedBy>Mariagrazia Portera</cp:lastModifiedBy>
  <cp:revision>46</cp:revision>
  <dcterms:created xsi:type="dcterms:W3CDTF">2019-09-10T13:11:52Z</dcterms:created>
  <dcterms:modified xsi:type="dcterms:W3CDTF">2019-10-07T06:39:27Z</dcterms:modified>
</cp:coreProperties>
</file>