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E64E9-A43B-4A2F-A741-4934FDE43D1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2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57666-1652-4793-AC57-3A048C6595A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31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B5A6-6935-4537-8BDE-C89405843DB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6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269C2-9C68-40B2-B544-4876CFA2C26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9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7C091-2B53-4D17-B5D6-674FF8A3C0E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8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6E6BC-5C17-4776-B609-DC3B4B93ABD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6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6A8C7-057B-4155-B00E-5FB615ECB35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9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7CAEE-C0DE-4519-873E-C44C5F63813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8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CFB5D-BE78-4B40-9C8B-25F7C132241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9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BA4A5-95D5-4ADB-8312-B70F9716106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AAD6-116A-4D8F-8AAE-96E9DFAFC2A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7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8C524B-BF9D-4FDC-8587-083B1A8D3EDA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8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7380288" cy="6108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Rectangle 6"/>
          <p:cNvSpPr>
            <a:spLocks noChangeArrowheads="1"/>
          </p:cNvSpPr>
          <p:nvPr/>
        </p:nvSpPr>
        <p:spPr bwMode="auto">
          <a:xfrm>
            <a:off x="3779838" y="2025650"/>
            <a:ext cx="5364162" cy="421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>
                <a:solidFill>
                  <a:srgbClr val="000000"/>
                </a:solidFill>
              </a:rPr>
              <a:t>a</a:t>
            </a:r>
            <a:r>
              <a:rPr lang="it-IT" altLang="it-IT" sz="1800">
                <a:solidFill>
                  <a:srgbClr val="000000"/>
                </a:solidFill>
              </a:rPr>
              <a:t>) Experimental procedure.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(</a:t>
            </a:r>
            <a:r>
              <a:rPr lang="it-IT" altLang="it-IT" sz="1800" b="1">
                <a:solidFill>
                  <a:srgbClr val="000000"/>
                </a:solidFill>
              </a:rPr>
              <a:t>b</a:t>
            </a:r>
            <a:r>
              <a:rPr lang="it-IT" altLang="it-IT" sz="1800">
                <a:solidFill>
                  <a:srgbClr val="000000"/>
                </a:solidFill>
              </a:rPr>
              <a:t>) Intensity-dependence of BLA-evoked responses in ITC cells from the vehicle (</a:t>
            </a:r>
            <a:r>
              <a:rPr lang="it-IT" altLang="it-IT" sz="1800" i="1">
                <a:solidFill>
                  <a:srgbClr val="000000"/>
                </a:solidFill>
              </a:rPr>
              <a:t>n</a:t>
            </a:r>
            <a:r>
              <a:rPr lang="it-IT" altLang="it-IT" sz="1800">
                <a:solidFill>
                  <a:srgbClr val="000000"/>
                </a:solidFill>
              </a:rPr>
              <a:t> = 15) and muscimol (</a:t>
            </a:r>
            <a:r>
              <a:rPr lang="it-IT" altLang="it-IT" sz="1800" i="1">
                <a:solidFill>
                  <a:srgbClr val="000000"/>
                </a:solidFill>
              </a:rPr>
              <a:t>n</a:t>
            </a:r>
            <a:r>
              <a:rPr lang="it-IT" altLang="it-IT" sz="1800">
                <a:solidFill>
                  <a:srgbClr val="000000"/>
                </a:solidFill>
              </a:rPr>
              <a:t> = 11) groups (average ± s.e.m.). Dashed line indicates data from unpaired group Inset, extent of fluorophore-conjugated muscimol diffusion in the infralimbic cortex.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08548" name="Text Box 8"/>
          <p:cNvSpPr txBox="1">
            <a:spLocks noChangeArrowheads="1"/>
          </p:cNvSpPr>
          <p:nvPr/>
        </p:nvSpPr>
        <p:spPr bwMode="auto">
          <a:xfrm>
            <a:off x="4479925" y="4745038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BLA</a:t>
            </a:r>
          </a:p>
        </p:txBody>
      </p:sp>
      <p:sp>
        <p:nvSpPr>
          <p:cNvPr id="108549" name="Line 9"/>
          <p:cNvSpPr>
            <a:spLocks noChangeShapeType="1"/>
          </p:cNvSpPr>
          <p:nvPr/>
        </p:nvSpPr>
        <p:spPr bwMode="auto">
          <a:xfrm>
            <a:off x="5148263" y="4941888"/>
            <a:ext cx="11525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8550" name="Text Box 10"/>
          <p:cNvSpPr txBox="1">
            <a:spLocks noChangeArrowheads="1"/>
          </p:cNvSpPr>
          <p:nvPr/>
        </p:nvSpPr>
        <p:spPr bwMode="auto">
          <a:xfrm>
            <a:off x="6496050" y="4745038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CEA</a:t>
            </a:r>
          </a:p>
        </p:txBody>
      </p:sp>
      <p:sp>
        <p:nvSpPr>
          <p:cNvPr id="108551" name="Line 11"/>
          <p:cNvSpPr>
            <a:spLocks noChangeShapeType="1"/>
          </p:cNvSpPr>
          <p:nvPr/>
        </p:nvSpPr>
        <p:spPr bwMode="auto">
          <a:xfrm>
            <a:off x="4716463" y="5084763"/>
            <a:ext cx="719137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8552" name="Text Box 12"/>
          <p:cNvSpPr txBox="1">
            <a:spLocks noChangeArrowheads="1"/>
          </p:cNvSpPr>
          <p:nvPr/>
        </p:nvSpPr>
        <p:spPr bwMode="auto">
          <a:xfrm>
            <a:off x="5416550" y="5392738"/>
            <a:ext cx="55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ITC</a:t>
            </a:r>
          </a:p>
        </p:txBody>
      </p:sp>
      <p:sp>
        <p:nvSpPr>
          <p:cNvPr id="108553" name="Line 13"/>
          <p:cNvSpPr>
            <a:spLocks noChangeShapeType="1"/>
          </p:cNvSpPr>
          <p:nvPr/>
        </p:nvSpPr>
        <p:spPr bwMode="auto">
          <a:xfrm flipV="1">
            <a:off x="6084888" y="5157788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8554" name="Line 14"/>
          <p:cNvSpPr>
            <a:spLocks noChangeShapeType="1"/>
          </p:cNvSpPr>
          <p:nvPr/>
        </p:nvSpPr>
        <p:spPr bwMode="auto">
          <a:xfrm>
            <a:off x="7092950" y="4941888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8151813" y="46736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Fear</a:t>
            </a:r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5487988" y="431323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Acquisition </a:t>
            </a: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>
            <a:off x="5148263" y="4967288"/>
            <a:ext cx="11525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5580063" y="4292600"/>
            <a:ext cx="11874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Extintion  </a:t>
            </a:r>
          </a:p>
        </p:txBody>
      </p:sp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6351588" y="6040438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mPFC</a:t>
            </a: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rot="-1291672" flipH="1" flipV="1">
            <a:off x="6011863" y="5589588"/>
            <a:ext cx="433387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6135688" y="5145088"/>
            <a:ext cx="647700" cy="431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8562" name="Text Box 22"/>
          <p:cNvSpPr txBox="1">
            <a:spLocks noChangeArrowheads="1"/>
          </p:cNvSpPr>
          <p:nvPr/>
        </p:nvSpPr>
        <p:spPr bwMode="auto">
          <a:xfrm>
            <a:off x="4108450" y="4221163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LA</a:t>
            </a:r>
          </a:p>
        </p:txBody>
      </p:sp>
      <p:sp>
        <p:nvSpPr>
          <p:cNvPr id="108563" name="Line 23"/>
          <p:cNvSpPr>
            <a:spLocks noChangeShapeType="1"/>
          </p:cNvSpPr>
          <p:nvPr/>
        </p:nvSpPr>
        <p:spPr bwMode="auto">
          <a:xfrm>
            <a:off x="4356100" y="45085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0680" name="Line 24"/>
          <p:cNvSpPr>
            <a:spLocks noChangeShapeType="1"/>
          </p:cNvSpPr>
          <p:nvPr/>
        </p:nvSpPr>
        <p:spPr bwMode="auto">
          <a:xfrm>
            <a:off x="4356100" y="4508500"/>
            <a:ext cx="215900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93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0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0671" grpId="0"/>
      <p:bldP spid="70671" grpId="1"/>
      <p:bldP spid="70672" grpId="0"/>
      <p:bldP spid="70673" grpId="0" animBg="1"/>
      <p:bldP spid="70674" grpId="0" animBg="1"/>
      <p:bldP spid="70675" grpId="0"/>
      <p:bldP spid="70676" grpId="0" animBg="1"/>
      <p:bldP spid="70677" grpId="0" animBg="1"/>
      <p:bldP spid="706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7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>
                <a:solidFill>
                  <a:srgbClr val="000000"/>
                </a:solidFill>
              </a:rPr>
              <a:t>Relapse (</a:t>
            </a:r>
            <a:r>
              <a:rPr lang="it-IT" altLang="it-IT" b="1" dirty="0" err="1">
                <a:solidFill>
                  <a:srgbClr val="000000"/>
                </a:solidFill>
              </a:rPr>
              <a:t>spontaneous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retrieval</a:t>
            </a:r>
            <a:r>
              <a:rPr lang="it-IT" altLang="it-IT" b="1" dirty="0">
                <a:solidFill>
                  <a:srgbClr val="000000"/>
                </a:solidFill>
              </a:rPr>
              <a:t> of </a:t>
            </a:r>
            <a:r>
              <a:rPr lang="it-IT" altLang="it-IT" b="1" dirty="0" err="1">
                <a:solidFill>
                  <a:srgbClr val="000000"/>
                </a:solidFill>
              </a:rPr>
              <a:t>fear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memory</a:t>
            </a:r>
            <a:r>
              <a:rPr lang="it-IT" altLang="it-IT" b="1" dirty="0">
                <a:solidFill>
                  <a:srgbClr val="000000"/>
                </a:solidFill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</a:rPr>
              <a:t>reinstatement</a:t>
            </a:r>
            <a:r>
              <a:rPr lang="it-IT" altLang="it-IT" b="1" dirty="0">
                <a:solidFill>
                  <a:srgbClr val="000000"/>
                </a:solidFill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</a:rPr>
              <a:t>renewal</a:t>
            </a:r>
            <a:r>
              <a:rPr lang="it-IT" altLang="it-IT" b="1" dirty="0">
                <a:solidFill>
                  <a:srgbClr val="000000"/>
                </a:solidFill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 err="1">
                <a:solidFill>
                  <a:srgbClr val="000000"/>
                </a:solidFill>
              </a:rPr>
              <a:t>Since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extintion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does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not</a:t>
            </a:r>
            <a:r>
              <a:rPr lang="it-IT" altLang="it-IT" sz="2400" b="1" dirty="0">
                <a:solidFill>
                  <a:srgbClr val="000000"/>
                </a:solidFill>
              </a:rPr>
              <a:t> erase the </a:t>
            </a:r>
            <a:r>
              <a:rPr lang="it-IT" altLang="it-IT" sz="2400" b="1" dirty="0" err="1">
                <a:solidFill>
                  <a:srgbClr val="000000"/>
                </a:solidFill>
              </a:rPr>
              <a:t>original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fear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memory</a:t>
            </a:r>
            <a:r>
              <a:rPr lang="it-IT" altLang="it-IT" sz="2400" dirty="0">
                <a:solidFill>
                  <a:srgbClr val="000000"/>
                </a:solidFill>
              </a:rPr>
              <a:t>, the </a:t>
            </a:r>
            <a:r>
              <a:rPr lang="it-IT" altLang="it-IT" sz="2400" b="1" dirty="0">
                <a:solidFill>
                  <a:srgbClr val="000000"/>
                </a:solidFill>
              </a:rPr>
              <a:t>CS </a:t>
            </a:r>
            <a:r>
              <a:rPr lang="it-IT" altLang="it-IT" sz="2400" b="1" dirty="0" err="1">
                <a:solidFill>
                  <a:srgbClr val="000000"/>
                </a:solidFill>
              </a:rPr>
              <a:t>has</a:t>
            </a:r>
            <a:r>
              <a:rPr lang="it-IT" altLang="it-IT" sz="2400" b="1" dirty="0">
                <a:solidFill>
                  <a:srgbClr val="000000"/>
                </a:solidFill>
              </a:rPr>
              <a:t> an </a:t>
            </a:r>
            <a:r>
              <a:rPr lang="it-IT" altLang="it-IT" sz="2400" b="1" dirty="0" err="1">
                <a:solidFill>
                  <a:srgbClr val="000000"/>
                </a:solidFill>
              </a:rPr>
              <a:t>ambiguous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valence</a:t>
            </a:r>
            <a:r>
              <a:rPr lang="it-IT" altLang="it-IT" sz="2400" dirty="0">
                <a:solidFill>
                  <a:srgbClr val="000000"/>
                </a:solidFill>
              </a:rPr>
              <a:t>, </a:t>
            </a:r>
            <a:r>
              <a:rPr lang="it-IT" altLang="it-IT" sz="2400" dirty="0" err="1">
                <a:solidFill>
                  <a:srgbClr val="000000"/>
                </a:solidFill>
              </a:rPr>
              <a:t>it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could</a:t>
            </a:r>
            <a:r>
              <a:rPr lang="it-IT" altLang="it-IT" sz="2400" dirty="0">
                <a:solidFill>
                  <a:srgbClr val="000000"/>
                </a:solidFill>
              </a:rPr>
              <a:t> be </a:t>
            </a:r>
            <a:r>
              <a:rPr lang="it-IT" altLang="it-IT" sz="2400" b="1" dirty="0" err="1">
                <a:solidFill>
                  <a:srgbClr val="000000"/>
                </a:solidFill>
              </a:rPr>
              <a:t>fear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eliciting</a:t>
            </a:r>
            <a:r>
              <a:rPr lang="it-IT" altLang="it-IT" sz="2400" dirty="0">
                <a:solidFill>
                  <a:srgbClr val="000000"/>
                </a:solidFill>
              </a:rPr>
              <a:t> or </a:t>
            </a:r>
            <a:r>
              <a:rPr lang="it-IT" altLang="it-IT" sz="2400" b="1" dirty="0" err="1">
                <a:solidFill>
                  <a:srgbClr val="000000"/>
                </a:solidFill>
              </a:rPr>
              <a:t>not</a:t>
            </a:r>
            <a:r>
              <a:rPr lang="it-IT" altLang="it-IT" sz="2400" dirty="0">
                <a:solidFill>
                  <a:srgbClr val="000000"/>
                </a:solidFill>
              </a:rPr>
              <a:t>, </a:t>
            </a:r>
            <a:r>
              <a:rPr lang="it-IT" altLang="it-IT" sz="2400" dirty="0" err="1">
                <a:solidFill>
                  <a:srgbClr val="000000"/>
                </a:solidFill>
              </a:rPr>
              <a:t>depending</a:t>
            </a:r>
            <a:r>
              <a:rPr lang="it-IT" altLang="it-IT" sz="2400" dirty="0">
                <a:solidFill>
                  <a:srgbClr val="000000"/>
                </a:solidFill>
              </a:rPr>
              <a:t> on: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it-IT" altLang="it-IT" sz="2400" dirty="0">
                <a:solidFill>
                  <a:srgbClr val="000000"/>
                </a:solidFill>
              </a:rPr>
              <a:t>the  </a:t>
            </a:r>
            <a:r>
              <a:rPr lang="it-IT" altLang="it-IT" sz="2400" dirty="0" err="1">
                <a:solidFill>
                  <a:srgbClr val="000000"/>
                </a:solidFill>
              </a:rPr>
              <a:t>level</a:t>
            </a:r>
            <a:r>
              <a:rPr lang="it-IT" altLang="it-IT" sz="2400" dirty="0">
                <a:solidFill>
                  <a:srgbClr val="000000"/>
                </a:solidFill>
              </a:rPr>
              <a:t> of </a:t>
            </a:r>
            <a:r>
              <a:rPr lang="it-IT" altLang="it-IT" sz="2400" dirty="0" err="1">
                <a:solidFill>
                  <a:srgbClr val="000000"/>
                </a:solidFill>
              </a:rPr>
              <a:t>activation</a:t>
            </a:r>
            <a:r>
              <a:rPr lang="it-IT" altLang="it-IT" sz="2400" dirty="0">
                <a:solidFill>
                  <a:srgbClr val="000000"/>
                </a:solidFill>
              </a:rPr>
              <a:t> of the US </a:t>
            </a:r>
            <a:r>
              <a:rPr lang="it-IT" altLang="it-IT" sz="2400" dirty="0" err="1">
                <a:solidFill>
                  <a:srgbClr val="000000"/>
                </a:solidFill>
              </a:rPr>
              <a:t>representation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during</a:t>
            </a:r>
            <a:r>
              <a:rPr lang="it-IT" altLang="it-IT" sz="2400" dirty="0">
                <a:solidFill>
                  <a:srgbClr val="000000"/>
                </a:solidFill>
              </a:rPr>
              <a:t> non </a:t>
            </a:r>
            <a:r>
              <a:rPr lang="it-IT" altLang="it-IT" sz="2400" dirty="0" err="1">
                <a:solidFill>
                  <a:srgbClr val="000000"/>
                </a:solidFill>
              </a:rPr>
              <a:t>reinforced</a:t>
            </a:r>
            <a:r>
              <a:rPr lang="it-IT" altLang="it-IT" sz="2400" dirty="0">
                <a:solidFill>
                  <a:srgbClr val="000000"/>
                </a:solidFill>
              </a:rPr>
              <a:t> trials,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it-IT" altLang="it-IT" sz="1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it-IT" altLang="it-IT" sz="2400" dirty="0">
                <a:solidFill>
                  <a:srgbClr val="000000"/>
                </a:solidFill>
              </a:rPr>
              <a:t>the </a:t>
            </a:r>
            <a:r>
              <a:rPr lang="it-IT" altLang="it-IT" sz="2400" dirty="0" err="1">
                <a:solidFill>
                  <a:srgbClr val="000000"/>
                </a:solidFill>
              </a:rPr>
              <a:t>decreases</a:t>
            </a:r>
            <a:r>
              <a:rPr lang="it-IT" altLang="it-IT" sz="2400" dirty="0">
                <a:solidFill>
                  <a:srgbClr val="000000"/>
                </a:solidFill>
              </a:rPr>
              <a:t> in </a:t>
            </a:r>
            <a:r>
              <a:rPr lang="it-IT" altLang="it-IT" sz="2400" dirty="0" err="1">
                <a:solidFill>
                  <a:srgbClr val="000000"/>
                </a:solidFill>
              </a:rPr>
              <a:t>attention</a:t>
            </a:r>
            <a:r>
              <a:rPr lang="it-IT" altLang="it-IT" sz="2400" dirty="0">
                <a:solidFill>
                  <a:srgbClr val="000000"/>
                </a:solidFill>
              </a:rPr>
              <a:t>, </a:t>
            </a:r>
            <a:r>
              <a:rPr lang="it-IT" altLang="it-IT" sz="2400" dirty="0" err="1">
                <a:solidFill>
                  <a:srgbClr val="000000"/>
                </a:solidFill>
              </a:rPr>
              <a:t>which</a:t>
            </a:r>
            <a:r>
              <a:rPr lang="it-IT" altLang="it-IT" sz="2400" dirty="0">
                <a:solidFill>
                  <a:srgbClr val="000000"/>
                </a:solidFill>
              </a:rPr>
              <a:t> can </a:t>
            </a:r>
            <a:r>
              <a:rPr lang="it-IT" altLang="it-IT" sz="2400" dirty="0" err="1">
                <a:solidFill>
                  <a:srgbClr val="000000"/>
                </a:solidFill>
              </a:rPr>
              <a:t>influence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conditioned</a:t>
            </a:r>
            <a:r>
              <a:rPr lang="it-IT" altLang="it-IT" sz="2400" dirty="0">
                <a:solidFill>
                  <a:srgbClr val="000000"/>
                </a:solidFill>
              </a:rPr>
              <a:t> performance </a:t>
            </a:r>
            <a:r>
              <a:rPr lang="it-IT" altLang="it-IT" sz="2400" dirty="0" err="1">
                <a:solidFill>
                  <a:srgbClr val="000000"/>
                </a:solidFill>
              </a:rPr>
              <a:t>during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extinction</a:t>
            </a:r>
            <a:r>
              <a:rPr lang="it-IT" altLang="it-IT" sz="2400" dirty="0">
                <a:solidFill>
                  <a:srgbClr val="000000"/>
                </a:solidFill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it-IT" altLang="it-IT" sz="1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it-IT" altLang="it-IT" sz="2400" dirty="0" err="1">
                <a:solidFill>
                  <a:srgbClr val="000000"/>
                </a:solidFill>
              </a:rPr>
              <a:t>contexts</a:t>
            </a:r>
            <a:r>
              <a:rPr lang="it-IT" altLang="it-IT" sz="2400" dirty="0">
                <a:solidFill>
                  <a:srgbClr val="000000"/>
                </a:solidFill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 dirty="0">
                <a:solidFill>
                  <a:srgbClr val="000000"/>
                </a:solidFill>
              </a:rPr>
              <a:t>La risposta emotiva può perciò riapparire a causa del recupero spontaneo, della ripresentazione dello SI o del rinnovo (se lo SC è presentato in un contesto differente da quello dell’estinzione).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-12700" y="338138"/>
            <a:ext cx="9144000" cy="545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After extinction, contextual information has a critical function in determining whether the </a:t>
            </a:r>
            <a:r>
              <a:rPr lang="it-IT" altLang="it-IT" b="1">
                <a:solidFill>
                  <a:srgbClr val="000000"/>
                </a:solidFill>
              </a:rPr>
              <a:t>original fear memory </a:t>
            </a:r>
            <a:r>
              <a:rPr lang="it-IT" altLang="it-IT">
                <a:solidFill>
                  <a:srgbClr val="000000"/>
                </a:solidFill>
              </a:rPr>
              <a:t>or the </a:t>
            </a:r>
            <a:r>
              <a:rPr lang="it-IT" altLang="it-IT" b="1">
                <a:solidFill>
                  <a:srgbClr val="000000"/>
                </a:solidFill>
              </a:rPr>
              <a:t>new extinction memory</a:t>
            </a:r>
            <a:r>
              <a:rPr lang="it-IT" altLang="it-IT">
                <a:solidFill>
                  <a:srgbClr val="000000"/>
                </a:solidFill>
              </a:rPr>
              <a:t> should </a:t>
            </a:r>
            <a:r>
              <a:rPr lang="it-IT" altLang="it-IT" b="1">
                <a:solidFill>
                  <a:srgbClr val="000000"/>
                </a:solidFill>
              </a:rPr>
              <a:t>control fear expression.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>
                <a:solidFill>
                  <a:srgbClr val="000000"/>
                </a:solidFill>
              </a:rPr>
              <a:t>Evidence suggests that hippocampal projections to the vmPFC and the amygdala mediate the context-dependent expression of extinction (Fanselow, 2000; Ji and Maren, 2005).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9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ChangeArrowheads="1"/>
          </p:cNvSpPr>
          <p:nvPr/>
        </p:nvSpPr>
        <p:spPr bwMode="auto">
          <a:xfrm>
            <a:off x="0" y="615"/>
            <a:ext cx="91440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 err="1">
                <a:solidFill>
                  <a:srgbClr val="000000"/>
                </a:solidFill>
              </a:rPr>
              <a:t>Furthermore</a:t>
            </a:r>
            <a:r>
              <a:rPr lang="it-IT" altLang="it-IT" dirty="0">
                <a:solidFill>
                  <a:srgbClr val="000000"/>
                </a:solidFill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</a:rPr>
              <a:t>inactivation</a:t>
            </a:r>
            <a:r>
              <a:rPr lang="it-IT" altLang="it-IT" b="1" dirty="0">
                <a:solidFill>
                  <a:srgbClr val="000000"/>
                </a:solidFill>
              </a:rPr>
              <a:t> of the </a:t>
            </a:r>
            <a:r>
              <a:rPr lang="it-IT" altLang="it-IT" b="1" dirty="0" err="1">
                <a:solidFill>
                  <a:srgbClr val="000000"/>
                </a:solidFill>
              </a:rPr>
              <a:t>hippocampus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before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learning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impairs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recall</a:t>
            </a:r>
            <a:r>
              <a:rPr lang="it-IT" altLang="it-IT" dirty="0">
                <a:solidFill>
                  <a:srgbClr val="000000"/>
                </a:solidFill>
              </a:rPr>
              <a:t> on the </a:t>
            </a:r>
            <a:r>
              <a:rPr lang="it-IT" altLang="it-IT" dirty="0" err="1">
                <a:solidFill>
                  <a:srgbClr val="000000"/>
                </a:solidFill>
              </a:rPr>
              <a:t>subsequent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day</a:t>
            </a:r>
            <a:r>
              <a:rPr lang="it-IT" altLang="it-IT" dirty="0">
                <a:solidFill>
                  <a:srgbClr val="000000"/>
                </a:solidFill>
              </a:rPr>
              <a:t> (</a:t>
            </a:r>
            <a:r>
              <a:rPr lang="it-IT" altLang="it-IT" dirty="0" err="1">
                <a:solidFill>
                  <a:srgbClr val="000000"/>
                </a:solidFill>
              </a:rPr>
              <a:t>Corcoran</a:t>
            </a:r>
            <a:r>
              <a:rPr lang="it-IT" altLang="it-IT" dirty="0">
                <a:solidFill>
                  <a:srgbClr val="000000"/>
                </a:solidFill>
              </a:rPr>
              <a:t> et al, 2005), </a:t>
            </a:r>
            <a:r>
              <a:rPr lang="it-IT" altLang="it-IT" dirty="0" err="1">
                <a:solidFill>
                  <a:srgbClr val="000000"/>
                </a:solidFill>
              </a:rPr>
              <a:t>suggesting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that</a:t>
            </a:r>
            <a:r>
              <a:rPr lang="it-IT" altLang="it-IT" dirty="0">
                <a:solidFill>
                  <a:srgbClr val="000000"/>
                </a:solidFill>
              </a:rPr>
              <a:t> the </a:t>
            </a:r>
            <a:r>
              <a:rPr lang="it-IT" altLang="it-IT" dirty="0" err="1">
                <a:solidFill>
                  <a:srgbClr val="000000"/>
                </a:solidFill>
              </a:rPr>
              <a:t>hippocampus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regulates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fear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expression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both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outside</a:t>
            </a:r>
            <a:r>
              <a:rPr lang="it-IT" altLang="it-IT" dirty="0">
                <a:solidFill>
                  <a:srgbClr val="000000"/>
                </a:solidFill>
              </a:rPr>
              <a:t> and </a:t>
            </a:r>
            <a:r>
              <a:rPr lang="it-IT" altLang="it-IT" dirty="0" err="1">
                <a:solidFill>
                  <a:srgbClr val="000000"/>
                </a:solidFill>
              </a:rPr>
              <a:t>within</a:t>
            </a:r>
            <a:r>
              <a:rPr lang="it-IT" altLang="it-IT" dirty="0">
                <a:solidFill>
                  <a:srgbClr val="000000"/>
                </a:solidFill>
              </a:rPr>
              <a:t> the </a:t>
            </a:r>
            <a:r>
              <a:rPr lang="it-IT" altLang="it-IT" dirty="0" err="1">
                <a:solidFill>
                  <a:srgbClr val="000000"/>
                </a:solidFill>
              </a:rPr>
              <a:t>extinction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context</a:t>
            </a:r>
            <a:r>
              <a:rPr lang="it-IT" altLang="it-IT" dirty="0">
                <a:solidFill>
                  <a:srgbClr val="000000"/>
                </a:solidFill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8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 err="1">
                <a:solidFill>
                  <a:srgbClr val="000000"/>
                </a:solidFill>
              </a:rPr>
              <a:t>One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suggestion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is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that</a:t>
            </a:r>
            <a:r>
              <a:rPr lang="it-IT" altLang="it-IT" dirty="0">
                <a:solidFill>
                  <a:srgbClr val="000000"/>
                </a:solidFill>
              </a:rPr>
              <a:t> the </a:t>
            </a:r>
            <a:r>
              <a:rPr lang="it-IT" altLang="it-IT" b="1" dirty="0" err="1">
                <a:solidFill>
                  <a:srgbClr val="000000"/>
                </a:solidFill>
              </a:rPr>
              <a:t>hippocampus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controls</a:t>
            </a:r>
            <a:r>
              <a:rPr lang="it-IT" altLang="it-IT" b="1" dirty="0">
                <a:solidFill>
                  <a:srgbClr val="000000"/>
                </a:solidFill>
              </a:rPr>
              <a:t> the </a:t>
            </a:r>
            <a:r>
              <a:rPr lang="it-IT" altLang="it-IT" b="1" dirty="0" err="1">
                <a:solidFill>
                  <a:srgbClr val="000000"/>
                </a:solidFill>
              </a:rPr>
              <a:t>context-specific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retrieval</a:t>
            </a:r>
            <a:r>
              <a:rPr lang="it-IT" altLang="it-IT" b="1" dirty="0">
                <a:solidFill>
                  <a:srgbClr val="000000"/>
                </a:solidFill>
              </a:rPr>
              <a:t> of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through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projections</a:t>
            </a:r>
            <a:r>
              <a:rPr lang="it-IT" altLang="it-IT" b="1" dirty="0">
                <a:solidFill>
                  <a:srgbClr val="000000"/>
                </a:solidFill>
              </a:rPr>
              <a:t> to the </a:t>
            </a:r>
            <a:r>
              <a:rPr lang="it-IT" altLang="it-IT" b="1" dirty="0" err="1">
                <a:solidFill>
                  <a:srgbClr val="000000"/>
                </a:solidFill>
              </a:rPr>
              <a:t>vmPFC</a:t>
            </a:r>
            <a:r>
              <a:rPr lang="it-IT" altLang="it-IT" dirty="0">
                <a:solidFill>
                  <a:srgbClr val="000000"/>
                </a:solidFill>
              </a:rPr>
              <a:t> (</a:t>
            </a:r>
            <a:r>
              <a:rPr lang="it-IT" altLang="it-IT" dirty="0" err="1">
                <a:solidFill>
                  <a:srgbClr val="000000"/>
                </a:solidFill>
              </a:rPr>
              <a:t>Corcoran</a:t>
            </a:r>
            <a:r>
              <a:rPr lang="it-IT" altLang="it-IT" dirty="0">
                <a:solidFill>
                  <a:srgbClr val="000000"/>
                </a:solidFill>
              </a:rPr>
              <a:t> and </a:t>
            </a:r>
            <a:r>
              <a:rPr lang="it-IT" altLang="it-IT" dirty="0" err="1">
                <a:solidFill>
                  <a:srgbClr val="000000"/>
                </a:solidFill>
              </a:rPr>
              <a:t>Quirk</a:t>
            </a:r>
            <a:r>
              <a:rPr lang="it-IT" altLang="it-IT" dirty="0">
                <a:solidFill>
                  <a:srgbClr val="000000"/>
                </a:solidFill>
              </a:rPr>
              <a:t>, 2007).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8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 err="1">
                <a:solidFill>
                  <a:srgbClr val="000000"/>
                </a:solidFill>
              </a:rPr>
              <a:t>Another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possibility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is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that</a:t>
            </a:r>
            <a:r>
              <a:rPr lang="it-IT" altLang="it-IT" dirty="0">
                <a:solidFill>
                  <a:srgbClr val="000000"/>
                </a:solidFill>
              </a:rPr>
              <a:t> the </a:t>
            </a:r>
            <a:r>
              <a:rPr lang="it-IT" altLang="it-IT" dirty="0" err="1">
                <a:solidFill>
                  <a:srgbClr val="000000"/>
                </a:solidFill>
              </a:rPr>
              <a:t>hippocampus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gates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fear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expression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directly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through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projections</a:t>
            </a:r>
            <a:r>
              <a:rPr lang="it-IT" altLang="it-IT" dirty="0">
                <a:solidFill>
                  <a:srgbClr val="000000"/>
                </a:solidFill>
              </a:rPr>
              <a:t> to </a:t>
            </a:r>
            <a:r>
              <a:rPr lang="it-IT" altLang="it-IT" dirty="0" smtClean="0">
                <a:solidFill>
                  <a:srgbClr val="000000"/>
                </a:solidFill>
              </a:rPr>
              <a:t>LA</a:t>
            </a:r>
            <a:r>
              <a:rPr lang="it-IT" altLang="it-IT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9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/>
          <p:cNvSpPr>
            <a:spLocks noChangeArrowheads="1"/>
          </p:cNvSpPr>
          <p:nvPr/>
        </p:nvSpPr>
        <p:spPr bwMode="auto">
          <a:xfrm>
            <a:off x="26009" y="836712"/>
            <a:ext cx="9144000" cy="468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 err="1">
                <a:solidFill>
                  <a:srgbClr val="000000"/>
                </a:solidFill>
              </a:rPr>
              <a:t>Although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clarification</a:t>
            </a:r>
            <a:r>
              <a:rPr lang="it-IT" altLang="it-IT" sz="3600" dirty="0">
                <a:solidFill>
                  <a:srgbClr val="000000"/>
                </a:solidFill>
              </a:rPr>
              <a:t> of the precise </a:t>
            </a:r>
            <a:r>
              <a:rPr lang="it-IT" altLang="it-IT" sz="3600" dirty="0" err="1">
                <a:solidFill>
                  <a:srgbClr val="000000"/>
                </a:solidFill>
              </a:rPr>
              <a:t>circuitry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requires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further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investigation</a:t>
            </a:r>
            <a:r>
              <a:rPr lang="it-IT" altLang="it-IT" sz="3600" dirty="0">
                <a:solidFill>
                  <a:srgbClr val="000000"/>
                </a:solidFill>
              </a:rPr>
              <a:t>, </a:t>
            </a:r>
            <a:r>
              <a:rPr lang="it-IT" altLang="it-IT" sz="3600" dirty="0" err="1">
                <a:solidFill>
                  <a:srgbClr val="000000"/>
                </a:solidFill>
              </a:rPr>
              <a:t>there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is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>
                <a:solidFill>
                  <a:srgbClr val="000000"/>
                </a:solidFill>
              </a:rPr>
              <a:t>strong </a:t>
            </a:r>
            <a:r>
              <a:rPr lang="it-IT" altLang="it-IT" sz="3600" b="1" dirty="0" err="1">
                <a:solidFill>
                  <a:srgbClr val="000000"/>
                </a:solidFill>
              </a:rPr>
              <a:t>evidence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that</a:t>
            </a:r>
            <a:r>
              <a:rPr lang="it-IT" altLang="it-IT" sz="3600" b="1" dirty="0">
                <a:solidFill>
                  <a:srgbClr val="000000"/>
                </a:solidFill>
              </a:rPr>
              <a:t> the </a:t>
            </a:r>
            <a:r>
              <a:rPr lang="it-IT" altLang="it-IT" sz="3600" b="1" dirty="0" err="1">
                <a:solidFill>
                  <a:srgbClr val="000000"/>
                </a:solidFill>
              </a:rPr>
              <a:t>hippocampus</a:t>
            </a:r>
            <a:r>
              <a:rPr lang="it-IT" altLang="it-IT" sz="3600" b="1" dirty="0">
                <a:solidFill>
                  <a:srgbClr val="000000"/>
                </a:solidFill>
              </a:rPr>
              <a:t>, </a:t>
            </a:r>
            <a:r>
              <a:rPr lang="it-IT" altLang="it-IT" sz="3600" b="1" dirty="0" err="1">
                <a:solidFill>
                  <a:srgbClr val="000000"/>
                </a:solidFill>
              </a:rPr>
              <a:t>through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communication</a:t>
            </a:r>
            <a:r>
              <a:rPr lang="it-IT" altLang="it-IT" sz="3600" b="1" dirty="0">
                <a:solidFill>
                  <a:srgbClr val="000000"/>
                </a:solidFill>
              </a:rPr>
              <a:t> with the </a:t>
            </a:r>
            <a:r>
              <a:rPr lang="it-IT" altLang="it-IT" sz="3600" b="1" dirty="0" err="1">
                <a:solidFill>
                  <a:srgbClr val="000000"/>
                </a:solidFill>
              </a:rPr>
              <a:t>vmPFC</a:t>
            </a:r>
            <a:r>
              <a:rPr lang="it-IT" altLang="it-IT" sz="3600" b="1" dirty="0">
                <a:solidFill>
                  <a:srgbClr val="000000"/>
                </a:solidFill>
              </a:rPr>
              <a:t> and the </a:t>
            </a:r>
            <a:r>
              <a:rPr lang="it-IT" altLang="it-IT" sz="3600" b="1" dirty="0" err="1">
                <a:solidFill>
                  <a:srgbClr val="000000"/>
                </a:solidFill>
              </a:rPr>
              <a:t>amygdala</a:t>
            </a:r>
            <a:r>
              <a:rPr lang="it-IT" altLang="it-IT" sz="3600" b="1" dirty="0">
                <a:solidFill>
                  <a:srgbClr val="000000"/>
                </a:solidFill>
              </a:rPr>
              <a:t>, </a:t>
            </a:r>
            <a:r>
              <a:rPr lang="it-IT" altLang="it-IT" sz="3600" b="1" dirty="0" err="1">
                <a:solidFill>
                  <a:srgbClr val="000000"/>
                </a:solidFill>
              </a:rPr>
              <a:t>regulates</a:t>
            </a:r>
            <a:r>
              <a:rPr lang="it-IT" altLang="it-IT" sz="3600" b="1" dirty="0">
                <a:solidFill>
                  <a:srgbClr val="000000"/>
                </a:solidFill>
              </a:rPr>
              <a:t> the </a:t>
            </a:r>
            <a:r>
              <a:rPr lang="it-IT" altLang="it-IT" sz="3600" b="1" dirty="0" err="1">
                <a:solidFill>
                  <a:srgbClr val="000000"/>
                </a:solidFill>
              </a:rPr>
              <a:t>contextual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modulation</a:t>
            </a:r>
            <a:r>
              <a:rPr lang="it-IT" altLang="it-IT" sz="3600" b="1" dirty="0">
                <a:solidFill>
                  <a:srgbClr val="000000"/>
                </a:solidFill>
              </a:rPr>
              <a:t> of </a:t>
            </a:r>
            <a:r>
              <a:rPr lang="it-IT" altLang="it-IT" sz="3600" b="1" dirty="0" err="1">
                <a:solidFill>
                  <a:srgbClr val="000000"/>
                </a:solidFill>
              </a:rPr>
              <a:t>fear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expression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during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extinction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retrieval</a:t>
            </a:r>
            <a:r>
              <a:rPr lang="it-IT" altLang="it-IT" sz="36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-17992" y="0"/>
            <a:ext cx="9144000" cy="704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>
                <a:solidFill>
                  <a:srgbClr val="000000"/>
                </a:solidFill>
              </a:rPr>
              <a:t>Ruolo della neurogenesi ippocampale nell’espressione di comportamenti ansiosi e nel pattern </a:t>
            </a:r>
            <a:r>
              <a:rPr lang="it-IT" altLang="it-IT" b="1" dirty="0" err="1">
                <a:solidFill>
                  <a:srgbClr val="000000"/>
                </a:solidFill>
              </a:rPr>
              <a:t>separation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9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>
                <a:solidFill>
                  <a:srgbClr val="000000"/>
                </a:solidFill>
              </a:rPr>
              <a:t>Ipotesi sul ruolo della neurogenesi ippocampale: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9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>
                <a:solidFill>
                  <a:srgbClr val="000000"/>
                </a:solidFill>
              </a:rPr>
              <a:t>Formazione di cluster temporali di memorie (</a:t>
            </a:r>
            <a:r>
              <a:rPr lang="it-IT" altLang="it-IT" dirty="0" err="1">
                <a:solidFill>
                  <a:srgbClr val="000000"/>
                </a:solidFill>
              </a:rPr>
              <a:t>retrieval</a:t>
            </a:r>
            <a:r>
              <a:rPr lang="it-IT" altLang="it-IT" dirty="0">
                <a:solidFill>
                  <a:srgbClr val="000000"/>
                </a:solidFill>
              </a:rPr>
              <a:t> episodico) (Aimone e Gage)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9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>
                <a:solidFill>
                  <a:srgbClr val="000000"/>
                </a:solidFill>
              </a:rPr>
              <a:t>Separazione di contesti diversi</a:t>
            </a:r>
            <a:r>
              <a:rPr lang="it-IT" altLang="it-IT" dirty="0">
                <a:solidFill>
                  <a:srgbClr val="000000"/>
                </a:solidFill>
              </a:rPr>
              <a:t> (</a:t>
            </a:r>
            <a:r>
              <a:rPr lang="it-IT" altLang="it-IT" dirty="0" err="1">
                <a:solidFill>
                  <a:srgbClr val="000000"/>
                </a:solidFill>
              </a:rPr>
              <a:t>Sahai</a:t>
            </a:r>
            <a:r>
              <a:rPr lang="it-IT" altLang="it-IT" dirty="0">
                <a:solidFill>
                  <a:srgbClr val="000000"/>
                </a:solidFill>
              </a:rPr>
              <a:t> et al., 2011)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9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>
                <a:solidFill>
                  <a:srgbClr val="000000"/>
                </a:solidFill>
              </a:rPr>
              <a:t>Meno neurogenesi, più generalizzazione</a:t>
            </a:r>
            <a:r>
              <a:rPr lang="it-IT" altLang="it-IT" dirty="0">
                <a:solidFill>
                  <a:srgbClr val="000000"/>
                </a:solidFill>
              </a:rPr>
              <a:t> (</a:t>
            </a:r>
            <a:r>
              <a:rPr lang="it-IT" altLang="it-IT" dirty="0" err="1">
                <a:solidFill>
                  <a:srgbClr val="000000"/>
                </a:solidFill>
              </a:rPr>
              <a:t>Fear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Conditioning</a:t>
            </a:r>
            <a:r>
              <a:rPr lang="it-IT" altLang="it-IT" dirty="0">
                <a:solidFill>
                  <a:srgbClr val="000000"/>
                </a:solidFill>
              </a:rPr>
              <a:t> in contesto A, test in contesto B, mancanza di </a:t>
            </a:r>
            <a:r>
              <a:rPr lang="it-IT" altLang="it-IT" dirty="0" smtClean="0">
                <a:solidFill>
                  <a:srgbClr val="000000"/>
                </a:solidFill>
              </a:rPr>
              <a:t>discriminazione)</a:t>
            </a:r>
            <a:endParaRPr lang="it-IT" altLang="it-IT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-12700" y="115888"/>
            <a:ext cx="9144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b="1" dirty="0">
                <a:solidFill>
                  <a:srgbClr val="000000"/>
                </a:solidFill>
              </a:rPr>
              <a:t>Ippocampo ventrale e dorsale: ruoli diversi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</a:rPr>
              <a:t>Ippocampo dorsale </a:t>
            </a:r>
            <a:r>
              <a:rPr lang="it-IT" altLang="it-IT" sz="3600" dirty="0" err="1">
                <a:solidFill>
                  <a:srgbClr val="000000"/>
                </a:solidFill>
              </a:rPr>
              <a:t>cognition</a:t>
            </a:r>
            <a:r>
              <a:rPr lang="it-IT" altLang="it-IT" sz="3600" dirty="0">
                <a:solidFill>
                  <a:srgbClr val="000000"/>
                </a:solidFill>
              </a:rPr>
              <a:t> of </a:t>
            </a:r>
            <a:r>
              <a:rPr lang="it-IT" altLang="it-IT" sz="3600" dirty="0" err="1">
                <a:solidFill>
                  <a:srgbClr val="000000"/>
                </a:solidFill>
              </a:rPr>
              <a:t>context</a:t>
            </a:r>
            <a:r>
              <a:rPr lang="it-IT" altLang="it-IT" sz="3600" dirty="0">
                <a:solidFill>
                  <a:srgbClr val="000000"/>
                </a:solidFill>
              </a:rPr>
              <a:t>;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</a:rPr>
              <a:t>ippocampo ventrale connesso con il sistema limbico, espressione dell’ ansietà (blocco con </a:t>
            </a:r>
            <a:r>
              <a:rPr lang="it-IT" altLang="it-IT" sz="3600" dirty="0" err="1">
                <a:solidFill>
                  <a:srgbClr val="000000"/>
                </a:solidFill>
              </a:rPr>
              <a:t>HRh</a:t>
            </a:r>
            <a:r>
              <a:rPr lang="it-IT" altLang="it-IT" sz="3600" dirty="0">
                <a:solidFill>
                  <a:srgbClr val="000000"/>
                </a:solidFill>
              </a:rPr>
              <a:t> dei neuroni dell’ippocampo ventrale, animali esplorano i bracci aperti dell’EPM)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440</Words>
  <Application>Microsoft Office PowerPoint</Application>
  <PresentationFormat>Presentazione su schermo (4:3)</PresentationFormat>
  <Paragraphs>50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1</cp:revision>
  <dcterms:created xsi:type="dcterms:W3CDTF">2020-05-04T16:55:02Z</dcterms:created>
  <dcterms:modified xsi:type="dcterms:W3CDTF">2020-05-04T16:56:08Z</dcterms:modified>
</cp:coreProperties>
</file>