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26"/>
  </p:notesMasterIdLst>
  <p:handoutMasterIdLst>
    <p:handoutMasterId r:id="rId27"/>
  </p:handoutMasterIdLst>
  <p:sldIdLst>
    <p:sldId id="396" r:id="rId2"/>
    <p:sldId id="445" r:id="rId3"/>
    <p:sldId id="446" r:id="rId4"/>
    <p:sldId id="447" r:id="rId5"/>
    <p:sldId id="448" r:id="rId6"/>
    <p:sldId id="449" r:id="rId7"/>
    <p:sldId id="450" r:id="rId8"/>
    <p:sldId id="451" r:id="rId9"/>
    <p:sldId id="452" r:id="rId10"/>
    <p:sldId id="453" r:id="rId11"/>
    <p:sldId id="455" r:id="rId12"/>
    <p:sldId id="454" r:id="rId13"/>
    <p:sldId id="456" r:id="rId14"/>
    <p:sldId id="457" r:id="rId15"/>
    <p:sldId id="458" r:id="rId16"/>
    <p:sldId id="459" r:id="rId17"/>
    <p:sldId id="461" r:id="rId18"/>
    <p:sldId id="460" r:id="rId19"/>
    <p:sldId id="462" r:id="rId20"/>
    <p:sldId id="463" r:id="rId21"/>
    <p:sldId id="464" r:id="rId22"/>
    <p:sldId id="465" r:id="rId23"/>
    <p:sldId id="466" r:id="rId24"/>
    <p:sldId id="467" r:id="rId25"/>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12" autoAdjust="0"/>
    <p:restoredTop sz="93241" autoAdjust="0"/>
  </p:normalViewPr>
  <p:slideViewPr>
    <p:cSldViewPr snapToGrid="0" snapToObjects="1">
      <p:cViewPr varScale="1">
        <p:scale>
          <a:sx n="108" d="100"/>
          <a:sy n="108" d="100"/>
        </p:scale>
        <p:origin x="188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0" d="100"/>
          <a:sy n="60" d="100"/>
        </p:scale>
        <p:origin x="-333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F4329E9-7B65-B84B-BDAB-1017F7136E96}" type="datetimeFigureOut">
              <a:rPr lang="it-IT" smtClean="0"/>
              <a:t>04/04/2019</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BBCC40C-7A67-754A-9ACF-12795F3ACA13}" type="slidenum">
              <a:rPr lang="it-IT" smtClean="0"/>
              <a:t>‹N›</a:t>
            </a:fld>
            <a:endParaRPr lang="it-IT"/>
          </a:p>
        </p:txBody>
      </p:sp>
    </p:spTree>
    <p:extLst>
      <p:ext uri="{BB962C8B-B14F-4D97-AF65-F5344CB8AC3E}">
        <p14:creationId xmlns:p14="http://schemas.microsoft.com/office/powerpoint/2010/main" val="190724352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7F1108-0964-F049-9CEB-F681F4C323A8}" type="datetimeFigureOut">
              <a:rPr lang="it-IT" smtClean="0"/>
              <a:t>04/04/2019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FF8C6D-F7D9-8747-B593-00CE082FD540}" type="slidenum">
              <a:rPr lang="it-IT" smtClean="0"/>
              <a:t>‹N›</a:t>
            </a:fld>
            <a:endParaRPr lang="it-IT"/>
          </a:p>
        </p:txBody>
      </p:sp>
    </p:spTree>
    <p:extLst>
      <p:ext uri="{BB962C8B-B14F-4D97-AF65-F5344CB8AC3E}">
        <p14:creationId xmlns:p14="http://schemas.microsoft.com/office/powerpoint/2010/main" val="228924411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egnaposto immagine diapositiva 1"/>
          <p:cNvSpPr>
            <a:spLocks noGrp="1" noRot="1" noChangeAspec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2466" name="Segnaposto note 2"/>
          <p:cNvSpPr>
            <a:spLocks noGrp="1"/>
          </p:cNvSpPr>
          <p:nvPr>
            <p:ph type="body" idx="1"/>
          </p:nvPr>
        </p:nvSpPr>
        <p:spPr bwMode="auto">
          <a:xfrm>
            <a:off x="0" y="4343400"/>
            <a:ext cx="6856413" cy="41148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lnSpc>
                <a:spcPct val="80000"/>
              </a:lnSpc>
            </a:pPr>
            <a:endParaRPr lang="it-IT" dirty="0">
              <a:latin typeface="Calibri" charset="0"/>
              <a:ea typeface="ＭＳ Ｐゴシック" charset="0"/>
              <a:cs typeface="ＭＳ Ｐゴシック" charset="0"/>
            </a:endParaRPr>
          </a:p>
        </p:txBody>
      </p:sp>
      <p:sp>
        <p:nvSpPr>
          <p:cNvPr id="62467" name="Segnaposto numero diapositiva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40E264A-E036-7C41-8347-505E9D20F5AA}" type="slidenum">
              <a:rPr lang="it-IT" sz="1200">
                <a:latin typeface="Calibri" charset="0"/>
              </a:rPr>
              <a:pPr eaLnBrk="1" hangingPunct="1"/>
              <a:t>1</a:t>
            </a:fld>
            <a:endParaRPr lang="it-IT" sz="1200">
              <a:latin typeface="Calibri" charset="0"/>
            </a:endParaRPr>
          </a:p>
        </p:txBody>
      </p:sp>
    </p:spTree>
    <p:extLst>
      <p:ext uri="{BB962C8B-B14F-4D97-AF65-F5344CB8AC3E}">
        <p14:creationId xmlns:p14="http://schemas.microsoft.com/office/powerpoint/2010/main" val="20490223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3047999"/>
            <a:ext cx="7543800" cy="1450976"/>
          </a:xfrm>
        </p:spPr>
        <p:txBody>
          <a:bodyPr anchor="b"/>
          <a:lstStyle>
            <a:lvl1pPr algn="ctr">
              <a:defRPr sz="3600" baseline="0">
                <a:ln>
                  <a:noFill/>
                </a:ln>
                <a:solidFill>
                  <a:schemeClr val="tx2"/>
                </a:solidFill>
              </a:defRPr>
            </a:lvl1pPr>
          </a:lstStyle>
          <a:p>
            <a:r>
              <a:rPr lang="it-IT" dirty="0"/>
              <a:t>Fare clic per inserire il titolo</a:t>
            </a:r>
            <a:endParaRPr lang="en-US" dirty="0"/>
          </a:p>
        </p:txBody>
      </p:sp>
      <p:sp>
        <p:nvSpPr>
          <p:cNvPr id="3" name="Subtitle 2"/>
          <p:cNvSpPr>
            <a:spLocks noGrp="1"/>
          </p:cNvSpPr>
          <p:nvPr>
            <p:ph type="subTitle" idx="1"/>
          </p:nvPr>
        </p:nvSpPr>
        <p:spPr>
          <a:xfrm>
            <a:off x="3016131" y="4572000"/>
            <a:ext cx="3016132" cy="637338"/>
          </a:xfrm>
        </p:spPr>
        <p:txBody>
          <a:bodyPr anchor="t">
            <a:normAutofit/>
          </a:bodyPr>
          <a:lstStyle>
            <a:lvl1pPr marL="0" indent="0" algn="l">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dirty="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C3776F3E-6495-4BF3-8DBD-F37E3DF2AF95}" type="datetime1">
              <a:rPr lang="it-IT" smtClean="0"/>
              <a:t>04/04/2019</a:t>
            </a:fld>
            <a:endParaRPr lang="it-IT"/>
          </a:p>
        </p:txBody>
      </p:sp>
      <p:sp>
        <p:nvSpPr>
          <p:cNvPr id="5" name="Footer Placeholder 4"/>
          <p:cNvSpPr>
            <a:spLocks noGrp="1"/>
          </p:cNvSpPr>
          <p:nvPr>
            <p:ph type="ftr" sz="quarter" idx="11"/>
          </p:nvPr>
        </p:nvSpPr>
        <p:spPr/>
        <p:txBody>
          <a:bodyPr/>
          <a:lstStyle/>
          <a:p>
            <a:r>
              <a:rPr lang="it-IT" smtClean="0"/>
              <a:t>Maria Lucetta Russotto</a:t>
            </a:r>
            <a:endParaRPr lang="it-IT"/>
          </a:p>
        </p:txBody>
      </p:sp>
      <p:sp>
        <p:nvSpPr>
          <p:cNvPr id="6" name="Slide Number Placeholder 5"/>
          <p:cNvSpPr>
            <a:spLocks noGrp="1"/>
          </p:cNvSpPr>
          <p:nvPr>
            <p:ph type="sldNum" sz="quarter" idx="12"/>
          </p:nvPr>
        </p:nvSpPr>
        <p:spPr/>
        <p:txBody>
          <a:bodyPr/>
          <a:lstStyle/>
          <a:p>
            <a:fld id="{6F7AA945-76CB-D84C-9264-6FE1FA9D39BC}" type="slidenum">
              <a:rPr lang="it-IT" smtClean="0"/>
              <a:t>‹N›</a:t>
            </a:fld>
            <a:endParaRPr lang="it-IT"/>
          </a:p>
        </p:txBody>
      </p:sp>
      <p:sp>
        <p:nvSpPr>
          <p:cNvPr id="8" name="Subtitle 2"/>
          <p:cNvSpPr txBox="1">
            <a:spLocks/>
          </p:cNvSpPr>
          <p:nvPr userDrawn="1"/>
        </p:nvSpPr>
        <p:spPr>
          <a:xfrm>
            <a:off x="685800" y="732118"/>
            <a:ext cx="7543799" cy="2000781"/>
          </a:xfrm>
          <a:prstGeom prst="rect">
            <a:avLst/>
          </a:prstGeom>
        </p:spPr>
        <p:txBody>
          <a:bodyPr vert="horz" lIns="91440" tIns="45720" rIns="91440" bIns="45720" rtlCol="0" anchor="t">
            <a:noAutofit/>
          </a:bodyPr>
          <a:lstStyle>
            <a:lvl1pPr marL="0" indent="0" algn="l" defTabSz="914400" rtl="0" eaLnBrk="1" latinLnBrk="0" hangingPunct="1">
              <a:spcBef>
                <a:spcPct val="20000"/>
              </a:spcBef>
              <a:buClr>
                <a:schemeClr val="accent1"/>
              </a:buClr>
              <a:buFont typeface="Arial" pitchFamily="34" charset="0"/>
              <a:buNone/>
              <a:defRPr sz="2000" kern="1200">
                <a:solidFill>
                  <a:schemeClr val="tx1">
                    <a:tint val="75000"/>
                  </a:schemeClr>
                </a:solidFill>
                <a:latin typeface="+mn-lt"/>
                <a:ea typeface="+mn-ea"/>
                <a:cs typeface="+mn-cs"/>
              </a:defRPr>
            </a:lvl1pPr>
            <a:lvl2pPr marL="457200" indent="0" algn="ctr" defTabSz="914400" rtl="0" eaLnBrk="1" latinLnBrk="0" hangingPunct="1">
              <a:spcBef>
                <a:spcPct val="20000"/>
              </a:spcBef>
              <a:buClr>
                <a:schemeClr val="accent2"/>
              </a:buClr>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5"/>
              </a:buClr>
              <a:buFont typeface="Arial" pitchFamily="34" charset="0"/>
              <a:buNone/>
              <a:defRPr sz="14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400" kern="1200" baseline="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Arial" pitchFamily="34"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Arial" pitchFamily="34"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4"/>
              </a:buClr>
              <a:buFont typeface="Arial" pitchFamily="34" charset="0"/>
              <a:buNone/>
              <a:defRPr sz="1400" kern="1200">
                <a:solidFill>
                  <a:schemeClr val="tx1">
                    <a:tint val="75000"/>
                  </a:schemeClr>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4000" b="1" i="0" u="none" strike="noStrike" kern="1200" cap="none" spc="0" normalizeH="0" baseline="0" noProof="0" dirty="0">
                <a:ln>
                  <a:noFill/>
                </a:ln>
                <a:solidFill>
                  <a:srgbClr val="073779"/>
                </a:solidFill>
                <a:effectLst/>
                <a:uLnTx/>
                <a:uFillTx/>
                <a:latin typeface="Cambria"/>
                <a:ea typeface="+mn-ea"/>
                <a:cs typeface="+mn-cs"/>
              </a:rPr>
              <a:t>Dialoghi sulle procedure concorsuali</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4000" b="1" i="0" u="none" strike="noStrike" kern="1200" cap="none" spc="0" normalizeH="0" baseline="0" noProof="0" dirty="0">
                <a:ln>
                  <a:noFill/>
                </a:ln>
                <a:solidFill>
                  <a:srgbClr val="073779"/>
                </a:solidFill>
                <a:effectLst/>
                <a:uLnTx/>
                <a:uFillTx/>
                <a:latin typeface="Cambria"/>
                <a:ea typeface="+mn-ea"/>
                <a:cs typeface="+mn-cs"/>
              </a:rPr>
              <a:t>Libera Università di Bolzano</a:t>
            </a:r>
            <a:endParaRPr kumimoji="0" lang="en-US" sz="3600" b="1" i="1" u="none" strike="noStrike" kern="1200" cap="none" spc="0" normalizeH="0" baseline="0" noProof="0" dirty="0">
              <a:ln>
                <a:noFill/>
              </a:ln>
              <a:solidFill>
                <a:srgbClr val="073779"/>
              </a:solidFill>
              <a:effectLst/>
              <a:uLnTx/>
              <a:uFillTx/>
              <a:latin typeface="Cambria"/>
              <a:ea typeface="+mn-ea"/>
              <a:cs typeface="+mn-cs"/>
            </a:endParaRPr>
          </a:p>
        </p:txBody>
      </p:sp>
      <p:pic>
        <p:nvPicPr>
          <p:cNvPr id="11" name="Picture 16"/>
          <p:cNvPicPr/>
          <p:nvPr userDrawn="1"/>
        </p:nvPicPr>
        <p:blipFill>
          <a:blip r:embed="rId2" cstate="print">
            <a:extLst>
              <a:ext uri="{28A0092B-C50C-407E-A947-70E740481C1C}">
                <a14:useLocalDpi xmlns:a14="http://schemas.microsoft.com/office/drawing/2010/main" val="0"/>
              </a:ext>
            </a:extLst>
          </a:blip>
          <a:stretch>
            <a:fillRect/>
          </a:stretch>
        </p:blipFill>
        <p:spPr>
          <a:xfrm>
            <a:off x="0" y="15099"/>
            <a:ext cx="3162537" cy="719418"/>
          </a:xfrm>
          <a:prstGeom prst="rect">
            <a:avLst/>
          </a:prstGeom>
          <a:solidFill>
            <a:srgbClr val="0000FF"/>
          </a:solid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it-IT"/>
              <a:t>Fare clic per modificare stile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Trascinare l'immagine su un segnaposto o fare clic sull'icona per aggiungerla</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8" name="Date Placeholder 7"/>
          <p:cNvSpPr>
            <a:spLocks noGrp="1"/>
          </p:cNvSpPr>
          <p:nvPr>
            <p:ph type="dt" sz="half" idx="10"/>
          </p:nvPr>
        </p:nvSpPr>
        <p:spPr/>
        <p:txBody>
          <a:bodyPr/>
          <a:lstStyle/>
          <a:p>
            <a:fld id="{8235FD46-FCDA-49E3-A39E-07C5EA533531}" type="datetime1">
              <a:rPr lang="it-IT" smtClean="0"/>
              <a:t>04/04/2019</a:t>
            </a:fld>
            <a:endParaRPr lang="it-IT"/>
          </a:p>
        </p:txBody>
      </p:sp>
      <p:sp>
        <p:nvSpPr>
          <p:cNvPr id="9" name="Slide Number Placeholder 8"/>
          <p:cNvSpPr>
            <a:spLocks noGrp="1"/>
          </p:cNvSpPr>
          <p:nvPr>
            <p:ph type="sldNum" sz="quarter" idx="11"/>
          </p:nvPr>
        </p:nvSpPr>
        <p:spPr/>
        <p:txBody>
          <a:bodyPr/>
          <a:lstStyle/>
          <a:p>
            <a:fld id="{6F7AA945-76CB-D84C-9264-6FE1FA9D39BC}" type="slidenum">
              <a:rPr lang="it-IT" smtClean="0"/>
              <a:t>‹N›</a:t>
            </a:fld>
            <a:endParaRPr lang="it-IT"/>
          </a:p>
        </p:txBody>
      </p:sp>
      <p:sp>
        <p:nvSpPr>
          <p:cNvPr id="10" name="Footer Placeholder 9"/>
          <p:cNvSpPr>
            <a:spLocks noGrp="1"/>
          </p:cNvSpPr>
          <p:nvPr>
            <p:ph type="ftr" sz="quarter" idx="12"/>
          </p:nvPr>
        </p:nvSpPr>
        <p:spPr/>
        <p:txBody>
          <a:bodyPr/>
          <a:lstStyle/>
          <a:p>
            <a:r>
              <a:rPr lang="it-IT" smtClean="0"/>
              <a:t>Maria Lucetta Russotto</a:t>
            </a:r>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BB266BCE-383B-4416-8500-93CC1B34F395}" type="datetime1">
              <a:rPr lang="it-IT" smtClean="0"/>
              <a:t>04/04/2019</a:t>
            </a:fld>
            <a:endParaRPr lang="it-IT"/>
          </a:p>
        </p:txBody>
      </p:sp>
      <p:sp>
        <p:nvSpPr>
          <p:cNvPr id="5" name="Footer Placeholder 4"/>
          <p:cNvSpPr>
            <a:spLocks noGrp="1"/>
          </p:cNvSpPr>
          <p:nvPr>
            <p:ph type="ftr" sz="quarter" idx="11"/>
          </p:nvPr>
        </p:nvSpPr>
        <p:spPr/>
        <p:txBody>
          <a:bodyPr/>
          <a:lstStyle/>
          <a:p>
            <a:r>
              <a:rPr lang="it-IT" smtClean="0"/>
              <a:t>Maria Lucetta Russotto</a:t>
            </a:r>
            <a:endParaRPr lang="it-IT"/>
          </a:p>
        </p:txBody>
      </p:sp>
      <p:sp>
        <p:nvSpPr>
          <p:cNvPr id="6" name="Slide Number Placeholder 5"/>
          <p:cNvSpPr>
            <a:spLocks noGrp="1"/>
          </p:cNvSpPr>
          <p:nvPr>
            <p:ph type="sldNum" sz="quarter" idx="12"/>
          </p:nvPr>
        </p:nvSpPr>
        <p:spPr/>
        <p:txBody>
          <a:bodyPr/>
          <a:lstStyle/>
          <a:p>
            <a:fld id="{6F7AA945-76CB-D84C-9264-6FE1FA9D39BC}" type="slidenum">
              <a:rPr lang="it-IT" smtClean="0"/>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it-IT"/>
              <a:t>Fare clic per modificare stile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7237FC4D-F404-4945-913A-167748AE0EA9}" type="datetime1">
              <a:rPr lang="it-IT" smtClean="0"/>
              <a:t>04/04/2019</a:t>
            </a:fld>
            <a:endParaRPr lang="it-IT"/>
          </a:p>
        </p:txBody>
      </p:sp>
      <p:sp>
        <p:nvSpPr>
          <p:cNvPr id="5" name="Footer Placeholder 4"/>
          <p:cNvSpPr>
            <a:spLocks noGrp="1"/>
          </p:cNvSpPr>
          <p:nvPr>
            <p:ph type="ftr" sz="quarter" idx="11"/>
          </p:nvPr>
        </p:nvSpPr>
        <p:spPr/>
        <p:txBody>
          <a:bodyPr/>
          <a:lstStyle/>
          <a:p>
            <a:r>
              <a:rPr lang="it-IT" smtClean="0"/>
              <a:t>Maria Lucetta Russotto</a:t>
            </a:r>
            <a:endParaRPr lang="it-IT"/>
          </a:p>
        </p:txBody>
      </p:sp>
      <p:sp>
        <p:nvSpPr>
          <p:cNvPr id="6" name="Slide Number Placeholder 5"/>
          <p:cNvSpPr>
            <a:spLocks noGrp="1"/>
          </p:cNvSpPr>
          <p:nvPr>
            <p:ph type="sldNum" sz="quarter" idx="12"/>
          </p:nvPr>
        </p:nvSpPr>
        <p:spPr/>
        <p:txBody>
          <a:bodyPr/>
          <a:lstStyle/>
          <a:p>
            <a:fld id="{6F7AA945-76CB-D84C-9264-6FE1FA9D39BC}"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645014C5-7E06-4957-95A2-A12F826229A5}" type="datetime1">
              <a:rPr lang="it-IT" smtClean="0"/>
              <a:t>04/04/2019</a:t>
            </a:fld>
            <a:endParaRPr lang="it-IT"/>
          </a:p>
        </p:txBody>
      </p:sp>
      <p:sp>
        <p:nvSpPr>
          <p:cNvPr id="5" name="Footer Placeholder 4"/>
          <p:cNvSpPr>
            <a:spLocks noGrp="1"/>
          </p:cNvSpPr>
          <p:nvPr>
            <p:ph type="ftr" sz="quarter" idx="11"/>
          </p:nvPr>
        </p:nvSpPr>
        <p:spPr/>
        <p:txBody>
          <a:bodyPr/>
          <a:lstStyle/>
          <a:p>
            <a:r>
              <a:rPr lang="it-IT" smtClean="0"/>
              <a:t>Maria Lucetta Russotto</a:t>
            </a:r>
            <a:endParaRPr lang="it-IT"/>
          </a:p>
        </p:txBody>
      </p:sp>
      <p:sp>
        <p:nvSpPr>
          <p:cNvPr id="6" name="Slide Number Placeholder 5"/>
          <p:cNvSpPr>
            <a:spLocks noGrp="1"/>
          </p:cNvSpPr>
          <p:nvPr>
            <p:ph type="sldNum" sz="quarter" idx="12"/>
          </p:nvPr>
        </p:nvSpPr>
        <p:spPr/>
        <p:txBody>
          <a:bodyPr/>
          <a:lstStyle/>
          <a:p>
            <a:fld id="{6F7AA945-76CB-D84C-9264-6FE1FA9D39BC}" type="slidenum">
              <a:rPr lang="it-IT" smtClean="0"/>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numero diapositiva 2"/>
          <p:cNvSpPr>
            <a:spLocks noGrp="1"/>
          </p:cNvSpPr>
          <p:nvPr>
            <p:ph type="sldNum" sz="quarter" idx="10"/>
          </p:nvPr>
        </p:nvSpPr>
        <p:spPr/>
        <p:txBody>
          <a:bodyPr/>
          <a:lstStyle/>
          <a:p>
            <a:fld id="{6F7AA945-76CB-D84C-9264-6FE1FA9D39BC}" type="slidenum">
              <a:rPr lang="it-IT" smtClean="0"/>
              <a:t>‹N›</a:t>
            </a:fld>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dirty="0"/>
          </a:p>
        </p:txBody>
      </p:sp>
      <p:sp>
        <p:nvSpPr>
          <p:cNvPr id="5" name="Segnaposto data 4"/>
          <p:cNvSpPr>
            <a:spLocks noGrp="1"/>
          </p:cNvSpPr>
          <p:nvPr>
            <p:ph type="dt" sz="half" idx="12"/>
          </p:nvPr>
        </p:nvSpPr>
        <p:spPr/>
        <p:txBody>
          <a:bodyPr/>
          <a:lstStyle/>
          <a:p>
            <a:fld id="{97246479-9B4E-4317-A999-1625E650FF3C}" type="datetime1">
              <a:rPr lang="it-IT" smtClean="0"/>
              <a:t>04/04/2019</a:t>
            </a:fld>
            <a:endParaRPr lang="it-IT" dirty="0"/>
          </a:p>
        </p:txBody>
      </p:sp>
      <p:pic>
        <p:nvPicPr>
          <p:cNvPr id="6" name="Immagine 5"/>
          <p:cNvPicPr>
            <a:picLocks noChangeAspect="1"/>
          </p:cNvPicPr>
          <p:nvPr userDrawn="1"/>
        </p:nvPicPr>
        <p:blipFill>
          <a:blip r:embed="rId2"/>
          <a:stretch>
            <a:fillRect/>
          </a:stretch>
        </p:blipFill>
        <p:spPr>
          <a:xfrm>
            <a:off x="8457450" y="0"/>
            <a:ext cx="686550" cy="680718"/>
          </a:xfrm>
          <a:prstGeom prst="rect">
            <a:avLst/>
          </a:prstGeom>
        </p:spPr>
      </p:pic>
    </p:spTree>
    <p:extLst>
      <p:ext uri="{BB962C8B-B14F-4D97-AF65-F5344CB8AC3E}">
        <p14:creationId xmlns:p14="http://schemas.microsoft.com/office/powerpoint/2010/main" val="65580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it-IT"/>
              <a:t>Fare clic per modificare stile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1DE20903-E04F-42D0-B10C-C7BAA9EB1959}" type="datetime1">
              <a:rPr lang="it-IT" smtClean="0"/>
              <a:t>04/04/2019</a:t>
            </a:fld>
            <a:endParaRPr lang="it-IT"/>
          </a:p>
        </p:txBody>
      </p:sp>
      <p:sp>
        <p:nvSpPr>
          <p:cNvPr id="5" name="Footer Placeholder 4"/>
          <p:cNvSpPr>
            <a:spLocks noGrp="1"/>
          </p:cNvSpPr>
          <p:nvPr>
            <p:ph type="ftr" sz="quarter" idx="11"/>
          </p:nvPr>
        </p:nvSpPr>
        <p:spPr/>
        <p:txBody>
          <a:bodyPr/>
          <a:lstStyle/>
          <a:p>
            <a:r>
              <a:rPr lang="it-IT" smtClean="0"/>
              <a:t>Maria Lucetta Russotto</a:t>
            </a:r>
            <a:endParaRPr lang="it-IT"/>
          </a:p>
        </p:txBody>
      </p:sp>
      <p:sp>
        <p:nvSpPr>
          <p:cNvPr id="6" name="Slide Number Placeholder 5"/>
          <p:cNvSpPr>
            <a:spLocks noGrp="1"/>
          </p:cNvSpPr>
          <p:nvPr>
            <p:ph type="sldNum" sz="quarter" idx="12"/>
          </p:nvPr>
        </p:nvSpPr>
        <p:spPr/>
        <p:txBody>
          <a:bodyPr/>
          <a:lstStyle/>
          <a:p>
            <a:fld id="{6F7AA945-76CB-D84C-9264-6FE1FA9D39BC}"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Fare clic per modificare stile</a:t>
            </a:r>
            <a:endParaRPr lang="en-US" dirty="0"/>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1361DCF3-B286-4A64-8458-C7231E91597C}" type="datetime1">
              <a:rPr lang="it-IT" smtClean="0"/>
              <a:t>04/04/2019</a:t>
            </a:fld>
            <a:endParaRPr lang="it-IT"/>
          </a:p>
        </p:txBody>
      </p:sp>
      <p:sp>
        <p:nvSpPr>
          <p:cNvPr id="6" name="Footer Placeholder 5"/>
          <p:cNvSpPr>
            <a:spLocks noGrp="1"/>
          </p:cNvSpPr>
          <p:nvPr>
            <p:ph type="ftr" sz="quarter" idx="11"/>
          </p:nvPr>
        </p:nvSpPr>
        <p:spPr/>
        <p:txBody>
          <a:bodyPr/>
          <a:lstStyle/>
          <a:p>
            <a:r>
              <a:rPr lang="it-IT" smtClean="0"/>
              <a:t>Maria Lucetta Russotto</a:t>
            </a:r>
            <a:endParaRPr lang="it-IT"/>
          </a:p>
        </p:txBody>
      </p:sp>
      <p:sp>
        <p:nvSpPr>
          <p:cNvPr id="7" name="Slide Number Placeholder 6"/>
          <p:cNvSpPr>
            <a:spLocks noGrp="1"/>
          </p:cNvSpPr>
          <p:nvPr>
            <p:ph type="sldNum" sz="quarter" idx="12"/>
          </p:nvPr>
        </p:nvSpPr>
        <p:spPr/>
        <p:txBody>
          <a:bodyPr/>
          <a:lstStyle/>
          <a:p>
            <a:fld id="{6F7AA945-76CB-D84C-9264-6FE1FA9D39BC}"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stile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Date Placeholder 6"/>
          <p:cNvSpPr>
            <a:spLocks noGrp="1"/>
          </p:cNvSpPr>
          <p:nvPr>
            <p:ph type="dt" sz="half" idx="10"/>
          </p:nvPr>
        </p:nvSpPr>
        <p:spPr/>
        <p:txBody>
          <a:bodyPr/>
          <a:lstStyle/>
          <a:p>
            <a:fld id="{F66619DE-CF4B-47AA-8099-D34145DFD31F}" type="datetime1">
              <a:rPr lang="it-IT" smtClean="0"/>
              <a:t>04/04/2019</a:t>
            </a:fld>
            <a:endParaRPr lang="it-IT"/>
          </a:p>
        </p:txBody>
      </p:sp>
      <p:sp>
        <p:nvSpPr>
          <p:cNvPr id="8" name="Footer Placeholder 7"/>
          <p:cNvSpPr>
            <a:spLocks noGrp="1"/>
          </p:cNvSpPr>
          <p:nvPr>
            <p:ph type="ftr" sz="quarter" idx="11"/>
          </p:nvPr>
        </p:nvSpPr>
        <p:spPr/>
        <p:txBody>
          <a:bodyPr/>
          <a:lstStyle/>
          <a:p>
            <a:r>
              <a:rPr lang="it-IT" smtClean="0"/>
              <a:t>Maria Lucetta Russotto</a:t>
            </a:r>
            <a:endParaRPr lang="it-IT"/>
          </a:p>
        </p:txBody>
      </p:sp>
      <p:sp>
        <p:nvSpPr>
          <p:cNvPr id="9" name="Slide Number Placeholder 8"/>
          <p:cNvSpPr>
            <a:spLocks noGrp="1"/>
          </p:cNvSpPr>
          <p:nvPr>
            <p:ph type="sldNum" sz="quarter" idx="12"/>
          </p:nvPr>
        </p:nvSpPr>
        <p:spPr/>
        <p:txBody>
          <a:bodyPr/>
          <a:lstStyle/>
          <a:p>
            <a:fld id="{6F7AA945-76CB-D84C-9264-6FE1FA9D39BC}"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Date Placeholder 2"/>
          <p:cNvSpPr>
            <a:spLocks noGrp="1"/>
          </p:cNvSpPr>
          <p:nvPr>
            <p:ph type="dt" sz="half" idx="10"/>
          </p:nvPr>
        </p:nvSpPr>
        <p:spPr/>
        <p:txBody>
          <a:bodyPr/>
          <a:lstStyle/>
          <a:p>
            <a:fld id="{60A14B0C-EC97-42CC-8E56-1D20221BDA7F}" type="datetime1">
              <a:rPr lang="it-IT" smtClean="0"/>
              <a:t>04/04/2019</a:t>
            </a:fld>
            <a:endParaRPr lang="it-IT"/>
          </a:p>
        </p:txBody>
      </p:sp>
      <p:sp>
        <p:nvSpPr>
          <p:cNvPr id="4" name="Footer Placeholder 3"/>
          <p:cNvSpPr>
            <a:spLocks noGrp="1"/>
          </p:cNvSpPr>
          <p:nvPr>
            <p:ph type="ftr" sz="quarter" idx="11"/>
          </p:nvPr>
        </p:nvSpPr>
        <p:spPr/>
        <p:txBody>
          <a:bodyPr/>
          <a:lstStyle/>
          <a:p>
            <a:r>
              <a:rPr lang="it-IT" smtClean="0"/>
              <a:t>Maria Lucetta Russotto</a:t>
            </a:r>
            <a:endParaRPr lang="it-IT"/>
          </a:p>
        </p:txBody>
      </p:sp>
      <p:sp>
        <p:nvSpPr>
          <p:cNvPr id="5" name="Slide Number Placeholder 4"/>
          <p:cNvSpPr>
            <a:spLocks noGrp="1"/>
          </p:cNvSpPr>
          <p:nvPr>
            <p:ph type="sldNum" sz="quarter" idx="12"/>
          </p:nvPr>
        </p:nvSpPr>
        <p:spPr/>
        <p:txBody>
          <a:bodyPr/>
          <a:lstStyle/>
          <a:p>
            <a:fld id="{6F7AA945-76CB-D84C-9264-6FE1FA9D39B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2725D3-F6A5-4332-B802-43451F7BC1B1}" type="datetime1">
              <a:rPr lang="it-IT" smtClean="0"/>
              <a:t>04/04/2019</a:t>
            </a:fld>
            <a:endParaRPr lang="it-IT"/>
          </a:p>
        </p:txBody>
      </p:sp>
      <p:sp>
        <p:nvSpPr>
          <p:cNvPr id="3" name="Footer Placeholder 2"/>
          <p:cNvSpPr>
            <a:spLocks noGrp="1"/>
          </p:cNvSpPr>
          <p:nvPr>
            <p:ph type="ftr" sz="quarter" idx="11"/>
          </p:nvPr>
        </p:nvSpPr>
        <p:spPr/>
        <p:txBody>
          <a:bodyPr/>
          <a:lstStyle/>
          <a:p>
            <a:r>
              <a:rPr lang="it-IT" smtClean="0"/>
              <a:t>Maria Lucetta Russotto</a:t>
            </a:r>
            <a:endParaRPr lang="it-IT"/>
          </a:p>
        </p:txBody>
      </p:sp>
      <p:sp>
        <p:nvSpPr>
          <p:cNvPr id="4" name="Slide Number Placeholder 3"/>
          <p:cNvSpPr>
            <a:spLocks noGrp="1"/>
          </p:cNvSpPr>
          <p:nvPr>
            <p:ph type="sldNum" sz="quarter" idx="12"/>
          </p:nvPr>
        </p:nvSpPr>
        <p:spPr/>
        <p:txBody>
          <a:bodyPr/>
          <a:lstStyle/>
          <a:p>
            <a:fld id="{6F7AA945-76CB-D84C-9264-6FE1FA9D39BC}"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it-IT"/>
              <a:t>Fare clic per modificare stile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C565692D-8DE7-41CA-B0A1-B566CC9E997F}" type="datetime1">
              <a:rPr lang="it-IT" smtClean="0"/>
              <a:t>04/04/2019</a:t>
            </a:fld>
            <a:endParaRPr lang="it-IT"/>
          </a:p>
        </p:txBody>
      </p:sp>
      <p:sp>
        <p:nvSpPr>
          <p:cNvPr id="6" name="Footer Placeholder 5"/>
          <p:cNvSpPr>
            <a:spLocks noGrp="1"/>
          </p:cNvSpPr>
          <p:nvPr>
            <p:ph type="ftr" sz="quarter" idx="11"/>
          </p:nvPr>
        </p:nvSpPr>
        <p:spPr/>
        <p:txBody>
          <a:bodyPr/>
          <a:lstStyle/>
          <a:p>
            <a:r>
              <a:rPr lang="it-IT" smtClean="0"/>
              <a:t>Maria Lucetta Russotto</a:t>
            </a:r>
            <a:endParaRPr lang="it-IT"/>
          </a:p>
        </p:txBody>
      </p:sp>
      <p:sp>
        <p:nvSpPr>
          <p:cNvPr id="7" name="Slide Number Placeholder 6"/>
          <p:cNvSpPr>
            <a:spLocks noGrp="1"/>
          </p:cNvSpPr>
          <p:nvPr>
            <p:ph type="sldNum" sz="quarter" idx="12"/>
          </p:nvPr>
        </p:nvSpPr>
        <p:spPr/>
        <p:txBody>
          <a:bodyPr/>
          <a:lstStyle/>
          <a:p>
            <a:fld id="{6F7AA945-76CB-D84C-9264-6FE1FA9D39BC}" type="slidenum">
              <a:rPr lang="it-IT" smtClean="0"/>
              <a:t>‹N›</a:t>
            </a:fld>
            <a:endParaRPr lang="it-IT"/>
          </a:p>
        </p:txBody>
      </p:sp>
      <p:sp>
        <p:nvSpPr>
          <p:cNvPr id="9" name="Content Placeholder 8"/>
          <p:cNvSpPr>
            <a:spLocks noGrp="1"/>
          </p:cNvSpPr>
          <p:nvPr>
            <p:ph sz="quarter" idx="13"/>
          </p:nvPr>
        </p:nvSpPr>
        <p:spPr>
          <a:xfrm>
            <a:off x="304800" y="381000"/>
            <a:ext cx="7772400" cy="494284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it-IT" dirty="0"/>
              <a:t>Fare clic per modificare stile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7" name="Rectangle 6"/>
          <p:cNvSpPr/>
          <p:nvPr/>
        </p:nvSpPr>
        <p:spPr>
          <a:xfrm>
            <a:off x="8458200" y="672804"/>
            <a:ext cx="685800" cy="618519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F7AA945-76CB-D84C-9264-6FE1FA9D39BC}" type="slidenum">
              <a:rPr lang="it-IT" smtClean="0"/>
              <a:t>‹N›</a:t>
            </a:fld>
            <a:endParaRPr lang="it-IT"/>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1"/>
                </a:solidFill>
              </a:defRPr>
            </a:lvl1pPr>
          </a:lstStyle>
          <a:p>
            <a:r>
              <a:rPr lang="it-IT" smtClean="0"/>
              <a:t>Maria Lucetta Russotto</a:t>
            </a:r>
            <a:endParaRPr lang="it-IT"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rgbClr val="FFFFFF"/>
                </a:solidFill>
              </a:defRPr>
            </a:lvl1pPr>
          </a:lstStyle>
          <a:p>
            <a:fld id="{97246479-9B4E-4317-A999-1625E650FF3C}" type="datetime1">
              <a:rPr lang="it-IT" smtClean="0"/>
              <a:t>04/04/2019</a:t>
            </a:fld>
            <a:endParaRPr lang="it-IT" dirty="0"/>
          </a:p>
        </p:txBody>
      </p:sp>
      <p:pic>
        <p:nvPicPr>
          <p:cNvPr id="10" name="Picture 15"/>
          <p:cNvPicPr/>
          <p:nvPr userDrawn="1"/>
        </p:nvPicPr>
        <p:blipFill>
          <a:blip r:embed="rId14" cstate="print">
            <a:extLst>
              <a:ext uri="{28A0092B-C50C-407E-A947-70E740481C1C}">
                <a14:useLocalDpi xmlns:a14="http://schemas.microsoft.com/office/drawing/2010/main" val="0"/>
              </a:ext>
            </a:extLst>
          </a:blip>
          <a:stretch>
            <a:fillRect/>
          </a:stretch>
        </p:blipFill>
        <p:spPr>
          <a:xfrm>
            <a:off x="8458200" y="1"/>
            <a:ext cx="689293" cy="672803"/>
          </a:xfrm>
          <a:prstGeom prst="rect">
            <a:avLst/>
          </a:prstGeom>
          <a:solidFill>
            <a:srgbClr val="0000FF"/>
          </a:solidFill>
        </p:spPr>
      </p:pic>
      <p:pic>
        <p:nvPicPr>
          <p:cNvPr id="11" name="Immagine 10"/>
          <p:cNvPicPr>
            <a:picLocks noChangeAspect="1"/>
          </p:cNvPicPr>
          <p:nvPr userDrawn="1"/>
        </p:nvPicPr>
        <p:blipFill>
          <a:blip r:embed="rId15"/>
          <a:stretch>
            <a:fillRect/>
          </a:stretch>
        </p:blipFill>
        <p:spPr>
          <a:xfrm>
            <a:off x="8457450" y="0"/>
            <a:ext cx="686550" cy="680718"/>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hdr="0" dt="0"/>
  <p:txStyles>
    <p:titleStyle>
      <a:lvl1pPr algn="l" defTabSz="914400" rtl="0" eaLnBrk="1" latinLnBrk="0" hangingPunct="1">
        <a:spcBef>
          <a:spcPct val="0"/>
        </a:spcBef>
        <a:buNone/>
        <a:defRPr sz="3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2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8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Immagine 15"/>
          <p:cNvPicPr>
            <a:picLocks noChangeAspect="1"/>
          </p:cNvPicPr>
          <p:nvPr/>
        </p:nvPicPr>
        <p:blipFill>
          <a:blip r:embed="rId3"/>
          <a:stretch>
            <a:fillRect/>
          </a:stretch>
        </p:blipFill>
        <p:spPr>
          <a:xfrm>
            <a:off x="525509" y="358415"/>
            <a:ext cx="4541914" cy="975445"/>
          </a:xfrm>
          <a:prstGeom prst="rect">
            <a:avLst/>
          </a:prstGeom>
        </p:spPr>
      </p:pic>
      <p:sp>
        <p:nvSpPr>
          <p:cNvPr id="2" name="Titolo 1"/>
          <p:cNvSpPr>
            <a:spLocks noGrp="1"/>
          </p:cNvSpPr>
          <p:nvPr>
            <p:ph type="title"/>
          </p:nvPr>
        </p:nvSpPr>
        <p:spPr/>
        <p:txBody>
          <a:bodyPr/>
          <a:lstStyle/>
          <a:p>
            <a:r>
              <a:rPr lang="it-IT" dirty="0" smtClean="0"/>
              <a:t>                        </a:t>
            </a:r>
            <a:endParaRPr lang="it-IT" dirty="0"/>
          </a:p>
        </p:txBody>
      </p:sp>
      <p:sp>
        <p:nvSpPr>
          <p:cNvPr id="3" name="Segnaposto contenuto 2"/>
          <p:cNvSpPr>
            <a:spLocks noGrp="1"/>
          </p:cNvSpPr>
          <p:nvPr>
            <p:ph idx="1"/>
          </p:nvPr>
        </p:nvSpPr>
        <p:spPr/>
        <p:txBody>
          <a:bodyPr>
            <a:normAutofit/>
          </a:bodyPr>
          <a:lstStyle/>
          <a:p>
            <a:pPr marL="114300" indent="0">
              <a:buNone/>
            </a:pPr>
            <a:endParaRPr lang="it-IT" dirty="0" smtClean="0"/>
          </a:p>
          <a:p>
            <a:endParaRPr lang="it-IT" dirty="0"/>
          </a:p>
          <a:p>
            <a:endParaRPr lang="it-IT" dirty="0" smtClean="0"/>
          </a:p>
          <a:p>
            <a:endParaRPr lang="it-IT" dirty="0"/>
          </a:p>
          <a:p>
            <a:endParaRPr lang="it-IT" sz="2800" dirty="0" smtClean="0"/>
          </a:p>
          <a:p>
            <a:pPr marL="114300" indent="0">
              <a:buNone/>
            </a:pPr>
            <a:r>
              <a:rPr lang="it-IT" smtClean="0"/>
              <a:t>Prof</a:t>
            </a:r>
            <a:r>
              <a:rPr lang="it-IT" dirty="0" smtClean="0"/>
              <a:t>. Maria Lucetta Russotto</a:t>
            </a:r>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pPr marL="114300" indent="0">
              <a:buNone/>
            </a:pPr>
            <a:endParaRPr lang="it-IT" dirty="0" smtClean="0"/>
          </a:p>
          <a:p>
            <a:pPr marL="114300" indent="0">
              <a:buNone/>
            </a:pPr>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dirty="0"/>
          </a:p>
        </p:txBody>
      </p:sp>
      <p:sp>
        <p:nvSpPr>
          <p:cNvPr id="7" name="Segnaposto numero diapositiva 4"/>
          <p:cNvSpPr>
            <a:spLocks noGrp="1"/>
          </p:cNvSpPr>
          <p:nvPr>
            <p:ph type="sldNum" sz="quarter" idx="12"/>
          </p:nvPr>
        </p:nvSpPr>
        <p:spPr/>
        <p:txBody>
          <a:bodyPr/>
          <a:lstStyle/>
          <a:p>
            <a:fld id="{6F7AA945-76CB-D84C-9264-6FE1FA9D39BC}" type="slidenum">
              <a:rPr lang="it-IT" smtClean="0"/>
              <a:pPr/>
              <a:t>1</a:t>
            </a:fld>
            <a:endParaRPr lang="it-IT"/>
          </a:p>
        </p:txBody>
      </p:sp>
      <p:sp>
        <p:nvSpPr>
          <p:cNvPr id="6" name="Segnaposto piè di pagina 3"/>
          <p:cNvSpPr txBox="1">
            <a:spLocks/>
          </p:cNvSpPr>
          <p:nvPr/>
        </p:nvSpPr>
        <p:spPr>
          <a:xfrm rot="16200000">
            <a:off x="7739310" y="4201160"/>
            <a:ext cx="2367281" cy="365760"/>
          </a:xfrm>
          <a:prstGeom prst="rect">
            <a:avLst/>
          </a:prstGeom>
        </p:spPr>
        <p:txBody>
          <a:bodyPr vert="horz" lIns="91440" tIns="45720" rIns="91440" bIns="45720" rtlCol="0" anchor="ctr"/>
          <a:lstStyle>
            <a:defPPr>
              <a:defRPr lang="it-IT"/>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it-IT" dirty="0"/>
          </a:p>
        </p:txBody>
      </p:sp>
      <p:sp>
        <p:nvSpPr>
          <p:cNvPr id="8" name="Rettangolo 7"/>
          <p:cNvSpPr/>
          <p:nvPr/>
        </p:nvSpPr>
        <p:spPr>
          <a:xfrm>
            <a:off x="4029701" y="3244334"/>
            <a:ext cx="1084592" cy="369332"/>
          </a:xfrm>
          <a:prstGeom prst="rect">
            <a:avLst/>
          </a:prstGeom>
        </p:spPr>
        <p:txBody>
          <a:bodyPr wrap="none">
            <a:spAutoFit/>
          </a:bodyPr>
          <a:lstStyle/>
          <a:p>
            <a:pPr algn="ctr"/>
            <a:r>
              <a:rPr lang="it-IT" b="1" spc="-20" dirty="0" smtClean="0">
                <a:solidFill>
                  <a:srgbClr val="FF0000"/>
                </a:solidFill>
                <a:latin typeface="Times New Roman"/>
                <a:cs typeface="Times New Roman"/>
              </a:rPr>
              <a:t>Il reddito</a:t>
            </a:r>
            <a:endParaRPr lang="it-IT" b="1" dirty="0">
              <a:solidFill>
                <a:srgbClr val="FF0000"/>
              </a:solidFill>
            </a:endParaRPr>
          </a:p>
        </p:txBody>
      </p:sp>
    </p:spTree>
    <p:extLst>
      <p:ext uri="{BB962C8B-B14F-4D97-AF65-F5344CB8AC3E}">
        <p14:creationId xmlns:p14="http://schemas.microsoft.com/office/powerpoint/2010/main" val="2140464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u="sng" dirty="0" smtClean="0"/>
              <a:t>RISCHI</a:t>
            </a:r>
          </a:p>
          <a:p>
            <a:pPr algn="just"/>
            <a:r>
              <a:rPr lang="it-IT" dirty="0" smtClean="0"/>
              <a:t>Sono costi calcolati anno per anno che corrispondono ad accantonamenti per </a:t>
            </a:r>
            <a:r>
              <a:rPr lang="it-IT" dirty="0"/>
              <a:t>eventualità che sono incerte non solo nell'importo, ma anche nella stessa esistenza. Essi vengono costituiti ogni volta riteniamo sia possibile l'evenienza di un rischio, ovvero di un accadimento incerto non solo nell'ammontare, ma anche nella sua stessa evenienza. </a:t>
            </a:r>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10</a:t>
            </a:fld>
            <a:endParaRPr lang="it-IT" dirty="0"/>
          </a:p>
        </p:txBody>
      </p:sp>
    </p:spTree>
    <p:extLst>
      <p:ext uri="{BB962C8B-B14F-4D97-AF65-F5344CB8AC3E}">
        <p14:creationId xmlns:p14="http://schemas.microsoft.com/office/powerpoint/2010/main" val="3084712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u="sng" dirty="0"/>
              <a:t>Metodo di calcolo.</a:t>
            </a:r>
          </a:p>
          <a:p>
            <a:pPr algn="just"/>
            <a:r>
              <a:rPr lang="it-IT" dirty="0" smtClean="0"/>
              <a:t>Individuare i costi a manifestazione differita.</a:t>
            </a:r>
          </a:p>
          <a:p>
            <a:pPr algn="just"/>
            <a:r>
              <a:rPr lang="it-IT" dirty="0" smtClean="0"/>
              <a:t>Stimare la quota maturata nell’esercizio.</a:t>
            </a:r>
          </a:p>
          <a:p>
            <a:pPr algn="just"/>
            <a:r>
              <a:rPr lang="it-IT" dirty="0" smtClean="0"/>
              <a:t>Misurarla presuntivamente e inserirla nel Profitti e Perdite e nella Situazione </a:t>
            </a:r>
            <a:r>
              <a:rPr lang="it-IT" dirty="0" err="1" smtClean="0"/>
              <a:t>Patrimonale</a:t>
            </a:r>
            <a:r>
              <a:rPr lang="it-IT" dirty="0" smtClean="0"/>
              <a:t>.</a:t>
            </a:r>
          </a:p>
          <a:p>
            <a:pPr marL="114300" indent="0" algn="just">
              <a:buNone/>
            </a:pPr>
            <a:r>
              <a:rPr lang="it-IT" dirty="0" smtClean="0"/>
              <a:t>Il </a:t>
            </a:r>
            <a:r>
              <a:rPr lang="it-IT" dirty="0"/>
              <a:t>costo verrà inserito nel profitti e perdite come «Accantonamento rischi» e «Accantonamento spese future» e corrisponderà a un valore che verrà inserito nella Situazione </a:t>
            </a:r>
            <a:r>
              <a:rPr lang="it-IT" dirty="0" smtClean="0"/>
              <a:t>Patrimoniale con il nome di Fondo Rischi e Fondo Spese Future. </a:t>
            </a:r>
            <a:r>
              <a:rPr lang="it-IT" dirty="0"/>
              <a:t>Di seguito lo schema</a:t>
            </a:r>
          </a:p>
          <a:p>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11</a:t>
            </a:fld>
            <a:endParaRPr lang="it-IT" dirty="0"/>
          </a:p>
        </p:txBody>
      </p:sp>
    </p:spTree>
    <p:extLst>
      <p:ext uri="{BB962C8B-B14F-4D97-AF65-F5344CB8AC3E}">
        <p14:creationId xmlns:p14="http://schemas.microsoft.com/office/powerpoint/2010/main" val="2842219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Profitti e perdite</a:t>
            </a:r>
            <a:endParaRPr lang="it-IT" dirty="0"/>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1614065013"/>
              </p:ext>
            </p:extLst>
          </p:nvPr>
        </p:nvGraphicFramePr>
        <p:xfrm>
          <a:off x="457200" y="2265127"/>
          <a:ext cx="7620000" cy="3470746"/>
        </p:xfrm>
        <a:graphic>
          <a:graphicData uri="http://schemas.openxmlformats.org/drawingml/2006/table">
            <a:tbl>
              <a:tblPr>
                <a:tableStyleId>{5C22544A-7EE6-4342-B048-85BDC9FD1C3A}</a:tableStyleId>
              </a:tblPr>
              <a:tblGrid>
                <a:gridCol w="3810000"/>
                <a:gridCol w="3810000"/>
              </a:tblGrid>
              <a:tr h="511528">
                <a:tc>
                  <a:txBody>
                    <a:bodyPr/>
                    <a:lstStyle/>
                    <a:p>
                      <a:pPr marL="45720" marR="109220" eaLnBrk="0" hangingPunct="0">
                        <a:lnSpc>
                          <a:spcPct val="107000"/>
                        </a:lnSpc>
                        <a:spcBef>
                          <a:spcPts val="245"/>
                        </a:spcBef>
                        <a:spcAft>
                          <a:spcPts val="0"/>
                        </a:spcAft>
                      </a:pPr>
                      <a:r>
                        <a:rPr lang="it-IT" sz="2600" dirty="0" smtClean="0">
                          <a:effectLst/>
                          <a:latin typeface="+mn-lt"/>
                          <a:ea typeface="+mn-ea"/>
                          <a:cs typeface="+mn-cs"/>
                        </a:rPr>
                        <a:t>Costi</a:t>
                      </a:r>
                      <a:endParaRPr lang="it-IT" sz="11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5720" marR="109220" eaLnBrk="0" hangingPunct="0">
                        <a:lnSpc>
                          <a:spcPct val="107000"/>
                        </a:lnSpc>
                        <a:spcBef>
                          <a:spcPts val="245"/>
                        </a:spcBef>
                        <a:spcAft>
                          <a:spcPts val="0"/>
                        </a:spcAft>
                      </a:pPr>
                      <a:r>
                        <a:rPr lang="it-IT" sz="2600" dirty="0" smtClean="0">
                          <a:effectLst/>
                          <a:latin typeface="+mn-lt"/>
                          <a:ea typeface="+mn-ea"/>
                          <a:cs typeface="+mn-cs"/>
                        </a:rPr>
                        <a:t>Ricavi</a:t>
                      </a:r>
                      <a:endParaRPr lang="it-IT" sz="11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r>
              <a:tr h="2959218">
                <a:tc>
                  <a:txBody>
                    <a:bodyPr/>
                    <a:lstStyle/>
                    <a:p>
                      <a:pPr marL="342900" marR="109220" lvl="0" indent="-342900" eaLnBrk="0" hangingPunct="0">
                        <a:lnSpc>
                          <a:spcPct val="101000"/>
                        </a:lnSpc>
                        <a:spcBef>
                          <a:spcPts val="320"/>
                        </a:spcBef>
                        <a:spcAft>
                          <a:spcPts val="0"/>
                        </a:spcAft>
                        <a:buClr>
                          <a:srgbClr val="FF9900"/>
                        </a:buClr>
                        <a:buSzPts val="1800"/>
                        <a:buFont typeface="Arial" panose="020B0604020202020204" pitchFamily="34" charset="0"/>
                        <a:buChar char="•"/>
                        <a:tabLst>
                          <a:tab pos="579120" algn="l"/>
                        </a:tabLst>
                      </a:pPr>
                      <a:r>
                        <a:rPr lang="it-IT" sz="2800" dirty="0" smtClean="0">
                          <a:effectLst/>
                          <a:latin typeface="Calibri" panose="020F0502020204030204" pitchFamily="34" charset="0"/>
                          <a:ea typeface="Times New Roman" panose="02020603050405020304" pitchFamily="18" charset="0"/>
                          <a:cs typeface="Calibri" panose="020F0502020204030204" pitchFamily="34" charset="0"/>
                        </a:rPr>
                        <a:t>Accantonamenti</a:t>
                      </a:r>
                      <a:r>
                        <a:rPr lang="it-IT" sz="2800" baseline="0" dirty="0" smtClean="0">
                          <a:effectLst/>
                          <a:latin typeface="Calibri" panose="020F0502020204030204" pitchFamily="34" charset="0"/>
                          <a:ea typeface="Times New Roman" panose="02020603050405020304" pitchFamily="18" charset="0"/>
                          <a:cs typeface="Calibri" panose="020F0502020204030204" pitchFamily="34" charset="0"/>
                        </a:rPr>
                        <a:t> rischi</a:t>
                      </a:r>
                    </a:p>
                    <a:p>
                      <a:pPr marL="342900" marR="109220" lvl="0" indent="-342900" eaLnBrk="0" hangingPunct="0">
                        <a:lnSpc>
                          <a:spcPct val="101000"/>
                        </a:lnSpc>
                        <a:spcBef>
                          <a:spcPts val="320"/>
                        </a:spcBef>
                        <a:spcAft>
                          <a:spcPts val="0"/>
                        </a:spcAft>
                        <a:buClr>
                          <a:srgbClr val="FF9900"/>
                        </a:buClr>
                        <a:buSzPts val="1800"/>
                        <a:buFont typeface="Arial" panose="020B0604020202020204" pitchFamily="34" charset="0"/>
                        <a:buChar char="•"/>
                        <a:tabLst>
                          <a:tab pos="579120" algn="l"/>
                        </a:tabLst>
                      </a:pPr>
                      <a:r>
                        <a:rPr lang="it-IT" sz="2800" baseline="0" dirty="0" smtClean="0">
                          <a:effectLst/>
                          <a:latin typeface="Calibri" panose="020F0502020204030204" pitchFamily="34" charset="0"/>
                          <a:ea typeface="Times New Roman" panose="02020603050405020304" pitchFamily="18" charset="0"/>
                          <a:cs typeface="Calibri" panose="020F0502020204030204" pitchFamily="34" charset="0"/>
                        </a:rPr>
                        <a:t>Accantonamenti spese future</a:t>
                      </a:r>
                      <a:endParaRPr lang="it-IT" sz="28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tc>
                  <a:txBody>
                    <a:bodyPr/>
                    <a:lstStyle/>
                    <a:p>
                      <a:pPr marL="342900" lvl="0" indent="-342900" eaLnBrk="0" hangingPunct="0">
                        <a:lnSpc>
                          <a:spcPct val="107000"/>
                        </a:lnSpc>
                        <a:spcBef>
                          <a:spcPts val="320"/>
                        </a:spcBef>
                        <a:spcAft>
                          <a:spcPts val="0"/>
                        </a:spcAft>
                        <a:buClr>
                          <a:srgbClr val="FF9900"/>
                        </a:buClr>
                        <a:buSzPts val="1800"/>
                        <a:buFont typeface="Arial" panose="020B0604020202020204" pitchFamily="34" charset="0"/>
                        <a:buChar char="•"/>
                        <a:tabLst>
                          <a:tab pos="579120" algn="l"/>
                        </a:tabLst>
                      </a:pPr>
                      <a:endParaRPr lang="it-IT" sz="1100" dirty="0">
                        <a:effectLst/>
                        <a:latin typeface="Helvetica" panose="020B0604020202020204" pitchFamily="34" charset="0"/>
                        <a:ea typeface="Times New Roman" panose="02020603050405020304" pitchFamily="18" charset="0"/>
                        <a:cs typeface="Helvetica" panose="020B0604020202020204" pitchFamily="34" charset="0"/>
                      </a:endParaRPr>
                    </a:p>
                  </a:txBody>
                  <a:tcPr marL="0" marR="0" marT="0" marB="0"/>
                </a:tc>
              </a:tr>
            </a:tbl>
          </a:graphicData>
        </a:graphic>
      </p:graphicFrame>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12</a:t>
            </a:fld>
            <a:endParaRPr lang="it-IT" dirty="0"/>
          </a:p>
        </p:txBody>
      </p:sp>
      <p:sp>
        <p:nvSpPr>
          <p:cNvPr id="7"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Tree>
    <p:extLst>
      <p:ext uri="{BB962C8B-B14F-4D97-AF65-F5344CB8AC3E}">
        <p14:creationId xmlns:p14="http://schemas.microsoft.com/office/powerpoint/2010/main" val="2395276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Situazione Patrimoniale</a:t>
            </a:r>
            <a:endParaRPr lang="it-IT" dirty="0"/>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1931162046"/>
              </p:ext>
            </p:extLst>
          </p:nvPr>
        </p:nvGraphicFramePr>
        <p:xfrm>
          <a:off x="457200" y="2265127"/>
          <a:ext cx="7620000" cy="3470746"/>
        </p:xfrm>
        <a:graphic>
          <a:graphicData uri="http://schemas.openxmlformats.org/drawingml/2006/table">
            <a:tbl>
              <a:tblPr/>
              <a:tblGrid>
                <a:gridCol w="3810000"/>
                <a:gridCol w="3810000"/>
              </a:tblGrid>
              <a:tr h="511528">
                <a:tc>
                  <a:txBody>
                    <a:bodyPr/>
                    <a:lstStyle/>
                    <a:p>
                      <a:pPr marL="45720" marR="109220" eaLnBrk="0" hangingPunct="0">
                        <a:lnSpc>
                          <a:spcPct val="107000"/>
                        </a:lnSpc>
                        <a:spcBef>
                          <a:spcPts val="245"/>
                        </a:spcBef>
                        <a:spcAft>
                          <a:spcPts val="0"/>
                        </a:spcAft>
                      </a:pPr>
                      <a:r>
                        <a:rPr lang="it-IT" sz="2600" dirty="0">
                          <a:effectLst/>
                          <a:latin typeface="Arial" panose="020B0604020202020204" pitchFamily="34" charset="0"/>
                          <a:ea typeface="Times New Roman" panose="02020603050405020304" pitchFamily="18" charset="0"/>
                          <a:cs typeface="Times New Roman" panose="02020603050405020304" pitchFamily="18" charset="0"/>
                        </a:rPr>
                        <a:t>Attivo</a:t>
                      </a:r>
                      <a:endParaRPr lang="it-IT" sz="11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109220" eaLnBrk="0" hangingPunct="0">
                        <a:lnSpc>
                          <a:spcPct val="107000"/>
                        </a:lnSpc>
                        <a:spcBef>
                          <a:spcPts val="245"/>
                        </a:spcBef>
                        <a:spcAft>
                          <a:spcPts val="0"/>
                        </a:spcAft>
                      </a:pPr>
                      <a:r>
                        <a:rPr lang="it-IT" sz="2600">
                          <a:effectLst/>
                          <a:latin typeface="Arial" panose="020B0604020202020204" pitchFamily="34" charset="0"/>
                          <a:ea typeface="Times New Roman" panose="02020603050405020304" pitchFamily="18" charset="0"/>
                          <a:cs typeface="Times New Roman" panose="02020603050405020304" pitchFamily="18" charset="0"/>
                        </a:rPr>
                        <a:t>Passivo</a:t>
                      </a:r>
                      <a:endParaRPr lang="it-IT"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9218">
                <a:tc>
                  <a:txBody>
                    <a:bodyPr/>
                    <a:lstStyle/>
                    <a:p>
                      <a:pPr marL="342900" marR="109220" lvl="0" indent="-342900" eaLnBrk="0" hangingPunct="0">
                        <a:lnSpc>
                          <a:spcPct val="101000"/>
                        </a:lnSpc>
                        <a:spcBef>
                          <a:spcPts val="320"/>
                        </a:spcBef>
                        <a:spcAft>
                          <a:spcPts val="0"/>
                        </a:spcAft>
                        <a:buClr>
                          <a:srgbClr val="FF9900"/>
                        </a:buClr>
                        <a:buSzPts val="1800"/>
                        <a:buFont typeface="Arial" panose="020B0604020202020204" pitchFamily="34" charset="0"/>
                        <a:buChar char="•"/>
                        <a:tabLst>
                          <a:tab pos="579120" algn="l"/>
                        </a:tabLst>
                      </a:pPr>
                      <a:endParaRPr lang="it-IT" sz="1100" dirty="0">
                        <a:effectLst/>
                        <a:latin typeface="Helvetica" panose="020B0604020202020204" pitchFamily="34" charset="0"/>
                        <a:ea typeface="Times New Roman" panose="02020603050405020304" pitchFamily="18" charset="0"/>
                        <a:cs typeface="Helvetica" panose="020B0604020202020204" pitchFamily="34" charset="0"/>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342900" lvl="0" indent="-342900" eaLnBrk="0" hangingPunct="0">
                        <a:lnSpc>
                          <a:spcPct val="107000"/>
                        </a:lnSpc>
                        <a:spcBef>
                          <a:spcPts val="615"/>
                        </a:spcBef>
                        <a:spcAft>
                          <a:spcPts val="0"/>
                        </a:spcAft>
                        <a:buClr>
                          <a:srgbClr val="FF9900"/>
                        </a:buClr>
                        <a:buSzPts val="1800"/>
                        <a:buFont typeface="Arial" panose="020B0604020202020204" pitchFamily="34" charset="0"/>
                        <a:buChar char="•"/>
                        <a:tabLst>
                          <a:tab pos="579120" algn="l"/>
                        </a:tabLst>
                      </a:pPr>
                      <a:r>
                        <a:rPr lang="it-IT" sz="2200" dirty="0" smtClean="0">
                          <a:solidFill>
                            <a:srgbClr val="000000"/>
                          </a:solidFill>
                          <a:effectLst/>
                          <a:latin typeface="Arial" panose="020B0604020202020204" pitchFamily="34" charset="0"/>
                          <a:ea typeface="Times New Roman" panose="02020603050405020304" pitchFamily="18" charset="0"/>
                          <a:cs typeface="Helvetica" panose="020B0604020202020204" pitchFamily="34" charset="0"/>
                        </a:rPr>
                        <a:t>Fondi</a:t>
                      </a:r>
                      <a:r>
                        <a:rPr lang="it-IT" sz="2200" spc="-10" dirty="0" smtClean="0">
                          <a:solidFill>
                            <a:srgbClr val="000000"/>
                          </a:solidFill>
                          <a:effectLst/>
                          <a:latin typeface="Arial" panose="020B0604020202020204" pitchFamily="34" charset="0"/>
                          <a:ea typeface="Times New Roman" panose="02020603050405020304" pitchFamily="18" charset="0"/>
                          <a:cs typeface="Helvetica" panose="020B0604020202020204" pitchFamily="34" charset="0"/>
                        </a:rPr>
                        <a:t> </a:t>
                      </a:r>
                      <a:r>
                        <a:rPr lang="it-IT" sz="2200" dirty="0">
                          <a:solidFill>
                            <a:srgbClr val="000000"/>
                          </a:solidFill>
                          <a:effectLst/>
                          <a:latin typeface="Arial" panose="020B0604020202020204" pitchFamily="34" charset="0"/>
                          <a:ea typeface="Times New Roman" panose="02020603050405020304" pitchFamily="18" charset="0"/>
                          <a:cs typeface="Helvetica" panose="020B0604020202020204" pitchFamily="34" charset="0"/>
                        </a:rPr>
                        <a:t>per</a:t>
                      </a:r>
                      <a:r>
                        <a:rPr lang="it-IT" sz="2200" spc="-10" dirty="0">
                          <a:solidFill>
                            <a:srgbClr val="000000"/>
                          </a:solidFill>
                          <a:effectLst/>
                          <a:latin typeface="Arial" panose="020B0604020202020204" pitchFamily="34" charset="0"/>
                          <a:ea typeface="Times New Roman" panose="02020603050405020304" pitchFamily="18" charset="0"/>
                          <a:cs typeface="Helvetica" panose="020B0604020202020204" pitchFamily="34" charset="0"/>
                        </a:rPr>
                        <a:t> </a:t>
                      </a:r>
                      <a:r>
                        <a:rPr lang="it-IT" sz="2200" dirty="0" smtClean="0">
                          <a:solidFill>
                            <a:srgbClr val="000000"/>
                          </a:solidFill>
                          <a:effectLst/>
                          <a:latin typeface="Arial" panose="020B0604020202020204" pitchFamily="34" charset="0"/>
                          <a:ea typeface="Times New Roman" panose="02020603050405020304" pitchFamily="18" charset="0"/>
                          <a:cs typeface="Helvetica" panose="020B0604020202020204" pitchFamily="34" charset="0"/>
                        </a:rPr>
                        <a:t>rischi</a:t>
                      </a:r>
                    </a:p>
                    <a:p>
                      <a:pPr marL="342900" lvl="0" indent="-342900" eaLnBrk="0" hangingPunct="0">
                        <a:lnSpc>
                          <a:spcPct val="107000"/>
                        </a:lnSpc>
                        <a:spcBef>
                          <a:spcPts val="615"/>
                        </a:spcBef>
                        <a:spcAft>
                          <a:spcPts val="0"/>
                        </a:spcAft>
                        <a:buClr>
                          <a:srgbClr val="FF9900"/>
                        </a:buClr>
                        <a:buSzPts val="1800"/>
                        <a:buFont typeface="Arial" panose="020B0604020202020204" pitchFamily="34" charset="0"/>
                        <a:buChar char="•"/>
                        <a:tabLst>
                          <a:tab pos="579120" algn="l"/>
                        </a:tabLst>
                      </a:pPr>
                      <a:r>
                        <a:rPr lang="it-IT" sz="2200" dirty="0" smtClean="0">
                          <a:solidFill>
                            <a:srgbClr val="000000"/>
                          </a:solidFill>
                          <a:effectLst/>
                          <a:latin typeface="Arial" panose="020B0604020202020204" pitchFamily="34" charset="0"/>
                          <a:ea typeface="Times New Roman" panose="02020603050405020304" pitchFamily="18" charset="0"/>
                          <a:cs typeface="Helvetica" panose="020B0604020202020204" pitchFamily="34" charset="0"/>
                        </a:rPr>
                        <a:t>Fondi spese future</a:t>
                      </a:r>
                      <a:endParaRPr lang="it-IT" sz="1100" dirty="0">
                        <a:effectLst/>
                        <a:latin typeface="Helvetica" panose="020B0604020202020204" pitchFamily="34" charset="0"/>
                        <a:ea typeface="Times New Roman" panose="02020603050405020304" pitchFamily="18" charset="0"/>
                        <a:cs typeface="Helvetica" panose="020B0604020202020204" pitchFamily="34" charset="0"/>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bl>
          </a:graphicData>
        </a:graphic>
      </p:graphicFrame>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13</a:t>
            </a:fld>
            <a:endParaRPr lang="it-IT" dirty="0"/>
          </a:p>
        </p:txBody>
      </p:sp>
      <p:sp>
        <p:nvSpPr>
          <p:cNvPr id="7"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Tree>
    <p:extLst>
      <p:ext uri="{BB962C8B-B14F-4D97-AF65-F5344CB8AC3E}">
        <p14:creationId xmlns:p14="http://schemas.microsoft.com/office/powerpoint/2010/main" val="1832491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normAutofit lnSpcReduction="10000"/>
          </a:bodyPr>
          <a:lstStyle/>
          <a:p>
            <a:pPr algn="just"/>
            <a:r>
              <a:rPr lang="it-IT" dirty="0" smtClean="0"/>
              <a:t>RETTIFICHE SU MUTUO</a:t>
            </a:r>
          </a:p>
          <a:p>
            <a:pPr algn="just"/>
            <a:r>
              <a:rPr lang="it-IT" dirty="0" smtClean="0"/>
              <a:t>Contrazione del mutuo in un esercizio.</a:t>
            </a:r>
          </a:p>
          <a:p>
            <a:pPr algn="just"/>
            <a:r>
              <a:rPr lang="it-IT" dirty="0" smtClean="0"/>
              <a:t>Pagamento in quell’esercizio di rata che comprende quota di rimborso di capitale e gli interessi maturati al momento della contrazione.</a:t>
            </a:r>
          </a:p>
          <a:p>
            <a:pPr algn="just"/>
            <a:r>
              <a:rPr lang="it-IT" dirty="0" smtClean="0"/>
              <a:t>Pagamento nell’esercizio successivo di rata con quota di rimborso di capitale e interessi maturati per la disponibilità del capitale fino a quel momento.</a:t>
            </a:r>
          </a:p>
          <a:p>
            <a:pPr algn="just"/>
            <a:r>
              <a:rPr lang="it-IT" dirty="0" smtClean="0"/>
              <a:t>Quegli interessi vanno quindi dal momento della contrazione del mutuo fino a quello del pagamento della seconda rata e quindi competono in parte anche all’esercizio precedente. quindi al calcolo del reddito partecipa anche una quota dei futuri interessi passivi.</a:t>
            </a: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14</a:t>
            </a:fld>
            <a:endParaRPr lang="it-IT" dirty="0"/>
          </a:p>
        </p:txBody>
      </p:sp>
    </p:spTree>
    <p:extLst>
      <p:ext uri="{BB962C8B-B14F-4D97-AF65-F5344CB8AC3E}">
        <p14:creationId xmlns:p14="http://schemas.microsoft.com/office/powerpoint/2010/main" val="40384040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Competenza economica e finanziaria 8.2.3</a:t>
            </a:r>
            <a:endParaRPr lang="it-IT" dirty="0"/>
          </a:p>
        </p:txBody>
      </p:sp>
      <p:sp>
        <p:nvSpPr>
          <p:cNvPr id="3" name="Segnaposto contenuto 2"/>
          <p:cNvSpPr>
            <a:spLocks noGrp="1"/>
          </p:cNvSpPr>
          <p:nvPr>
            <p:ph idx="1"/>
          </p:nvPr>
        </p:nvSpPr>
        <p:spPr/>
        <p:txBody>
          <a:bodyPr/>
          <a:lstStyle/>
          <a:p>
            <a:pPr algn="just"/>
            <a:endParaRPr lang="it-IT" dirty="0" smtClean="0"/>
          </a:p>
          <a:p>
            <a:pPr algn="just"/>
            <a:endParaRPr lang="it-IT" dirty="0"/>
          </a:p>
          <a:p>
            <a:pPr algn="just"/>
            <a:r>
              <a:rPr lang="it-IT" dirty="0" smtClean="0"/>
              <a:t>Il </a:t>
            </a:r>
            <a:r>
              <a:rPr lang="it-IT" dirty="0"/>
              <a:t>principio di </a:t>
            </a:r>
            <a:r>
              <a:rPr lang="it-IT" u="sng" dirty="0"/>
              <a:t>competenza economica </a:t>
            </a:r>
            <a:r>
              <a:rPr lang="it-IT" dirty="0"/>
              <a:t>è una prassi amministrativa che consiste nel considerare, nel conto economico di un bilancio d'esercizio, solo i costi e i ricavi che si riferiscono e hanno effetto in quel periodo di tempo, a prescindere dalle manifestazioni finanziarie già avvenute o che devono ancora avvenire. </a:t>
            </a:r>
            <a:endParaRPr lang="it-IT" dirty="0" smtClean="0"/>
          </a:p>
          <a:p>
            <a:pPr algn="just"/>
            <a:r>
              <a:rPr lang="it-IT" dirty="0" smtClean="0"/>
              <a:t>I costi e i ricavi d’esercizio confluiscono nel Profitti e Perdite o Conto economico e servono a determinare l’utile o la perdita.</a:t>
            </a: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15</a:t>
            </a:fld>
            <a:endParaRPr lang="it-IT" dirty="0"/>
          </a:p>
        </p:txBody>
      </p:sp>
    </p:spTree>
    <p:extLst>
      <p:ext uri="{BB962C8B-B14F-4D97-AF65-F5344CB8AC3E}">
        <p14:creationId xmlns:p14="http://schemas.microsoft.com/office/powerpoint/2010/main" val="3862496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dirty="0" smtClean="0"/>
          </a:p>
          <a:p>
            <a:endParaRPr lang="it-IT" dirty="0"/>
          </a:p>
          <a:p>
            <a:pPr algn="just"/>
            <a:r>
              <a:rPr lang="it-IT" dirty="0"/>
              <a:t>Il principio di </a:t>
            </a:r>
            <a:r>
              <a:rPr lang="it-IT" u="sng" dirty="0"/>
              <a:t>competenza </a:t>
            </a:r>
            <a:r>
              <a:rPr lang="it-IT" u="sng" dirty="0" smtClean="0"/>
              <a:t>finanziaria </a:t>
            </a:r>
            <a:r>
              <a:rPr lang="it-IT" dirty="0"/>
              <a:t>è una prassi amministrativa che consiste nel </a:t>
            </a:r>
            <a:r>
              <a:rPr lang="it-IT" dirty="0" smtClean="0"/>
              <a:t>considerare un costo o un ricavo di competenza al periodo nel quale ha avuto manifestazione monetaria.</a:t>
            </a:r>
          </a:p>
          <a:p>
            <a:pPr algn="just"/>
            <a:r>
              <a:rPr lang="it-IT" dirty="0" smtClean="0"/>
              <a:t>I valori derivanti da operazioni che non concorrono a determinare il reddito fanno parte del capitale e si inseriscono nella Situazione Patrimoniale.</a:t>
            </a: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16</a:t>
            </a:fld>
            <a:endParaRPr lang="it-IT" dirty="0"/>
          </a:p>
        </p:txBody>
      </p:sp>
    </p:spTree>
    <p:extLst>
      <p:ext uri="{BB962C8B-B14F-4D97-AF65-F5344CB8AC3E}">
        <p14:creationId xmlns:p14="http://schemas.microsoft.com/office/powerpoint/2010/main" val="8606247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reddito</a:t>
            </a:r>
            <a:endParaRPr lang="it-IT" dirty="0"/>
          </a:p>
        </p:txBody>
      </p:sp>
      <p:sp>
        <p:nvSpPr>
          <p:cNvPr id="3" name="Segnaposto contenuto 2"/>
          <p:cNvSpPr>
            <a:spLocks noGrp="1"/>
          </p:cNvSpPr>
          <p:nvPr>
            <p:ph idx="1"/>
          </p:nvPr>
        </p:nvSpPr>
        <p:spPr/>
        <p:txBody>
          <a:bodyPr/>
          <a:lstStyle/>
          <a:p>
            <a:endParaRPr lang="it-IT" dirty="0" smtClean="0"/>
          </a:p>
          <a:p>
            <a:endParaRPr lang="it-IT" dirty="0"/>
          </a:p>
          <a:p>
            <a:endParaRPr lang="it-IT" dirty="0" smtClean="0"/>
          </a:p>
          <a:p>
            <a:r>
              <a:rPr lang="it-IT" dirty="0" smtClean="0"/>
              <a:t>Il reddito (o la perdita) è definibile come l’incremento (o la diminuzione) subito dal capitale di rischio per effetto della gestione.</a:t>
            </a: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17</a:t>
            </a:fld>
            <a:endParaRPr lang="it-IT" dirty="0"/>
          </a:p>
        </p:txBody>
      </p:sp>
    </p:spTree>
    <p:extLst>
      <p:ext uri="{BB962C8B-B14F-4D97-AF65-F5344CB8AC3E}">
        <p14:creationId xmlns:p14="http://schemas.microsoft.com/office/powerpoint/2010/main" val="352357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
            </a:r>
            <a:br>
              <a:rPr lang="it-IT" dirty="0" smtClean="0"/>
            </a:br>
            <a:r>
              <a:rPr lang="it-IT" dirty="0" smtClean="0"/>
              <a:t>Il capitale 8.3.1</a:t>
            </a:r>
            <a:br>
              <a:rPr lang="it-IT" dirty="0" smtClean="0"/>
            </a:br>
            <a:endParaRPr lang="it-IT" dirty="0"/>
          </a:p>
        </p:txBody>
      </p:sp>
      <p:sp>
        <p:nvSpPr>
          <p:cNvPr id="3" name="Segnaposto contenuto 2"/>
          <p:cNvSpPr>
            <a:spLocks noGrp="1"/>
          </p:cNvSpPr>
          <p:nvPr>
            <p:ph idx="1"/>
          </p:nvPr>
        </p:nvSpPr>
        <p:spPr/>
        <p:txBody>
          <a:bodyPr>
            <a:normAutofit fontScale="92500" lnSpcReduction="10000"/>
          </a:bodyPr>
          <a:lstStyle/>
          <a:p>
            <a:endParaRPr lang="it-IT" dirty="0" smtClean="0"/>
          </a:p>
          <a:p>
            <a:pPr algn="just"/>
            <a:r>
              <a:rPr lang="it-IT" dirty="0" smtClean="0"/>
              <a:t>Il documento che rappresenta e riepiloga il capitale di un’impresa è la Situazione Patrimoniale.</a:t>
            </a:r>
          </a:p>
          <a:p>
            <a:pPr algn="just"/>
            <a:r>
              <a:rPr lang="it-IT" dirty="0" smtClean="0"/>
              <a:t>E’ un prospetto che vede nella sezione sinistra l’ATTIVO e nella sezione destra il PASSIVO e il NETTO.</a:t>
            </a:r>
          </a:p>
          <a:p>
            <a:pPr algn="just"/>
            <a:r>
              <a:rPr lang="it-IT" dirty="0" smtClean="0"/>
              <a:t>Nell’ATTIVO abbiamo i costi anticipati altrimenti detti immobilizzazioni, crediti di finanziamento e funzionamento (o regolamento) e disponibilità liquide.</a:t>
            </a:r>
          </a:p>
          <a:p>
            <a:pPr algn="just"/>
            <a:r>
              <a:rPr lang="it-IT" dirty="0" smtClean="0"/>
              <a:t>Nel PASSIVO abbiamo debiti di regolamento, di finanziamento, fondi e ricavi anticipati (rari)</a:t>
            </a:r>
          </a:p>
          <a:p>
            <a:pPr algn="just"/>
            <a:r>
              <a:rPr lang="it-IT" dirty="0" smtClean="0"/>
              <a:t>Nel NETTO la differenza fra i due valori</a:t>
            </a:r>
          </a:p>
          <a:p>
            <a:pPr algn="just"/>
            <a:r>
              <a:rPr lang="it-IT" dirty="0" smtClean="0"/>
              <a:t>Qualora il PASSIVO sia superiore all’ATTIVO, il NETTO scompare e abbiamo il DEFICIT PATRIMONIALE che si scrive nella sezione destra o a sinistra con il segno meno.</a:t>
            </a: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18</a:t>
            </a:fld>
            <a:endParaRPr lang="it-IT" dirty="0"/>
          </a:p>
        </p:txBody>
      </p:sp>
    </p:spTree>
    <p:extLst>
      <p:ext uri="{BB962C8B-B14F-4D97-AF65-F5344CB8AC3E}">
        <p14:creationId xmlns:p14="http://schemas.microsoft.com/office/powerpoint/2010/main" val="26593249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normAutofit fontScale="92500"/>
          </a:bodyPr>
          <a:lstStyle/>
          <a:p>
            <a:r>
              <a:rPr lang="it-IT" dirty="0" smtClean="0"/>
              <a:t>A= P+N</a:t>
            </a:r>
          </a:p>
          <a:p>
            <a:pPr marL="114300" indent="0" algn="just">
              <a:buNone/>
            </a:pPr>
            <a:r>
              <a:rPr lang="it-IT" dirty="0" smtClean="0"/>
              <a:t>Significa che gli investimenti sono pari alla somma dei finanziamenti di terzi (PASSIVO) e dei mezzi proprio (NETTO)</a:t>
            </a:r>
          </a:p>
          <a:p>
            <a:pPr algn="just"/>
            <a:r>
              <a:rPr lang="it-IT" dirty="0" smtClean="0"/>
              <a:t>Mano a mano che l’impresa lavorando genera UTILE, l’equazione si trasforma in</a:t>
            </a:r>
          </a:p>
          <a:p>
            <a:pPr marL="114300" indent="0" algn="just">
              <a:buNone/>
            </a:pPr>
            <a:r>
              <a:rPr lang="it-IT" dirty="0"/>
              <a:t>A= P + N + U</a:t>
            </a:r>
          </a:p>
          <a:p>
            <a:pPr algn="just"/>
            <a:r>
              <a:rPr lang="it-IT" dirty="0" smtClean="0"/>
              <a:t>Se invece genera perdita abbiamo</a:t>
            </a:r>
          </a:p>
          <a:p>
            <a:pPr marL="114300" indent="0" algn="just">
              <a:buNone/>
            </a:pPr>
            <a:r>
              <a:rPr lang="it-IT" dirty="0"/>
              <a:t>A= P+N-</a:t>
            </a:r>
            <a:r>
              <a:rPr lang="it-IT" dirty="0" err="1"/>
              <a:t>Perd</a:t>
            </a:r>
            <a:r>
              <a:rPr lang="it-IT" dirty="0"/>
              <a:t>.</a:t>
            </a:r>
          </a:p>
          <a:p>
            <a:pPr algn="just"/>
            <a:r>
              <a:rPr lang="it-IT" dirty="0" smtClean="0"/>
              <a:t>Qualora le perdite consumino interamente il NETTO avremo</a:t>
            </a:r>
          </a:p>
          <a:p>
            <a:pPr marL="114300" indent="0" algn="just">
              <a:buNone/>
            </a:pPr>
            <a:r>
              <a:rPr lang="it-IT" dirty="0"/>
              <a:t>A= P</a:t>
            </a:r>
          </a:p>
          <a:p>
            <a:pPr algn="just"/>
            <a:r>
              <a:rPr lang="it-IT" dirty="0" smtClean="0"/>
              <a:t>Se la perdita supera il NETTO avremo un deficit:</a:t>
            </a:r>
          </a:p>
          <a:p>
            <a:pPr marL="114300" indent="0" algn="just">
              <a:buNone/>
            </a:pPr>
            <a:r>
              <a:rPr lang="it-IT" dirty="0" smtClean="0"/>
              <a:t>A + Deficit= P</a:t>
            </a:r>
          </a:p>
          <a:p>
            <a:pPr marL="114300" indent="0" algn="just">
              <a:buNone/>
            </a:pPr>
            <a:endParaRPr lang="it-IT" dirty="0" smtClean="0"/>
          </a:p>
          <a:p>
            <a:pPr algn="just"/>
            <a:endParaRPr lang="it-IT" dirty="0" smtClean="0"/>
          </a:p>
          <a:p>
            <a:pPr algn="just"/>
            <a:endParaRPr lang="it-IT" dirty="0" smtClean="0"/>
          </a:p>
          <a:p>
            <a:pPr marL="114300" indent="0">
              <a:buNone/>
            </a:pP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19</a:t>
            </a:fld>
            <a:endParaRPr lang="it-IT" dirty="0"/>
          </a:p>
        </p:txBody>
      </p:sp>
    </p:spTree>
    <p:extLst>
      <p:ext uri="{BB962C8B-B14F-4D97-AF65-F5344CB8AC3E}">
        <p14:creationId xmlns:p14="http://schemas.microsoft.com/office/powerpoint/2010/main" val="2560783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6" name="Segnaposto contenuto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7237" y="3014662"/>
            <a:ext cx="7019925" cy="1971675"/>
          </a:xfrm>
        </p:spPr>
      </p:pic>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2</a:t>
            </a:fld>
            <a:endParaRPr lang="it-IT" dirty="0"/>
          </a:p>
        </p:txBody>
      </p:sp>
    </p:spTree>
    <p:extLst>
      <p:ext uri="{BB962C8B-B14F-4D97-AF65-F5344CB8AC3E}">
        <p14:creationId xmlns:p14="http://schemas.microsoft.com/office/powerpoint/2010/main" val="33535458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aree di gestione e le figure di reddito 8.4</a:t>
            </a:r>
            <a:endParaRPr lang="it-IT" dirty="0"/>
          </a:p>
        </p:txBody>
      </p:sp>
      <p:sp>
        <p:nvSpPr>
          <p:cNvPr id="3" name="Segnaposto contenuto 2"/>
          <p:cNvSpPr>
            <a:spLocks noGrp="1"/>
          </p:cNvSpPr>
          <p:nvPr>
            <p:ph idx="1"/>
          </p:nvPr>
        </p:nvSpPr>
        <p:spPr/>
        <p:txBody>
          <a:bodyPr/>
          <a:lstStyle/>
          <a:p>
            <a:pPr algn="just"/>
            <a:r>
              <a:rPr lang="it-IT" dirty="0" smtClean="0"/>
              <a:t>GESTIONE ORDINARIA</a:t>
            </a:r>
          </a:p>
          <a:p>
            <a:pPr algn="just"/>
            <a:r>
              <a:rPr lang="it-IT" dirty="0" smtClean="0"/>
              <a:t>Tutte le operazioni relative </a:t>
            </a:r>
            <a:r>
              <a:rPr lang="it-IT" u="sng" dirty="0" smtClean="0"/>
              <a:t>all’attività propria dell’impresa</a:t>
            </a:r>
            <a:r>
              <a:rPr lang="it-IT" dirty="0" smtClean="0"/>
              <a:t> si definiscono gestione </a:t>
            </a:r>
            <a:r>
              <a:rPr lang="it-IT" i="1" dirty="0" smtClean="0">
                <a:solidFill>
                  <a:srgbClr val="92D050"/>
                </a:solidFill>
              </a:rPr>
              <a:t>operativa</a:t>
            </a:r>
            <a:r>
              <a:rPr lang="it-IT" dirty="0" smtClean="0"/>
              <a:t> o </a:t>
            </a:r>
            <a:r>
              <a:rPr lang="it-IT" i="1" dirty="0" smtClean="0">
                <a:solidFill>
                  <a:srgbClr val="00B0F0"/>
                </a:solidFill>
              </a:rPr>
              <a:t>caratteristica</a:t>
            </a:r>
            <a:r>
              <a:rPr lang="it-IT" dirty="0" smtClean="0"/>
              <a:t> o </a:t>
            </a:r>
            <a:r>
              <a:rPr lang="it-IT" i="1" dirty="0" smtClean="0">
                <a:solidFill>
                  <a:srgbClr val="7030A0"/>
                </a:solidFill>
              </a:rPr>
              <a:t>tipica</a:t>
            </a:r>
            <a:r>
              <a:rPr lang="it-IT" i="1" dirty="0" smtClean="0">
                <a:solidFill>
                  <a:srgbClr val="FF0000"/>
                </a:solidFill>
              </a:rPr>
              <a:t>. </a:t>
            </a:r>
            <a:r>
              <a:rPr lang="it-IT" dirty="0" smtClean="0"/>
              <a:t>Ex. Acquisto materia prima, lavorazione della stessa, completamento del bene, vendita. La gestione operativa si esprime in </a:t>
            </a:r>
            <a:r>
              <a:rPr lang="it-IT" dirty="0" smtClean="0">
                <a:solidFill>
                  <a:srgbClr val="7030A0"/>
                </a:solidFill>
              </a:rPr>
              <a:t>costi e ricavi</a:t>
            </a:r>
          </a:p>
          <a:p>
            <a:pPr algn="just"/>
            <a:r>
              <a:rPr lang="it-IT" dirty="0" smtClean="0"/>
              <a:t>Le operazioni che alimentano la gestione operativa si definiscono </a:t>
            </a:r>
            <a:r>
              <a:rPr lang="it-IT" i="1" dirty="0" smtClean="0">
                <a:solidFill>
                  <a:srgbClr val="FF0000"/>
                </a:solidFill>
              </a:rPr>
              <a:t>gestione finanziaria. </a:t>
            </a:r>
            <a:r>
              <a:rPr lang="it-IT" dirty="0" smtClean="0"/>
              <a:t>La gestione finanziaria si esprime in </a:t>
            </a:r>
            <a:r>
              <a:rPr lang="it-IT" dirty="0" smtClean="0">
                <a:solidFill>
                  <a:srgbClr val="7030A0"/>
                </a:solidFill>
              </a:rPr>
              <a:t>entrate e uscite</a:t>
            </a:r>
          </a:p>
          <a:p>
            <a:pPr algn="just"/>
            <a:r>
              <a:rPr lang="it-IT" dirty="0" smtClean="0"/>
              <a:t>La </a:t>
            </a:r>
            <a:r>
              <a:rPr lang="it-IT" u="sng" dirty="0" smtClean="0"/>
              <a:t>gestione ordinaria </a:t>
            </a:r>
            <a:r>
              <a:rPr lang="it-IT" dirty="0" smtClean="0"/>
              <a:t>si compone di </a:t>
            </a:r>
            <a:r>
              <a:rPr lang="it-IT" u="sng" dirty="0" smtClean="0"/>
              <a:t>gestione finanziaria </a:t>
            </a:r>
            <a:r>
              <a:rPr lang="it-IT" dirty="0" smtClean="0"/>
              <a:t>e </a:t>
            </a:r>
            <a:r>
              <a:rPr lang="it-IT" u="sng" dirty="0" smtClean="0"/>
              <a:t>gestione operativa</a:t>
            </a:r>
            <a:endParaRPr lang="it-IT" u="sng"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20</a:t>
            </a:fld>
            <a:endParaRPr lang="it-IT" dirty="0"/>
          </a:p>
        </p:txBody>
      </p:sp>
    </p:spTree>
    <p:extLst>
      <p:ext uri="{BB962C8B-B14F-4D97-AF65-F5344CB8AC3E}">
        <p14:creationId xmlns:p14="http://schemas.microsoft.com/office/powerpoint/2010/main" val="34139477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GESTIONE STRAORDINARIA</a:t>
            </a:r>
          </a:p>
          <a:p>
            <a:pPr algn="just"/>
            <a:r>
              <a:rPr lang="it-IT" dirty="0" smtClean="0"/>
              <a:t>Se vengono compiute operazioni che non sono relative strettamente all’attività propria dell’impresa, questa attività si definisce </a:t>
            </a:r>
            <a:r>
              <a:rPr lang="it-IT" dirty="0" smtClean="0">
                <a:solidFill>
                  <a:srgbClr val="FF0000"/>
                </a:solidFill>
              </a:rPr>
              <a:t>gestione straordinaria. </a:t>
            </a:r>
            <a:r>
              <a:rPr lang="it-IT" dirty="0" smtClean="0"/>
              <a:t>Ex. Vendita del capannone industriale dove si svolge l’attività d’impresa.</a:t>
            </a:r>
          </a:p>
          <a:p>
            <a:pPr algn="just"/>
            <a:r>
              <a:rPr lang="it-IT" dirty="0" smtClean="0"/>
              <a:t>GESTIONE TRIBUTARIA</a:t>
            </a:r>
          </a:p>
          <a:p>
            <a:pPr algn="just"/>
            <a:r>
              <a:rPr lang="it-IT" dirty="0" smtClean="0"/>
              <a:t>Tutte le operazioni compiute tenendo conto dell’impatto fiscale (tasse) sull’impresa si definiscono </a:t>
            </a:r>
            <a:r>
              <a:rPr lang="it-IT" dirty="0" smtClean="0">
                <a:solidFill>
                  <a:srgbClr val="FF0000"/>
                </a:solidFill>
              </a:rPr>
              <a:t>gestione tributaria.</a:t>
            </a:r>
            <a:endParaRPr lang="it-IT" dirty="0">
              <a:solidFill>
                <a:srgbClr val="FF0000"/>
              </a:solidFill>
            </a:endParaRPr>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21</a:t>
            </a:fld>
            <a:endParaRPr lang="it-IT" dirty="0"/>
          </a:p>
        </p:txBody>
      </p:sp>
    </p:spTree>
    <p:extLst>
      <p:ext uri="{BB962C8B-B14F-4D97-AF65-F5344CB8AC3E}">
        <p14:creationId xmlns:p14="http://schemas.microsoft.com/office/powerpoint/2010/main" val="41561317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Classificazione dei costi e ricavi secondo le varie gestioni</a:t>
            </a:r>
            <a:endParaRPr lang="it-IT" dirty="0"/>
          </a:p>
        </p:txBody>
      </p:sp>
      <p:sp>
        <p:nvSpPr>
          <p:cNvPr id="3" name="Segnaposto contenuto 2"/>
          <p:cNvSpPr>
            <a:spLocks noGrp="1"/>
          </p:cNvSpPr>
          <p:nvPr>
            <p:ph idx="1"/>
          </p:nvPr>
        </p:nvSpPr>
        <p:spPr/>
        <p:txBody>
          <a:bodyPr/>
          <a:lstStyle/>
          <a:p>
            <a:endParaRPr lang="it-IT" dirty="0" smtClean="0"/>
          </a:p>
          <a:p>
            <a:endParaRPr lang="it-IT" dirty="0"/>
          </a:p>
          <a:p>
            <a:r>
              <a:rPr lang="it-IT" dirty="0" smtClean="0"/>
              <a:t>Costi e ricavi operativi</a:t>
            </a:r>
          </a:p>
          <a:p>
            <a:r>
              <a:rPr lang="it-IT" dirty="0" smtClean="0"/>
              <a:t>Costi e ricavi finanziari</a:t>
            </a:r>
          </a:p>
          <a:p>
            <a:r>
              <a:rPr lang="it-IT" dirty="0" smtClean="0"/>
              <a:t>Costi e ricavi straordinari</a:t>
            </a:r>
          </a:p>
          <a:p>
            <a:r>
              <a:rPr lang="it-IT" dirty="0" smtClean="0"/>
              <a:t>Costi e ricavi tributari</a:t>
            </a: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22</a:t>
            </a:fld>
            <a:endParaRPr lang="it-IT" dirty="0"/>
          </a:p>
        </p:txBody>
      </p:sp>
    </p:spTree>
    <p:extLst>
      <p:ext uri="{BB962C8B-B14F-4D97-AF65-F5344CB8AC3E}">
        <p14:creationId xmlns:p14="http://schemas.microsoft.com/office/powerpoint/2010/main" val="2598075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just"/>
            <a:r>
              <a:rPr lang="it-IT" sz="3200" dirty="0" smtClean="0"/>
              <a:t/>
            </a:r>
            <a:br>
              <a:rPr lang="it-IT" sz="3200" dirty="0" smtClean="0"/>
            </a:br>
            <a:r>
              <a:rPr lang="it-IT" sz="3200" dirty="0" smtClean="0"/>
              <a:t>Determinazione del reddito in risultati parziali tenendo conto delle varie gestioni</a:t>
            </a:r>
            <a:r>
              <a:rPr lang="it-IT" dirty="0" smtClean="0"/>
              <a:t/>
            </a:r>
            <a:br>
              <a:rPr lang="it-IT" dirty="0" smtClean="0"/>
            </a:br>
            <a:endParaRPr lang="it-IT" dirty="0"/>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3698783120"/>
              </p:ext>
            </p:extLst>
          </p:nvPr>
        </p:nvGraphicFramePr>
        <p:xfrm>
          <a:off x="1683806" y="1597256"/>
          <a:ext cx="5166787" cy="3884238"/>
        </p:xfrm>
        <a:graphic>
          <a:graphicData uri="http://schemas.openxmlformats.org/drawingml/2006/table">
            <a:tbl>
              <a:tblPr/>
              <a:tblGrid>
                <a:gridCol w="281114"/>
                <a:gridCol w="3206388"/>
                <a:gridCol w="1679285"/>
              </a:tblGrid>
              <a:tr h="456546">
                <a:tc>
                  <a:txBody>
                    <a:bodyPr/>
                    <a:lstStyle/>
                    <a:p>
                      <a:endParaRPr lang="it-IT" sz="1500" dirty="0">
                        <a:effectLst/>
                      </a:endParaRPr>
                    </a:p>
                  </a:txBody>
                  <a:tcPr marL="57068" marR="57068" marT="0" marB="0">
                    <a:lnL>
                      <a:noFill/>
                    </a:lnL>
                    <a:lnR w="12700" cap="flat" cmpd="sng" algn="ctr">
                      <a:solidFill>
                        <a:srgbClr val="003399"/>
                      </a:solidFill>
                      <a:prstDash val="solid"/>
                      <a:round/>
                      <a:headEnd type="none" w="med" len="med"/>
                      <a:tailEnd type="none" w="med" len="med"/>
                    </a:lnR>
                    <a:lnT>
                      <a:noFill/>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dirty="0" smtClean="0">
                          <a:effectLst/>
                        </a:rPr>
                        <a:t>    Ricavi operativi</a:t>
                      </a:r>
                      <a:endParaRPr lang="it-IT" sz="1500" dirty="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a:noFill/>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a:effectLst/>
                          <a:latin typeface="Calibri" panose="020F0502020204030204" pitchFamily="34" charset="0"/>
                        </a:rPr>
                        <a:t> </a:t>
                      </a:r>
                      <a:endParaRPr lang="it-IT" sz="150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a:noFill/>
                    </a:lnT>
                    <a:lnB w="12700" cap="flat" cmpd="sng" algn="ctr">
                      <a:solidFill>
                        <a:srgbClr val="003399"/>
                      </a:solidFill>
                      <a:prstDash val="solid"/>
                      <a:round/>
                      <a:headEnd type="none" w="med" len="med"/>
                      <a:tailEnd type="none" w="med" len="med"/>
                    </a:lnB>
                    <a:solidFill>
                      <a:srgbClr val="CCCCFF"/>
                    </a:solidFill>
                  </a:tcPr>
                </a:tc>
              </a:tr>
              <a:tr h="228273">
                <a:tc>
                  <a:txBody>
                    <a:bodyPr/>
                    <a:lstStyle/>
                    <a:p>
                      <a:r>
                        <a:rPr lang="it-IT" sz="1500">
                          <a:effectLst/>
                          <a:latin typeface="Calibri" panose="020F0502020204030204" pitchFamily="34" charset="0"/>
                        </a:rPr>
                        <a:t> </a:t>
                      </a:r>
                      <a:endParaRPr lang="it-IT" sz="1500">
                        <a:effectLst/>
                      </a:endParaRPr>
                    </a:p>
                  </a:txBody>
                  <a:tcPr marL="57068" marR="57068" marT="0" marB="0">
                    <a:lnL>
                      <a:noFill/>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dirty="0">
                          <a:effectLst/>
                          <a:latin typeface="Calibri" panose="020F0502020204030204" pitchFamily="34" charset="0"/>
                        </a:rPr>
                        <a:t> </a:t>
                      </a:r>
                      <a:r>
                        <a:rPr lang="it-IT" sz="1500" dirty="0" smtClean="0">
                          <a:effectLst/>
                          <a:latin typeface="Calibri" panose="020F0502020204030204" pitchFamily="34" charset="0"/>
                        </a:rPr>
                        <a:t>- costi operativi</a:t>
                      </a:r>
                      <a:endParaRPr lang="it-IT" sz="1500" dirty="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a:effectLst/>
                          <a:latin typeface="Calibri" panose="020F0502020204030204" pitchFamily="34" charset="0"/>
                        </a:rPr>
                        <a:t> </a:t>
                      </a:r>
                      <a:endParaRPr lang="it-IT" sz="150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r>
              <a:tr h="228273">
                <a:tc>
                  <a:txBody>
                    <a:bodyPr/>
                    <a:lstStyle/>
                    <a:p>
                      <a:r>
                        <a:rPr lang="it-IT" sz="1500" dirty="0" smtClean="0">
                          <a:effectLst/>
                          <a:latin typeface="Calibri" panose="020F0502020204030204" pitchFamily="34" charset="0"/>
                        </a:rPr>
                        <a:t>A)</a:t>
                      </a:r>
                      <a:endParaRPr lang="it-IT" sz="1500" dirty="0">
                        <a:effectLst/>
                      </a:endParaRPr>
                    </a:p>
                  </a:txBody>
                  <a:tcPr marL="57068" marR="57068" marT="0" marB="0">
                    <a:lnL>
                      <a:noFill/>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dirty="0" smtClean="0">
                          <a:effectLst/>
                          <a:latin typeface="Calibri" panose="020F0502020204030204" pitchFamily="34" charset="0"/>
                        </a:rPr>
                        <a:t>= RISULTATO</a:t>
                      </a:r>
                      <a:r>
                        <a:rPr lang="it-IT" sz="1500" baseline="0" dirty="0" smtClean="0">
                          <a:effectLst/>
                          <a:latin typeface="Calibri" panose="020F0502020204030204" pitchFamily="34" charset="0"/>
                        </a:rPr>
                        <a:t> OPERATIVO</a:t>
                      </a:r>
                      <a:endParaRPr lang="it-IT" sz="1500" dirty="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a:effectLst/>
                          <a:latin typeface="Calibri" panose="020F0502020204030204" pitchFamily="34" charset="0"/>
                        </a:rPr>
                        <a:t> </a:t>
                      </a:r>
                      <a:endParaRPr lang="it-IT" sz="150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r>
              <a:tr h="228273">
                <a:tc>
                  <a:txBody>
                    <a:bodyPr/>
                    <a:lstStyle/>
                    <a:p>
                      <a:r>
                        <a:rPr lang="it-IT" sz="1500">
                          <a:effectLst/>
                          <a:latin typeface="Calibri" panose="020F0502020204030204" pitchFamily="34" charset="0"/>
                        </a:rPr>
                        <a:t> </a:t>
                      </a:r>
                      <a:endParaRPr lang="it-IT" sz="1500">
                        <a:effectLst/>
                      </a:endParaRPr>
                    </a:p>
                  </a:txBody>
                  <a:tcPr marL="57068" marR="57068" marT="0" marB="0">
                    <a:lnL>
                      <a:noFill/>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dirty="0">
                          <a:effectLst/>
                          <a:latin typeface="Calibri" panose="020F0502020204030204" pitchFamily="34" charset="0"/>
                        </a:rPr>
                        <a:t> </a:t>
                      </a:r>
                      <a:r>
                        <a:rPr lang="it-IT" sz="1500" dirty="0" smtClean="0">
                          <a:effectLst/>
                          <a:latin typeface="Calibri" panose="020F0502020204030204" pitchFamily="34" charset="0"/>
                        </a:rPr>
                        <a:t>+/- proventi e oneri finanziari</a:t>
                      </a:r>
                      <a:endParaRPr lang="it-IT" sz="1500" dirty="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a:effectLst/>
                          <a:latin typeface="Calibri" panose="020F0502020204030204" pitchFamily="34" charset="0"/>
                        </a:rPr>
                        <a:t> </a:t>
                      </a:r>
                      <a:endParaRPr lang="it-IT" sz="150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r>
              <a:tr h="456546">
                <a:tc>
                  <a:txBody>
                    <a:bodyPr/>
                    <a:lstStyle/>
                    <a:p>
                      <a:r>
                        <a:rPr lang="it-IT" sz="1500" dirty="0" smtClean="0">
                          <a:effectLst/>
                          <a:latin typeface="Calibri" panose="020F0502020204030204" pitchFamily="34" charset="0"/>
                        </a:rPr>
                        <a:t>B)</a:t>
                      </a:r>
                      <a:endParaRPr lang="it-IT" sz="1500" dirty="0">
                        <a:effectLst/>
                      </a:endParaRPr>
                    </a:p>
                  </a:txBody>
                  <a:tcPr marL="57068" marR="57068" marT="0" marB="0">
                    <a:lnL>
                      <a:noFill/>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dirty="0" smtClean="0">
                          <a:effectLst/>
                        </a:rPr>
                        <a:t>= RISULTATO</a:t>
                      </a:r>
                      <a:r>
                        <a:rPr lang="it-IT" sz="1500" baseline="0" dirty="0" smtClean="0">
                          <a:effectLst/>
                        </a:rPr>
                        <a:t> ORDINARIO</a:t>
                      </a:r>
                      <a:endParaRPr lang="it-IT" sz="1500" dirty="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a:effectLst/>
                          <a:latin typeface="Calibri" panose="020F0502020204030204" pitchFamily="34" charset="0"/>
                        </a:rPr>
                        <a:t> </a:t>
                      </a:r>
                      <a:endParaRPr lang="it-IT" sz="150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r>
              <a:tr h="228273">
                <a:tc>
                  <a:txBody>
                    <a:bodyPr/>
                    <a:lstStyle/>
                    <a:p>
                      <a:r>
                        <a:rPr lang="it-IT" sz="1500">
                          <a:effectLst/>
                          <a:latin typeface="Calibri" panose="020F0502020204030204" pitchFamily="34" charset="0"/>
                        </a:rPr>
                        <a:t> </a:t>
                      </a:r>
                      <a:endParaRPr lang="it-IT" sz="1500">
                        <a:effectLst/>
                      </a:endParaRPr>
                    </a:p>
                  </a:txBody>
                  <a:tcPr marL="57068" marR="57068" marT="0" marB="0">
                    <a:lnL>
                      <a:noFill/>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dirty="0">
                          <a:effectLst/>
                          <a:latin typeface="Calibri" panose="020F0502020204030204" pitchFamily="34" charset="0"/>
                        </a:rPr>
                        <a:t> </a:t>
                      </a:r>
                      <a:r>
                        <a:rPr lang="it-IT" sz="1500" dirty="0" smtClean="0">
                          <a:effectLst/>
                          <a:latin typeface="Calibri" panose="020F0502020204030204" pitchFamily="34" charset="0"/>
                        </a:rPr>
                        <a:t>+/- proventi e oneri straordinari</a:t>
                      </a:r>
                      <a:endParaRPr lang="it-IT" sz="1500" dirty="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a:effectLst/>
                          <a:latin typeface="Calibri" panose="020F0502020204030204" pitchFamily="34" charset="0"/>
                        </a:rPr>
                        <a:t> </a:t>
                      </a:r>
                      <a:endParaRPr lang="it-IT" sz="150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r>
              <a:tr h="228273">
                <a:tc>
                  <a:txBody>
                    <a:bodyPr/>
                    <a:lstStyle/>
                    <a:p>
                      <a:r>
                        <a:rPr lang="it-IT" sz="1500">
                          <a:effectLst/>
                          <a:latin typeface="Calibri" panose="020F0502020204030204" pitchFamily="34" charset="0"/>
                        </a:rPr>
                        <a:t>C)</a:t>
                      </a:r>
                      <a:endParaRPr lang="it-IT" sz="1500">
                        <a:effectLst/>
                      </a:endParaRPr>
                    </a:p>
                  </a:txBody>
                  <a:tcPr marL="57068" marR="57068" marT="0" marB="0">
                    <a:lnL>
                      <a:noFill/>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baseline="0" dirty="0" smtClean="0">
                          <a:effectLst/>
                          <a:latin typeface="Calibri" panose="020F0502020204030204" pitchFamily="34" charset="0"/>
                        </a:rPr>
                        <a:t>  REDDITO O UTILE ANTE IMPOSTE</a:t>
                      </a:r>
                      <a:endParaRPr lang="it-IT" sz="1500" dirty="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a:effectLst/>
                          <a:latin typeface="Calibri" panose="020F0502020204030204" pitchFamily="34" charset="0"/>
                        </a:rPr>
                        <a:t> </a:t>
                      </a:r>
                      <a:endParaRPr lang="it-IT" sz="150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r>
              <a:tr h="228273">
                <a:tc>
                  <a:txBody>
                    <a:bodyPr/>
                    <a:lstStyle/>
                    <a:p>
                      <a:r>
                        <a:rPr lang="it-IT" sz="1500">
                          <a:effectLst/>
                          <a:latin typeface="Calibri" panose="020F0502020204030204" pitchFamily="34" charset="0"/>
                        </a:rPr>
                        <a:t> </a:t>
                      </a:r>
                      <a:endParaRPr lang="it-IT" sz="1500">
                        <a:effectLst/>
                      </a:endParaRPr>
                    </a:p>
                  </a:txBody>
                  <a:tcPr marL="57068" marR="57068" marT="0" marB="0">
                    <a:lnL>
                      <a:noFill/>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dirty="0">
                          <a:effectLst/>
                          <a:latin typeface="Calibri" panose="020F0502020204030204" pitchFamily="34" charset="0"/>
                        </a:rPr>
                        <a:t> </a:t>
                      </a:r>
                      <a:r>
                        <a:rPr lang="it-IT" sz="1500" dirty="0" smtClean="0">
                          <a:effectLst/>
                          <a:latin typeface="Calibri" panose="020F0502020204030204" pitchFamily="34" charset="0"/>
                        </a:rPr>
                        <a:t>- imposte sul reddito</a:t>
                      </a:r>
                      <a:endParaRPr lang="it-IT" sz="1500" dirty="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a:effectLst/>
                          <a:latin typeface="Calibri" panose="020F0502020204030204" pitchFamily="34" charset="0"/>
                        </a:rPr>
                        <a:t> </a:t>
                      </a:r>
                      <a:endParaRPr lang="it-IT" sz="150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r>
              <a:tr h="456546">
                <a:tc>
                  <a:txBody>
                    <a:bodyPr/>
                    <a:lstStyle/>
                    <a:p>
                      <a:r>
                        <a:rPr lang="it-IT" sz="1500" dirty="0" smtClean="0">
                          <a:effectLst/>
                          <a:latin typeface="Calibri" panose="020F0502020204030204" pitchFamily="34" charset="0"/>
                        </a:rPr>
                        <a:t>D</a:t>
                      </a:r>
                      <a:endParaRPr lang="it-IT" sz="1500" dirty="0">
                        <a:effectLst/>
                      </a:endParaRPr>
                    </a:p>
                  </a:txBody>
                  <a:tcPr marL="57068" marR="57068" marT="0" marB="0">
                    <a:lnL>
                      <a:noFill/>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dirty="0" smtClean="0">
                          <a:effectLst/>
                        </a:rPr>
                        <a:t>REDDITO NETTO</a:t>
                      </a:r>
                      <a:endParaRPr lang="it-IT" sz="1500" dirty="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dirty="0">
                          <a:effectLst/>
                          <a:latin typeface="Calibri" panose="020F0502020204030204" pitchFamily="34" charset="0"/>
                        </a:rPr>
                        <a:t> </a:t>
                      </a:r>
                      <a:endParaRPr lang="it-IT" sz="1500" dirty="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r>
              <a:tr h="235142">
                <a:tc>
                  <a:txBody>
                    <a:bodyPr/>
                    <a:lstStyle/>
                    <a:p>
                      <a:endParaRPr lang="it-IT" sz="1500" dirty="0">
                        <a:effectLst/>
                      </a:endParaRPr>
                    </a:p>
                  </a:txBody>
                  <a:tcPr marL="57068" marR="57068" marT="0" marB="0">
                    <a:lnL>
                      <a:noFill/>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dirty="0" smtClean="0">
                          <a:effectLst/>
                        </a:rPr>
                        <a:t>Questa struttura del</a:t>
                      </a:r>
                      <a:r>
                        <a:rPr lang="it-IT" sz="1500" baseline="0" dirty="0" smtClean="0">
                          <a:effectLst/>
                        </a:rPr>
                        <a:t> </a:t>
                      </a:r>
                      <a:r>
                        <a:rPr lang="it-IT" sz="1500" dirty="0" smtClean="0">
                          <a:effectLst/>
                        </a:rPr>
                        <a:t>Conto Economico è indicata ex dall’art. 2425 e 2425 bis del Codice Civile</a:t>
                      </a:r>
                      <a:endParaRPr lang="it-IT" sz="1500" dirty="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dirty="0">
                          <a:effectLst/>
                          <a:latin typeface="Calibri" panose="020F0502020204030204" pitchFamily="34" charset="0"/>
                        </a:rPr>
                        <a:t> </a:t>
                      </a:r>
                      <a:r>
                        <a:rPr lang="it-IT" sz="1500" dirty="0" smtClean="0">
                          <a:effectLst/>
                          <a:latin typeface="Calibri" panose="020F0502020204030204" pitchFamily="34" charset="0"/>
                        </a:rPr>
                        <a:t>L’impresa deve avere il suo guadagno già dal livello A) «Risultato operativo»</a:t>
                      </a:r>
                      <a:endParaRPr lang="it-IT" sz="1500" dirty="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r>
            </a:tbl>
          </a:graphicData>
        </a:graphic>
      </p:graphicFrame>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23</a:t>
            </a:fld>
            <a:endParaRPr lang="it-IT" dirty="0"/>
          </a:p>
        </p:txBody>
      </p:sp>
    </p:spTree>
    <p:extLst>
      <p:ext uri="{BB962C8B-B14F-4D97-AF65-F5344CB8AC3E}">
        <p14:creationId xmlns:p14="http://schemas.microsoft.com/office/powerpoint/2010/main" val="1564047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lgn="just"/>
            <a:endParaRPr lang="it-IT" dirty="0" smtClean="0"/>
          </a:p>
          <a:p>
            <a:pPr algn="just"/>
            <a:endParaRPr lang="it-IT" dirty="0"/>
          </a:p>
          <a:p>
            <a:pPr algn="just"/>
            <a:endParaRPr lang="it-IT" dirty="0" smtClean="0"/>
          </a:p>
          <a:p>
            <a:pPr algn="just"/>
            <a:r>
              <a:rPr lang="it-IT" dirty="0" smtClean="0"/>
              <a:t>Le INSUSSISTENZA rappresentano valori del bilancio che vengono meno: se viene meno un valore attivo l’insussistenza è passiva e viceversa.</a:t>
            </a:r>
          </a:p>
          <a:p>
            <a:pPr algn="just"/>
            <a:r>
              <a:rPr lang="it-IT" dirty="0" smtClean="0"/>
              <a:t>Le SOPRAVVENIENZE sono valori di bilancio che nascono in seguito a eventi eccezionali. Se il valore è attivo la sopravvenienza è attiva e viceversa.</a:t>
            </a:r>
          </a:p>
          <a:p>
            <a:pPr marL="114300" indent="0" algn="just">
              <a:buNone/>
            </a:pPr>
            <a:r>
              <a:rPr lang="it-IT" dirty="0" smtClean="0"/>
              <a:t>Ambedue i valori diventano costi o ricavi d’esercizio e vengono inseriti nel Conto Economico </a:t>
            </a:r>
            <a:r>
              <a:rPr lang="it-IT" smtClean="0"/>
              <a:t>o Profitti </a:t>
            </a:r>
            <a:r>
              <a:rPr lang="it-IT" dirty="0" smtClean="0"/>
              <a:t>e Perdite.</a:t>
            </a: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24</a:t>
            </a:fld>
            <a:endParaRPr lang="it-IT" dirty="0"/>
          </a:p>
        </p:txBody>
      </p:sp>
    </p:spTree>
    <p:extLst>
      <p:ext uri="{BB962C8B-B14F-4D97-AF65-F5344CB8AC3E}">
        <p14:creationId xmlns:p14="http://schemas.microsoft.com/office/powerpoint/2010/main" val="4068183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Ciclo economico</a:t>
            </a:r>
          </a:p>
          <a:p>
            <a:endParaRPr lang="it-IT" dirty="0"/>
          </a:p>
          <a:p>
            <a:pPr marL="114300" indent="0">
              <a:buNone/>
            </a:pPr>
            <a:r>
              <a:rPr lang="it-IT" dirty="0"/>
              <a:t> </a:t>
            </a:r>
          </a:p>
          <a:p>
            <a:endParaRPr lang="it-IT" dirty="0"/>
          </a:p>
          <a:p>
            <a:pPr algn="just"/>
            <a:r>
              <a:rPr lang="it-IT" dirty="0"/>
              <a:t>Il ciclo economico di un fattore produttivo ha inizio con il sostenimento dei costi connessi alle operazioni di investimento (acquisto) e si conclude con il conseguimento dei ricavi derivanti da operazioni di disinvestimento (vendita). </a:t>
            </a:r>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3</a:t>
            </a:fld>
            <a:endParaRPr lang="it-IT" dirty="0"/>
          </a:p>
        </p:txBody>
      </p:sp>
    </p:spTree>
    <p:extLst>
      <p:ext uri="{BB962C8B-B14F-4D97-AF65-F5344CB8AC3E}">
        <p14:creationId xmlns:p14="http://schemas.microsoft.com/office/powerpoint/2010/main" val="2131985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85000" lnSpcReduction="20000"/>
          </a:bodyPr>
          <a:lstStyle/>
          <a:p>
            <a:r>
              <a:rPr lang="it-IT" dirty="0" smtClean="0"/>
              <a:t>IL REDDITO</a:t>
            </a:r>
          </a:p>
          <a:p>
            <a:r>
              <a:rPr lang="it-IT" u="sng" dirty="0" smtClean="0"/>
              <a:t>Di </a:t>
            </a:r>
            <a:r>
              <a:rPr lang="it-IT" u="sng" dirty="0"/>
              <a:t>esercizio</a:t>
            </a:r>
          </a:p>
          <a:p>
            <a:pPr algn="just"/>
            <a:r>
              <a:rPr lang="it-IT" dirty="0"/>
              <a:t>È l’incremento o il decremento che il capitale subisce per effetto della gestione durante un periodo </a:t>
            </a:r>
            <a:r>
              <a:rPr lang="it-IT" dirty="0" smtClean="0"/>
              <a:t>amministrativo (o esercizio o anno solare)</a:t>
            </a:r>
            <a:endParaRPr lang="it-IT" dirty="0"/>
          </a:p>
          <a:p>
            <a:r>
              <a:rPr lang="it-IT" u="sng" dirty="0"/>
              <a:t>Totale (o d’impresa)</a:t>
            </a:r>
          </a:p>
          <a:p>
            <a:r>
              <a:rPr lang="it-IT" dirty="0"/>
              <a:t>È l’incremento o il decremento che il capitale subisce per effetto della gestione durante l’intera vita aziendale</a:t>
            </a:r>
          </a:p>
          <a:p>
            <a:pPr marL="114300" indent="0" algn="just">
              <a:buNone/>
            </a:pPr>
            <a:r>
              <a:rPr lang="it-IT" i="1" dirty="0"/>
              <a:t>Il reddito totale è riferito a tutta la vita dell’impresa ed è calcolato nel momento in cui essa cessa di operare. Tuttavia, è  evidente che il soggetto economico non può porsi il problema della determinazione del reddito solo alla fine della vita dell’impresa, anche perché quest’ultima è un fenomeno </a:t>
            </a:r>
            <a:r>
              <a:rPr lang="it-IT" i="1" dirty="0" smtClean="0"/>
              <a:t>che si spera perduri </a:t>
            </a:r>
            <a:r>
              <a:rPr lang="it-IT" i="1" dirty="0"/>
              <a:t>nel </a:t>
            </a:r>
            <a:r>
              <a:rPr lang="it-IT" i="1" dirty="0" smtClean="0"/>
              <a:t>tempo, </a:t>
            </a:r>
            <a:r>
              <a:rPr lang="it-IT" i="1" dirty="0"/>
              <a:t>e dunque oltre la vita dei soggetti che la creano. Per questo la determinazione del reddito deve essere effettuata a intervalli periodici. Solitamente, ciò avviene al termine di ogni anno di attività per il periodo compreso tra l’1.1 e il 31.12 che è denominato periodo amministrativo o esercizio e il corrispondente reddito prende il nome di “reddito di esercizio</a:t>
            </a:r>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4</a:t>
            </a:fld>
            <a:endParaRPr lang="it-IT" dirty="0"/>
          </a:p>
        </p:txBody>
      </p:sp>
    </p:spTree>
    <p:extLst>
      <p:ext uri="{BB962C8B-B14F-4D97-AF65-F5344CB8AC3E}">
        <p14:creationId xmlns:p14="http://schemas.microsoft.com/office/powerpoint/2010/main" val="4188797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La </a:t>
            </a:r>
            <a:r>
              <a:rPr lang="it-IT" dirty="0"/>
              <a:t>determinazione del reddito </a:t>
            </a:r>
            <a:r>
              <a:rPr lang="it-IT" dirty="0" smtClean="0"/>
              <a:t>d’esercizio</a:t>
            </a:r>
          </a:p>
          <a:p>
            <a:pPr marL="0" lvl="0" indent="0" algn="ctr" defTabSz="457200">
              <a:spcBef>
                <a:spcPts val="0"/>
              </a:spcBef>
              <a:buClrTx/>
              <a:buNone/>
            </a:pPr>
            <a:r>
              <a:rPr lang="it-IT" dirty="0">
                <a:solidFill>
                  <a:srgbClr val="000090"/>
                </a:solidFill>
              </a:rPr>
              <a:t>Metodo analitico</a:t>
            </a:r>
          </a:p>
          <a:p>
            <a:endParaRPr lang="it-IT" dirty="0" smtClean="0"/>
          </a:p>
          <a:p>
            <a:pPr marL="0" lvl="0" indent="0" algn="ctr" defTabSz="457200">
              <a:spcBef>
                <a:spcPts val="0"/>
              </a:spcBef>
              <a:buClrTx/>
              <a:buNone/>
              <a:defRPr/>
            </a:pPr>
            <a:r>
              <a:rPr lang="it-IT" sz="3200" dirty="0">
                <a:solidFill>
                  <a:srgbClr val="000066"/>
                </a:solidFill>
                <a:latin typeface="Arial Narrow"/>
                <a:ea typeface="ＭＳ Ｐゴシック"/>
                <a:cs typeface="ＭＳ Ｐゴシック" charset="0"/>
              </a:rPr>
              <a:t>Ricavi di esercizio</a:t>
            </a:r>
          </a:p>
          <a:p>
            <a:pPr marL="0" lvl="0" indent="0" algn="ctr" defTabSz="457200">
              <a:spcBef>
                <a:spcPts val="0"/>
              </a:spcBef>
              <a:buClrTx/>
              <a:buNone/>
              <a:defRPr/>
            </a:pPr>
            <a:r>
              <a:rPr lang="it-IT" sz="3200" dirty="0">
                <a:solidFill>
                  <a:srgbClr val="000066"/>
                </a:solidFill>
                <a:latin typeface="Arial Narrow"/>
                <a:ea typeface="ＭＳ Ｐゴシック"/>
                <a:cs typeface="ＭＳ Ｐゴシック" charset="0"/>
              </a:rPr>
              <a:t>-</a:t>
            </a:r>
          </a:p>
          <a:p>
            <a:pPr marL="0" lvl="0" indent="0" algn="ctr" defTabSz="457200">
              <a:spcBef>
                <a:spcPts val="0"/>
              </a:spcBef>
              <a:buClrTx/>
              <a:buNone/>
              <a:defRPr/>
            </a:pPr>
            <a:r>
              <a:rPr lang="it-IT" sz="3200" dirty="0">
                <a:solidFill>
                  <a:srgbClr val="000066"/>
                </a:solidFill>
                <a:latin typeface="Arial Narrow"/>
                <a:ea typeface="ＭＳ Ｐゴシック"/>
                <a:cs typeface="ＭＳ Ｐゴシック" charset="0"/>
              </a:rPr>
              <a:t>Costi di esercizio</a:t>
            </a:r>
          </a:p>
          <a:p>
            <a:pPr marL="0" lvl="0" indent="0" algn="ctr" defTabSz="457200">
              <a:spcBef>
                <a:spcPts val="0"/>
              </a:spcBef>
              <a:buClrTx/>
              <a:buNone/>
              <a:defRPr/>
            </a:pPr>
            <a:r>
              <a:rPr lang="it-IT" sz="3200" dirty="0">
                <a:solidFill>
                  <a:srgbClr val="000066"/>
                </a:solidFill>
                <a:latin typeface="Arial Narrow"/>
                <a:ea typeface="ＭＳ Ｐゴシック"/>
                <a:cs typeface="ＭＳ Ｐゴシック" charset="0"/>
              </a:rPr>
              <a:t>=</a:t>
            </a:r>
          </a:p>
          <a:p>
            <a:pPr marL="0" lvl="0" indent="0" algn="ctr" defTabSz="457200">
              <a:spcBef>
                <a:spcPts val="0"/>
              </a:spcBef>
              <a:buClrTx/>
              <a:buNone/>
              <a:defRPr/>
            </a:pPr>
            <a:r>
              <a:rPr lang="it-IT" sz="3200" dirty="0">
                <a:solidFill>
                  <a:srgbClr val="000066"/>
                </a:solidFill>
                <a:latin typeface="Arial Narrow"/>
                <a:ea typeface="ＭＳ Ｐゴシック"/>
                <a:cs typeface="ＭＳ Ｐゴシック" charset="0"/>
              </a:rPr>
              <a:t>Reddito d’esercizio</a:t>
            </a:r>
          </a:p>
          <a:p>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5</a:t>
            </a:fld>
            <a:endParaRPr lang="it-IT" dirty="0"/>
          </a:p>
        </p:txBody>
      </p:sp>
    </p:spTree>
    <p:extLst>
      <p:ext uri="{BB962C8B-B14F-4D97-AF65-F5344CB8AC3E}">
        <p14:creationId xmlns:p14="http://schemas.microsoft.com/office/powerpoint/2010/main" val="4077816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rettifiche sottrattive ai valori di costo 8.2.1</a:t>
            </a:r>
            <a:endParaRPr lang="it-IT" dirty="0"/>
          </a:p>
        </p:txBody>
      </p:sp>
      <p:sp>
        <p:nvSpPr>
          <p:cNvPr id="3" name="Segnaposto contenuto 2"/>
          <p:cNvSpPr>
            <a:spLocks noGrp="1"/>
          </p:cNvSpPr>
          <p:nvPr>
            <p:ph idx="1"/>
          </p:nvPr>
        </p:nvSpPr>
        <p:spPr/>
        <p:txBody>
          <a:bodyPr/>
          <a:lstStyle/>
          <a:p>
            <a:r>
              <a:rPr lang="it-IT" dirty="0" smtClean="0"/>
              <a:t>COSTI PLURIENNALI</a:t>
            </a:r>
          </a:p>
          <a:p>
            <a:pPr algn="just"/>
            <a:r>
              <a:rPr lang="it-IT" dirty="0" smtClean="0"/>
              <a:t>Vi sono costi di beni che vengono utilizzati per più esercizi e sono denominati costi pluriennali o immobilizzazioni. Il costo d’esercizio non è l’intero costo d’acquisto, ma solamente la parte che si presume utilizzata nell’esercizio. Per calcolarla si determina la vita utile del bene (in genere indicata dalla normativa fiscale) e si divide il valore d’acquisto del bene per il numero degli anni di vita dello stesso. Si definisce quindi la sua «quota annuale» definita anche «quota d’esercizio» o «ammortamento»</a:t>
            </a: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6</a:t>
            </a:fld>
            <a:endParaRPr lang="it-IT" dirty="0"/>
          </a:p>
        </p:txBody>
      </p:sp>
    </p:spTree>
    <p:extLst>
      <p:ext uri="{BB962C8B-B14F-4D97-AF65-F5344CB8AC3E}">
        <p14:creationId xmlns:p14="http://schemas.microsoft.com/office/powerpoint/2010/main" val="1809338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rettifiche </a:t>
            </a:r>
            <a:r>
              <a:rPr lang="it-IT" dirty="0" smtClean="0"/>
              <a:t>sottrattive ai </a:t>
            </a:r>
            <a:r>
              <a:rPr lang="it-IT" dirty="0"/>
              <a:t>valori di costo 8.2.1</a:t>
            </a:r>
          </a:p>
        </p:txBody>
      </p:sp>
      <p:sp>
        <p:nvSpPr>
          <p:cNvPr id="3" name="Segnaposto contenuto 2"/>
          <p:cNvSpPr>
            <a:spLocks noGrp="1"/>
          </p:cNvSpPr>
          <p:nvPr>
            <p:ph idx="1"/>
          </p:nvPr>
        </p:nvSpPr>
        <p:spPr/>
        <p:txBody>
          <a:bodyPr>
            <a:normAutofit fontScale="70000" lnSpcReduction="20000"/>
          </a:bodyPr>
          <a:lstStyle/>
          <a:p>
            <a:r>
              <a:rPr lang="it-IT" dirty="0" smtClean="0"/>
              <a:t>LE MERCI ACQUISTATE PER IL PROCESSO PRODUTTIVO </a:t>
            </a:r>
          </a:p>
          <a:p>
            <a:pPr algn="just"/>
            <a:r>
              <a:rPr lang="it-IT" dirty="0" smtClean="0"/>
              <a:t>Quando la merce viene acquistata la si considera come costo d’esercizio con il nome nel conto economico (o Profitti e Perdite) di «merce c/acquisto». Ma se alla fine dell’anno non è stata interamente utilizzata e la rimanenza verrà utilizzata l’anno dopo, l’intero costo d’acquisto non potrà essere imputato a quell’esercizio, ma dovrà essere imputato all’esercizio successivo. Si calcola allora quanto è il valore della rimanenza e il costo viene rettificato.</a:t>
            </a:r>
          </a:p>
          <a:p>
            <a:pPr marL="114300" indent="0" algn="just">
              <a:buNone/>
            </a:pPr>
            <a:r>
              <a:rPr lang="it-IT" b="1" i="1" dirty="0"/>
              <a:t>Le </a:t>
            </a:r>
            <a:r>
              <a:rPr lang="it-IT" b="1" i="1" dirty="0" smtClean="0"/>
              <a:t>rimanenze di magazzino rappresentano i beni non durevoli</a:t>
            </a:r>
            <a:r>
              <a:rPr lang="it-IT" b="1" i="1" dirty="0"/>
              <a:t>, destinati </a:t>
            </a:r>
            <a:r>
              <a:rPr lang="it-IT" b="1" i="1" dirty="0" smtClean="0"/>
              <a:t>alla produzione e alla vendita non utilizzati alla fine dell’esercizio.</a:t>
            </a:r>
            <a:endParaRPr lang="it-IT" b="1" i="1" dirty="0"/>
          </a:p>
          <a:p>
            <a:pPr algn="just"/>
            <a:endParaRPr lang="it-IT" dirty="0" smtClean="0"/>
          </a:p>
          <a:p>
            <a:pPr algn="just"/>
            <a:r>
              <a:rPr lang="it-IT" u="sng" dirty="0" smtClean="0"/>
              <a:t>Metodi di calcolo della rimanenza di materie prime.</a:t>
            </a:r>
          </a:p>
          <a:p>
            <a:pPr algn="just"/>
            <a:r>
              <a:rPr lang="it-IT" dirty="0" smtClean="0"/>
              <a:t>1- costo medio ponderato</a:t>
            </a:r>
          </a:p>
          <a:p>
            <a:pPr algn="just"/>
            <a:r>
              <a:rPr lang="it-IT" dirty="0" smtClean="0"/>
              <a:t>2- LIFO, Last in First out che vuol dire che si considerano rimasti in magazzino i primi beni acquistati</a:t>
            </a:r>
          </a:p>
          <a:p>
            <a:pPr algn="just"/>
            <a:r>
              <a:rPr lang="it-IT" dirty="0" smtClean="0"/>
              <a:t>3 – FIFO, First in First out che vuol dire che si considerano rimasti in magazzino gli ultimi beni acquistati</a:t>
            </a:r>
          </a:p>
          <a:p>
            <a:pPr algn="just"/>
            <a:r>
              <a:rPr lang="it-IT" u="sng" dirty="0" smtClean="0"/>
              <a:t>Metodi di calcolo della rimanenza di semi lavorati.</a:t>
            </a:r>
          </a:p>
          <a:p>
            <a:pPr algn="just"/>
            <a:r>
              <a:rPr lang="it-IT" dirty="0" smtClean="0"/>
              <a:t>Per valorizzare la produzione non completata bisogna determinarne il costo di produzione</a:t>
            </a: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7</a:t>
            </a:fld>
            <a:endParaRPr lang="it-IT" dirty="0"/>
          </a:p>
        </p:txBody>
      </p:sp>
    </p:spTree>
    <p:extLst>
      <p:ext uri="{BB962C8B-B14F-4D97-AF65-F5344CB8AC3E}">
        <p14:creationId xmlns:p14="http://schemas.microsoft.com/office/powerpoint/2010/main" val="3030563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smtClean="0"/>
              <a:t/>
            </a:r>
            <a:br>
              <a:rPr lang="it-IT" sz="3200" dirty="0" smtClean="0"/>
            </a:br>
            <a:r>
              <a:rPr lang="it-IT" sz="3200" dirty="0" smtClean="0"/>
              <a:t>Schema di Profitti e Perdite con rilevazione rimanenze finali e ammortamenti</a:t>
            </a:r>
            <a:r>
              <a:rPr lang="it-IT" dirty="0" smtClean="0"/>
              <a:t/>
            </a:r>
            <a:br>
              <a:rPr lang="it-IT" dirty="0" smtClean="0"/>
            </a:br>
            <a:endParaRPr lang="it-IT" dirty="0"/>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1794185962"/>
              </p:ext>
            </p:extLst>
          </p:nvPr>
        </p:nvGraphicFramePr>
        <p:xfrm>
          <a:off x="457200" y="2265127"/>
          <a:ext cx="7620000" cy="3470746"/>
        </p:xfrm>
        <a:graphic>
          <a:graphicData uri="http://schemas.openxmlformats.org/drawingml/2006/table">
            <a:tbl>
              <a:tblPr>
                <a:tableStyleId>{5C22544A-7EE6-4342-B048-85BDC9FD1C3A}</a:tableStyleId>
              </a:tblPr>
              <a:tblGrid>
                <a:gridCol w="3810000"/>
                <a:gridCol w="3810000"/>
              </a:tblGrid>
              <a:tr h="511528">
                <a:tc>
                  <a:txBody>
                    <a:bodyPr/>
                    <a:lstStyle/>
                    <a:p>
                      <a:pPr marL="45720" marR="109220" eaLnBrk="0" hangingPunct="0">
                        <a:lnSpc>
                          <a:spcPct val="107000"/>
                        </a:lnSpc>
                        <a:spcBef>
                          <a:spcPts val="245"/>
                        </a:spcBef>
                        <a:spcAft>
                          <a:spcPts val="0"/>
                        </a:spcAft>
                      </a:pPr>
                      <a:r>
                        <a:rPr lang="it-IT" sz="2600" dirty="0" smtClean="0">
                          <a:effectLst/>
                          <a:latin typeface="+mn-lt"/>
                          <a:ea typeface="+mn-ea"/>
                          <a:cs typeface="+mn-cs"/>
                        </a:rPr>
                        <a:t>Costi</a:t>
                      </a:r>
                      <a:endParaRPr lang="it-IT" sz="11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5720" marR="109220" eaLnBrk="0" hangingPunct="0">
                        <a:lnSpc>
                          <a:spcPct val="107000"/>
                        </a:lnSpc>
                        <a:spcBef>
                          <a:spcPts val="245"/>
                        </a:spcBef>
                        <a:spcAft>
                          <a:spcPts val="0"/>
                        </a:spcAft>
                      </a:pPr>
                      <a:r>
                        <a:rPr lang="it-IT" sz="2600" dirty="0" smtClean="0">
                          <a:effectLst/>
                          <a:latin typeface="+mn-lt"/>
                          <a:ea typeface="+mn-ea"/>
                          <a:cs typeface="+mn-cs"/>
                        </a:rPr>
                        <a:t>Ricavi</a:t>
                      </a:r>
                      <a:endParaRPr lang="it-IT" sz="11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r>
              <a:tr h="2959218">
                <a:tc>
                  <a:txBody>
                    <a:bodyPr/>
                    <a:lstStyle/>
                    <a:p>
                      <a:pPr marL="342900" marR="109220" lvl="0" indent="-342900" eaLnBrk="0" hangingPunct="0">
                        <a:lnSpc>
                          <a:spcPct val="101000"/>
                        </a:lnSpc>
                        <a:spcBef>
                          <a:spcPts val="320"/>
                        </a:spcBef>
                        <a:spcAft>
                          <a:spcPts val="0"/>
                        </a:spcAft>
                        <a:buClr>
                          <a:srgbClr val="FF9900"/>
                        </a:buClr>
                        <a:buSzPts val="1800"/>
                        <a:buFont typeface="Arial" panose="020B0604020202020204" pitchFamily="34" charset="0"/>
                        <a:buChar char="•"/>
                        <a:tabLst>
                          <a:tab pos="579120" algn="l"/>
                        </a:tabLst>
                      </a:pPr>
                      <a:r>
                        <a:rPr lang="it-IT" sz="2200" dirty="0" smtClean="0">
                          <a:effectLst/>
                        </a:rPr>
                        <a:t>Merci c/acquisti</a:t>
                      </a:r>
                    </a:p>
                    <a:p>
                      <a:pPr marL="342900" marR="109220" lvl="0" indent="-342900" eaLnBrk="0" hangingPunct="0">
                        <a:lnSpc>
                          <a:spcPct val="101000"/>
                        </a:lnSpc>
                        <a:spcBef>
                          <a:spcPts val="320"/>
                        </a:spcBef>
                        <a:spcAft>
                          <a:spcPts val="0"/>
                        </a:spcAft>
                        <a:buClr>
                          <a:srgbClr val="FF9900"/>
                        </a:buClr>
                        <a:buSzPts val="1800"/>
                        <a:buFont typeface="Arial" panose="020B0604020202020204" pitchFamily="34" charset="0"/>
                        <a:buChar char="•"/>
                        <a:tabLst>
                          <a:tab pos="579120" algn="l"/>
                        </a:tabLst>
                      </a:pPr>
                      <a:r>
                        <a:rPr lang="it-IT" sz="2200" dirty="0" smtClean="0">
                          <a:effectLst/>
                          <a:latin typeface="Helvetica" panose="020B0604020202020204" pitchFamily="34" charset="0"/>
                          <a:ea typeface="Times New Roman" panose="02020603050405020304" pitchFamily="18" charset="0"/>
                          <a:cs typeface="Helvetica" panose="020B0604020202020204" pitchFamily="34" charset="0"/>
                        </a:rPr>
                        <a:t>Ammortamenti fabbricati</a:t>
                      </a:r>
                    </a:p>
                    <a:p>
                      <a:pPr marL="342900" marR="109220" lvl="0" indent="-342900" eaLnBrk="0" hangingPunct="0">
                        <a:lnSpc>
                          <a:spcPct val="101000"/>
                        </a:lnSpc>
                        <a:spcBef>
                          <a:spcPts val="320"/>
                        </a:spcBef>
                        <a:spcAft>
                          <a:spcPts val="0"/>
                        </a:spcAft>
                        <a:buClr>
                          <a:srgbClr val="FF9900"/>
                        </a:buClr>
                        <a:buSzPts val="1800"/>
                        <a:buFont typeface="Arial" panose="020B0604020202020204" pitchFamily="34" charset="0"/>
                        <a:buChar char="•"/>
                        <a:tabLst>
                          <a:tab pos="579120" algn="l"/>
                        </a:tabLst>
                      </a:pPr>
                      <a:r>
                        <a:rPr lang="it-IT" sz="2200" dirty="0" smtClean="0">
                          <a:effectLst/>
                          <a:latin typeface="Helvetica" panose="020B0604020202020204" pitchFamily="34" charset="0"/>
                          <a:ea typeface="Times New Roman" panose="02020603050405020304" pitchFamily="18" charset="0"/>
                          <a:cs typeface="Helvetica" panose="020B0604020202020204" pitchFamily="34" charset="0"/>
                        </a:rPr>
                        <a:t>Ammortamenti macchinari</a:t>
                      </a:r>
                      <a:endParaRPr lang="it-IT" sz="1100" dirty="0">
                        <a:effectLst/>
                        <a:latin typeface="Helvetica" panose="020B0604020202020204" pitchFamily="34" charset="0"/>
                        <a:ea typeface="Times New Roman" panose="02020603050405020304" pitchFamily="18" charset="0"/>
                        <a:cs typeface="Helvetica" panose="020B0604020202020204" pitchFamily="34" charset="0"/>
                      </a:endParaRPr>
                    </a:p>
                  </a:txBody>
                  <a:tcPr marL="0" marR="0" marT="0" marB="0"/>
                </a:tc>
                <a:tc>
                  <a:txBody>
                    <a:bodyPr/>
                    <a:lstStyle/>
                    <a:p>
                      <a:pPr marL="342900" lvl="0" indent="-342900" eaLnBrk="0" hangingPunct="0">
                        <a:lnSpc>
                          <a:spcPct val="107000"/>
                        </a:lnSpc>
                        <a:spcBef>
                          <a:spcPts val="320"/>
                        </a:spcBef>
                        <a:spcAft>
                          <a:spcPts val="0"/>
                        </a:spcAft>
                        <a:buClr>
                          <a:srgbClr val="FF9900"/>
                        </a:buClr>
                        <a:buSzPts val="1800"/>
                        <a:buFont typeface="Arial" panose="020B0604020202020204" pitchFamily="34" charset="0"/>
                        <a:buChar char="•"/>
                        <a:tabLst>
                          <a:tab pos="579120" algn="l"/>
                        </a:tabLst>
                      </a:pPr>
                      <a:r>
                        <a:rPr lang="it-IT" sz="2200" dirty="0" smtClean="0">
                          <a:effectLst/>
                          <a:latin typeface="Calibri" panose="020F0502020204030204" pitchFamily="34" charset="0"/>
                          <a:ea typeface="Times New Roman" panose="02020603050405020304" pitchFamily="18" charset="0"/>
                          <a:cs typeface="Calibri" panose="020F0502020204030204" pitchFamily="34" charset="0"/>
                        </a:rPr>
                        <a:t>Rimanenze finali</a:t>
                      </a:r>
                    </a:p>
                    <a:p>
                      <a:pPr marL="0" lvl="0" indent="0" eaLnBrk="0" hangingPunct="0">
                        <a:lnSpc>
                          <a:spcPct val="107000"/>
                        </a:lnSpc>
                        <a:spcBef>
                          <a:spcPts val="320"/>
                        </a:spcBef>
                        <a:spcAft>
                          <a:spcPts val="0"/>
                        </a:spcAft>
                        <a:buClr>
                          <a:srgbClr val="FF9900"/>
                        </a:buClr>
                        <a:buSzPts val="1800"/>
                        <a:buFont typeface="Arial" panose="020B0604020202020204" pitchFamily="34" charset="0"/>
                        <a:buNone/>
                        <a:tabLst>
                          <a:tab pos="579120" algn="l"/>
                        </a:tabLst>
                      </a:pPr>
                      <a:r>
                        <a:rPr lang="it-IT" sz="2200" dirty="0" smtClean="0">
                          <a:effectLst/>
                          <a:latin typeface="Calibri" panose="020F0502020204030204" pitchFamily="34" charset="0"/>
                          <a:ea typeface="Times New Roman" panose="02020603050405020304" pitchFamily="18" charset="0"/>
                          <a:cs typeface="Calibri" panose="020F0502020204030204" pitchFamily="34" charset="0"/>
                        </a:rPr>
                        <a:t>(Le rimanenze finali si mettono insieme con i ricavi perché per differenze rettificano il valore del costo d’acquisto)</a:t>
                      </a:r>
                      <a:endParaRPr lang="it-IT" sz="22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tr>
            </a:tbl>
          </a:graphicData>
        </a:graphic>
      </p:graphicFrame>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8</a:t>
            </a:fld>
            <a:endParaRPr lang="it-IT" dirty="0"/>
          </a:p>
        </p:txBody>
      </p:sp>
      <p:sp>
        <p:nvSpPr>
          <p:cNvPr id="7"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Tree>
    <p:extLst>
      <p:ext uri="{BB962C8B-B14F-4D97-AF65-F5344CB8AC3E}">
        <p14:creationId xmlns:p14="http://schemas.microsoft.com/office/powerpoint/2010/main" val="1963131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Rettifiche integrative.  8.2.2</a:t>
            </a:r>
            <a:endParaRPr lang="it-IT" dirty="0"/>
          </a:p>
        </p:txBody>
      </p:sp>
      <p:sp>
        <p:nvSpPr>
          <p:cNvPr id="3" name="Segnaposto contenuto 2"/>
          <p:cNvSpPr>
            <a:spLocks noGrp="1"/>
          </p:cNvSpPr>
          <p:nvPr>
            <p:ph idx="1"/>
          </p:nvPr>
        </p:nvSpPr>
        <p:spPr/>
        <p:txBody>
          <a:bodyPr>
            <a:normAutofit fontScale="70000" lnSpcReduction="20000"/>
          </a:bodyPr>
          <a:lstStyle/>
          <a:p>
            <a:pPr algn="just"/>
            <a:r>
              <a:rPr lang="it-IT" sz="3400" dirty="0" smtClean="0"/>
              <a:t>GLI ACCANTONAMENTI</a:t>
            </a:r>
          </a:p>
          <a:p>
            <a:pPr algn="just"/>
            <a:r>
              <a:rPr lang="it-IT" dirty="0" smtClean="0"/>
              <a:t>Per calcolare tutti i costi che l’impresa sostiene per produrre i sui beni, è previsto che si consideri l’eventualità che in futuro si debbano sostenere spese di cui non si conosce l’entità ma si possano fare le stime di quanto sarà la spesa se si verificherà. Questi costi si chiamano «Rischi futuri» e «Spese future». </a:t>
            </a:r>
          </a:p>
          <a:p>
            <a:endParaRPr lang="it-IT" u="sng" dirty="0" smtClean="0"/>
          </a:p>
          <a:p>
            <a:r>
              <a:rPr lang="it-IT" u="sng" dirty="0" smtClean="0"/>
              <a:t>SPESE FUTURE</a:t>
            </a:r>
          </a:p>
          <a:p>
            <a:pPr algn="just"/>
            <a:r>
              <a:rPr lang="it-IT" dirty="0"/>
              <a:t>Si tratta di costi:</a:t>
            </a:r>
          </a:p>
          <a:p>
            <a:pPr algn="just"/>
            <a:r>
              <a:rPr lang="it-IT" dirty="0" smtClean="0"/>
              <a:t>    </a:t>
            </a:r>
            <a:r>
              <a:rPr lang="it-IT" dirty="0"/>
              <a:t>certi nell'esistenza;</a:t>
            </a:r>
          </a:p>
          <a:p>
            <a:pPr algn="just"/>
            <a:r>
              <a:rPr lang="it-IT" dirty="0"/>
              <a:t>    incerti nell'ammontare.</a:t>
            </a:r>
          </a:p>
          <a:p>
            <a:pPr algn="just"/>
            <a:r>
              <a:rPr lang="it-IT" dirty="0" smtClean="0"/>
              <a:t>Si </a:t>
            </a:r>
            <a:r>
              <a:rPr lang="it-IT" dirty="0"/>
              <a:t>consideri ad esempio una ristrutturazione aziendale che prevede l'allontanamento di una parte dei dipendenti. Si crea un </a:t>
            </a:r>
            <a:r>
              <a:rPr lang="it-IT" dirty="0" smtClean="0"/>
              <a:t>accantonamento anno per anno fino all’anno previsto per la ristrutturazione, da </a:t>
            </a:r>
            <a:r>
              <a:rPr lang="it-IT" dirty="0"/>
              <a:t>destinare a quei lavoratori che decidono di andare in pensione anzitempo: non sappiamo quanti siano i lavoratori che sceglieranno di terminare il rapporto di lavoro dunque non sappiamo quanto dovremo spendere per tali incentivi. Provvediamo quindi ad una stima del valore, da passare nel fondo apposito. Questo fondo finirà fra i componenti negativi di reddito</a:t>
            </a:r>
            <a:r>
              <a:rPr lang="it-IT" u="sng" dirty="0"/>
              <a:t>. </a:t>
            </a:r>
            <a:endParaRPr lang="it-IT" u="sng" dirty="0" smtClean="0"/>
          </a:p>
          <a:p>
            <a:endParaRPr lang="it-IT" u="sng" dirty="0"/>
          </a:p>
          <a:p>
            <a:endParaRPr lang="it-IT" u="sng" dirty="0" smtClean="0"/>
          </a:p>
          <a:p>
            <a:endParaRPr lang="it-IT" u="sng"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9</a:t>
            </a:fld>
            <a:endParaRPr lang="it-IT" dirty="0"/>
          </a:p>
        </p:txBody>
      </p:sp>
    </p:spTree>
    <p:extLst>
      <p:ext uri="{BB962C8B-B14F-4D97-AF65-F5344CB8AC3E}">
        <p14:creationId xmlns:p14="http://schemas.microsoft.com/office/powerpoint/2010/main" val="4244706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iacenza">
  <a:themeElements>
    <a:clrScheme name="Cielo">
      <a:dk1>
        <a:sysClr val="windowText" lastClr="000000"/>
      </a:dk1>
      <a:lt1>
        <a:sysClr val="window" lastClr="FFFFFF"/>
      </a:lt1>
      <a:dk2>
        <a:srgbClr val="1782BF"/>
      </a:dk2>
      <a:lt2>
        <a:srgbClr val="62BCE9"/>
      </a:lt2>
      <a:accent1>
        <a:srgbClr val="073779"/>
      </a:accent1>
      <a:accent2>
        <a:srgbClr val="8FD9FB"/>
      </a:accent2>
      <a:accent3>
        <a:srgbClr val="FFCC00"/>
      </a:accent3>
      <a:accent4>
        <a:srgbClr val="EB6615"/>
      </a:accent4>
      <a:accent5>
        <a:srgbClr val="C76402"/>
      </a:accent5>
      <a:accent6>
        <a:srgbClr val="B523B4"/>
      </a:accent6>
      <a:hlink>
        <a:srgbClr val="FFDE26"/>
      </a:hlink>
      <a:folHlink>
        <a:srgbClr val="DEBE00"/>
      </a:folHlink>
    </a:clrScheme>
    <a:fontScheme name="Adiacenza">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iacenz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1811</TotalTime>
  <Words>1699</Words>
  <Application>Microsoft Office PowerPoint</Application>
  <PresentationFormat>Presentazione su schermo (4:3)</PresentationFormat>
  <Paragraphs>233</Paragraphs>
  <Slides>24</Slides>
  <Notes>1</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24</vt:i4>
      </vt:variant>
    </vt:vector>
  </HeadingPairs>
  <TitlesOfParts>
    <vt:vector size="33" baseType="lpstr">
      <vt:lpstr>ＭＳ Ｐゴシック</vt:lpstr>
      <vt:lpstr>Arial</vt:lpstr>
      <vt:lpstr>Arial Narrow</vt:lpstr>
      <vt:lpstr>Calibri</vt:lpstr>
      <vt:lpstr>Cambria</vt:lpstr>
      <vt:lpstr>Helvetica</vt:lpstr>
      <vt:lpstr>Times</vt:lpstr>
      <vt:lpstr>Times New Roman</vt:lpstr>
      <vt:lpstr>Adiacenza</vt:lpstr>
      <vt:lpstr>                        </vt:lpstr>
      <vt:lpstr>Presentazione standard di PowerPoint</vt:lpstr>
      <vt:lpstr>Presentazione standard di PowerPoint</vt:lpstr>
      <vt:lpstr>Presentazione standard di PowerPoint</vt:lpstr>
      <vt:lpstr>Presentazione standard di PowerPoint</vt:lpstr>
      <vt:lpstr>Le rettifiche sottrattive ai valori di costo 8.2.1</vt:lpstr>
      <vt:lpstr>Le rettifiche sottrattive ai valori di costo 8.2.1</vt:lpstr>
      <vt:lpstr> Schema di Profitti e Perdite con rilevazione rimanenze finali e ammortamenti </vt:lpstr>
      <vt:lpstr>Rettifiche integrative.  8.2.2</vt:lpstr>
      <vt:lpstr>Presentazione standard di PowerPoint</vt:lpstr>
      <vt:lpstr>Presentazione standard di PowerPoint</vt:lpstr>
      <vt:lpstr>Profitti e perdite</vt:lpstr>
      <vt:lpstr>Situazione Patrimoniale</vt:lpstr>
      <vt:lpstr>Presentazione standard di PowerPoint</vt:lpstr>
      <vt:lpstr>Competenza economica e finanziaria 8.2.3</vt:lpstr>
      <vt:lpstr>Presentazione standard di PowerPoint</vt:lpstr>
      <vt:lpstr>Il reddito</vt:lpstr>
      <vt:lpstr> Il capitale 8.3.1 </vt:lpstr>
      <vt:lpstr>Presentazione standard di PowerPoint</vt:lpstr>
      <vt:lpstr>Le aree di gestione e le figure di reddito 8.4</vt:lpstr>
      <vt:lpstr>Presentazione standard di PowerPoint</vt:lpstr>
      <vt:lpstr>Classificazione dei costi e ricavi secondo le varie gestioni</vt:lpstr>
      <vt:lpstr> Determinazione del reddito in risultati parziali tenendo conto delle varie gestioni </vt:lpstr>
      <vt:lpstr>Presentazione standard di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Silvia Fissi</dc:creator>
  <cp:lastModifiedBy>Maria Lucetta Russotto</cp:lastModifiedBy>
  <cp:revision>271</cp:revision>
  <cp:lastPrinted>2017-03-20T13:14:57Z</cp:lastPrinted>
  <dcterms:created xsi:type="dcterms:W3CDTF">2014-11-20T17:28:56Z</dcterms:created>
  <dcterms:modified xsi:type="dcterms:W3CDTF">2019-04-04T16:04:59Z</dcterms:modified>
</cp:coreProperties>
</file>