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30"/>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2" r:id="rId15"/>
    <p:sldId id="271" r:id="rId16"/>
    <p:sldId id="270" r:id="rId17"/>
    <p:sldId id="273" r:id="rId18"/>
    <p:sldId id="284" r:id="rId19"/>
    <p:sldId id="274" r:id="rId20"/>
    <p:sldId id="275" r:id="rId21"/>
    <p:sldId id="276" r:id="rId22"/>
    <p:sldId id="279" r:id="rId23"/>
    <p:sldId id="277" r:id="rId24"/>
    <p:sldId id="278"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743"/>
    <a:srgbClr val="8687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8634" autoAdjust="0"/>
  </p:normalViewPr>
  <p:slideViewPr>
    <p:cSldViewPr snapToGrid="0">
      <p:cViewPr varScale="1">
        <p:scale>
          <a:sx n="60" d="100"/>
          <a:sy n="60"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BFF33-C34B-4A3D-9082-AA274E240FDC}"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0622985E-5A9E-4E27-82F8-9D7128134414}">
      <dgm:prSet/>
      <dgm:spPr/>
      <dgm:t>
        <a:bodyPr/>
        <a:lstStyle/>
        <a:p>
          <a:r>
            <a:rPr lang="en-US" dirty="0"/>
            <a:t>-1.5% growth of British tourists in 2017</a:t>
          </a:r>
        </a:p>
      </dgm:t>
    </dgm:pt>
    <dgm:pt modelId="{6413F727-5BF9-4586-A3B7-BC47CF3D44F3}" type="parTrans" cxnId="{3C3152D0-D3C1-4D85-81D3-3009FB1FA4A0}">
      <dgm:prSet/>
      <dgm:spPr/>
      <dgm:t>
        <a:bodyPr/>
        <a:lstStyle/>
        <a:p>
          <a:endParaRPr lang="en-US"/>
        </a:p>
      </dgm:t>
    </dgm:pt>
    <dgm:pt modelId="{10E49754-389A-4B76-8C49-DE2C36C352D8}" type="sibTrans" cxnId="{3C3152D0-D3C1-4D85-81D3-3009FB1FA4A0}">
      <dgm:prSet/>
      <dgm:spPr/>
      <dgm:t>
        <a:bodyPr/>
        <a:lstStyle/>
        <a:p>
          <a:endParaRPr lang="en-US"/>
        </a:p>
      </dgm:t>
    </dgm:pt>
    <dgm:pt modelId="{4C8752FB-5EA0-4FA5-BD77-DD46989F73CC}">
      <dgm:prSet/>
      <dgm:spPr/>
      <dgm:t>
        <a:bodyPr/>
        <a:lstStyle/>
        <a:p>
          <a:r>
            <a:rPr lang="en-US"/>
            <a:t>Not so bad? Well actually it is…</a:t>
          </a:r>
        </a:p>
      </dgm:t>
    </dgm:pt>
    <dgm:pt modelId="{65A8FD12-2387-4C3C-A666-8C3E7C61F58D}" type="parTrans" cxnId="{E6244B95-F47D-4DF7-8DC7-97B2E8452AA7}">
      <dgm:prSet/>
      <dgm:spPr/>
      <dgm:t>
        <a:bodyPr/>
        <a:lstStyle/>
        <a:p>
          <a:endParaRPr lang="en-US"/>
        </a:p>
      </dgm:t>
    </dgm:pt>
    <dgm:pt modelId="{8AEBFCD3-B203-496A-9C83-3D27D8641688}" type="sibTrans" cxnId="{E6244B95-F47D-4DF7-8DC7-97B2E8452AA7}">
      <dgm:prSet/>
      <dgm:spPr/>
      <dgm:t>
        <a:bodyPr/>
        <a:lstStyle/>
        <a:p>
          <a:endParaRPr lang="en-US"/>
        </a:p>
      </dgm:t>
    </dgm:pt>
    <dgm:pt modelId="{A7865C08-CF86-4678-8EB9-E16BAD3AB843}">
      <dgm:prSet/>
      <dgm:spPr/>
      <dgm:t>
        <a:bodyPr/>
        <a:lstStyle/>
        <a:p>
          <a:r>
            <a:rPr lang="en-US"/>
            <a:t>What’s the reason?</a:t>
          </a:r>
        </a:p>
      </dgm:t>
    </dgm:pt>
    <dgm:pt modelId="{11C75C83-A7BD-43F3-B993-CE93CBD7AF19}" type="parTrans" cxnId="{F6C7CB36-3D68-4CCA-B18C-E8FB6D36F377}">
      <dgm:prSet/>
      <dgm:spPr/>
      <dgm:t>
        <a:bodyPr/>
        <a:lstStyle/>
        <a:p>
          <a:endParaRPr lang="en-US"/>
        </a:p>
      </dgm:t>
    </dgm:pt>
    <dgm:pt modelId="{E8303BBE-98AD-4094-8849-84A08D11849B}" type="sibTrans" cxnId="{F6C7CB36-3D68-4CCA-B18C-E8FB6D36F377}">
      <dgm:prSet/>
      <dgm:spPr/>
      <dgm:t>
        <a:bodyPr/>
        <a:lstStyle/>
        <a:p>
          <a:endParaRPr lang="en-US"/>
        </a:p>
      </dgm:t>
    </dgm:pt>
    <dgm:pt modelId="{F22DDF97-C2A1-4778-90E3-8BD13E5DC2F1}">
      <dgm:prSet/>
      <dgm:spPr/>
      <dgm:t>
        <a:bodyPr/>
        <a:lstStyle/>
        <a:p>
          <a:r>
            <a:rPr lang="en-US"/>
            <a:t>Why is this a problem? Quantity and timing!</a:t>
          </a:r>
        </a:p>
      </dgm:t>
    </dgm:pt>
    <dgm:pt modelId="{1C26A491-034D-4980-8810-D46307F48C8D}" type="parTrans" cxnId="{CDC0379B-7ACF-4B89-93DC-5338D13E1FC0}">
      <dgm:prSet/>
      <dgm:spPr/>
      <dgm:t>
        <a:bodyPr/>
        <a:lstStyle/>
        <a:p>
          <a:endParaRPr lang="en-US"/>
        </a:p>
      </dgm:t>
    </dgm:pt>
    <dgm:pt modelId="{430C4AAD-762F-4351-BAB8-B47CB15C73FE}" type="sibTrans" cxnId="{CDC0379B-7ACF-4B89-93DC-5338D13E1FC0}">
      <dgm:prSet/>
      <dgm:spPr/>
      <dgm:t>
        <a:bodyPr/>
        <a:lstStyle/>
        <a:p>
          <a:endParaRPr lang="en-US"/>
        </a:p>
      </dgm:t>
    </dgm:pt>
    <dgm:pt modelId="{ABC3B4DD-8AA4-4545-AF42-9DF79DB69B9B}" type="pres">
      <dgm:prSet presAssocID="{799BFF33-C34B-4A3D-9082-AA274E240FDC}" presName="outerComposite" presStyleCnt="0">
        <dgm:presLayoutVars>
          <dgm:chMax val="5"/>
          <dgm:dir/>
          <dgm:resizeHandles val="exact"/>
        </dgm:presLayoutVars>
      </dgm:prSet>
      <dgm:spPr/>
    </dgm:pt>
    <dgm:pt modelId="{BAA1764B-60D0-4CA1-93E9-CFE448599ED9}" type="pres">
      <dgm:prSet presAssocID="{799BFF33-C34B-4A3D-9082-AA274E240FDC}" presName="dummyMaxCanvas" presStyleCnt="0">
        <dgm:presLayoutVars/>
      </dgm:prSet>
      <dgm:spPr/>
    </dgm:pt>
    <dgm:pt modelId="{6882A3A1-1BF4-406C-A974-90DA2FCA3E2C}" type="pres">
      <dgm:prSet presAssocID="{799BFF33-C34B-4A3D-9082-AA274E240FDC}" presName="FourNodes_1" presStyleLbl="node1" presStyleIdx="0" presStyleCnt="4">
        <dgm:presLayoutVars>
          <dgm:bulletEnabled val="1"/>
        </dgm:presLayoutVars>
      </dgm:prSet>
      <dgm:spPr/>
    </dgm:pt>
    <dgm:pt modelId="{7B2B0984-48DF-47A9-84AA-7B42F5508FF0}" type="pres">
      <dgm:prSet presAssocID="{799BFF33-C34B-4A3D-9082-AA274E240FDC}" presName="FourNodes_2" presStyleLbl="node1" presStyleIdx="1" presStyleCnt="4">
        <dgm:presLayoutVars>
          <dgm:bulletEnabled val="1"/>
        </dgm:presLayoutVars>
      </dgm:prSet>
      <dgm:spPr/>
    </dgm:pt>
    <dgm:pt modelId="{FF725721-A815-44DA-8A0C-AFC48BFA9878}" type="pres">
      <dgm:prSet presAssocID="{799BFF33-C34B-4A3D-9082-AA274E240FDC}" presName="FourNodes_3" presStyleLbl="node1" presStyleIdx="2" presStyleCnt="4">
        <dgm:presLayoutVars>
          <dgm:bulletEnabled val="1"/>
        </dgm:presLayoutVars>
      </dgm:prSet>
      <dgm:spPr/>
    </dgm:pt>
    <dgm:pt modelId="{EDB2A2B7-A0F8-4DDE-BADC-6D95A4937E21}" type="pres">
      <dgm:prSet presAssocID="{799BFF33-C34B-4A3D-9082-AA274E240FDC}" presName="FourNodes_4" presStyleLbl="node1" presStyleIdx="3" presStyleCnt="4">
        <dgm:presLayoutVars>
          <dgm:bulletEnabled val="1"/>
        </dgm:presLayoutVars>
      </dgm:prSet>
      <dgm:spPr/>
    </dgm:pt>
    <dgm:pt modelId="{11FA0325-3E56-4498-972B-FCA1B23E4468}" type="pres">
      <dgm:prSet presAssocID="{799BFF33-C34B-4A3D-9082-AA274E240FDC}" presName="FourConn_1-2" presStyleLbl="fgAccFollowNode1" presStyleIdx="0" presStyleCnt="3">
        <dgm:presLayoutVars>
          <dgm:bulletEnabled val="1"/>
        </dgm:presLayoutVars>
      </dgm:prSet>
      <dgm:spPr/>
    </dgm:pt>
    <dgm:pt modelId="{A41FB449-D4B0-4A1D-8174-C7EC9F832E42}" type="pres">
      <dgm:prSet presAssocID="{799BFF33-C34B-4A3D-9082-AA274E240FDC}" presName="FourConn_2-3" presStyleLbl="fgAccFollowNode1" presStyleIdx="1" presStyleCnt="3">
        <dgm:presLayoutVars>
          <dgm:bulletEnabled val="1"/>
        </dgm:presLayoutVars>
      </dgm:prSet>
      <dgm:spPr/>
    </dgm:pt>
    <dgm:pt modelId="{1DE6CDA4-7A6B-4DE6-B1C7-447B970C3425}" type="pres">
      <dgm:prSet presAssocID="{799BFF33-C34B-4A3D-9082-AA274E240FDC}" presName="FourConn_3-4" presStyleLbl="fgAccFollowNode1" presStyleIdx="2" presStyleCnt="3">
        <dgm:presLayoutVars>
          <dgm:bulletEnabled val="1"/>
        </dgm:presLayoutVars>
      </dgm:prSet>
      <dgm:spPr/>
    </dgm:pt>
    <dgm:pt modelId="{7F49DEE4-3C40-4F22-8A95-FBBE824279EC}" type="pres">
      <dgm:prSet presAssocID="{799BFF33-C34B-4A3D-9082-AA274E240FDC}" presName="FourNodes_1_text" presStyleLbl="node1" presStyleIdx="3" presStyleCnt="4">
        <dgm:presLayoutVars>
          <dgm:bulletEnabled val="1"/>
        </dgm:presLayoutVars>
      </dgm:prSet>
      <dgm:spPr/>
    </dgm:pt>
    <dgm:pt modelId="{696D68B9-01F3-4C8A-97F3-D4FE19518354}" type="pres">
      <dgm:prSet presAssocID="{799BFF33-C34B-4A3D-9082-AA274E240FDC}" presName="FourNodes_2_text" presStyleLbl="node1" presStyleIdx="3" presStyleCnt="4">
        <dgm:presLayoutVars>
          <dgm:bulletEnabled val="1"/>
        </dgm:presLayoutVars>
      </dgm:prSet>
      <dgm:spPr/>
    </dgm:pt>
    <dgm:pt modelId="{E702D753-D7B3-42AC-848F-813C33D932A1}" type="pres">
      <dgm:prSet presAssocID="{799BFF33-C34B-4A3D-9082-AA274E240FDC}" presName="FourNodes_3_text" presStyleLbl="node1" presStyleIdx="3" presStyleCnt="4">
        <dgm:presLayoutVars>
          <dgm:bulletEnabled val="1"/>
        </dgm:presLayoutVars>
      </dgm:prSet>
      <dgm:spPr/>
    </dgm:pt>
    <dgm:pt modelId="{759A159C-AED4-404D-A04D-1E299336E376}" type="pres">
      <dgm:prSet presAssocID="{799BFF33-C34B-4A3D-9082-AA274E240FDC}" presName="FourNodes_4_text" presStyleLbl="node1" presStyleIdx="3" presStyleCnt="4">
        <dgm:presLayoutVars>
          <dgm:bulletEnabled val="1"/>
        </dgm:presLayoutVars>
      </dgm:prSet>
      <dgm:spPr/>
    </dgm:pt>
  </dgm:ptLst>
  <dgm:cxnLst>
    <dgm:cxn modelId="{AAF83416-2908-439C-BDC6-2D883F3BB61B}" type="presOf" srcId="{10E49754-389A-4B76-8C49-DE2C36C352D8}" destId="{11FA0325-3E56-4498-972B-FCA1B23E4468}" srcOrd="0" destOrd="0" presId="urn:microsoft.com/office/officeart/2005/8/layout/vProcess5"/>
    <dgm:cxn modelId="{A86EBB27-21AA-41A4-B09E-6D2F8C31025C}" type="presOf" srcId="{8AEBFCD3-B203-496A-9C83-3D27D8641688}" destId="{A41FB449-D4B0-4A1D-8174-C7EC9F832E42}" srcOrd="0" destOrd="0" presId="urn:microsoft.com/office/officeart/2005/8/layout/vProcess5"/>
    <dgm:cxn modelId="{315EBA2E-DAA7-44CC-860C-A4DA0DF628F6}" type="presOf" srcId="{799BFF33-C34B-4A3D-9082-AA274E240FDC}" destId="{ABC3B4DD-8AA4-4545-AF42-9DF79DB69B9B}" srcOrd="0" destOrd="0" presId="urn:microsoft.com/office/officeart/2005/8/layout/vProcess5"/>
    <dgm:cxn modelId="{F6C7CB36-3D68-4CCA-B18C-E8FB6D36F377}" srcId="{799BFF33-C34B-4A3D-9082-AA274E240FDC}" destId="{A7865C08-CF86-4678-8EB9-E16BAD3AB843}" srcOrd="2" destOrd="0" parTransId="{11C75C83-A7BD-43F3-B993-CE93CBD7AF19}" sibTransId="{E8303BBE-98AD-4094-8849-84A08D11849B}"/>
    <dgm:cxn modelId="{7348A267-FBC8-4AE3-BCF3-AA5E6766746C}" type="presOf" srcId="{F22DDF97-C2A1-4778-90E3-8BD13E5DC2F1}" destId="{759A159C-AED4-404D-A04D-1E299336E376}" srcOrd="1" destOrd="0" presId="urn:microsoft.com/office/officeart/2005/8/layout/vProcess5"/>
    <dgm:cxn modelId="{8A0C6391-802B-471A-A0F9-1CD35CB9E69A}" type="presOf" srcId="{F22DDF97-C2A1-4778-90E3-8BD13E5DC2F1}" destId="{EDB2A2B7-A0F8-4DDE-BADC-6D95A4937E21}" srcOrd="0" destOrd="0" presId="urn:microsoft.com/office/officeart/2005/8/layout/vProcess5"/>
    <dgm:cxn modelId="{E6244B95-F47D-4DF7-8DC7-97B2E8452AA7}" srcId="{799BFF33-C34B-4A3D-9082-AA274E240FDC}" destId="{4C8752FB-5EA0-4FA5-BD77-DD46989F73CC}" srcOrd="1" destOrd="0" parTransId="{65A8FD12-2387-4C3C-A666-8C3E7C61F58D}" sibTransId="{8AEBFCD3-B203-496A-9C83-3D27D8641688}"/>
    <dgm:cxn modelId="{CDC0379B-7ACF-4B89-93DC-5338D13E1FC0}" srcId="{799BFF33-C34B-4A3D-9082-AA274E240FDC}" destId="{F22DDF97-C2A1-4778-90E3-8BD13E5DC2F1}" srcOrd="3" destOrd="0" parTransId="{1C26A491-034D-4980-8810-D46307F48C8D}" sibTransId="{430C4AAD-762F-4351-BAB8-B47CB15C73FE}"/>
    <dgm:cxn modelId="{79E557A2-5A1E-4395-B162-DE434F04C6B0}" type="presOf" srcId="{E8303BBE-98AD-4094-8849-84A08D11849B}" destId="{1DE6CDA4-7A6B-4DE6-B1C7-447B970C3425}" srcOrd="0" destOrd="0" presId="urn:microsoft.com/office/officeart/2005/8/layout/vProcess5"/>
    <dgm:cxn modelId="{BD5E2FBB-2F10-4FC3-BEF8-12A8F87DC376}" type="presOf" srcId="{0622985E-5A9E-4E27-82F8-9D7128134414}" destId="{6882A3A1-1BF4-406C-A974-90DA2FCA3E2C}" srcOrd="0" destOrd="0" presId="urn:microsoft.com/office/officeart/2005/8/layout/vProcess5"/>
    <dgm:cxn modelId="{387B95C0-5000-4D25-8503-716A58C9BE91}" type="presOf" srcId="{0622985E-5A9E-4E27-82F8-9D7128134414}" destId="{7F49DEE4-3C40-4F22-8A95-FBBE824279EC}" srcOrd="1" destOrd="0" presId="urn:microsoft.com/office/officeart/2005/8/layout/vProcess5"/>
    <dgm:cxn modelId="{63ED0FC4-8A00-47DC-B14B-6645FA8BB181}" type="presOf" srcId="{A7865C08-CF86-4678-8EB9-E16BAD3AB843}" destId="{E702D753-D7B3-42AC-848F-813C33D932A1}" srcOrd="1" destOrd="0" presId="urn:microsoft.com/office/officeart/2005/8/layout/vProcess5"/>
    <dgm:cxn modelId="{C06CCECA-95C3-454A-B316-6182A55D0C4B}" type="presOf" srcId="{4C8752FB-5EA0-4FA5-BD77-DD46989F73CC}" destId="{696D68B9-01F3-4C8A-97F3-D4FE19518354}" srcOrd="1" destOrd="0" presId="urn:microsoft.com/office/officeart/2005/8/layout/vProcess5"/>
    <dgm:cxn modelId="{3C3152D0-D3C1-4D85-81D3-3009FB1FA4A0}" srcId="{799BFF33-C34B-4A3D-9082-AA274E240FDC}" destId="{0622985E-5A9E-4E27-82F8-9D7128134414}" srcOrd="0" destOrd="0" parTransId="{6413F727-5BF9-4586-A3B7-BC47CF3D44F3}" sibTransId="{10E49754-389A-4B76-8C49-DE2C36C352D8}"/>
    <dgm:cxn modelId="{9F6D84DA-84BF-4667-9AA8-4F96168CADF3}" type="presOf" srcId="{4C8752FB-5EA0-4FA5-BD77-DD46989F73CC}" destId="{7B2B0984-48DF-47A9-84AA-7B42F5508FF0}" srcOrd="0" destOrd="0" presId="urn:microsoft.com/office/officeart/2005/8/layout/vProcess5"/>
    <dgm:cxn modelId="{B12617EC-82A6-419A-BDC1-4012879C234A}" type="presOf" srcId="{A7865C08-CF86-4678-8EB9-E16BAD3AB843}" destId="{FF725721-A815-44DA-8A0C-AFC48BFA9878}" srcOrd="0" destOrd="0" presId="urn:microsoft.com/office/officeart/2005/8/layout/vProcess5"/>
    <dgm:cxn modelId="{BD5C98FF-3AC0-43A8-BFA1-ABE2A7F34F57}" type="presParOf" srcId="{ABC3B4DD-8AA4-4545-AF42-9DF79DB69B9B}" destId="{BAA1764B-60D0-4CA1-93E9-CFE448599ED9}" srcOrd="0" destOrd="0" presId="urn:microsoft.com/office/officeart/2005/8/layout/vProcess5"/>
    <dgm:cxn modelId="{3A208B58-78FD-4D8D-91EA-E1B2A155BA45}" type="presParOf" srcId="{ABC3B4DD-8AA4-4545-AF42-9DF79DB69B9B}" destId="{6882A3A1-1BF4-406C-A974-90DA2FCA3E2C}" srcOrd="1" destOrd="0" presId="urn:microsoft.com/office/officeart/2005/8/layout/vProcess5"/>
    <dgm:cxn modelId="{1A51F016-BD84-48E7-8FC3-C9D840F9A9FB}" type="presParOf" srcId="{ABC3B4DD-8AA4-4545-AF42-9DF79DB69B9B}" destId="{7B2B0984-48DF-47A9-84AA-7B42F5508FF0}" srcOrd="2" destOrd="0" presId="urn:microsoft.com/office/officeart/2005/8/layout/vProcess5"/>
    <dgm:cxn modelId="{70D7036F-979B-4338-ABFF-8299A679B325}" type="presParOf" srcId="{ABC3B4DD-8AA4-4545-AF42-9DF79DB69B9B}" destId="{FF725721-A815-44DA-8A0C-AFC48BFA9878}" srcOrd="3" destOrd="0" presId="urn:microsoft.com/office/officeart/2005/8/layout/vProcess5"/>
    <dgm:cxn modelId="{B88823B2-391E-4EF4-BEDC-042B0AD42951}" type="presParOf" srcId="{ABC3B4DD-8AA4-4545-AF42-9DF79DB69B9B}" destId="{EDB2A2B7-A0F8-4DDE-BADC-6D95A4937E21}" srcOrd="4" destOrd="0" presId="urn:microsoft.com/office/officeart/2005/8/layout/vProcess5"/>
    <dgm:cxn modelId="{6560BBEC-BFAA-4F50-92E0-F67693083AB2}" type="presParOf" srcId="{ABC3B4DD-8AA4-4545-AF42-9DF79DB69B9B}" destId="{11FA0325-3E56-4498-972B-FCA1B23E4468}" srcOrd="5" destOrd="0" presId="urn:microsoft.com/office/officeart/2005/8/layout/vProcess5"/>
    <dgm:cxn modelId="{EEACB727-8A91-4D05-8006-A5E34D5FC73F}" type="presParOf" srcId="{ABC3B4DD-8AA4-4545-AF42-9DF79DB69B9B}" destId="{A41FB449-D4B0-4A1D-8174-C7EC9F832E42}" srcOrd="6" destOrd="0" presId="urn:microsoft.com/office/officeart/2005/8/layout/vProcess5"/>
    <dgm:cxn modelId="{45C24FBE-2E5E-42A6-A88A-C42D59BE4F50}" type="presParOf" srcId="{ABC3B4DD-8AA4-4545-AF42-9DF79DB69B9B}" destId="{1DE6CDA4-7A6B-4DE6-B1C7-447B970C3425}" srcOrd="7" destOrd="0" presId="urn:microsoft.com/office/officeart/2005/8/layout/vProcess5"/>
    <dgm:cxn modelId="{BA404E56-88B6-4129-BAA4-3CF849576C43}" type="presParOf" srcId="{ABC3B4DD-8AA4-4545-AF42-9DF79DB69B9B}" destId="{7F49DEE4-3C40-4F22-8A95-FBBE824279EC}" srcOrd="8" destOrd="0" presId="urn:microsoft.com/office/officeart/2005/8/layout/vProcess5"/>
    <dgm:cxn modelId="{FB4E659E-FC1C-442D-86D6-32E30F3D3625}" type="presParOf" srcId="{ABC3B4DD-8AA4-4545-AF42-9DF79DB69B9B}" destId="{696D68B9-01F3-4C8A-97F3-D4FE19518354}" srcOrd="9" destOrd="0" presId="urn:microsoft.com/office/officeart/2005/8/layout/vProcess5"/>
    <dgm:cxn modelId="{B80B7115-0BB2-48CE-B864-FA970BB95066}" type="presParOf" srcId="{ABC3B4DD-8AA4-4545-AF42-9DF79DB69B9B}" destId="{E702D753-D7B3-42AC-848F-813C33D932A1}" srcOrd="10" destOrd="0" presId="urn:microsoft.com/office/officeart/2005/8/layout/vProcess5"/>
    <dgm:cxn modelId="{690FCDD2-6A5D-4F69-B0FB-8E9CA0CD10E8}" type="presParOf" srcId="{ABC3B4DD-8AA4-4545-AF42-9DF79DB69B9B}" destId="{759A159C-AED4-404D-A04D-1E299336E37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0F0D6-11BD-4B55-A87B-061B9539597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E7C29B4-9191-4ECD-A428-BAD26984E92B}">
      <dgm:prSet/>
      <dgm:spPr/>
      <dgm:t>
        <a:bodyPr/>
        <a:lstStyle/>
        <a:p>
          <a:r>
            <a:rPr lang="en-US"/>
            <a:t>“Good” news for French tourists and bad news for British tourists</a:t>
          </a:r>
        </a:p>
      </dgm:t>
    </dgm:pt>
    <dgm:pt modelId="{5F2E7E6B-3869-4A99-B29B-41E01E104C30}" type="parTrans" cxnId="{BBFF2106-F940-4767-A1ED-E36F12754F8E}">
      <dgm:prSet/>
      <dgm:spPr/>
      <dgm:t>
        <a:bodyPr/>
        <a:lstStyle/>
        <a:p>
          <a:endParaRPr lang="en-US"/>
        </a:p>
      </dgm:t>
    </dgm:pt>
    <dgm:pt modelId="{B7749665-F3E9-4306-B1B8-98CD993620D1}" type="sibTrans" cxnId="{BBFF2106-F940-4767-A1ED-E36F12754F8E}">
      <dgm:prSet/>
      <dgm:spPr/>
      <dgm:t>
        <a:bodyPr/>
        <a:lstStyle/>
        <a:p>
          <a:endParaRPr lang="en-US"/>
        </a:p>
      </dgm:t>
    </dgm:pt>
    <dgm:pt modelId="{210D1391-7EE1-4ACE-86EF-4B298DF4E1A3}">
      <dgm:prSet/>
      <dgm:spPr/>
      <dgm:t>
        <a:bodyPr/>
        <a:lstStyle/>
        <a:p>
          <a:r>
            <a:rPr lang="en-US"/>
            <a:t>Deal or no deal scenario</a:t>
          </a:r>
        </a:p>
      </dgm:t>
    </dgm:pt>
    <dgm:pt modelId="{02508964-C395-4B32-8B76-D6AACDD82F3E}" type="parTrans" cxnId="{546A6EB0-C7B2-4147-ADB7-45C37218AA39}">
      <dgm:prSet/>
      <dgm:spPr/>
      <dgm:t>
        <a:bodyPr/>
        <a:lstStyle/>
        <a:p>
          <a:endParaRPr lang="en-US"/>
        </a:p>
      </dgm:t>
    </dgm:pt>
    <dgm:pt modelId="{B2CC42AF-BD03-4F55-B2F3-CF28F23C8047}" type="sibTrans" cxnId="{546A6EB0-C7B2-4147-ADB7-45C37218AA39}">
      <dgm:prSet/>
      <dgm:spPr/>
      <dgm:t>
        <a:bodyPr/>
        <a:lstStyle/>
        <a:p>
          <a:endParaRPr lang="en-US"/>
        </a:p>
      </dgm:t>
    </dgm:pt>
    <dgm:pt modelId="{8550A463-E203-40CF-8F64-B032FD5BD45D}">
      <dgm:prSet/>
      <dgm:spPr/>
      <dgm:t>
        <a:bodyPr/>
        <a:lstStyle/>
        <a:p>
          <a:r>
            <a:rPr lang="en-US" dirty="0"/>
            <a:t>Concrete numbers for France</a:t>
          </a:r>
        </a:p>
      </dgm:t>
    </dgm:pt>
    <dgm:pt modelId="{70AB5D62-3AD2-42B4-9837-F0BD84F5B39D}" type="parTrans" cxnId="{4615CB8A-57A7-4D5C-95A1-6C6C6822A4B5}">
      <dgm:prSet/>
      <dgm:spPr/>
      <dgm:t>
        <a:bodyPr/>
        <a:lstStyle/>
        <a:p>
          <a:endParaRPr lang="en-US"/>
        </a:p>
      </dgm:t>
    </dgm:pt>
    <dgm:pt modelId="{19D806BF-E0CF-451D-8099-C979B7BDADC3}" type="sibTrans" cxnId="{4615CB8A-57A7-4D5C-95A1-6C6C6822A4B5}">
      <dgm:prSet/>
      <dgm:spPr/>
      <dgm:t>
        <a:bodyPr/>
        <a:lstStyle/>
        <a:p>
          <a:endParaRPr lang="en-US"/>
        </a:p>
      </dgm:t>
    </dgm:pt>
    <dgm:pt modelId="{2D1182B1-6C1E-495F-A8EF-A252359A40E9}" type="pres">
      <dgm:prSet presAssocID="{3C00F0D6-11BD-4B55-A87B-061B9539597D}" presName="linear" presStyleCnt="0">
        <dgm:presLayoutVars>
          <dgm:animLvl val="lvl"/>
          <dgm:resizeHandles val="exact"/>
        </dgm:presLayoutVars>
      </dgm:prSet>
      <dgm:spPr/>
    </dgm:pt>
    <dgm:pt modelId="{652753D6-0E44-4B4B-9083-9CC8CD198F0B}" type="pres">
      <dgm:prSet presAssocID="{9E7C29B4-9191-4ECD-A428-BAD26984E92B}" presName="parentText" presStyleLbl="node1" presStyleIdx="0" presStyleCnt="3">
        <dgm:presLayoutVars>
          <dgm:chMax val="0"/>
          <dgm:bulletEnabled val="1"/>
        </dgm:presLayoutVars>
      </dgm:prSet>
      <dgm:spPr/>
    </dgm:pt>
    <dgm:pt modelId="{01FEB4E5-6340-4739-BB52-6D23B335921E}" type="pres">
      <dgm:prSet presAssocID="{B7749665-F3E9-4306-B1B8-98CD993620D1}" presName="spacer" presStyleCnt="0"/>
      <dgm:spPr/>
    </dgm:pt>
    <dgm:pt modelId="{91D72930-B71F-4611-8A8D-DB0357B0F1E1}" type="pres">
      <dgm:prSet presAssocID="{210D1391-7EE1-4ACE-86EF-4B298DF4E1A3}" presName="parentText" presStyleLbl="node1" presStyleIdx="1" presStyleCnt="3">
        <dgm:presLayoutVars>
          <dgm:chMax val="0"/>
          <dgm:bulletEnabled val="1"/>
        </dgm:presLayoutVars>
      </dgm:prSet>
      <dgm:spPr/>
    </dgm:pt>
    <dgm:pt modelId="{A0D8386D-EC8E-4299-A2E2-B121B4C5AF21}" type="pres">
      <dgm:prSet presAssocID="{B2CC42AF-BD03-4F55-B2F3-CF28F23C8047}" presName="spacer" presStyleCnt="0"/>
      <dgm:spPr/>
    </dgm:pt>
    <dgm:pt modelId="{349D764A-5588-4713-AD40-FC60116C82E6}" type="pres">
      <dgm:prSet presAssocID="{8550A463-E203-40CF-8F64-B032FD5BD45D}" presName="parentText" presStyleLbl="node1" presStyleIdx="2" presStyleCnt="3">
        <dgm:presLayoutVars>
          <dgm:chMax val="0"/>
          <dgm:bulletEnabled val="1"/>
        </dgm:presLayoutVars>
      </dgm:prSet>
      <dgm:spPr/>
    </dgm:pt>
  </dgm:ptLst>
  <dgm:cxnLst>
    <dgm:cxn modelId="{BBFF2106-F940-4767-A1ED-E36F12754F8E}" srcId="{3C00F0D6-11BD-4B55-A87B-061B9539597D}" destId="{9E7C29B4-9191-4ECD-A428-BAD26984E92B}" srcOrd="0" destOrd="0" parTransId="{5F2E7E6B-3869-4A99-B29B-41E01E104C30}" sibTransId="{B7749665-F3E9-4306-B1B8-98CD993620D1}"/>
    <dgm:cxn modelId="{B3B9942C-43CA-4E3B-BA2B-F7C43818190B}" type="presOf" srcId="{210D1391-7EE1-4ACE-86EF-4B298DF4E1A3}" destId="{91D72930-B71F-4611-8A8D-DB0357B0F1E1}" srcOrd="0" destOrd="0" presId="urn:microsoft.com/office/officeart/2005/8/layout/vList2"/>
    <dgm:cxn modelId="{68DF4077-94D6-4D07-BD45-B539ABCE3A2C}" type="presOf" srcId="{3C00F0D6-11BD-4B55-A87B-061B9539597D}" destId="{2D1182B1-6C1E-495F-A8EF-A252359A40E9}" srcOrd="0" destOrd="0" presId="urn:microsoft.com/office/officeart/2005/8/layout/vList2"/>
    <dgm:cxn modelId="{4615CB8A-57A7-4D5C-95A1-6C6C6822A4B5}" srcId="{3C00F0D6-11BD-4B55-A87B-061B9539597D}" destId="{8550A463-E203-40CF-8F64-B032FD5BD45D}" srcOrd="2" destOrd="0" parTransId="{70AB5D62-3AD2-42B4-9837-F0BD84F5B39D}" sibTransId="{19D806BF-E0CF-451D-8099-C979B7BDADC3}"/>
    <dgm:cxn modelId="{546A6EB0-C7B2-4147-ADB7-45C37218AA39}" srcId="{3C00F0D6-11BD-4B55-A87B-061B9539597D}" destId="{210D1391-7EE1-4ACE-86EF-4B298DF4E1A3}" srcOrd="1" destOrd="0" parTransId="{02508964-C395-4B32-8B76-D6AACDD82F3E}" sibTransId="{B2CC42AF-BD03-4F55-B2F3-CF28F23C8047}"/>
    <dgm:cxn modelId="{D80E3FB9-8623-4030-A164-9BAD13C7E4EE}" type="presOf" srcId="{8550A463-E203-40CF-8F64-B032FD5BD45D}" destId="{349D764A-5588-4713-AD40-FC60116C82E6}" srcOrd="0" destOrd="0" presId="urn:microsoft.com/office/officeart/2005/8/layout/vList2"/>
    <dgm:cxn modelId="{ADA3C4BF-397B-4CF5-ABBA-4697FAF8420B}" type="presOf" srcId="{9E7C29B4-9191-4ECD-A428-BAD26984E92B}" destId="{652753D6-0E44-4B4B-9083-9CC8CD198F0B}" srcOrd="0" destOrd="0" presId="urn:microsoft.com/office/officeart/2005/8/layout/vList2"/>
    <dgm:cxn modelId="{CC33FC00-E348-43D9-BD9E-1D56298D48E3}" type="presParOf" srcId="{2D1182B1-6C1E-495F-A8EF-A252359A40E9}" destId="{652753D6-0E44-4B4B-9083-9CC8CD198F0B}" srcOrd="0" destOrd="0" presId="urn:microsoft.com/office/officeart/2005/8/layout/vList2"/>
    <dgm:cxn modelId="{893F601A-5FED-4226-845D-267D4DF6EB55}" type="presParOf" srcId="{2D1182B1-6C1E-495F-A8EF-A252359A40E9}" destId="{01FEB4E5-6340-4739-BB52-6D23B335921E}" srcOrd="1" destOrd="0" presId="urn:microsoft.com/office/officeart/2005/8/layout/vList2"/>
    <dgm:cxn modelId="{295E8C4B-2369-493D-B3A3-010E932457D6}" type="presParOf" srcId="{2D1182B1-6C1E-495F-A8EF-A252359A40E9}" destId="{91D72930-B71F-4611-8A8D-DB0357B0F1E1}" srcOrd="2" destOrd="0" presId="urn:microsoft.com/office/officeart/2005/8/layout/vList2"/>
    <dgm:cxn modelId="{72050B2A-07B7-4C8E-8995-63FFAF65C110}" type="presParOf" srcId="{2D1182B1-6C1E-495F-A8EF-A252359A40E9}" destId="{A0D8386D-EC8E-4299-A2E2-B121B4C5AF21}" srcOrd="3" destOrd="0" presId="urn:microsoft.com/office/officeart/2005/8/layout/vList2"/>
    <dgm:cxn modelId="{42B5BF39-BFC5-40C4-8AB6-DD11A027BE59}" type="presParOf" srcId="{2D1182B1-6C1E-495F-A8EF-A252359A40E9}" destId="{349D764A-5588-4713-AD40-FC60116C82E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FCF51A-085F-4E7C-AFD4-3091B80B10C2}"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694927F3-C4F7-410C-B2A2-D240E6CD1350}">
      <dgm:prSet/>
      <dgm:spPr/>
      <dgm:t>
        <a:bodyPr/>
        <a:lstStyle/>
        <a:p>
          <a:r>
            <a:rPr lang="en-US"/>
            <a:t>60 000 French people</a:t>
          </a:r>
        </a:p>
      </dgm:t>
    </dgm:pt>
    <dgm:pt modelId="{518513D8-240F-4126-9957-C9C80CC7305A}" type="parTrans" cxnId="{49DDC41C-F181-4177-BF55-ED2B69D3100A}">
      <dgm:prSet/>
      <dgm:spPr/>
      <dgm:t>
        <a:bodyPr/>
        <a:lstStyle/>
        <a:p>
          <a:endParaRPr lang="en-US"/>
        </a:p>
      </dgm:t>
    </dgm:pt>
    <dgm:pt modelId="{23F700E6-EF7F-459C-9913-EF12EFD33172}" type="sibTrans" cxnId="{49DDC41C-F181-4177-BF55-ED2B69D3100A}">
      <dgm:prSet/>
      <dgm:spPr/>
      <dgm:t>
        <a:bodyPr/>
        <a:lstStyle/>
        <a:p>
          <a:endParaRPr lang="en-US"/>
        </a:p>
      </dgm:t>
    </dgm:pt>
    <dgm:pt modelId="{85A9F9D6-6B27-49C3-83AA-2EA94D61A6EC}">
      <dgm:prSet/>
      <dgm:spPr/>
      <dgm:t>
        <a:bodyPr/>
        <a:lstStyle/>
        <a:p>
          <a:r>
            <a:rPr lang="en-US"/>
            <a:t>Work in the finance scene </a:t>
          </a:r>
        </a:p>
      </dgm:t>
    </dgm:pt>
    <dgm:pt modelId="{69E99B41-1286-4370-9B89-3A32C9DF3119}" type="parTrans" cxnId="{7C2007A4-3477-4278-9AF3-2491CC8E169B}">
      <dgm:prSet/>
      <dgm:spPr/>
      <dgm:t>
        <a:bodyPr/>
        <a:lstStyle/>
        <a:p>
          <a:endParaRPr lang="en-US"/>
        </a:p>
      </dgm:t>
    </dgm:pt>
    <dgm:pt modelId="{051E060A-801A-4C22-8651-8B0B802E09C7}" type="sibTrans" cxnId="{7C2007A4-3477-4278-9AF3-2491CC8E169B}">
      <dgm:prSet/>
      <dgm:spPr/>
      <dgm:t>
        <a:bodyPr/>
        <a:lstStyle/>
        <a:p>
          <a:endParaRPr lang="en-US"/>
        </a:p>
      </dgm:t>
    </dgm:pt>
    <dgm:pt modelId="{CA9BF956-E2FF-4134-9920-39326EE1BE9A}">
      <dgm:prSet/>
      <dgm:spPr/>
      <dgm:t>
        <a:bodyPr/>
        <a:lstStyle/>
        <a:p>
          <a:r>
            <a:rPr lang="en-US"/>
            <a:t>In London and canary wharf</a:t>
          </a:r>
        </a:p>
      </dgm:t>
    </dgm:pt>
    <dgm:pt modelId="{8CD58F70-2327-4C27-A2B1-DC7E19D12829}" type="parTrans" cxnId="{5388EEEB-6066-431A-A116-6D9019517B71}">
      <dgm:prSet/>
      <dgm:spPr/>
      <dgm:t>
        <a:bodyPr/>
        <a:lstStyle/>
        <a:p>
          <a:endParaRPr lang="en-US"/>
        </a:p>
      </dgm:t>
    </dgm:pt>
    <dgm:pt modelId="{DD6E980A-E54D-40AC-A59B-4518750C674C}" type="sibTrans" cxnId="{5388EEEB-6066-431A-A116-6D9019517B71}">
      <dgm:prSet/>
      <dgm:spPr/>
      <dgm:t>
        <a:bodyPr/>
        <a:lstStyle/>
        <a:p>
          <a:endParaRPr lang="en-US"/>
        </a:p>
      </dgm:t>
    </dgm:pt>
    <dgm:pt modelId="{4E51D28F-3189-4650-854A-E04F5A88DCAD}">
      <dgm:prSet/>
      <dgm:spPr/>
      <dgm:t>
        <a:bodyPr/>
        <a:lstStyle/>
        <a:p>
          <a:r>
            <a:rPr lang="en-US"/>
            <a:t>Some businesses centers: French outnumber the British people (60 000/300 000)</a:t>
          </a:r>
        </a:p>
      </dgm:t>
    </dgm:pt>
    <dgm:pt modelId="{759C2828-585E-4628-A7D8-2267992B3B6B}" type="parTrans" cxnId="{F46579FA-55DB-42CC-B5A8-30117724FF12}">
      <dgm:prSet/>
      <dgm:spPr/>
      <dgm:t>
        <a:bodyPr/>
        <a:lstStyle/>
        <a:p>
          <a:endParaRPr lang="en-US"/>
        </a:p>
      </dgm:t>
    </dgm:pt>
    <dgm:pt modelId="{642A6188-DD3A-4928-B450-058E7D34D1CE}" type="sibTrans" cxnId="{F46579FA-55DB-42CC-B5A8-30117724FF12}">
      <dgm:prSet/>
      <dgm:spPr/>
      <dgm:t>
        <a:bodyPr/>
        <a:lstStyle/>
        <a:p>
          <a:endParaRPr lang="en-US"/>
        </a:p>
      </dgm:t>
    </dgm:pt>
    <dgm:pt modelId="{41247935-5ECD-4190-97E1-D052C581C917}">
      <dgm:prSet/>
      <dgm:spPr/>
      <dgm:t>
        <a:bodyPr/>
        <a:lstStyle/>
        <a:p>
          <a:r>
            <a:rPr lang="en-US"/>
            <a:t>Reasons to work in Britain </a:t>
          </a:r>
        </a:p>
      </dgm:t>
    </dgm:pt>
    <dgm:pt modelId="{BBACE7B4-D058-4ED6-8CE5-03F6C2BE940F}" type="parTrans" cxnId="{C895EFB0-3B96-43C9-9E14-5AC901447E4A}">
      <dgm:prSet/>
      <dgm:spPr/>
      <dgm:t>
        <a:bodyPr/>
        <a:lstStyle/>
        <a:p>
          <a:endParaRPr lang="en-US"/>
        </a:p>
      </dgm:t>
    </dgm:pt>
    <dgm:pt modelId="{C650FCDF-8D73-447E-BE03-1AA66594BFE2}" type="sibTrans" cxnId="{C895EFB0-3B96-43C9-9E14-5AC901447E4A}">
      <dgm:prSet/>
      <dgm:spPr/>
      <dgm:t>
        <a:bodyPr/>
        <a:lstStyle/>
        <a:p>
          <a:endParaRPr lang="en-US"/>
        </a:p>
      </dgm:t>
    </dgm:pt>
    <dgm:pt modelId="{D435BEA6-405C-4EEA-8C97-76B3B968B8AE}">
      <dgm:prSet/>
      <dgm:spPr/>
      <dgm:t>
        <a:bodyPr/>
        <a:lstStyle/>
        <a:p>
          <a:r>
            <a:rPr lang="en-US"/>
            <a:t>Higher salaries</a:t>
          </a:r>
        </a:p>
      </dgm:t>
    </dgm:pt>
    <dgm:pt modelId="{4B3E2C32-334B-4914-9A04-FBAAB497FD48}" type="parTrans" cxnId="{F019FDC0-9879-48F1-825C-4B5A8A800D17}">
      <dgm:prSet/>
      <dgm:spPr/>
      <dgm:t>
        <a:bodyPr/>
        <a:lstStyle/>
        <a:p>
          <a:endParaRPr lang="en-US"/>
        </a:p>
      </dgm:t>
    </dgm:pt>
    <dgm:pt modelId="{3F4FA802-ABE3-48EC-99E1-9495114F72A8}" type="sibTrans" cxnId="{F019FDC0-9879-48F1-825C-4B5A8A800D17}">
      <dgm:prSet/>
      <dgm:spPr/>
      <dgm:t>
        <a:bodyPr/>
        <a:lstStyle/>
        <a:p>
          <a:endParaRPr lang="en-US"/>
        </a:p>
      </dgm:t>
    </dgm:pt>
    <dgm:pt modelId="{6D762747-395A-481B-92D0-DB3E09A4A8C4}">
      <dgm:prSet/>
      <dgm:spPr/>
      <dgm:t>
        <a:bodyPr/>
        <a:lstStyle/>
        <a:p>
          <a:r>
            <a:rPr lang="en-US"/>
            <a:t>Lower rates</a:t>
          </a:r>
        </a:p>
      </dgm:t>
    </dgm:pt>
    <dgm:pt modelId="{891E3110-BC7F-41E3-88AC-EF504232C6D1}" type="parTrans" cxnId="{17882C21-9EA4-4575-B55A-EACE1D63F31B}">
      <dgm:prSet/>
      <dgm:spPr/>
      <dgm:t>
        <a:bodyPr/>
        <a:lstStyle/>
        <a:p>
          <a:endParaRPr lang="en-US"/>
        </a:p>
      </dgm:t>
    </dgm:pt>
    <dgm:pt modelId="{79123E11-69FB-47FB-B104-CA198A1D28C0}" type="sibTrans" cxnId="{17882C21-9EA4-4575-B55A-EACE1D63F31B}">
      <dgm:prSet/>
      <dgm:spPr/>
      <dgm:t>
        <a:bodyPr/>
        <a:lstStyle/>
        <a:p>
          <a:endParaRPr lang="en-US"/>
        </a:p>
      </dgm:t>
    </dgm:pt>
    <dgm:pt modelId="{65F0A578-58A4-481D-82F6-FC80220F9372}">
      <dgm:prSet/>
      <dgm:spPr/>
      <dgm:t>
        <a:bodyPr/>
        <a:lstStyle/>
        <a:p>
          <a:r>
            <a:rPr lang="en-US"/>
            <a:t>Geographical proximity</a:t>
          </a:r>
        </a:p>
      </dgm:t>
    </dgm:pt>
    <dgm:pt modelId="{83CDA515-A6EB-4FEB-A6E1-BED7A4FBCCBB}" type="parTrans" cxnId="{99C6F3F4-2A55-4F25-AA40-C7F3BCABFF69}">
      <dgm:prSet/>
      <dgm:spPr/>
      <dgm:t>
        <a:bodyPr/>
        <a:lstStyle/>
        <a:p>
          <a:endParaRPr lang="en-US"/>
        </a:p>
      </dgm:t>
    </dgm:pt>
    <dgm:pt modelId="{C653B03A-2A68-4222-94A5-5B1348409FBC}" type="sibTrans" cxnId="{99C6F3F4-2A55-4F25-AA40-C7F3BCABFF69}">
      <dgm:prSet/>
      <dgm:spPr/>
      <dgm:t>
        <a:bodyPr/>
        <a:lstStyle/>
        <a:p>
          <a:endParaRPr lang="en-US"/>
        </a:p>
      </dgm:t>
    </dgm:pt>
    <dgm:pt modelId="{7243D7B9-56D1-4F20-847C-A36083156C43}">
      <dgm:prSet/>
      <dgm:spPr/>
      <dgm:t>
        <a:bodyPr/>
        <a:lstStyle/>
        <a:p>
          <a:r>
            <a:rPr lang="en-US"/>
            <a:t>Low unemployment (5,6%, in France 10,4%)</a:t>
          </a:r>
        </a:p>
      </dgm:t>
    </dgm:pt>
    <dgm:pt modelId="{060E367F-E128-48DC-BD10-50F01A22D4BA}" type="parTrans" cxnId="{F1855DE2-C77A-46B0-87A4-26225AD4D13D}">
      <dgm:prSet/>
      <dgm:spPr/>
      <dgm:t>
        <a:bodyPr/>
        <a:lstStyle/>
        <a:p>
          <a:endParaRPr lang="en-US"/>
        </a:p>
      </dgm:t>
    </dgm:pt>
    <dgm:pt modelId="{C87E7B35-501C-4DEC-9A5C-BDB3EB9C8929}" type="sibTrans" cxnId="{F1855DE2-C77A-46B0-87A4-26225AD4D13D}">
      <dgm:prSet/>
      <dgm:spPr/>
      <dgm:t>
        <a:bodyPr/>
        <a:lstStyle/>
        <a:p>
          <a:endParaRPr lang="en-US"/>
        </a:p>
      </dgm:t>
    </dgm:pt>
    <dgm:pt modelId="{CBA65DBA-378E-4390-9389-54E5C071DF79}">
      <dgm:prSet/>
      <dgm:spPr/>
      <dgm:t>
        <a:bodyPr/>
        <a:lstStyle/>
        <a:p>
          <a:r>
            <a:rPr lang="en-US"/>
            <a:t>Job opportunities for further carrier</a:t>
          </a:r>
        </a:p>
      </dgm:t>
    </dgm:pt>
    <dgm:pt modelId="{06939589-3BB8-4D2E-8F6E-5E96F15EB9F7}" type="parTrans" cxnId="{ED38D669-62C7-4365-AFB3-4BBD206EAF41}">
      <dgm:prSet/>
      <dgm:spPr/>
      <dgm:t>
        <a:bodyPr/>
        <a:lstStyle/>
        <a:p>
          <a:endParaRPr lang="en-US"/>
        </a:p>
      </dgm:t>
    </dgm:pt>
    <dgm:pt modelId="{C664F971-C929-4903-8B75-EB09FA88B8D5}" type="sibTrans" cxnId="{ED38D669-62C7-4365-AFB3-4BBD206EAF41}">
      <dgm:prSet/>
      <dgm:spPr/>
      <dgm:t>
        <a:bodyPr/>
        <a:lstStyle/>
        <a:p>
          <a:endParaRPr lang="en-US"/>
        </a:p>
      </dgm:t>
    </dgm:pt>
    <dgm:pt modelId="{CFBCB1BC-7EFB-49B6-A5D8-FB655D08538F}">
      <dgm:prSet/>
      <dgm:spPr/>
      <dgm:t>
        <a:bodyPr/>
        <a:lstStyle/>
        <a:p>
          <a:r>
            <a:rPr lang="en-US"/>
            <a:t>3,000 French businesses employing nearly 400,000 people in the UK</a:t>
          </a:r>
        </a:p>
      </dgm:t>
    </dgm:pt>
    <dgm:pt modelId="{369CAC2C-B723-4423-9664-8C9CF10041D0}" type="parTrans" cxnId="{CBBE0182-8594-4926-A41A-42FA716E5DC8}">
      <dgm:prSet/>
      <dgm:spPr/>
      <dgm:t>
        <a:bodyPr/>
        <a:lstStyle/>
        <a:p>
          <a:endParaRPr lang="en-US"/>
        </a:p>
      </dgm:t>
    </dgm:pt>
    <dgm:pt modelId="{1111CEAB-7E4E-4778-85D5-1DA4466385C5}" type="sibTrans" cxnId="{CBBE0182-8594-4926-A41A-42FA716E5DC8}">
      <dgm:prSet/>
      <dgm:spPr/>
      <dgm:t>
        <a:bodyPr/>
        <a:lstStyle/>
        <a:p>
          <a:endParaRPr lang="en-US"/>
        </a:p>
      </dgm:t>
    </dgm:pt>
    <dgm:pt modelId="{AAC5BF63-BD70-4E2D-8AEB-1E53130AF054}">
      <dgm:prSet/>
      <dgm:spPr/>
      <dgm:t>
        <a:bodyPr/>
        <a:lstStyle/>
        <a:p>
          <a:r>
            <a:rPr lang="en-US"/>
            <a:t>With French companies in Britain turning over €120bn annually</a:t>
          </a:r>
        </a:p>
      </dgm:t>
    </dgm:pt>
    <dgm:pt modelId="{6332478D-6445-4FB2-B804-5D78EF636287}" type="parTrans" cxnId="{31D69B08-9467-48F1-A0E3-7E98ACD0E83F}">
      <dgm:prSet/>
      <dgm:spPr/>
      <dgm:t>
        <a:bodyPr/>
        <a:lstStyle/>
        <a:p>
          <a:endParaRPr lang="en-US"/>
        </a:p>
      </dgm:t>
    </dgm:pt>
    <dgm:pt modelId="{3389CC4C-8A06-4AC4-8F23-C0D9ACFADE7C}" type="sibTrans" cxnId="{31D69B08-9467-48F1-A0E3-7E98ACD0E83F}">
      <dgm:prSet/>
      <dgm:spPr/>
      <dgm:t>
        <a:bodyPr/>
        <a:lstStyle/>
        <a:p>
          <a:endParaRPr lang="en-US"/>
        </a:p>
      </dgm:t>
    </dgm:pt>
    <dgm:pt modelId="{B8FD84C6-F577-41DD-9916-6C2389DF6AF4}" type="pres">
      <dgm:prSet presAssocID="{CCFCF51A-085F-4E7C-AFD4-3091B80B10C2}" presName="linear" presStyleCnt="0">
        <dgm:presLayoutVars>
          <dgm:dir/>
          <dgm:animLvl val="lvl"/>
          <dgm:resizeHandles val="exact"/>
        </dgm:presLayoutVars>
      </dgm:prSet>
      <dgm:spPr/>
    </dgm:pt>
    <dgm:pt modelId="{67016F9E-9FE6-403B-B26F-588FC4327D72}" type="pres">
      <dgm:prSet presAssocID="{694927F3-C4F7-410C-B2A2-D240E6CD1350}" presName="parentLin" presStyleCnt="0"/>
      <dgm:spPr/>
    </dgm:pt>
    <dgm:pt modelId="{09D14B44-B6D1-460E-92DA-1AF24ABB80A8}" type="pres">
      <dgm:prSet presAssocID="{694927F3-C4F7-410C-B2A2-D240E6CD1350}" presName="parentLeftMargin" presStyleLbl="node1" presStyleIdx="0" presStyleCnt="3"/>
      <dgm:spPr/>
    </dgm:pt>
    <dgm:pt modelId="{C02E6398-2AE2-48AB-AB63-F27CE8173694}" type="pres">
      <dgm:prSet presAssocID="{694927F3-C4F7-410C-B2A2-D240E6CD1350}" presName="parentText" presStyleLbl="node1" presStyleIdx="0" presStyleCnt="3">
        <dgm:presLayoutVars>
          <dgm:chMax val="0"/>
          <dgm:bulletEnabled val="1"/>
        </dgm:presLayoutVars>
      </dgm:prSet>
      <dgm:spPr/>
    </dgm:pt>
    <dgm:pt modelId="{131749D1-42B8-4C30-BC2C-04E6BFE18B29}" type="pres">
      <dgm:prSet presAssocID="{694927F3-C4F7-410C-B2A2-D240E6CD1350}" presName="negativeSpace" presStyleCnt="0"/>
      <dgm:spPr/>
    </dgm:pt>
    <dgm:pt modelId="{4D8FE29A-3A83-4D89-830F-9E1BFE29E464}" type="pres">
      <dgm:prSet presAssocID="{694927F3-C4F7-410C-B2A2-D240E6CD1350}" presName="childText" presStyleLbl="conFgAcc1" presStyleIdx="0" presStyleCnt="3">
        <dgm:presLayoutVars>
          <dgm:bulletEnabled val="1"/>
        </dgm:presLayoutVars>
      </dgm:prSet>
      <dgm:spPr/>
    </dgm:pt>
    <dgm:pt modelId="{687704FA-CD2B-4661-AEA9-6F544C466952}" type="pres">
      <dgm:prSet presAssocID="{23F700E6-EF7F-459C-9913-EF12EFD33172}" presName="spaceBetweenRectangles" presStyleCnt="0"/>
      <dgm:spPr/>
    </dgm:pt>
    <dgm:pt modelId="{43D8124D-35D1-4371-BC47-64641E0FFAB3}" type="pres">
      <dgm:prSet presAssocID="{41247935-5ECD-4190-97E1-D052C581C917}" presName="parentLin" presStyleCnt="0"/>
      <dgm:spPr/>
    </dgm:pt>
    <dgm:pt modelId="{2FCCB952-6D9A-4F3E-8EFE-05898D78A036}" type="pres">
      <dgm:prSet presAssocID="{41247935-5ECD-4190-97E1-D052C581C917}" presName="parentLeftMargin" presStyleLbl="node1" presStyleIdx="0" presStyleCnt="3"/>
      <dgm:spPr/>
    </dgm:pt>
    <dgm:pt modelId="{EA9D1F03-00A8-4691-9049-1C54EB401AD4}" type="pres">
      <dgm:prSet presAssocID="{41247935-5ECD-4190-97E1-D052C581C917}" presName="parentText" presStyleLbl="node1" presStyleIdx="1" presStyleCnt="3">
        <dgm:presLayoutVars>
          <dgm:chMax val="0"/>
          <dgm:bulletEnabled val="1"/>
        </dgm:presLayoutVars>
      </dgm:prSet>
      <dgm:spPr/>
    </dgm:pt>
    <dgm:pt modelId="{CF1FB2E2-F6B5-421A-BED1-E998F6A83B12}" type="pres">
      <dgm:prSet presAssocID="{41247935-5ECD-4190-97E1-D052C581C917}" presName="negativeSpace" presStyleCnt="0"/>
      <dgm:spPr/>
    </dgm:pt>
    <dgm:pt modelId="{45E0AB6C-9DA5-4C98-BBCD-A8E6D67861AD}" type="pres">
      <dgm:prSet presAssocID="{41247935-5ECD-4190-97E1-D052C581C917}" presName="childText" presStyleLbl="conFgAcc1" presStyleIdx="1" presStyleCnt="3">
        <dgm:presLayoutVars>
          <dgm:bulletEnabled val="1"/>
        </dgm:presLayoutVars>
      </dgm:prSet>
      <dgm:spPr/>
    </dgm:pt>
    <dgm:pt modelId="{7E319ECE-D431-45E5-869C-A384A40498B7}" type="pres">
      <dgm:prSet presAssocID="{C650FCDF-8D73-447E-BE03-1AA66594BFE2}" presName="spaceBetweenRectangles" presStyleCnt="0"/>
      <dgm:spPr/>
    </dgm:pt>
    <dgm:pt modelId="{F3ABBB41-FF5F-4FF3-AE30-5510747EDE04}" type="pres">
      <dgm:prSet presAssocID="{CFBCB1BC-7EFB-49B6-A5D8-FB655D08538F}" presName="parentLin" presStyleCnt="0"/>
      <dgm:spPr/>
    </dgm:pt>
    <dgm:pt modelId="{E181D1A6-CB4E-4F41-8EFE-8082EFF068A8}" type="pres">
      <dgm:prSet presAssocID="{CFBCB1BC-7EFB-49B6-A5D8-FB655D08538F}" presName="parentLeftMargin" presStyleLbl="node1" presStyleIdx="1" presStyleCnt="3"/>
      <dgm:spPr/>
    </dgm:pt>
    <dgm:pt modelId="{2D1FAC7F-ECFD-47E1-B0A0-848DAD9C2B8F}" type="pres">
      <dgm:prSet presAssocID="{CFBCB1BC-7EFB-49B6-A5D8-FB655D08538F}" presName="parentText" presStyleLbl="node1" presStyleIdx="2" presStyleCnt="3">
        <dgm:presLayoutVars>
          <dgm:chMax val="0"/>
          <dgm:bulletEnabled val="1"/>
        </dgm:presLayoutVars>
      </dgm:prSet>
      <dgm:spPr/>
    </dgm:pt>
    <dgm:pt modelId="{628B7CC6-6D8D-4D76-84E6-2D9854984AA8}" type="pres">
      <dgm:prSet presAssocID="{CFBCB1BC-7EFB-49B6-A5D8-FB655D08538F}" presName="negativeSpace" presStyleCnt="0"/>
      <dgm:spPr/>
    </dgm:pt>
    <dgm:pt modelId="{81FADD76-7608-4793-AE24-24DAF9A1CA45}" type="pres">
      <dgm:prSet presAssocID="{CFBCB1BC-7EFB-49B6-A5D8-FB655D08538F}" presName="childText" presStyleLbl="conFgAcc1" presStyleIdx="2" presStyleCnt="3">
        <dgm:presLayoutVars>
          <dgm:bulletEnabled val="1"/>
        </dgm:presLayoutVars>
      </dgm:prSet>
      <dgm:spPr/>
    </dgm:pt>
  </dgm:ptLst>
  <dgm:cxnLst>
    <dgm:cxn modelId="{D17D4005-62CB-4EC1-8CAD-046F9B19B760}" type="presOf" srcId="{CBA65DBA-378E-4390-9389-54E5C071DF79}" destId="{45E0AB6C-9DA5-4C98-BBCD-A8E6D67861AD}" srcOrd="0" destOrd="4" presId="urn:microsoft.com/office/officeart/2005/8/layout/list1"/>
    <dgm:cxn modelId="{48A6D107-AE7B-408B-AB8C-4D16A6E49AF6}" type="presOf" srcId="{AAC5BF63-BD70-4E2D-8AEB-1E53130AF054}" destId="{81FADD76-7608-4793-AE24-24DAF9A1CA45}" srcOrd="0" destOrd="0" presId="urn:microsoft.com/office/officeart/2005/8/layout/list1"/>
    <dgm:cxn modelId="{31D69B08-9467-48F1-A0E3-7E98ACD0E83F}" srcId="{CFBCB1BC-7EFB-49B6-A5D8-FB655D08538F}" destId="{AAC5BF63-BD70-4E2D-8AEB-1E53130AF054}" srcOrd="0" destOrd="0" parTransId="{6332478D-6445-4FB2-B804-5D78EF636287}" sibTransId="{3389CC4C-8A06-4AC4-8F23-C0D9ACFADE7C}"/>
    <dgm:cxn modelId="{49DDC41C-F181-4177-BF55-ED2B69D3100A}" srcId="{CCFCF51A-085F-4E7C-AFD4-3091B80B10C2}" destId="{694927F3-C4F7-410C-B2A2-D240E6CD1350}" srcOrd="0" destOrd="0" parTransId="{518513D8-240F-4126-9957-C9C80CC7305A}" sibTransId="{23F700E6-EF7F-459C-9913-EF12EFD33172}"/>
    <dgm:cxn modelId="{17882C21-9EA4-4575-B55A-EACE1D63F31B}" srcId="{41247935-5ECD-4190-97E1-D052C581C917}" destId="{6D762747-395A-481B-92D0-DB3E09A4A8C4}" srcOrd="1" destOrd="0" parTransId="{891E3110-BC7F-41E3-88AC-EF504232C6D1}" sibTransId="{79123E11-69FB-47FB-B104-CA198A1D28C0}"/>
    <dgm:cxn modelId="{84A59D2F-BE35-47EB-8471-3DE3EBCAC50B}" type="presOf" srcId="{CFBCB1BC-7EFB-49B6-A5D8-FB655D08538F}" destId="{2D1FAC7F-ECFD-47E1-B0A0-848DAD9C2B8F}" srcOrd="1" destOrd="0" presId="urn:microsoft.com/office/officeart/2005/8/layout/list1"/>
    <dgm:cxn modelId="{31517D68-E24F-47EC-8B14-EA51ECA13CF7}" type="presOf" srcId="{694927F3-C4F7-410C-B2A2-D240E6CD1350}" destId="{09D14B44-B6D1-460E-92DA-1AF24ABB80A8}" srcOrd="0" destOrd="0" presId="urn:microsoft.com/office/officeart/2005/8/layout/list1"/>
    <dgm:cxn modelId="{ED38D669-62C7-4365-AFB3-4BBD206EAF41}" srcId="{41247935-5ECD-4190-97E1-D052C581C917}" destId="{CBA65DBA-378E-4390-9389-54E5C071DF79}" srcOrd="4" destOrd="0" parTransId="{06939589-3BB8-4D2E-8F6E-5E96F15EB9F7}" sibTransId="{C664F971-C929-4903-8B75-EB09FA88B8D5}"/>
    <dgm:cxn modelId="{14E1C26B-3B5F-4827-BFD9-20C82088216F}" type="presOf" srcId="{694927F3-C4F7-410C-B2A2-D240E6CD1350}" destId="{C02E6398-2AE2-48AB-AB63-F27CE8173694}" srcOrd="1" destOrd="0" presId="urn:microsoft.com/office/officeart/2005/8/layout/list1"/>
    <dgm:cxn modelId="{FD36934F-303D-42F1-B682-CE84CC5DF8E5}" type="presOf" srcId="{CCFCF51A-085F-4E7C-AFD4-3091B80B10C2}" destId="{B8FD84C6-F577-41DD-9916-6C2389DF6AF4}" srcOrd="0" destOrd="0" presId="urn:microsoft.com/office/officeart/2005/8/layout/list1"/>
    <dgm:cxn modelId="{8D3AE872-EA27-4C03-9678-77E983E3B725}" type="presOf" srcId="{7243D7B9-56D1-4F20-847C-A36083156C43}" destId="{45E0AB6C-9DA5-4C98-BBCD-A8E6D67861AD}" srcOrd="0" destOrd="3" presId="urn:microsoft.com/office/officeart/2005/8/layout/list1"/>
    <dgm:cxn modelId="{CBBE0182-8594-4926-A41A-42FA716E5DC8}" srcId="{CCFCF51A-085F-4E7C-AFD4-3091B80B10C2}" destId="{CFBCB1BC-7EFB-49B6-A5D8-FB655D08538F}" srcOrd="2" destOrd="0" parTransId="{369CAC2C-B723-4423-9664-8C9CF10041D0}" sibTransId="{1111CEAB-7E4E-4778-85D5-1DA4466385C5}"/>
    <dgm:cxn modelId="{452C5989-C1FE-4A9F-9FCC-3D7314E8A2D2}" type="presOf" srcId="{41247935-5ECD-4190-97E1-D052C581C917}" destId="{EA9D1F03-00A8-4691-9049-1C54EB401AD4}" srcOrd="1" destOrd="0" presId="urn:microsoft.com/office/officeart/2005/8/layout/list1"/>
    <dgm:cxn modelId="{7C2007A4-3477-4278-9AF3-2491CC8E169B}" srcId="{694927F3-C4F7-410C-B2A2-D240E6CD1350}" destId="{85A9F9D6-6B27-49C3-83AA-2EA94D61A6EC}" srcOrd="0" destOrd="0" parTransId="{69E99B41-1286-4370-9B89-3A32C9DF3119}" sibTransId="{051E060A-801A-4C22-8651-8B0B802E09C7}"/>
    <dgm:cxn modelId="{C895EFB0-3B96-43C9-9E14-5AC901447E4A}" srcId="{CCFCF51A-085F-4E7C-AFD4-3091B80B10C2}" destId="{41247935-5ECD-4190-97E1-D052C581C917}" srcOrd="1" destOrd="0" parTransId="{BBACE7B4-D058-4ED6-8CE5-03F6C2BE940F}" sibTransId="{C650FCDF-8D73-447E-BE03-1AA66594BFE2}"/>
    <dgm:cxn modelId="{D197DAB3-070F-48B6-8D17-29634D276E20}" type="presOf" srcId="{85A9F9D6-6B27-49C3-83AA-2EA94D61A6EC}" destId="{4D8FE29A-3A83-4D89-830F-9E1BFE29E464}" srcOrd="0" destOrd="0" presId="urn:microsoft.com/office/officeart/2005/8/layout/list1"/>
    <dgm:cxn modelId="{F019FDC0-9879-48F1-825C-4B5A8A800D17}" srcId="{41247935-5ECD-4190-97E1-D052C581C917}" destId="{D435BEA6-405C-4EEA-8C97-76B3B968B8AE}" srcOrd="0" destOrd="0" parTransId="{4B3E2C32-334B-4914-9A04-FBAAB497FD48}" sibTransId="{3F4FA802-ABE3-48EC-99E1-9495114F72A8}"/>
    <dgm:cxn modelId="{12A8ABD9-5621-499D-8E34-F2DE34B1B348}" type="presOf" srcId="{D435BEA6-405C-4EEA-8C97-76B3B968B8AE}" destId="{45E0AB6C-9DA5-4C98-BBCD-A8E6D67861AD}" srcOrd="0" destOrd="0" presId="urn:microsoft.com/office/officeart/2005/8/layout/list1"/>
    <dgm:cxn modelId="{99BD82DB-09A2-47B4-AE1A-6E5CC200129D}" type="presOf" srcId="{65F0A578-58A4-481D-82F6-FC80220F9372}" destId="{45E0AB6C-9DA5-4C98-BBCD-A8E6D67861AD}" srcOrd="0" destOrd="2" presId="urn:microsoft.com/office/officeart/2005/8/layout/list1"/>
    <dgm:cxn modelId="{F1855DE2-C77A-46B0-87A4-26225AD4D13D}" srcId="{41247935-5ECD-4190-97E1-D052C581C917}" destId="{7243D7B9-56D1-4F20-847C-A36083156C43}" srcOrd="3" destOrd="0" parTransId="{060E367F-E128-48DC-BD10-50F01A22D4BA}" sibTransId="{C87E7B35-501C-4DEC-9A5C-BDB3EB9C8929}"/>
    <dgm:cxn modelId="{D9C85FE7-340F-49F2-85BB-C233D465A0A8}" type="presOf" srcId="{6D762747-395A-481B-92D0-DB3E09A4A8C4}" destId="{45E0AB6C-9DA5-4C98-BBCD-A8E6D67861AD}" srcOrd="0" destOrd="1" presId="urn:microsoft.com/office/officeart/2005/8/layout/list1"/>
    <dgm:cxn modelId="{CDA1E3E7-7CEA-4B2A-99D0-CB35E93F94F5}" type="presOf" srcId="{4E51D28F-3189-4650-854A-E04F5A88DCAD}" destId="{4D8FE29A-3A83-4D89-830F-9E1BFE29E464}" srcOrd="0" destOrd="2" presId="urn:microsoft.com/office/officeart/2005/8/layout/list1"/>
    <dgm:cxn modelId="{E619B3E8-3F41-4BC7-94E6-5C4FD66BB19A}" type="presOf" srcId="{41247935-5ECD-4190-97E1-D052C581C917}" destId="{2FCCB952-6D9A-4F3E-8EFE-05898D78A036}" srcOrd="0" destOrd="0" presId="urn:microsoft.com/office/officeart/2005/8/layout/list1"/>
    <dgm:cxn modelId="{5388EEEB-6066-431A-A116-6D9019517B71}" srcId="{694927F3-C4F7-410C-B2A2-D240E6CD1350}" destId="{CA9BF956-E2FF-4134-9920-39326EE1BE9A}" srcOrd="1" destOrd="0" parTransId="{8CD58F70-2327-4C27-A2B1-DC7E19D12829}" sibTransId="{DD6E980A-E54D-40AC-A59B-4518750C674C}"/>
    <dgm:cxn modelId="{D93917F4-54F6-4127-A051-96F3792EB753}" type="presOf" srcId="{CFBCB1BC-7EFB-49B6-A5D8-FB655D08538F}" destId="{E181D1A6-CB4E-4F41-8EFE-8082EFF068A8}" srcOrd="0" destOrd="0" presId="urn:microsoft.com/office/officeart/2005/8/layout/list1"/>
    <dgm:cxn modelId="{99C6F3F4-2A55-4F25-AA40-C7F3BCABFF69}" srcId="{41247935-5ECD-4190-97E1-D052C581C917}" destId="{65F0A578-58A4-481D-82F6-FC80220F9372}" srcOrd="2" destOrd="0" parTransId="{83CDA515-A6EB-4FEB-A6E1-BED7A4FBCCBB}" sibTransId="{C653B03A-2A68-4222-94A5-5B1348409FBC}"/>
    <dgm:cxn modelId="{A7ED3AF7-43FA-4FE7-901F-093B41416864}" type="presOf" srcId="{CA9BF956-E2FF-4134-9920-39326EE1BE9A}" destId="{4D8FE29A-3A83-4D89-830F-9E1BFE29E464}" srcOrd="0" destOrd="1" presId="urn:microsoft.com/office/officeart/2005/8/layout/list1"/>
    <dgm:cxn modelId="{F46579FA-55DB-42CC-B5A8-30117724FF12}" srcId="{694927F3-C4F7-410C-B2A2-D240E6CD1350}" destId="{4E51D28F-3189-4650-854A-E04F5A88DCAD}" srcOrd="2" destOrd="0" parTransId="{759C2828-585E-4628-A7D8-2267992B3B6B}" sibTransId="{642A6188-DD3A-4928-B450-058E7D34D1CE}"/>
    <dgm:cxn modelId="{FE1B6A5A-6497-40F5-8C64-36BD8093330F}" type="presParOf" srcId="{B8FD84C6-F577-41DD-9916-6C2389DF6AF4}" destId="{67016F9E-9FE6-403B-B26F-588FC4327D72}" srcOrd="0" destOrd="0" presId="urn:microsoft.com/office/officeart/2005/8/layout/list1"/>
    <dgm:cxn modelId="{7DB5B7C1-2B6E-43C8-9249-7335C9DB39B9}" type="presParOf" srcId="{67016F9E-9FE6-403B-B26F-588FC4327D72}" destId="{09D14B44-B6D1-460E-92DA-1AF24ABB80A8}" srcOrd="0" destOrd="0" presId="urn:microsoft.com/office/officeart/2005/8/layout/list1"/>
    <dgm:cxn modelId="{428C3524-D036-41F9-9335-8F01DB0B1A34}" type="presParOf" srcId="{67016F9E-9FE6-403B-B26F-588FC4327D72}" destId="{C02E6398-2AE2-48AB-AB63-F27CE8173694}" srcOrd="1" destOrd="0" presId="urn:microsoft.com/office/officeart/2005/8/layout/list1"/>
    <dgm:cxn modelId="{9666913A-C956-456B-8FE5-577B77077433}" type="presParOf" srcId="{B8FD84C6-F577-41DD-9916-6C2389DF6AF4}" destId="{131749D1-42B8-4C30-BC2C-04E6BFE18B29}" srcOrd="1" destOrd="0" presId="urn:microsoft.com/office/officeart/2005/8/layout/list1"/>
    <dgm:cxn modelId="{218C73AC-6719-4EB6-B8B6-BA28D24D7775}" type="presParOf" srcId="{B8FD84C6-F577-41DD-9916-6C2389DF6AF4}" destId="{4D8FE29A-3A83-4D89-830F-9E1BFE29E464}" srcOrd="2" destOrd="0" presId="urn:microsoft.com/office/officeart/2005/8/layout/list1"/>
    <dgm:cxn modelId="{C2F0CC44-081A-4AF6-8310-6EE41B9557FE}" type="presParOf" srcId="{B8FD84C6-F577-41DD-9916-6C2389DF6AF4}" destId="{687704FA-CD2B-4661-AEA9-6F544C466952}" srcOrd="3" destOrd="0" presId="urn:microsoft.com/office/officeart/2005/8/layout/list1"/>
    <dgm:cxn modelId="{D4646BFC-8D95-4976-8061-882EB4BFB15D}" type="presParOf" srcId="{B8FD84C6-F577-41DD-9916-6C2389DF6AF4}" destId="{43D8124D-35D1-4371-BC47-64641E0FFAB3}" srcOrd="4" destOrd="0" presId="urn:microsoft.com/office/officeart/2005/8/layout/list1"/>
    <dgm:cxn modelId="{646A0A33-EEF5-412D-A55C-36AB02A4F7A7}" type="presParOf" srcId="{43D8124D-35D1-4371-BC47-64641E0FFAB3}" destId="{2FCCB952-6D9A-4F3E-8EFE-05898D78A036}" srcOrd="0" destOrd="0" presId="urn:microsoft.com/office/officeart/2005/8/layout/list1"/>
    <dgm:cxn modelId="{7B9EB8E3-68C9-4811-969D-98E05DB6416D}" type="presParOf" srcId="{43D8124D-35D1-4371-BC47-64641E0FFAB3}" destId="{EA9D1F03-00A8-4691-9049-1C54EB401AD4}" srcOrd="1" destOrd="0" presId="urn:microsoft.com/office/officeart/2005/8/layout/list1"/>
    <dgm:cxn modelId="{EE1BA001-2899-4E07-9EA2-1661323A75D5}" type="presParOf" srcId="{B8FD84C6-F577-41DD-9916-6C2389DF6AF4}" destId="{CF1FB2E2-F6B5-421A-BED1-E998F6A83B12}" srcOrd="5" destOrd="0" presId="urn:microsoft.com/office/officeart/2005/8/layout/list1"/>
    <dgm:cxn modelId="{0D6108FE-36FF-4840-9D70-B0F7DB21148B}" type="presParOf" srcId="{B8FD84C6-F577-41DD-9916-6C2389DF6AF4}" destId="{45E0AB6C-9DA5-4C98-BBCD-A8E6D67861AD}" srcOrd="6" destOrd="0" presId="urn:microsoft.com/office/officeart/2005/8/layout/list1"/>
    <dgm:cxn modelId="{43E54693-EE2A-4217-B4F9-5C77C119EF04}" type="presParOf" srcId="{B8FD84C6-F577-41DD-9916-6C2389DF6AF4}" destId="{7E319ECE-D431-45E5-869C-A384A40498B7}" srcOrd="7" destOrd="0" presId="urn:microsoft.com/office/officeart/2005/8/layout/list1"/>
    <dgm:cxn modelId="{942D1DE3-7D33-400C-B7C4-D46B156AB42B}" type="presParOf" srcId="{B8FD84C6-F577-41DD-9916-6C2389DF6AF4}" destId="{F3ABBB41-FF5F-4FF3-AE30-5510747EDE04}" srcOrd="8" destOrd="0" presId="urn:microsoft.com/office/officeart/2005/8/layout/list1"/>
    <dgm:cxn modelId="{F052D339-9D59-456B-8E37-96267938275B}" type="presParOf" srcId="{F3ABBB41-FF5F-4FF3-AE30-5510747EDE04}" destId="{E181D1A6-CB4E-4F41-8EFE-8082EFF068A8}" srcOrd="0" destOrd="0" presId="urn:microsoft.com/office/officeart/2005/8/layout/list1"/>
    <dgm:cxn modelId="{D9D5C46C-FA12-4906-AA37-F4D07F9F89F5}" type="presParOf" srcId="{F3ABBB41-FF5F-4FF3-AE30-5510747EDE04}" destId="{2D1FAC7F-ECFD-47E1-B0A0-848DAD9C2B8F}" srcOrd="1" destOrd="0" presId="urn:microsoft.com/office/officeart/2005/8/layout/list1"/>
    <dgm:cxn modelId="{10DF1D9F-4E2C-42AB-8172-C04DF9917891}" type="presParOf" srcId="{B8FD84C6-F577-41DD-9916-6C2389DF6AF4}" destId="{628B7CC6-6D8D-4D76-84E6-2D9854984AA8}" srcOrd="9" destOrd="0" presId="urn:microsoft.com/office/officeart/2005/8/layout/list1"/>
    <dgm:cxn modelId="{D48BFB7C-DC53-4FA6-B5D1-408A56654CCD}" type="presParOf" srcId="{B8FD84C6-F577-41DD-9916-6C2389DF6AF4}" destId="{81FADD76-7608-4793-AE24-24DAF9A1CA4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DEF56E-350A-4278-8EB9-49477895B43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EFD38FD-52C9-4FD5-A070-10BA00B02AD6}">
      <dgm:prSet/>
      <dgm:spPr/>
      <dgm:t>
        <a:bodyPr/>
        <a:lstStyle/>
        <a:p>
          <a:r>
            <a:rPr lang="en-US"/>
            <a:t>No-deal scenario</a:t>
          </a:r>
        </a:p>
      </dgm:t>
    </dgm:pt>
    <dgm:pt modelId="{A59A4DBB-0520-435B-A61C-30FA23B076D4}" type="parTrans" cxnId="{7E2F8BD3-75BF-4CDA-8474-E365D0DA7B64}">
      <dgm:prSet/>
      <dgm:spPr/>
      <dgm:t>
        <a:bodyPr/>
        <a:lstStyle/>
        <a:p>
          <a:endParaRPr lang="en-US"/>
        </a:p>
      </dgm:t>
    </dgm:pt>
    <dgm:pt modelId="{F273C0D1-C059-408E-B4A3-257A37C953C9}" type="sibTrans" cxnId="{7E2F8BD3-75BF-4CDA-8474-E365D0DA7B64}">
      <dgm:prSet/>
      <dgm:spPr/>
      <dgm:t>
        <a:bodyPr/>
        <a:lstStyle/>
        <a:p>
          <a:endParaRPr lang="en-US"/>
        </a:p>
      </dgm:t>
    </dgm:pt>
    <dgm:pt modelId="{F7F445D8-9BBA-4CB6-BF46-FAD221422A60}">
      <dgm:prSet/>
      <dgm:spPr/>
      <dgm:t>
        <a:bodyPr/>
        <a:lstStyle/>
        <a:p>
          <a:r>
            <a:rPr lang="en-US"/>
            <a:t>Backstop</a:t>
          </a:r>
        </a:p>
      </dgm:t>
    </dgm:pt>
    <dgm:pt modelId="{90DB30A4-7D3C-4128-A63A-2B111416A369}" type="parTrans" cxnId="{69DDEA2A-D21E-4E44-885A-43193CC4CE8A}">
      <dgm:prSet/>
      <dgm:spPr/>
      <dgm:t>
        <a:bodyPr/>
        <a:lstStyle/>
        <a:p>
          <a:endParaRPr lang="en-US"/>
        </a:p>
      </dgm:t>
    </dgm:pt>
    <dgm:pt modelId="{E6A5EBF6-5FCB-4598-A20A-D221853CDCCB}" type="sibTrans" cxnId="{69DDEA2A-D21E-4E44-885A-43193CC4CE8A}">
      <dgm:prSet/>
      <dgm:spPr/>
      <dgm:t>
        <a:bodyPr/>
        <a:lstStyle/>
        <a:p>
          <a:endParaRPr lang="en-US"/>
        </a:p>
      </dgm:t>
    </dgm:pt>
    <dgm:pt modelId="{142AA64D-1F70-456D-AF32-85B385907054}">
      <dgm:prSet/>
      <dgm:spPr/>
      <dgm:t>
        <a:bodyPr/>
        <a:lstStyle/>
        <a:p>
          <a:r>
            <a:rPr lang="en-US"/>
            <a:t>Debts</a:t>
          </a:r>
        </a:p>
      </dgm:t>
    </dgm:pt>
    <dgm:pt modelId="{08C4D920-5D49-4AEF-9FC2-9C19A3F12D14}" type="parTrans" cxnId="{B1E62E6D-E69F-4D11-8D20-353CF028FC1C}">
      <dgm:prSet/>
      <dgm:spPr/>
      <dgm:t>
        <a:bodyPr/>
        <a:lstStyle/>
        <a:p>
          <a:endParaRPr lang="en-US"/>
        </a:p>
      </dgm:t>
    </dgm:pt>
    <dgm:pt modelId="{CEA95005-A061-4735-A45B-57DB0F900F61}" type="sibTrans" cxnId="{B1E62E6D-E69F-4D11-8D20-353CF028FC1C}">
      <dgm:prSet/>
      <dgm:spPr/>
      <dgm:t>
        <a:bodyPr/>
        <a:lstStyle/>
        <a:p>
          <a:endParaRPr lang="en-US"/>
        </a:p>
      </dgm:t>
    </dgm:pt>
    <dgm:pt modelId="{36EC0FB7-7CCE-4640-A678-C72F1793B8DF}">
      <dgm:prSet/>
      <dgm:spPr/>
      <dgm:t>
        <a:bodyPr/>
        <a:lstStyle/>
        <a:p>
          <a:r>
            <a:rPr lang="en-US"/>
            <a:t>42,5 billion euro</a:t>
          </a:r>
        </a:p>
      </dgm:t>
    </dgm:pt>
    <dgm:pt modelId="{8C673953-F777-4CEB-8507-A39CCBA1F957}" type="parTrans" cxnId="{36CF3631-2BBB-441B-8789-987265911DF1}">
      <dgm:prSet/>
      <dgm:spPr/>
      <dgm:t>
        <a:bodyPr/>
        <a:lstStyle/>
        <a:p>
          <a:endParaRPr lang="en-US"/>
        </a:p>
      </dgm:t>
    </dgm:pt>
    <dgm:pt modelId="{1F6024D5-DF46-4C9E-99FE-7D0A08F180AF}" type="sibTrans" cxnId="{36CF3631-2BBB-441B-8789-987265911DF1}">
      <dgm:prSet/>
      <dgm:spPr/>
      <dgm:t>
        <a:bodyPr/>
        <a:lstStyle/>
        <a:p>
          <a:endParaRPr lang="en-US"/>
        </a:p>
      </dgm:t>
    </dgm:pt>
    <dgm:pt modelId="{2A1B5FAC-4C04-4D39-8D9E-46D2DE1A3DC5}" type="pres">
      <dgm:prSet presAssocID="{FBDEF56E-350A-4278-8EB9-49477895B438}" presName="linear" presStyleCnt="0">
        <dgm:presLayoutVars>
          <dgm:animLvl val="lvl"/>
          <dgm:resizeHandles val="exact"/>
        </dgm:presLayoutVars>
      </dgm:prSet>
      <dgm:spPr/>
    </dgm:pt>
    <dgm:pt modelId="{57912FFC-6F4A-4D7A-848B-2F70CE5779FA}" type="pres">
      <dgm:prSet presAssocID="{DEFD38FD-52C9-4FD5-A070-10BA00B02AD6}" presName="parentText" presStyleLbl="node1" presStyleIdx="0" presStyleCnt="4">
        <dgm:presLayoutVars>
          <dgm:chMax val="0"/>
          <dgm:bulletEnabled val="1"/>
        </dgm:presLayoutVars>
      </dgm:prSet>
      <dgm:spPr/>
    </dgm:pt>
    <dgm:pt modelId="{F147DBD9-904F-49AB-9017-52ED4D34F5AD}" type="pres">
      <dgm:prSet presAssocID="{F273C0D1-C059-408E-B4A3-257A37C953C9}" presName="spacer" presStyleCnt="0"/>
      <dgm:spPr/>
    </dgm:pt>
    <dgm:pt modelId="{053F546A-54EC-42DD-8EA7-7BF814BAD5D1}" type="pres">
      <dgm:prSet presAssocID="{F7F445D8-9BBA-4CB6-BF46-FAD221422A60}" presName="parentText" presStyleLbl="node1" presStyleIdx="1" presStyleCnt="4">
        <dgm:presLayoutVars>
          <dgm:chMax val="0"/>
          <dgm:bulletEnabled val="1"/>
        </dgm:presLayoutVars>
      </dgm:prSet>
      <dgm:spPr/>
    </dgm:pt>
    <dgm:pt modelId="{BC7EF069-211E-4888-9936-9A07D734E11C}" type="pres">
      <dgm:prSet presAssocID="{E6A5EBF6-5FCB-4598-A20A-D221853CDCCB}" presName="spacer" presStyleCnt="0"/>
      <dgm:spPr/>
    </dgm:pt>
    <dgm:pt modelId="{012B6B35-3D17-4566-8D8B-EA8291868406}" type="pres">
      <dgm:prSet presAssocID="{142AA64D-1F70-456D-AF32-85B385907054}" presName="parentText" presStyleLbl="node1" presStyleIdx="2" presStyleCnt="4">
        <dgm:presLayoutVars>
          <dgm:chMax val="0"/>
          <dgm:bulletEnabled val="1"/>
        </dgm:presLayoutVars>
      </dgm:prSet>
      <dgm:spPr/>
    </dgm:pt>
    <dgm:pt modelId="{C1CD32A0-A1CC-4BA9-BBD1-EE99E103B350}" type="pres">
      <dgm:prSet presAssocID="{CEA95005-A061-4735-A45B-57DB0F900F61}" presName="spacer" presStyleCnt="0"/>
      <dgm:spPr/>
    </dgm:pt>
    <dgm:pt modelId="{7D0F0AB8-823B-4EC4-90C5-F90343E0FB75}" type="pres">
      <dgm:prSet presAssocID="{36EC0FB7-7CCE-4640-A678-C72F1793B8DF}" presName="parentText" presStyleLbl="node1" presStyleIdx="3" presStyleCnt="4">
        <dgm:presLayoutVars>
          <dgm:chMax val="0"/>
          <dgm:bulletEnabled val="1"/>
        </dgm:presLayoutVars>
      </dgm:prSet>
      <dgm:spPr/>
    </dgm:pt>
  </dgm:ptLst>
  <dgm:cxnLst>
    <dgm:cxn modelId="{69DDEA2A-D21E-4E44-885A-43193CC4CE8A}" srcId="{FBDEF56E-350A-4278-8EB9-49477895B438}" destId="{F7F445D8-9BBA-4CB6-BF46-FAD221422A60}" srcOrd="1" destOrd="0" parTransId="{90DB30A4-7D3C-4128-A63A-2B111416A369}" sibTransId="{E6A5EBF6-5FCB-4598-A20A-D221853CDCCB}"/>
    <dgm:cxn modelId="{36CF3631-2BBB-441B-8789-987265911DF1}" srcId="{FBDEF56E-350A-4278-8EB9-49477895B438}" destId="{36EC0FB7-7CCE-4640-A678-C72F1793B8DF}" srcOrd="3" destOrd="0" parTransId="{8C673953-F777-4CEB-8507-A39CCBA1F957}" sibTransId="{1F6024D5-DF46-4C9E-99FE-7D0A08F180AF}"/>
    <dgm:cxn modelId="{339B5447-BCB1-48D4-9501-C55C0D54B94F}" type="presOf" srcId="{36EC0FB7-7CCE-4640-A678-C72F1793B8DF}" destId="{7D0F0AB8-823B-4EC4-90C5-F90343E0FB75}" srcOrd="0" destOrd="0" presId="urn:microsoft.com/office/officeart/2005/8/layout/vList2"/>
    <dgm:cxn modelId="{B1E62E6D-E69F-4D11-8D20-353CF028FC1C}" srcId="{FBDEF56E-350A-4278-8EB9-49477895B438}" destId="{142AA64D-1F70-456D-AF32-85B385907054}" srcOrd="2" destOrd="0" parTransId="{08C4D920-5D49-4AEF-9FC2-9C19A3F12D14}" sibTransId="{CEA95005-A061-4735-A45B-57DB0F900F61}"/>
    <dgm:cxn modelId="{074EF286-5F84-4BD2-B03C-CBC35C8D0CEC}" type="presOf" srcId="{FBDEF56E-350A-4278-8EB9-49477895B438}" destId="{2A1B5FAC-4C04-4D39-8D9E-46D2DE1A3DC5}" srcOrd="0" destOrd="0" presId="urn:microsoft.com/office/officeart/2005/8/layout/vList2"/>
    <dgm:cxn modelId="{E9D4E58B-12D3-4858-A49B-71058B70F923}" type="presOf" srcId="{142AA64D-1F70-456D-AF32-85B385907054}" destId="{012B6B35-3D17-4566-8D8B-EA8291868406}" srcOrd="0" destOrd="0" presId="urn:microsoft.com/office/officeart/2005/8/layout/vList2"/>
    <dgm:cxn modelId="{FA0AE8A7-B3B6-41F2-854C-0EDA9ED26B8C}" type="presOf" srcId="{F7F445D8-9BBA-4CB6-BF46-FAD221422A60}" destId="{053F546A-54EC-42DD-8EA7-7BF814BAD5D1}" srcOrd="0" destOrd="0" presId="urn:microsoft.com/office/officeart/2005/8/layout/vList2"/>
    <dgm:cxn modelId="{2B5A11C6-2FE5-4860-9A6F-08FD0464E320}" type="presOf" srcId="{DEFD38FD-52C9-4FD5-A070-10BA00B02AD6}" destId="{57912FFC-6F4A-4D7A-848B-2F70CE5779FA}" srcOrd="0" destOrd="0" presId="urn:microsoft.com/office/officeart/2005/8/layout/vList2"/>
    <dgm:cxn modelId="{7E2F8BD3-75BF-4CDA-8474-E365D0DA7B64}" srcId="{FBDEF56E-350A-4278-8EB9-49477895B438}" destId="{DEFD38FD-52C9-4FD5-A070-10BA00B02AD6}" srcOrd="0" destOrd="0" parTransId="{A59A4DBB-0520-435B-A61C-30FA23B076D4}" sibTransId="{F273C0D1-C059-408E-B4A3-257A37C953C9}"/>
    <dgm:cxn modelId="{A7BD725F-1F2D-4B98-B3A3-2C563DCDBE89}" type="presParOf" srcId="{2A1B5FAC-4C04-4D39-8D9E-46D2DE1A3DC5}" destId="{57912FFC-6F4A-4D7A-848B-2F70CE5779FA}" srcOrd="0" destOrd="0" presId="urn:microsoft.com/office/officeart/2005/8/layout/vList2"/>
    <dgm:cxn modelId="{B9B55A31-706F-44D4-A4DA-300F82B91435}" type="presParOf" srcId="{2A1B5FAC-4C04-4D39-8D9E-46D2DE1A3DC5}" destId="{F147DBD9-904F-49AB-9017-52ED4D34F5AD}" srcOrd="1" destOrd="0" presId="urn:microsoft.com/office/officeart/2005/8/layout/vList2"/>
    <dgm:cxn modelId="{E0E15789-5F89-4658-A556-06EE34B19DC5}" type="presParOf" srcId="{2A1B5FAC-4C04-4D39-8D9E-46D2DE1A3DC5}" destId="{053F546A-54EC-42DD-8EA7-7BF814BAD5D1}" srcOrd="2" destOrd="0" presId="urn:microsoft.com/office/officeart/2005/8/layout/vList2"/>
    <dgm:cxn modelId="{4FC47E3C-E05F-4142-BFF4-77BBE5926E23}" type="presParOf" srcId="{2A1B5FAC-4C04-4D39-8D9E-46D2DE1A3DC5}" destId="{BC7EF069-211E-4888-9936-9A07D734E11C}" srcOrd="3" destOrd="0" presId="urn:microsoft.com/office/officeart/2005/8/layout/vList2"/>
    <dgm:cxn modelId="{2F806A62-34EC-4BE2-9068-B50A2AB75AA7}" type="presParOf" srcId="{2A1B5FAC-4C04-4D39-8D9E-46D2DE1A3DC5}" destId="{012B6B35-3D17-4566-8D8B-EA8291868406}" srcOrd="4" destOrd="0" presId="urn:microsoft.com/office/officeart/2005/8/layout/vList2"/>
    <dgm:cxn modelId="{9A94F41B-36C4-4D57-896B-F4AEE91066B5}" type="presParOf" srcId="{2A1B5FAC-4C04-4D39-8D9E-46D2DE1A3DC5}" destId="{C1CD32A0-A1CC-4BA9-BBD1-EE99E103B350}" srcOrd="5" destOrd="0" presId="urn:microsoft.com/office/officeart/2005/8/layout/vList2"/>
    <dgm:cxn modelId="{505D0705-80CB-4CCE-9E17-17FAA77E2267}" type="presParOf" srcId="{2A1B5FAC-4C04-4D39-8D9E-46D2DE1A3DC5}" destId="{7D0F0AB8-823B-4EC4-90C5-F90343E0FB7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D5950C-63FA-451B-8295-51399B66192D}"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AAC5050F-B97B-4688-BC9B-6076803166EA}">
      <dgm:prSet/>
      <dgm:spPr/>
      <dgm:t>
        <a:bodyPr/>
        <a:lstStyle/>
        <a:p>
          <a:r>
            <a:rPr lang="en-US"/>
            <a:t>Trade will be less supportive</a:t>
          </a:r>
        </a:p>
      </dgm:t>
    </dgm:pt>
    <dgm:pt modelId="{6BF2523F-F68C-4C36-923B-AC0463D24055}" type="parTrans" cxnId="{9C3525DB-4167-46E5-A940-D8DECEA734DA}">
      <dgm:prSet/>
      <dgm:spPr/>
      <dgm:t>
        <a:bodyPr/>
        <a:lstStyle/>
        <a:p>
          <a:endParaRPr lang="en-US"/>
        </a:p>
      </dgm:t>
    </dgm:pt>
    <dgm:pt modelId="{DF3B0728-4DFA-4BCD-BF30-F10AAF258381}" type="sibTrans" cxnId="{9C3525DB-4167-46E5-A940-D8DECEA734DA}">
      <dgm:prSet/>
      <dgm:spPr/>
      <dgm:t>
        <a:bodyPr/>
        <a:lstStyle/>
        <a:p>
          <a:endParaRPr lang="en-US"/>
        </a:p>
      </dgm:t>
    </dgm:pt>
    <dgm:pt modelId="{94B5B921-0512-42C7-B2BF-E74E622015E6}">
      <dgm:prSet/>
      <dgm:spPr/>
      <dgm:t>
        <a:bodyPr/>
        <a:lstStyle/>
        <a:p>
          <a:r>
            <a:rPr lang="en-US"/>
            <a:t>20% drop in trade with UK</a:t>
          </a:r>
        </a:p>
      </dgm:t>
    </dgm:pt>
    <dgm:pt modelId="{59C8A5D5-5832-4DC3-8095-DBF5440D11DE}" type="parTrans" cxnId="{36B2934E-FF26-4BE5-9707-0CE2C1CB2402}">
      <dgm:prSet/>
      <dgm:spPr/>
      <dgm:t>
        <a:bodyPr/>
        <a:lstStyle/>
        <a:p>
          <a:endParaRPr lang="en-US"/>
        </a:p>
      </dgm:t>
    </dgm:pt>
    <dgm:pt modelId="{DDA8AF95-EDB9-4D0F-BB18-BFFF33A3EB74}" type="sibTrans" cxnId="{36B2934E-FF26-4BE5-9707-0CE2C1CB2402}">
      <dgm:prSet/>
      <dgm:spPr/>
      <dgm:t>
        <a:bodyPr/>
        <a:lstStyle/>
        <a:p>
          <a:endParaRPr lang="en-US"/>
        </a:p>
      </dgm:t>
    </dgm:pt>
    <dgm:pt modelId="{E61824AF-4046-4F3E-A7DC-BE65001EFBCF}">
      <dgm:prSet/>
      <dgm:spPr/>
      <dgm:t>
        <a:bodyPr/>
        <a:lstStyle/>
        <a:p>
          <a:r>
            <a:rPr lang="en-US"/>
            <a:t>Sectors could be affected</a:t>
          </a:r>
        </a:p>
      </dgm:t>
    </dgm:pt>
    <dgm:pt modelId="{8ACCB1DC-5E11-4A1D-A392-7F2A09BF9CE5}" type="parTrans" cxnId="{CF128FFE-7F31-4856-885A-5AFB44E47C79}">
      <dgm:prSet/>
      <dgm:spPr/>
      <dgm:t>
        <a:bodyPr/>
        <a:lstStyle/>
        <a:p>
          <a:endParaRPr lang="en-US"/>
        </a:p>
      </dgm:t>
    </dgm:pt>
    <dgm:pt modelId="{84C09A37-4207-406E-AD1B-71C136674FCA}" type="sibTrans" cxnId="{CF128FFE-7F31-4856-885A-5AFB44E47C79}">
      <dgm:prSet/>
      <dgm:spPr/>
      <dgm:t>
        <a:bodyPr/>
        <a:lstStyle/>
        <a:p>
          <a:endParaRPr lang="en-US"/>
        </a:p>
      </dgm:t>
    </dgm:pt>
    <dgm:pt modelId="{38B7FE0C-A001-4F49-8765-0C0FFB4F8440}">
      <dgm:prSet/>
      <dgm:spPr/>
      <dgm:t>
        <a:bodyPr/>
        <a:lstStyle/>
        <a:p>
          <a:r>
            <a:rPr lang="en-US"/>
            <a:t>Mostly pharmaceutical and electronic sector</a:t>
          </a:r>
        </a:p>
      </dgm:t>
    </dgm:pt>
    <dgm:pt modelId="{63CEBA57-A6DD-4E44-9EEB-39FBC71C94D8}" type="parTrans" cxnId="{F09DCF54-7462-48D9-BF1B-F8DCB90C851F}">
      <dgm:prSet/>
      <dgm:spPr/>
      <dgm:t>
        <a:bodyPr/>
        <a:lstStyle/>
        <a:p>
          <a:endParaRPr lang="en-US"/>
        </a:p>
      </dgm:t>
    </dgm:pt>
    <dgm:pt modelId="{73DA6FA2-D060-4340-B91F-1977EA8A24FF}" type="sibTrans" cxnId="{F09DCF54-7462-48D9-BF1B-F8DCB90C851F}">
      <dgm:prSet/>
      <dgm:spPr/>
      <dgm:t>
        <a:bodyPr/>
        <a:lstStyle/>
        <a:p>
          <a:endParaRPr lang="en-US"/>
        </a:p>
      </dgm:t>
    </dgm:pt>
    <dgm:pt modelId="{95A3E348-D816-489F-AD9F-DE3BA8B063CB}">
      <dgm:prSet/>
      <dgm:spPr/>
      <dgm:t>
        <a:bodyPr/>
        <a:lstStyle/>
        <a:p>
          <a:r>
            <a:rPr lang="en-US"/>
            <a:t>Yellow vest crisis</a:t>
          </a:r>
        </a:p>
      </dgm:t>
    </dgm:pt>
    <dgm:pt modelId="{A2AB0800-258A-4E8A-B12F-4AC041C865E0}" type="parTrans" cxnId="{1B05BC3A-235B-434D-861F-2CA1CD7FE9A1}">
      <dgm:prSet/>
      <dgm:spPr/>
      <dgm:t>
        <a:bodyPr/>
        <a:lstStyle/>
        <a:p>
          <a:endParaRPr lang="en-US"/>
        </a:p>
      </dgm:t>
    </dgm:pt>
    <dgm:pt modelId="{52C96455-CDF8-4E3D-B9AC-92E0C1A2CC07}" type="sibTrans" cxnId="{1B05BC3A-235B-434D-861F-2CA1CD7FE9A1}">
      <dgm:prSet/>
      <dgm:spPr/>
      <dgm:t>
        <a:bodyPr/>
        <a:lstStyle/>
        <a:p>
          <a:endParaRPr lang="en-US"/>
        </a:p>
      </dgm:t>
    </dgm:pt>
    <dgm:pt modelId="{91C45C10-60B4-4B73-B1D1-41CB901148EC}" type="pres">
      <dgm:prSet presAssocID="{42D5950C-63FA-451B-8295-51399B66192D}" presName="linear" presStyleCnt="0">
        <dgm:presLayoutVars>
          <dgm:dir/>
          <dgm:animLvl val="lvl"/>
          <dgm:resizeHandles val="exact"/>
        </dgm:presLayoutVars>
      </dgm:prSet>
      <dgm:spPr/>
    </dgm:pt>
    <dgm:pt modelId="{ACCE14EC-D7C5-4687-91DD-1C304FD34703}" type="pres">
      <dgm:prSet presAssocID="{AAC5050F-B97B-4688-BC9B-6076803166EA}" presName="parentLin" presStyleCnt="0"/>
      <dgm:spPr/>
    </dgm:pt>
    <dgm:pt modelId="{544FE30D-86D1-424F-BEA1-B80C55995236}" type="pres">
      <dgm:prSet presAssocID="{AAC5050F-B97B-4688-BC9B-6076803166EA}" presName="parentLeftMargin" presStyleLbl="node1" presStyleIdx="0" presStyleCnt="4"/>
      <dgm:spPr/>
    </dgm:pt>
    <dgm:pt modelId="{411A2F2E-25E4-4A25-A577-ABED0501C73A}" type="pres">
      <dgm:prSet presAssocID="{AAC5050F-B97B-4688-BC9B-6076803166EA}" presName="parentText" presStyleLbl="node1" presStyleIdx="0" presStyleCnt="4">
        <dgm:presLayoutVars>
          <dgm:chMax val="0"/>
          <dgm:bulletEnabled val="1"/>
        </dgm:presLayoutVars>
      </dgm:prSet>
      <dgm:spPr/>
    </dgm:pt>
    <dgm:pt modelId="{7F8621DA-65F9-4786-BBA9-B89C806299BE}" type="pres">
      <dgm:prSet presAssocID="{AAC5050F-B97B-4688-BC9B-6076803166EA}" presName="negativeSpace" presStyleCnt="0"/>
      <dgm:spPr/>
    </dgm:pt>
    <dgm:pt modelId="{D940D20A-2645-43AC-9773-E92447C65CFA}" type="pres">
      <dgm:prSet presAssocID="{AAC5050F-B97B-4688-BC9B-6076803166EA}" presName="childText" presStyleLbl="conFgAcc1" presStyleIdx="0" presStyleCnt="4">
        <dgm:presLayoutVars>
          <dgm:bulletEnabled val="1"/>
        </dgm:presLayoutVars>
      </dgm:prSet>
      <dgm:spPr/>
    </dgm:pt>
    <dgm:pt modelId="{BA839776-38F4-4E87-A520-856ACC02CB60}" type="pres">
      <dgm:prSet presAssocID="{DF3B0728-4DFA-4BCD-BF30-F10AAF258381}" presName="spaceBetweenRectangles" presStyleCnt="0"/>
      <dgm:spPr/>
    </dgm:pt>
    <dgm:pt modelId="{9C44673A-B658-46A0-BEFC-D95DE3077115}" type="pres">
      <dgm:prSet presAssocID="{94B5B921-0512-42C7-B2BF-E74E622015E6}" presName="parentLin" presStyleCnt="0"/>
      <dgm:spPr/>
    </dgm:pt>
    <dgm:pt modelId="{C92C977F-AF1D-479C-AC51-445D09A97D23}" type="pres">
      <dgm:prSet presAssocID="{94B5B921-0512-42C7-B2BF-E74E622015E6}" presName="parentLeftMargin" presStyleLbl="node1" presStyleIdx="0" presStyleCnt="4"/>
      <dgm:spPr/>
    </dgm:pt>
    <dgm:pt modelId="{E942FB26-72FD-4661-91F8-A2C602644FD6}" type="pres">
      <dgm:prSet presAssocID="{94B5B921-0512-42C7-B2BF-E74E622015E6}" presName="parentText" presStyleLbl="node1" presStyleIdx="1" presStyleCnt="4">
        <dgm:presLayoutVars>
          <dgm:chMax val="0"/>
          <dgm:bulletEnabled val="1"/>
        </dgm:presLayoutVars>
      </dgm:prSet>
      <dgm:spPr/>
    </dgm:pt>
    <dgm:pt modelId="{4F86DEE8-FF23-4EA7-AEC8-448736481AE2}" type="pres">
      <dgm:prSet presAssocID="{94B5B921-0512-42C7-B2BF-E74E622015E6}" presName="negativeSpace" presStyleCnt="0"/>
      <dgm:spPr/>
    </dgm:pt>
    <dgm:pt modelId="{CFC80A85-786E-442E-BA8B-406F032D5FB3}" type="pres">
      <dgm:prSet presAssocID="{94B5B921-0512-42C7-B2BF-E74E622015E6}" presName="childText" presStyleLbl="conFgAcc1" presStyleIdx="1" presStyleCnt="4">
        <dgm:presLayoutVars>
          <dgm:bulletEnabled val="1"/>
        </dgm:presLayoutVars>
      </dgm:prSet>
      <dgm:spPr/>
    </dgm:pt>
    <dgm:pt modelId="{46C58561-27E7-4AED-8403-B7E6E2F20699}" type="pres">
      <dgm:prSet presAssocID="{DDA8AF95-EDB9-4D0F-BB18-BFFF33A3EB74}" presName="spaceBetweenRectangles" presStyleCnt="0"/>
      <dgm:spPr/>
    </dgm:pt>
    <dgm:pt modelId="{B84BAE82-9C96-471A-BDBF-7A102F9B58EE}" type="pres">
      <dgm:prSet presAssocID="{E61824AF-4046-4F3E-A7DC-BE65001EFBCF}" presName="parentLin" presStyleCnt="0"/>
      <dgm:spPr/>
    </dgm:pt>
    <dgm:pt modelId="{F1FBBDC3-B97B-4115-A4AE-226D4AE0F5E6}" type="pres">
      <dgm:prSet presAssocID="{E61824AF-4046-4F3E-A7DC-BE65001EFBCF}" presName="parentLeftMargin" presStyleLbl="node1" presStyleIdx="1" presStyleCnt="4"/>
      <dgm:spPr/>
    </dgm:pt>
    <dgm:pt modelId="{11EF9ED5-EC84-403E-9BE0-931D9C8AEB35}" type="pres">
      <dgm:prSet presAssocID="{E61824AF-4046-4F3E-A7DC-BE65001EFBCF}" presName="parentText" presStyleLbl="node1" presStyleIdx="2" presStyleCnt="4">
        <dgm:presLayoutVars>
          <dgm:chMax val="0"/>
          <dgm:bulletEnabled val="1"/>
        </dgm:presLayoutVars>
      </dgm:prSet>
      <dgm:spPr/>
    </dgm:pt>
    <dgm:pt modelId="{F700893E-78DF-4B77-B06D-92337E45E031}" type="pres">
      <dgm:prSet presAssocID="{E61824AF-4046-4F3E-A7DC-BE65001EFBCF}" presName="negativeSpace" presStyleCnt="0"/>
      <dgm:spPr/>
    </dgm:pt>
    <dgm:pt modelId="{A5EA7328-6C92-4AB9-8F3A-211170E676DF}" type="pres">
      <dgm:prSet presAssocID="{E61824AF-4046-4F3E-A7DC-BE65001EFBCF}" presName="childText" presStyleLbl="conFgAcc1" presStyleIdx="2" presStyleCnt="4">
        <dgm:presLayoutVars>
          <dgm:bulletEnabled val="1"/>
        </dgm:presLayoutVars>
      </dgm:prSet>
      <dgm:spPr/>
    </dgm:pt>
    <dgm:pt modelId="{CBBC7621-0E37-41DE-AE83-E87E305E4DED}" type="pres">
      <dgm:prSet presAssocID="{84C09A37-4207-406E-AD1B-71C136674FCA}" presName="spaceBetweenRectangles" presStyleCnt="0"/>
      <dgm:spPr/>
    </dgm:pt>
    <dgm:pt modelId="{B6658E6C-E68A-4035-BF29-77C0C39F1E48}" type="pres">
      <dgm:prSet presAssocID="{95A3E348-D816-489F-AD9F-DE3BA8B063CB}" presName="parentLin" presStyleCnt="0"/>
      <dgm:spPr/>
    </dgm:pt>
    <dgm:pt modelId="{23674D23-0F49-4BC2-9D25-FF225B6FCC08}" type="pres">
      <dgm:prSet presAssocID="{95A3E348-D816-489F-AD9F-DE3BA8B063CB}" presName="parentLeftMargin" presStyleLbl="node1" presStyleIdx="2" presStyleCnt="4"/>
      <dgm:spPr/>
    </dgm:pt>
    <dgm:pt modelId="{043E1B9A-C655-4551-AD38-B3C6D25F707B}" type="pres">
      <dgm:prSet presAssocID="{95A3E348-D816-489F-AD9F-DE3BA8B063CB}" presName="parentText" presStyleLbl="node1" presStyleIdx="3" presStyleCnt="4">
        <dgm:presLayoutVars>
          <dgm:chMax val="0"/>
          <dgm:bulletEnabled val="1"/>
        </dgm:presLayoutVars>
      </dgm:prSet>
      <dgm:spPr/>
    </dgm:pt>
    <dgm:pt modelId="{4D51A64A-EC61-4314-8FAD-F19314913297}" type="pres">
      <dgm:prSet presAssocID="{95A3E348-D816-489F-AD9F-DE3BA8B063CB}" presName="negativeSpace" presStyleCnt="0"/>
      <dgm:spPr/>
    </dgm:pt>
    <dgm:pt modelId="{2EFFA2D5-D080-47AC-A2B6-FDFE72FB0235}" type="pres">
      <dgm:prSet presAssocID="{95A3E348-D816-489F-AD9F-DE3BA8B063CB}" presName="childText" presStyleLbl="conFgAcc1" presStyleIdx="3" presStyleCnt="4">
        <dgm:presLayoutVars>
          <dgm:bulletEnabled val="1"/>
        </dgm:presLayoutVars>
      </dgm:prSet>
      <dgm:spPr/>
    </dgm:pt>
  </dgm:ptLst>
  <dgm:cxnLst>
    <dgm:cxn modelId="{89315E01-0B56-4928-A219-7BD02A8CCBEF}" type="presOf" srcId="{94B5B921-0512-42C7-B2BF-E74E622015E6}" destId="{E942FB26-72FD-4661-91F8-A2C602644FD6}" srcOrd="1" destOrd="0" presId="urn:microsoft.com/office/officeart/2005/8/layout/list1"/>
    <dgm:cxn modelId="{1EB3780E-C1E3-43B2-8115-10CEC5A72E84}" type="presOf" srcId="{AAC5050F-B97B-4688-BC9B-6076803166EA}" destId="{411A2F2E-25E4-4A25-A577-ABED0501C73A}" srcOrd="1" destOrd="0" presId="urn:microsoft.com/office/officeart/2005/8/layout/list1"/>
    <dgm:cxn modelId="{F3923932-0718-45C7-9CB0-F11721A4BFDD}" type="presOf" srcId="{94B5B921-0512-42C7-B2BF-E74E622015E6}" destId="{C92C977F-AF1D-479C-AC51-445D09A97D23}" srcOrd="0" destOrd="0" presId="urn:microsoft.com/office/officeart/2005/8/layout/list1"/>
    <dgm:cxn modelId="{1B05BC3A-235B-434D-861F-2CA1CD7FE9A1}" srcId="{42D5950C-63FA-451B-8295-51399B66192D}" destId="{95A3E348-D816-489F-AD9F-DE3BA8B063CB}" srcOrd="3" destOrd="0" parTransId="{A2AB0800-258A-4E8A-B12F-4AC041C865E0}" sibTransId="{52C96455-CDF8-4E3D-B9AC-92E0C1A2CC07}"/>
    <dgm:cxn modelId="{460C0E43-43B1-464D-9072-B10944460ABA}" type="presOf" srcId="{42D5950C-63FA-451B-8295-51399B66192D}" destId="{91C45C10-60B4-4B73-B1D1-41CB901148EC}" srcOrd="0" destOrd="0" presId="urn:microsoft.com/office/officeart/2005/8/layout/list1"/>
    <dgm:cxn modelId="{12C47F63-57A8-4480-84B7-6658C9CE5838}" type="presOf" srcId="{38B7FE0C-A001-4F49-8765-0C0FFB4F8440}" destId="{A5EA7328-6C92-4AB9-8F3A-211170E676DF}" srcOrd="0" destOrd="0" presId="urn:microsoft.com/office/officeart/2005/8/layout/list1"/>
    <dgm:cxn modelId="{D51BA967-5915-47B1-90BC-FC716154FC7B}" type="presOf" srcId="{AAC5050F-B97B-4688-BC9B-6076803166EA}" destId="{544FE30D-86D1-424F-BEA1-B80C55995236}" srcOrd="0" destOrd="0" presId="urn:microsoft.com/office/officeart/2005/8/layout/list1"/>
    <dgm:cxn modelId="{72E26E6D-7CA7-4D4F-8520-3E07F35DD4AB}" type="presOf" srcId="{95A3E348-D816-489F-AD9F-DE3BA8B063CB}" destId="{23674D23-0F49-4BC2-9D25-FF225B6FCC08}" srcOrd="0" destOrd="0" presId="urn:microsoft.com/office/officeart/2005/8/layout/list1"/>
    <dgm:cxn modelId="{36B2934E-FF26-4BE5-9707-0CE2C1CB2402}" srcId="{42D5950C-63FA-451B-8295-51399B66192D}" destId="{94B5B921-0512-42C7-B2BF-E74E622015E6}" srcOrd="1" destOrd="0" parTransId="{59C8A5D5-5832-4DC3-8095-DBF5440D11DE}" sibTransId="{DDA8AF95-EDB9-4D0F-BB18-BFFF33A3EB74}"/>
    <dgm:cxn modelId="{2762B770-0535-4477-86F4-ABE346ADD00F}" type="presOf" srcId="{E61824AF-4046-4F3E-A7DC-BE65001EFBCF}" destId="{F1FBBDC3-B97B-4115-A4AE-226D4AE0F5E6}" srcOrd="0" destOrd="0" presId="urn:microsoft.com/office/officeart/2005/8/layout/list1"/>
    <dgm:cxn modelId="{F09DCF54-7462-48D9-BF1B-F8DCB90C851F}" srcId="{E61824AF-4046-4F3E-A7DC-BE65001EFBCF}" destId="{38B7FE0C-A001-4F49-8765-0C0FFB4F8440}" srcOrd="0" destOrd="0" parTransId="{63CEBA57-A6DD-4E44-9EEB-39FBC71C94D8}" sibTransId="{73DA6FA2-D060-4340-B91F-1977EA8A24FF}"/>
    <dgm:cxn modelId="{98A6F185-D4AF-400A-AF0F-7DEF915235A5}" type="presOf" srcId="{95A3E348-D816-489F-AD9F-DE3BA8B063CB}" destId="{043E1B9A-C655-4551-AD38-B3C6D25F707B}" srcOrd="1" destOrd="0" presId="urn:microsoft.com/office/officeart/2005/8/layout/list1"/>
    <dgm:cxn modelId="{E5B753CD-4EB2-48DF-B211-B286DE99388C}" type="presOf" srcId="{E61824AF-4046-4F3E-A7DC-BE65001EFBCF}" destId="{11EF9ED5-EC84-403E-9BE0-931D9C8AEB35}" srcOrd="1" destOrd="0" presId="urn:microsoft.com/office/officeart/2005/8/layout/list1"/>
    <dgm:cxn modelId="{9C3525DB-4167-46E5-A940-D8DECEA734DA}" srcId="{42D5950C-63FA-451B-8295-51399B66192D}" destId="{AAC5050F-B97B-4688-BC9B-6076803166EA}" srcOrd="0" destOrd="0" parTransId="{6BF2523F-F68C-4C36-923B-AC0463D24055}" sibTransId="{DF3B0728-4DFA-4BCD-BF30-F10AAF258381}"/>
    <dgm:cxn modelId="{CF128FFE-7F31-4856-885A-5AFB44E47C79}" srcId="{42D5950C-63FA-451B-8295-51399B66192D}" destId="{E61824AF-4046-4F3E-A7DC-BE65001EFBCF}" srcOrd="2" destOrd="0" parTransId="{8ACCB1DC-5E11-4A1D-A392-7F2A09BF9CE5}" sibTransId="{84C09A37-4207-406E-AD1B-71C136674FCA}"/>
    <dgm:cxn modelId="{9E082B54-FCF7-4A6C-9EC8-9D113CEB9C16}" type="presParOf" srcId="{91C45C10-60B4-4B73-B1D1-41CB901148EC}" destId="{ACCE14EC-D7C5-4687-91DD-1C304FD34703}" srcOrd="0" destOrd="0" presId="urn:microsoft.com/office/officeart/2005/8/layout/list1"/>
    <dgm:cxn modelId="{1EC3DF05-54CC-498E-8825-A3631B2CB0CB}" type="presParOf" srcId="{ACCE14EC-D7C5-4687-91DD-1C304FD34703}" destId="{544FE30D-86D1-424F-BEA1-B80C55995236}" srcOrd="0" destOrd="0" presId="urn:microsoft.com/office/officeart/2005/8/layout/list1"/>
    <dgm:cxn modelId="{CD47EA00-B8D0-4EEC-BEA8-FA254317E23C}" type="presParOf" srcId="{ACCE14EC-D7C5-4687-91DD-1C304FD34703}" destId="{411A2F2E-25E4-4A25-A577-ABED0501C73A}" srcOrd="1" destOrd="0" presId="urn:microsoft.com/office/officeart/2005/8/layout/list1"/>
    <dgm:cxn modelId="{6C9D8665-74C1-4CA3-8858-6F9FA41DE0E3}" type="presParOf" srcId="{91C45C10-60B4-4B73-B1D1-41CB901148EC}" destId="{7F8621DA-65F9-4786-BBA9-B89C806299BE}" srcOrd="1" destOrd="0" presId="urn:microsoft.com/office/officeart/2005/8/layout/list1"/>
    <dgm:cxn modelId="{71ED94F2-B0A7-40E9-BDE7-A79551D10FF6}" type="presParOf" srcId="{91C45C10-60B4-4B73-B1D1-41CB901148EC}" destId="{D940D20A-2645-43AC-9773-E92447C65CFA}" srcOrd="2" destOrd="0" presId="urn:microsoft.com/office/officeart/2005/8/layout/list1"/>
    <dgm:cxn modelId="{3D881F55-782F-4FED-907A-76C114BFAF8E}" type="presParOf" srcId="{91C45C10-60B4-4B73-B1D1-41CB901148EC}" destId="{BA839776-38F4-4E87-A520-856ACC02CB60}" srcOrd="3" destOrd="0" presId="urn:microsoft.com/office/officeart/2005/8/layout/list1"/>
    <dgm:cxn modelId="{3683E23D-C0F5-4432-B708-17D4EB73BC53}" type="presParOf" srcId="{91C45C10-60B4-4B73-B1D1-41CB901148EC}" destId="{9C44673A-B658-46A0-BEFC-D95DE3077115}" srcOrd="4" destOrd="0" presId="urn:microsoft.com/office/officeart/2005/8/layout/list1"/>
    <dgm:cxn modelId="{FF438D82-DB96-479A-90E6-B823A9692C22}" type="presParOf" srcId="{9C44673A-B658-46A0-BEFC-D95DE3077115}" destId="{C92C977F-AF1D-479C-AC51-445D09A97D23}" srcOrd="0" destOrd="0" presId="urn:microsoft.com/office/officeart/2005/8/layout/list1"/>
    <dgm:cxn modelId="{7C282F49-4C77-4028-86D8-2F03082F342D}" type="presParOf" srcId="{9C44673A-B658-46A0-BEFC-D95DE3077115}" destId="{E942FB26-72FD-4661-91F8-A2C602644FD6}" srcOrd="1" destOrd="0" presId="urn:microsoft.com/office/officeart/2005/8/layout/list1"/>
    <dgm:cxn modelId="{2835B8E7-49DC-4E44-A7DD-2AE318E614E9}" type="presParOf" srcId="{91C45C10-60B4-4B73-B1D1-41CB901148EC}" destId="{4F86DEE8-FF23-4EA7-AEC8-448736481AE2}" srcOrd="5" destOrd="0" presId="urn:microsoft.com/office/officeart/2005/8/layout/list1"/>
    <dgm:cxn modelId="{1D3646C6-8368-40C7-8DF8-352AF53EB865}" type="presParOf" srcId="{91C45C10-60B4-4B73-B1D1-41CB901148EC}" destId="{CFC80A85-786E-442E-BA8B-406F032D5FB3}" srcOrd="6" destOrd="0" presId="urn:microsoft.com/office/officeart/2005/8/layout/list1"/>
    <dgm:cxn modelId="{087BA4B6-98D3-4A1F-8F36-D3B980B31622}" type="presParOf" srcId="{91C45C10-60B4-4B73-B1D1-41CB901148EC}" destId="{46C58561-27E7-4AED-8403-B7E6E2F20699}" srcOrd="7" destOrd="0" presId="urn:microsoft.com/office/officeart/2005/8/layout/list1"/>
    <dgm:cxn modelId="{67B2E13F-1D03-4468-8261-E9B21660F4DA}" type="presParOf" srcId="{91C45C10-60B4-4B73-B1D1-41CB901148EC}" destId="{B84BAE82-9C96-471A-BDBF-7A102F9B58EE}" srcOrd="8" destOrd="0" presId="urn:microsoft.com/office/officeart/2005/8/layout/list1"/>
    <dgm:cxn modelId="{1361C208-0591-4CAA-88C8-803BF502AD71}" type="presParOf" srcId="{B84BAE82-9C96-471A-BDBF-7A102F9B58EE}" destId="{F1FBBDC3-B97B-4115-A4AE-226D4AE0F5E6}" srcOrd="0" destOrd="0" presId="urn:microsoft.com/office/officeart/2005/8/layout/list1"/>
    <dgm:cxn modelId="{083A7616-699C-4437-8226-0B171C37F82A}" type="presParOf" srcId="{B84BAE82-9C96-471A-BDBF-7A102F9B58EE}" destId="{11EF9ED5-EC84-403E-9BE0-931D9C8AEB35}" srcOrd="1" destOrd="0" presId="urn:microsoft.com/office/officeart/2005/8/layout/list1"/>
    <dgm:cxn modelId="{5F1ACDE5-6C3B-4691-ADFA-943B7F5258B7}" type="presParOf" srcId="{91C45C10-60B4-4B73-B1D1-41CB901148EC}" destId="{F700893E-78DF-4B77-B06D-92337E45E031}" srcOrd="9" destOrd="0" presId="urn:microsoft.com/office/officeart/2005/8/layout/list1"/>
    <dgm:cxn modelId="{153A4173-02B7-4745-AA00-0CF52C81ABD4}" type="presParOf" srcId="{91C45C10-60B4-4B73-B1D1-41CB901148EC}" destId="{A5EA7328-6C92-4AB9-8F3A-211170E676DF}" srcOrd="10" destOrd="0" presId="urn:microsoft.com/office/officeart/2005/8/layout/list1"/>
    <dgm:cxn modelId="{BF78BE7B-E4C0-448B-B38C-3DA197556527}" type="presParOf" srcId="{91C45C10-60B4-4B73-B1D1-41CB901148EC}" destId="{CBBC7621-0E37-41DE-AE83-E87E305E4DED}" srcOrd="11" destOrd="0" presId="urn:microsoft.com/office/officeart/2005/8/layout/list1"/>
    <dgm:cxn modelId="{7131E6D5-807E-48D8-AC8C-E90F82D6448A}" type="presParOf" srcId="{91C45C10-60B4-4B73-B1D1-41CB901148EC}" destId="{B6658E6C-E68A-4035-BF29-77C0C39F1E48}" srcOrd="12" destOrd="0" presId="urn:microsoft.com/office/officeart/2005/8/layout/list1"/>
    <dgm:cxn modelId="{F54C84AF-7DBE-4D2D-A90D-EC4B4731F933}" type="presParOf" srcId="{B6658E6C-E68A-4035-BF29-77C0C39F1E48}" destId="{23674D23-0F49-4BC2-9D25-FF225B6FCC08}" srcOrd="0" destOrd="0" presId="urn:microsoft.com/office/officeart/2005/8/layout/list1"/>
    <dgm:cxn modelId="{9A4A466C-669C-4317-8F10-647742836995}" type="presParOf" srcId="{B6658E6C-E68A-4035-BF29-77C0C39F1E48}" destId="{043E1B9A-C655-4551-AD38-B3C6D25F707B}" srcOrd="1" destOrd="0" presId="urn:microsoft.com/office/officeart/2005/8/layout/list1"/>
    <dgm:cxn modelId="{46D160FC-D7B0-4596-8846-B421D099A16F}" type="presParOf" srcId="{91C45C10-60B4-4B73-B1D1-41CB901148EC}" destId="{4D51A64A-EC61-4314-8FAD-F19314913297}" srcOrd="13" destOrd="0" presId="urn:microsoft.com/office/officeart/2005/8/layout/list1"/>
    <dgm:cxn modelId="{E63873D1-5AF4-4FEF-905E-BB54577A6034}" type="presParOf" srcId="{91C45C10-60B4-4B73-B1D1-41CB901148EC}" destId="{2EFFA2D5-D080-47AC-A2B6-FDFE72FB023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2A3A1-1BF4-406C-A974-90DA2FCA3E2C}">
      <dsp:nvSpPr>
        <dsp:cNvPr id="0" name=""/>
        <dsp:cNvSpPr/>
      </dsp:nvSpPr>
      <dsp:spPr>
        <a:xfrm>
          <a:off x="0" y="0"/>
          <a:ext cx="5919344" cy="127266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-1.5% growth of British tourists in 2017</a:t>
          </a:r>
        </a:p>
      </dsp:txBody>
      <dsp:txXfrm>
        <a:off x="37275" y="37275"/>
        <a:ext cx="4438497" cy="1198117"/>
      </dsp:txXfrm>
    </dsp:sp>
    <dsp:sp modelId="{7B2B0984-48DF-47A9-84AA-7B42F5508FF0}">
      <dsp:nvSpPr>
        <dsp:cNvPr id="0" name=""/>
        <dsp:cNvSpPr/>
      </dsp:nvSpPr>
      <dsp:spPr>
        <a:xfrm>
          <a:off x="495745" y="1504061"/>
          <a:ext cx="5919344" cy="127266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Not so bad? Well actually it is…</a:t>
          </a:r>
        </a:p>
      </dsp:txBody>
      <dsp:txXfrm>
        <a:off x="533020" y="1541336"/>
        <a:ext cx="4521816" cy="1198117"/>
      </dsp:txXfrm>
    </dsp:sp>
    <dsp:sp modelId="{FF725721-A815-44DA-8A0C-AFC48BFA9878}">
      <dsp:nvSpPr>
        <dsp:cNvPr id="0" name=""/>
        <dsp:cNvSpPr/>
      </dsp:nvSpPr>
      <dsp:spPr>
        <a:xfrm>
          <a:off x="984091" y="3008122"/>
          <a:ext cx="5919344" cy="127266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What’s the reason?</a:t>
          </a:r>
        </a:p>
      </dsp:txBody>
      <dsp:txXfrm>
        <a:off x="1021366" y="3045397"/>
        <a:ext cx="4529215" cy="1198116"/>
      </dsp:txXfrm>
    </dsp:sp>
    <dsp:sp modelId="{EDB2A2B7-A0F8-4DDE-BADC-6D95A4937E21}">
      <dsp:nvSpPr>
        <dsp:cNvPr id="0" name=""/>
        <dsp:cNvSpPr/>
      </dsp:nvSpPr>
      <dsp:spPr>
        <a:xfrm>
          <a:off x="1479836" y="4512183"/>
          <a:ext cx="5919344" cy="127266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Why is this a problem? Quantity and timing!</a:t>
          </a:r>
        </a:p>
      </dsp:txBody>
      <dsp:txXfrm>
        <a:off x="1517111" y="4549458"/>
        <a:ext cx="4521816" cy="1198116"/>
      </dsp:txXfrm>
    </dsp:sp>
    <dsp:sp modelId="{11FA0325-3E56-4498-972B-FCA1B23E4468}">
      <dsp:nvSpPr>
        <dsp:cNvPr id="0" name=""/>
        <dsp:cNvSpPr/>
      </dsp:nvSpPr>
      <dsp:spPr>
        <a:xfrm>
          <a:off x="5092111" y="974747"/>
          <a:ext cx="827233" cy="82723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8238" y="974747"/>
        <a:ext cx="454979" cy="622493"/>
      </dsp:txXfrm>
    </dsp:sp>
    <dsp:sp modelId="{A41FB449-D4B0-4A1D-8174-C7EC9F832E42}">
      <dsp:nvSpPr>
        <dsp:cNvPr id="0" name=""/>
        <dsp:cNvSpPr/>
      </dsp:nvSpPr>
      <dsp:spPr>
        <a:xfrm>
          <a:off x="5587856" y="2478808"/>
          <a:ext cx="827233" cy="827233"/>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773983" y="2478808"/>
        <a:ext cx="454979" cy="622493"/>
      </dsp:txXfrm>
    </dsp:sp>
    <dsp:sp modelId="{1DE6CDA4-7A6B-4DE6-B1C7-447B970C3425}">
      <dsp:nvSpPr>
        <dsp:cNvPr id="0" name=""/>
        <dsp:cNvSpPr/>
      </dsp:nvSpPr>
      <dsp:spPr>
        <a:xfrm>
          <a:off x="6076202" y="3982869"/>
          <a:ext cx="827233" cy="827233"/>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62329" y="3982869"/>
        <a:ext cx="454979" cy="622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753D6-0E44-4B4B-9083-9CC8CD198F0B}">
      <dsp:nvSpPr>
        <dsp:cNvPr id="0" name=""/>
        <dsp:cNvSpPr/>
      </dsp:nvSpPr>
      <dsp:spPr>
        <a:xfrm>
          <a:off x="0" y="669681"/>
          <a:ext cx="7095752" cy="14870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“Good” news for French tourists and bad news for British tourists</a:t>
          </a:r>
        </a:p>
      </dsp:txBody>
      <dsp:txXfrm>
        <a:off x="72593" y="742274"/>
        <a:ext cx="6950566" cy="1341884"/>
      </dsp:txXfrm>
    </dsp:sp>
    <dsp:sp modelId="{91D72930-B71F-4611-8A8D-DB0357B0F1E1}">
      <dsp:nvSpPr>
        <dsp:cNvPr id="0" name=""/>
        <dsp:cNvSpPr/>
      </dsp:nvSpPr>
      <dsp:spPr>
        <a:xfrm>
          <a:off x="0" y="2274831"/>
          <a:ext cx="7095752" cy="1487070"/>
        </a:xfrm>
        <a:prstGeom prst="roundRect">
          <a:avLst/>
        </a:prstGeom>
        <a:solidFill>
          <a:schemeClr val="accent2">
            <a:hueOff val="-723100"/>
            <a:satOff val="-4962"/>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Deal or no deal scenario</a:t>
          </a:r>
        </a:p>
      </dsp:txBody>
      <dsp:txXfrm>
        <a:off x="72593" y="2347424"/>
        <a:ext cx="6950566" cy="1341884"/>
      </dsp:txXfrm>
    </dsp:sp>
    <dsp:sp modelId="{349D764A-5588-4713-AD40-FC60116C82E6}">
      <dsp:nvSpPr>
        <dsp:cNvPr id="0" name=""/>
        <dsp:cNvSpPr/>
      </dsp:nvSpPr>
      <dsp:spPr>
        <a:xfrm>
          <a:off x="0" y="3879981"/>
          <a:ext cx="7095752" cy="1487070"/>
        </a:xfrm>
        <a:prstGeom prst="roundRect">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Concrete numbers for France</a:t>
          </a:r>
        </a:p>
      </dsp:txBody>
      <dsp:txXfrm>
        <a:off x="72593" y="3952574"/>
        <a:ext cx="6950566" cy="1341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FE29A-3A83-4D89-830F-9E1BFE29E464}">
      <dsp:nvSpPr>
        <dsp:cNvPr id="0" name=""/>
        <dsp:cNvSpPr/>
      </dsp:nvSpPr>
      <dsp:spPr>
        <a:xfrm>
          <a:off x="0" y="280496"/>
          <a:ext cx="11887199" cy="127575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2579" tIns="374904" rIns="92257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Work in the finance scene </a:t>
          </a:r>
        </a:p>
        <a:p>
          <a:pPr marL="171450" lvl="1" indent="-171450" algn="l" defTabSz="800100">
            <a:lnSpc>
              <a:spcPct val="90000"/>
            </a:lnSpc>
            <a:spcBef>
              <a:spcPct val="0"/>
            </a:spcBef>
            <a:spcAft>
              <a:spcPct val="15000"/>
            </a:spcAft>
            <a:buChar char="•"/>
          </a:pPr>
          <a:r>
            <a:rPr lang="en-US" sz="1800" kern="1200"/>
            <a:t>In London and canary wharf</a:t>
          </a:r>
        </a:p>
        <a:p>
          <a:pPr marL="171450" lvl="1" indent="-171450" algn="l" defTabSz="800100">
            <a:lnSpc>
              <a:spcPct val="90000"/>
            </a:lnSpc>
            <a:spcBef>
              <a:spcPct val="0"/>
            </a:spcBef>
            <a:spcAft>
              <a:spcPct val="15000"/>
            </a:spcAft>
            <a:buChar char="•"/>
          </a:pPr>
          <a:r>
            <a:rPr lang="en-US" sz="1800" kern="1200"/>
            <a:t>Some businesses centers: French outnumber the British people (60 000/300 000)</a:t>
          </a:r>
        </a:p>
      </dsp:txBody>
      <dsp:txXfrm>
        <a:off x="0" y="280496"/>
        <a:ext cx="11887199" cy="1275750"/>
      </dsp:txXfrm>
    </dsp:sp>
    <dsp:sp modelId="{C02E6398-2AE2-48AB-AB63-F27CE8173694}">
      <dsp:nvSpPr>
        <dsp:cNvPr id="0" name=""/>
        <dsp:cNvSpPr/>
      </dsp:nvSpPr>
      <dsp:spPr>
        <a:xfrm>
          <a:off x="594359" y="14816"/>
          <a:ext cx="8321039"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15" tIns="0" rIns="314515" bIns="0" numCol="1" spcCol="1270" anchor="ctr" anchorCtr="0">
          <a:noAutofit/>
        </a:bodyPr>
        <a:lstStyle/>
        <a:p>
          <a:pPr marL="0" lvl="0" indent="0" algn="l" defTabSz="800100">
            <a:lnSpc>
              <a:spcPct val="90000"/>
            </a:lnSpc>
            <a:spcBef>
              <a:spcPct val="0"/>
            </a:spcBef>
            <a:spcAft>
              <a:spcPct val="35000"/>
            </a:spcAft>
            <a:buNone/>
          </a:pPr>
          <a:r>
            <a:rPr lang="en-US" sz="1800" kern="1200"/>
            <a:t>60 000 French people</a:t>
          </a:r>
        </a:p>
      </dsp:txBody>
      <dsp:txXfrm>
        <a:off x="620298" y="40755"/>
        <a:ext cx="8269161" cy="479482"/>
      </dsp:txXfrm>
    </dsp:sp>
    <dsp:sp modelId="{45E0AB6C-9DA5-4C98-BBCD-A8E6D67861AD}">
      <dsp:nvSpPr>
        <dsp:cNvPr id="0" name=""/>
        <dsp:cNvSpPr/>
      </dsp:nvSpPr>
      <dsp:spPr>
        <a:xfrm>
          <a:off x="0" y="1919126"/>
          <a:ext cx="11887199" cy="178605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2579" tIns="374904" rIns="92257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Higher salaries</a:t>
          </a:r>
        </a:p>
        <a:p>
          <a:pPr marL="171450" lvl="1" indent="-171450" algn="l" defTabSz="800100">
            <a:lnSpc>
              <a:spcPct val="90000"/>
            </a:lnSpc>
            <a:spcBef>
              <a:spcPct val="0"/>
            </a:spcBef>
            <a:spcAft>
              <a:spcPct val="15000"/>
            </a:spcAft>
            <a:buChar char="•"/>
          </a:pPr>
          <a:r>
            <a:rPr lang="en-US" sz="1800" kern="1200"/>
            <a:t>Lower rates</a:t>
          </a:r>
        </a:p>
        <a:p>
          <a:pPr marL="171450" lvl="1" indent="-171450" algn="l" defTabSz="800100">
            <a:lnSpc>
              <a:spcPct val="90000"/>
            </a:lnSpc>
            <a:spcBef>
              <a:spcPct val="0"/>
            </a:spcBef>
            <a:spcAft>
              <a:spcPct val="15000"/>
            </a:spcAft>
            <a:buChar char="•"/>
          </a:pPr>
          <a:r>
            <a:rPr lang="en-US" sz="1800" kern="1200"/>
            <a:t>Geographical proximity</a:t>
          </a:r>
        </a:p>
        <a:p>
          <a:pPr marL="171450" lvl="1" indent="-171450" algn="l" defTabSz="800100">
            <a:lnSpc>
              <a:spcPct val="90000"/>
            </a:lnSpc>
            <a:spcBef>
              <a:spcPct val="0"/>
            </a:spcBef>
            <a:spcAft>
              <a:spcPct val="15000"/>
            </a:spcAft>
            <a:buChar char="•"/>
          </a:pPr>
          <a:r>
            <a:rPr lang="en-US" sz="1800" kern="1200"/>
            <a:t>Low unemployment (5,6%, in France 10,4%)</a:t>
          </a:r>
        </a:p>
        <a:p>
          <a:pPr marL="171450" lvl="1" indent="-171450" algn="l" defTabSz="800100">
            <a:lnSpc>
              <a:spcPct val="90000"/>
            </a:lnSpc>
            <a:spcBef>
              <a:spcPct val="0"/>
            </a:spcBef>
            <a:spcAft>
              <a:spcPct val="15000"/>
            </a:spcAft>
            <a:buChar char="•"/>
          </a:pPr>
          <a:r>
            <a:rPr lang="en-US" sz="1800" kern="1200"/>
            <a:t>Job opportunities for further carrier</a:t>
          </a:r>
        </a:p>
      </dsp:txBody>
      <dsp:txXfrm>
        <a:off x="0" y="1919126"/>
        <a:ext cx="11887199" cy="1786050"/>
      </dsp:txXfrm>
    </dsp:sp>
    <dsp:sp modelId="{EA9D1F03-00A8-4691-9049-1C54EB401AD4}">
      <dsp:nvSpPr>
        <dsp:cNvPr id="0" name=""/>
        <dsp:cNvSpPr/>
      </dsp:nvSpPr>
      <dsp:spPr>
        <a:xfrm>
          <a:off x="594359" y="1653446"/>
          <a:ext cx="8321039"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15" tIns="0" rIns="314515" bIns="0" numCol="1" spcCol="1270" anchor="ctr" anchorCtr="0">
          <a:noAutofit/>
        </a:bodyPr>
        <a:lstStyle/>
        <a:p>
          <a:pPr marL="0" lvl="0" indent="0" algn="l" defTabSz="800100">
            <a:lnSpc>
              <a:spcPct val="90000"/>
            </a:lnSpc>
            <a:spcBef>
              <a:spcPct val="0"/>
            </a:spcBef>
            <a:spcAft>
              <a:spcPct val="35000"/>
            </a:spcAft>
            <a:buNone/>
          </a:pPr>
          <a:r>
            <a:rPr lang="en-US" sz="1800" kern="1200"/>
            <a:t>Reasons to work in Britain </a:t>
          </a:r>
        </a:p>
      </dsp:txBody>
      <dsp:txXfrm>
        <a:off x="620298" y="1679385"/>
        <a:ext cx="8269161" cy="479482"/>
      </dsp:txXfrm>
    </dsp:sp>
    <dsp:sp modelId="{81FADD76-7608-4793-AE24-24DAF9A1CA45}">
      <dsp:nvSpPr>
        <dsp:cNvPr id="0" name=""/>
        <dsp:cNvSpPr/>
      </dsp:nvSpPr>
      <dsp:spPr>
        <a:xfrm>
          <a:off x="0" y="4068056"/>
          <a:ext cx="11887199" cy="7371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2579" tIns="374904" rIns="92257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With French companies in Britain turning over €120bn annually</a:t>
          </a:r>
        </a:p>
      </dsp:txBody>
      <dsp:txXfrm>
        <a:off x="0" y="4068056"/>
        <a:ext cx="11887199" cy="737100"/>
      </dsp:txXfrm>
    </dsp:sp>
    <dsp:sp modelId="{2D1FAC7F-ECFD-47E1-B0A0-848DAD9C2B8F}">
      <dsp:nvSpPr>
        <dsp:cNvPr id="0" name=""/>
        <dsp:cNvSpPr/>
      </dsp:nvSpPr>
      <dsp:spPr>
        <a:xfrm>
          <a:off x="594359" y="3802376"/>
          <a:ext cx="8321039"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15" tIns="0" rIns="314515" bIns="0" numCol="1" spcCol="1270" anchor="ctr" anchorCtr="0">
          <a:noAutofit/>
        </a:bodyPr>
        <a:lstStyle/>
        <a:p>
          <a:pPr marL="0" lvl="0" indent="0" algn="l" defTabSz="800100">
            <a:lnSpc>
              <a:spcPct val="90000"/>
            </a:lnSpc>
            <a:spcBef>
              <a:spcPct val="0"/>
            </a:spcBef>
            <a:spcAft>
              <a:spcPct val="35000"/>
            </a:spcAft>
            <a:buNone/>
          </a:pPr>
          <a:r>
            <a:rPr lang="en-US" sz="1800" kern="1200"/>
            <a:t>3,000 French businesses employing nearly 400,000 people in the UK</a:t>
          </a:r>
        </a:p>
      </dsp:txBody>
      <dsp:txXfrm>
        <a:off x="620298" y="3828315"/>
        <a:ext cx="826916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12FFC-6F4A-4D7A-848B-2F70CE5779FA}">
      <dsp:nvSpPr>
        <dsp:cNvPr id="0" name=""/>
        <dsp:cNvSpPr/>
      </dsp:nvSpPr>
      <dsp:spPr>
        <a:xfrm>
          <a:off x="0" y="13075"/>
          <a:ext cx="5641974" cy="1117935"/>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No-deal scenario</a:t>
          </a:r>
        </a:p>
      </dsp:txBody>
      <dsp:txXfrm>
        <a:off x="54573" y="67648"/>
        <a:ext cx="5532828" cy="1008789"/>
      </dsp:txXfrm>
    </dsp:sp>
    <dsp:sp modelId="{053F546A-54EC-42DD-8EA7-7BF814BAD5D1}">
      <dsp:nvSpPr>
        <dsp:cNvPr id="0" name=""/>
        <dsp:cNvSpPr/>
      </dsp:nvSpPr>
      <dsp:spPr>
        <a:xfrm>
          <a:off x="0" y="1272130"/>
          <a:ext cx="5641974" cy="1117935"/>
        </a:xfrm>
        <a:prstGeom prst="roundRect">
          <a:avLst/>
        </a:prstGeom>
        <a:gradFill rotWithShape="0">
          <a:gsLst>
            <a:gs pos="0">
              <a:schemeClr val="accent2">
                <a:hueOff val="-482067"/>
                <a:satOff val="-3308"/>
                <a:lumOff val="1699"/>
                <a:alphaOff val="0"/>
                <a:tint val="100000"/>
                <a:shade val="85000"/>
                <a:satMod val="100000"/>
                <a:lumMod val="100000"/>
              </a:schemeClr>
            </a:gs>
            <a:gs pos="100000">
              <a:schemeClr val="accent2">
                <a:hueOff val="-482067"/>
                <a:satOff val="-3308"/>
                <a:lumOff val="1699"/>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Backstop</a:t>
          </a:r>
        </a:p>
      </dsp:txBody>
      <dsp:txXfrm>
        <a:off x="54573" y="1326703"/>
        <a:ext cx="5532828" cy="1008789"/>
      </dsp:txXfrm>
    </dsp:sp>
    <dsp:sp modelId="{012B6B35-3D17-4566-8D8B-EA8291868406}">
      <dsp:nvSpPr>
        <dsp:cNvPr id="0" name=""/>
        <dsp:cNvSpPr/>
      </dsp:nvSpPr>
      <dsp:spPr>
        <a:xfrm>
          <a:off x="0" y="2531185"/>
          <a:ext cx="5641974" cy="1117935"/>
        </a:xfrm>
        <a:prstGeom prst="roundRect">
          <a:avLst/>
        </a:prstGeom>
        <a:gradFill rotWithShape="0">
          <a:gsLst>
            <a:gs pos="0">
              <a:schemeClr val="accent2">
                <a:hueOff val="-964133"/>
                <a:satOff val="-6616"/>
                <a:lumOff val="3399"/>
                <a:alphaOff val="0"/>
                <a:tint val="100000"/>
                <a:shade val="85000"/>
                <a:satMod val="100000"/>
                <a:lumMod val="100000"/>
              </a:schemeClr>
            </a:gs>
            <a:gs pos="100000">
              <a:schemeClr val="accent2">
                <a:hueOff val="-964133"/>
                <a:satOff val="-6616"/>
                <a:lumOff val="3399"/>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Debts</a:t>
          </a:r>
        </a:p>
      </dsp:txBody>
      <dsp:txXfrm>
        <a:off x="54573" y="2585758"/>
        <a:ext cx="5532828" cy="1008789"/>
      </dsp:txXfrm>
    </dsp:sp>
    <dsp:sp modelId="{7D0F0AB8-823B-4EC4-90C5-F90343E0FB75}">
      <dsp:nvSpPr>
        <dsp:cNvPr id="0" name=""/>
        <dsp:cNvSpPr/>
      </dsp:nvSpPr>
      <dsp:spPr>
        <a:xfrm>
          <a:off x="0" y="3790240"/>
          <a:ext cx="5641974" cy="1117935"/>
        </a:xfrm>
        <a:prstGeom prst="roundRect">
          <a:avLst/>
        </a:prstGeom>
        <a:gradFill rotWithShape="0">
          <a:gsLst>
            <a:gs pos="0">
              <a:schemeClr val="accent2">
                <a:hueOff val="-1446200"/>
                <a:satOff val="-9924"/>
                <a:lumOff val="5098"/>
                <a:alphaOff val="0"/>
                <a:tint val="100000"/>
                <a:shade val="85000"/>
                <a:satMod val="100000"/>
                <a:lumMod val="100000"/>
              </a:schemeClr>
            </a:gs>
            <a:gs pos="100000">
              <a:schemeClr val="accent2">
                <a:hueOff val="-1446200"/>
                <a:satOff val="-9924"/>
                <a:lumOff val="5098"/>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42,5 billion euro</a:t>
          </a:r>
        </a:p>
      </dsp:txBody>
      <dsp:txXfrm>
        <a:off x="54573" y="3844813"/>
        <a:ext cx="5532828" cy="1008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0D20A-2645-43AC-9773-E92447C65CFA}">
      <dsp:nvSpPr>
        <dsp:cNvPr id="0" name=""/>
        <dsp:cNvSpPr/>
      </dsp:nvSpPr>
      <dsp:spPr>
        <a:xfrm>
          <a:off x="0" y="362185"/>
          <a:ext cx="5641974" cy="604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1A2F2E-25E4-4A25-A577-ABED0501C73A}">
      <dsp:nvSpPr>
        <dsp:cNvPr id="0" name=""/>
        <dsp:cNvSpPr/>
      </dsp:nvSpPr>
      <dsp:spPr>
        <a:xfrm>
          <a:off x="282098" y="7945"/>
          <a:ext cx="3949382" cy="708480"/>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1066800">
            <a:lnSpc>
              <a:spcPct val="90000"/>
            </a:lnSpc>
            <a:spcBef>
              <a:spcPct val="0"/>
            </a:spcBef>
            <a:spcAft>
              <a:spcPct val="35000"/>
            </a:spcAft>
            <a:buNone/>
          </a:pPr>
          <a:r>
            <a:rPr lang="en-US" sz="2400" kern="1200"/>
            <a:t>Trade will be less supportive</a:t>
          </a:r>
        </a:p>
      </dsp:txBody>
      <dsp:txXfrm>
        <a:off x="316683" y="42530"/>
        <a:ext cx="3880212" cy="639310"/>
      </dsp:txXfrm>
    </dsp:sp>
    <dsp:sp modelId="{CFC80A85-786E-442E-BA8B-406F032D5FB3}">
      <dsp:nvSpPr>
        <dsp:cNvPr id="0" name=""/>
        <dsp:cNvSpPr/>
      </dsp:nvSpPr>
      <dsp:spPr>
        <a:xfrm>
          <a:off x="0" y="1450825"/>
          <a:ext cx="5641974" cy="604800"/>
        </a:xfrm>
        <a:prstGeom prst="rect">
          <a:avLst/>
        </a:prstGeom>
        <a:solidFill>
          <a:schemeClr val="lt1">
            <a:alpha val="90000"/>
            <a:hueOff val="0"/>
            <a:satOff val="0"/>
            <a:lumOff val="0"/>
            <a:alphaOff val="0"/>
          </a:schemeClr>
        </a:solidFill>
        <a:ln w="9525" cap="flat" cmpd="sng" algn="ctr">
          <a:solidFill>
            <a:schemeClr val="accent2">
              <a:hueOff val="-482067"/>
              <a:satOff val="-3308"/>
              <a:lumOff val="1699"/>
              <a:alphaOff val="0"/>
            </a:schemeClr>
          </a:solidFill>
          <a:prstDash val="solid"/>
        </a:ln>
        <a:effectLst/>
      </dsp:spPr>
      <dsp:style>
        <a:lnRef idx="1">
          <a:scrgbClr r="0" g="0" b="0"/>
        </a:lnRef>
        <a:fillRef idx="1">
          <a:scrgbClr r="0" g="0" b="0"/>
        </a:fillRef>
        <a:effectRef idx="0">
          <a:scrgbClr r="0" g="0" b="0"/>
        </a:effectRef>
        <a:fontRef idx="minor"/>
      </dsp:style>
    </dsp:sp>
    <dsp:sp modelId="{E942FB26-72FD-4661-91F8-A2C602644FD6}">
      <dsp:nvSpPr>
        <dsp:cNvPr id="0" name=""/>
        <dsp:cNvSpPr/>
      </dsp:nvSpPr>
      <dsp:spPr>
        <a:xfrm>
          <a:off x="282098" y="1096585"/>
          <a:ext cx="3949382" cy="708480"/>
        </a:xfrm>
        <a:prstGeom prst="roundRect">
          <a:avLst/>
        </a:prstGeom>
        <a:gradFill rotWithShape="0">
          <a:gsLst>
            <a:gs pos="0">
              <a:schemeClr val="accent2">
                <a:hueOff val="-482067"/>
                <a:satOff val="-3308"/>
                <a:lumOff val="1699"/>
                <a:alphaOff val="0"/>
                <a:tint val="100000"/>
                <a:shade val="85000"/>
                <a:satMod val="100000"/>
                <a:lumMod val="100000"/>
              </a:schemeClr>
            </a:gs>
            <a:gs pos="100000">
              <a:schemeClr val="accent2">
                <a:hueOff val="-482067"/>
                <a:satOff val="-3308"/>
                <a:lumOff val="1699"/>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1066800">
            <a:lnSpc>
              <a:spcPct val="90000"/>
            </a:lnSpc>
            <a:spcBef>
              <a:spcPct val="0"/>
            </a:spcBef>
            <a:spcAft>
              <a:spcPct val="35000"/>
            </a:spcAft>
            <a:buNone/>
          </a:pPr>
          <a:r>
            <a:rPr lang="en-US" sz="2400" kern="1200"/>
            <a:t>20% drop in trade with UK</a:t>
          </a:r>
        </a:p>
      </dsp:txBody>
      <dsp:txXfrm>
        <a:off x="316683" y="1131170"/>
        <a:ext cx="3880212" cy="639310"/>
      </dsp:txXfrm>
    </dsp:sp>
    <dsp:sp modelId="{A5EA7328-6C92-4AB9-8F3A-211170E676DF}">
      <dsp:nvSpPr>
        <dsp:cNvPr id="0" name=""/>
        <dsp:cNvSpPr/>
      </dsp:nvSpPr>
      <dsp:spPr>
        <a:xfrm>
          <a:off x="0" y="2539465"/>
          <a:ext cx="5641974" cy="1285200"/>
        </a:xfrm>
        <a:prstGeom prst="rect">
          <a:avLst/>
        </a:prstGeom>
        <a:solidFill>
          <a:schemeClr val="lt1">
            <a:alpha val="90000"/>
            <a:hueOff val="0"/>
            <a:satOff val="0"/>
            <a:lumOff val="0"/>
            <a:alphaOff val="0"/>
          </a:schemeClr>
        </a:solidFill>
        <a:ln w="9525" cap="flat" cmpd="sng" algn="ctr">
          <a:solidFill>
            <a:schemeClr val="accent2">
              <a:hueOff val="-964133"/>
              <a:satOff val="-6616"/>
              <a:lumOff val="339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7880" tIns="499872" rIns="43788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Mostly pharmaceutical and electronic sector</a:t>
          </a:r>
        </a:p>
      </dsp:txBody>
      <dsp:txXfrm>
        <a:off x="0" y="2539465"/>
        <a:ext cx="5641974" cy="1285200"/>
      </dsp:txXfrm>
    </dsp:sp>
    <dsp:sp modelId="{11EF9ED5-EC84-403E-9BE0-931D9C8AEB35}">
      <dsp:nvSpPr>
        <dsp:cNvPr id="0" name=""/>
        <dsp:cNvSpPr/>
      </dsp:nvSpPr>
      <dsp:spPr>
        <a:xfrm>
          <a:off x="282098" y="2185224"/>
          <a:ext cx="3949382" cy="708480"/>
        </a:xfrm>
        <a:prstGeom prst="roundRect">
          <a:avLst/>
        </a:prstGeom>
        <a:gradFill rotWithShape="0">
          <a:gsLst>
            <a:gs pos="0">
              <a:schemeClr val="accent2">
                <a:hueOff val="-964133"/>
                <a:satOff val="-6616"/>
                <a:lumOff val="3399"/>
                <a:alphaOff val="0"/>
                <a:tint val="100000"/>
                <a:shade val="85000"/>
                <a:satMod val="100000"/>
                <a:lumMod val="100000"/>
              </a:schemeClr>
            </a:gs>
            <a:gs pos="100000">
              <a:schemeClr val="accent2">
                <a:hueOff val="-964133"/>
                <a:satOff val="-6616"/>
                <a:lumOff val="3399"/>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1066800">
            <a:lnSpc>
              <a:spcPct val="90000"/>
            </a:lnSpc>
            <a:spcBef>
              <a:spcPct val="0"/>
            </a:spcBef>
            <a:spcAft>
              <a:spcPct val="35000"/>
            </a:spcAft>
            <a:buNone/>
          </a:pPr>
          <a:r>
            <a:rPr lang="en-US" sz="2400" kern="1200"/>
            <a:t>Sectors could be affected</a:t>
          </a:r>
        </a:p>
      </dsp:txBody>
      <dsp:txXfrm>
        <a:off x="316683" y="2219809"/>
        <a:ext cx="3880212" cy="639310"/>
      </dsp:txXfrm>
    </dsp:sp>
    <dsp:sp modelId="{2EFFA2D5-D080-47AC-A2B6-FDFE72FB0235}">
      <dsp:nvSpPr>
        <dsp:cNvPr id="0" name=""/>
        <dsp:cNvSpPr/>
      </dsp:nvSpPr>
      <dsp:spPr>
        <a:xfrm>
          <a:off x="0" y="4308504"/>
          <a:ext cx="5641974" cy="604800"/>
        </a:xfrm>
        <a:prstGeom prst="rect">
          <a:avLst/>
        </a:prstGeom>
        <a:solidFill>
          <a:schemeClr val="lt1">
            <a:alpha val="90000"/>
            <a:hueOff val="0"/>
            <a:satOff val="0"/>
            <a:lumOff val="0"/>
            <a:alphaOff val="0"/>
          </a:schemeClr>
        </a:solidFill>
        <a:ln w="9525" cap="flat" cmpd="sng" algn="ctr">
          <a:solidFill>
            <a:schemeClr val="accent2">
              <a:hueOff val="-1446200"/>
              <a:satOff val="-9924"/>
              <a:lumOff val="5098"/>
              <a:alphaOff val="0"/>
            </a:schemeClr>
          </a:solidFill>
          <a:prstDash val="solid"/>
        </a:ln>
        <a:effectLst/>
      </dsp:spPr>
      <dsp:style>
        <a:lnRef idx="1">
          <a:scrgbClr r="0" g="0" b="0"/>
        </a:lnRef>
        <a:fillRef idx="1">
          <a:scrgbClr r="0" g="0" b="0"/>
        </a:fillRef>
        <a:effectRef idx="0">
          <a:scrgbClr r="0" g="0" b="0"/>
        </a:effectRef>
        <a:fontRef idx="minor"/>
      </dsp:style>
    </dsp:sp>
    <dsp:sp modelId="{043E1B9A-C655-4551-AD38-B3C6D25F707B}">
      <dsp:nvSpPr>
        <dsp:cNvPr id="0" name=""/>
        <dsp:cNvSpPr/>
      </dsp:nvSpPr>
      <dsp:spPr>
        <a:xfrm>
          <a:off x="282098" y="3954265"/>
          <a:ext cx="3949382" cy="708480"/>
        </a:xfrm>
        <a:prstGeom prst="roundRect">
          <a:avLst/>
        </a:prstGeom>
        <a:gradFill rotWithShape="0">
          <a:gsLst>
            <a:gs pos="0">
              <a:schemeClr val="accent2">
                <a:hueOff val="-1446200"/>
                <a:satOff val="-9924"/>
                <a:lumOff val="5098"/>
                <a:alphaOff val="0"/>
                <a:tint val="100000"/>
                <a:shade val="85000"/>
                <a:satMod val="100000"/>
                <a:lumMod val="100000"/>
              </a:schemeClr>
            </a:gs>
            <a:gs pos="100000">
              <a:schemeClr val="accent2">
                <a:hueOff val="-1446200"/>
                <a:satOff val="-9924"/>
                <a:lumOff val="5098"/>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1066800">
            <a:lnSpc>
              <a:spcPct val="90000"/>
            </a:lnSpc>
            <a:spcBef>
              <a:spcPct val="0"/>
            </a:spcBef>
            <a:spcAft>
              <a:spcPct val="35000"/>
            </a:spcAft>
            <a:buNone/>
          </a:pPr>
          <a:r>
            <a:rPr lang="en-US" sz="2400" kern="1200"/>
            <a:t>Yellow vest crisis</a:t>
          </a:r>
        </a:p>
      </dsp:txBody>
      <dsp:txXfrm>
        <a:off x="316683" y="3988850"/>
        <a:ext cx="3880212"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33BD1-7339-431F-9523-0DE8A8E59071}" type="datetimeFigureOut">
              <a:rPr lang="en-US" smtClean="0"/>
              <a:t>11/5/2019</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05C3E-FD64-4D57-8EC2-D0CC8E80A7F5}" type="slidenum">
              <a:rPr lang="en-US" smtClean="0"/>
              <a:t>‹nr.›</a:t>
            </a:fld>
            <a:endParaRPr lang="en-US"/>
          </a:p>
        </p:txBody>
      </p:sp>
    </p:spTree>
    <p:extLst>
      <p:ext uri="{BB962C8B-B14F-4D97-AF65-F5344CB8AC3E}">
        <p14:creationId xmlns:p14="http://schemas.microsoft.com/office/powerpoint/2010/main" val="138733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ec.world/en/profile/country/fr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cea.be/uploads/statistic_documents/Brexit-facts_figures_March_2019.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antandertrade.com/en/portal/establish-overseas/france/foreign-investment#fd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ln.be/nieuws/buitenland/frankrijk-gaat-nu-uit-van-no-deal-brexit-als-standaardsituatie~a46a1859/?referer=https%3A%2F%2Fwww.google.com%2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uropa-nu.nl/id/vl3bjnhhj9yp/nieuws/johnson_overgangsperiode_niet_verlengd?ctx=viw6jn2yr3qr&amp;tab=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hink.ing.com/articles/how-would-a-hard-brexit-hurt-france/#a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uk/guidance/living-in-france#brexit-what-you-should-do"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local.fr/20170303/french-expats-vs-british-expats-whos-got-the-bigger-bargaining-chip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rouw.nl/nieuws/frankrijk-gaat-proefdraaien-voor-de-brexit~b2beecf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poorpro.nl/spoorbouw/2018/06/07/bij-harde-brexit-mogelijk-douanecontrole-eurostar-in-frankrijk/?gdpr=accep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t.com/content/6dbc4966-cb29-11e9-a1f4-3669401ba76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France is a major exporter and is home to some of the world’s largest international companies. In fact, France is the world’s seventh largest exporter and also the EU’s second largest trading nation, when you measure the value of both import and export. As you can see, the current GDP is now 2 582 501 million dollar.</a:t>
            </a:r>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3</a:t>
            </a:fld>
            <a:endParaRPr lang="en-US"/>
          </a:p>
        </p:txBody>
      </p:sp>
    </p:spTree>
    <p:extLst>
      <p:ext uri="{BB962C8B-B14F-4D97-AF65-F5344CB8AC3E}">
        <p14:creationId xmlns:p14="http://schemas.microsoft.com/office/powerpoint/2010/main" val="426616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 big problem will be the decreasing value of the pound compared to the euro. This means that that countries can import from the UK at a lower price or can import more at the same price but the UK will have to pay more to still order the same amount of goods or will have to order less from other countries. </a:t>
            </a:r>
          </a:p>
          <a:p>
            <a:r>
              <a:rPr lang="en-US" dirty="0"/>
              <a:t>This will have some consequences on the tourism and import/export industry. </a:t>
            </a:r>
          </a:p>
          <a:p>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13</a:t>
            </a:fld>
            <a:endParaRPr lang="en-US"/>
          </a:p>
        </p:txBody>
      </p:sp>
    </p:spTree>
    <p:extLst>
      <p:ext uri="{BB962C8B-B14F-4D97-AF65-F5344CB8AC3E}">
        <p14:creationId xmlns:p14="http://schemas.microsoft.com/office/powerpoint/2010/main" val="3808238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Now we’ll discuss the next topic trade.</a:t>
            </a:r>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14</a:t>
            </a:fld>
            <a:endParaRPr lang="en-US"/>
          </a:p>
        </p:txBody>
      </p:sp>
    </p:spTree>
    <p:extLst>
      <p:ext uri="{BB962C8B-B14F-4D97-AF65-F5344CB8AC3E}">
        <p14:creationId xmlns:p14="http://schemas.microsoft.com/office/powerpoint/2010/main" val="99355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When it comes to trade, most of the trade from France happens with the function of the Ferry and the train. The Ferry is connected with the 8 ports in the North of France and with the 5 ports of the UK. The most common ports in France for the trade are located in Calais and Dunkerque.</a:t>
            </a:r>
          </a:p>
          <a:p>
            <a:r>
              <a:rPr lang="en-US" dirty="0"/>
              <a:t>Besides that there’s also the channel tunnel or better known as le tunnel sous la Manche for the use of transporting the goods through train. The graph shows us the latest data of transport by train. The blue line stands for the amount of passengers and the red line stands for the amount of transported goods in total.</a:t>
            </a:r>
          </a:p>
          <a:p>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15</a:t>
            </a:fld>
            <a:endParaRPr lang="en-US"/>
          </a:p>
        </p:txBody>
      </p:sp>
    </p:spTree>
    <p:extLst>
      <p:ext uri="{BB962C8B-B14F-4D97-AF65-F5344CB8AC3E}">
        <p14:creationId xmlns:p14="http://schemas.microsoft.com/office/powerpoint/2010/main" val="4177210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If we look at the countries that import the most to France, we can see the top 5 of Germany, Italy, Belgium, Spain and The Netherlands. The United Kingdom actually gets more import from France instead of importing to France as you can see at the percentage of 4,2% only of import. </a:t>
            </a:r>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16</a:t>
            </a:fld>
            <a:endParaRPr lang="en-US"/>
          </a:p>
        </p:txBody>
      </p:sp>
    </p:spTree>
    <p:extLst>
      <p:ext uri="{BB962C8B-B14F-4D97-AF65-F5344CB8AC3E}">
        <p14:creationId xmlns:p14="http://schemas.microsoft.com/office/powerpoint/2010/main" val="39816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As told before, France does more export to the UK then it gets import from the UK. As you can see, the top 5 exists out Germany, Belgium, Italy, Spain and the UK. It’s a big difference with the import because export is around 3 % higher then the import if we look at the UK. </a:t>
            </a:r>
          </a:p>
          <a:p>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17</a:t>
            </a:fld>
            <a:endParaRPr lang="en-US"/>
          </a:p>
        </p:txBody>
      </p:sp>
    </p:spTree>
    <p:extLst>
      <p:ext uri="{BB962C8B-B14F-4D97-AF65-F5344CB8AC3E}">
        <p14:creationId xmlns:p14="http://schemas.microsoft.com/office/powerpoint/2010/main" val="159183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Exports to United Kingdom in France increased to 2974 EUR Million in August from 2697 EUR Million in July of 2019. Exports to United Kingdom in France averaged 2664.52 EUR Million from 2014 until 2019, reaching an all time high of 3546 EUR Million in March of 2019 and a record low of 2343 EUR Million in September of 2016. </a:t>
            </a:r>
          </a:p>
          <a:p>
            <a:r>
              <a:rPr lang="en-US" dirty="0"/>
              <a:t>In general, the export to the UK has known a decrease in the latest months comparing to the last year.</a:t>
            </a:r>
          </a:p>
          <a:p>
            <a:endParaRPr lang="en-US" dirty="0"/>
          </a:p>
          <a:p>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18</a:t>
            </a:fld>
            <a:endParaRPr lang="en-US"/>
          </a:p>
        </p:txBody>
      </p:sp>
    </p:spTree>
    <p:extLst>
      <p:ext uri="{BB962C8B-B14F-4D97-AF65-F5344CB8AC3E}">
        <p14:creationId xmlns:p14="http://schemas.microsoft.com/office/powerpoint/2010/main" val="1539646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Trade is happening between France and UK but what are the most exported products from France? First of all we can clearly see that planes, helicopters are important exporting goods. Secondly we can see that the auto-industry is an important element of France and are taking 8,3% of the total exporting goods.</a:t>
            </a:r>
          </a:p>
          <a:p>
            <a:endParaRPr lang="en-US" dirty="0"/>
          </a:p>
          <a:p>
            <a:r>
              <a:rPr lang="nl-BE" sz="1200" b="0" i="0" u="sng" strike="noStrike" kern="1200" dirty="0">
                <a:solidFill>
                  <a:schemeClr val="tx1"/>
                </a:solidFill>
                <a:effectLst/>
                <a:latin typeface="+mn-lt"/>
                <a:ea typeface="+mn-ea"/>
                <a:cs typeface="+mn-cs"/>
                <a:hlinkClick r:id="rId3"/>
              </a:rPr>
              <a:t>https://oec.world/en/profile/country/fra/</a:t>
            </a: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19</a:t>
            </a:fld>
            <a:endParaRPr lang="en-US"/>
          </a:p>
        </p:txBody>
      </p:sp>
    </p:spTree>
    <p:extLst>
      <p:ext uri="{BB962C8B-B14F-4D97-AF65-F5344CB8AC3E}">
        <p14:creationId xmlns:p14="http://schemas.microsoft.com/office/powerpoint/2010/main" val="1133841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Cars are an important section for France since they are having 3 famous cars brands namely Citroen, Peugeot, Renault. </a:t>
            </a: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20</a:t>
            </a:fld>
            <a:endParaRPr lang="en-US"/>
          </a:p>
        </p:txBody>
      </p:sp>
    </p:spTree>
    <p:extLst>
      <p:ext uri="{BB962C8B-B14F-4D97-AF65-F5344CB8AC3E}">
        <p14:creationId xmlns:p14="http://schemas.microsoft.com/office/powerpoint/2010/main" val="207761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In 2018, France exported 2.7 billion euro of cars to UK. Even if that is a big number we can see that they are on the fourth position of the exporting of cars to the UK with as number one Germany, followed by Belgium and Spain. France imported 1.6 Billion euro of cars and components from the UK. France are not leading the car industry but are still important. </a:t>
            </a:r>
          </a:p>
          <a:p>
            <a:endParaRPr lang="en-US" dirty="0"/>
          </a:p>
          <a:p>
            <a:r>
              <a:rPr lang="nl-BE" sz="1200" b="0" i="0" u="sng" strike="noStrike" kern="1200" dirty="0">
                <a:solidFill>
                  <a:schemeClr val="tx1"/>
                </a:solidFill>
                <a:effectLst/>
                <a:latin typeface="+mn-lt"/>
                <a:ea typeface="+mn-ea"/>
                <a:cs typeface="+mn-cs"/>
                <a:hlinkClick r:id="rId3"/>
              </a:rPr>
              <a:t>https://www.acea.be/uploads/statistic_documents/Brexit-facts_figures_March_2019.pdf</a:t>
            </a: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21</a:t>
            </a:fld>
            <a:endParaRPr lang="en-US"/>
          </a:p>
        </p:txBody>
      </p:sp>
    </p:spTree>
    <p:extLst>
      <p:ext uri="{BB962C8B-B14F-4D97-AF65-F5344CB8AC3E}">
        <p14:creationId xmlns:p14="http://schemas.microsoft.com/office/powerpoint/2010/main" val="2128956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Now we’re going to talk about the current situation in France because of the Brexit.</a:t>
            </a:r>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22</a:t>
            </a:fld>
            <a:endParaRPr lang="en-US"/>
          </a:p>
        </p:txBody>
      </p:sp>
    </p:spTree>
    <p:extLst>
      <p:ext uri="{BB962C8B-B14F-4D97-AF65-F5344CB8AC3E}">
        <p14:creationId xmlns:p14="http://schemas.microsoft.com/office/powerpoint/2010/main" val="163210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France attracted a significant amount of FDI in 2018. FDI flows to France increased by 25%. France is the 12th recipient of FDI in the world. Luxembourg, the Netherlands, the UK and Switzerland are the main investors in France, and represent more than 50% of the FDI stock. According to the latest data published by INSEE, FDI inflows in 2017 were mainly oriented towards manufacturing industry, finance and insurance. Paris region remains the third host for headquarters of multinationals, after Beijing and Tokyo. The country's strengths include its position as Europe's third power, its highly-skilled workforce, its large industrial base, its agricultural resources, its worldwide cultural reputation and its geographic location at the </a:t>
            </a:r>
            <a:r>
              <a:rPr lang="en-US" sz="1200" b="0" i="0" u="none" strike="noStrike" kern="1200" dirty="0" err="1">
                <a:solidFill>
                  <a:schemeClr val="tx1"/>
                </a:solidFill>
                <a:effectLst/>
                <a:latin typeface="+mn-lt"/>
                <a:ea typeface="+mn-ea"/>
                <a:cs typeface="+mn-cs"/>
              </a:rPr>
              <a:t>centre</a:t>
            </a:r>
            <a:r>
              <a:rPr lang="en-US" sz="1200" b="0" i="0" u="none" strike="noStrike" kern="1200" dirty="0">
                <a:solidFill>
                  <a:schemeClr val="tx1"/>
                </a:solidFill>
                <a:effectLst/>
                <a:latin typeface="+mn-lt"/>
                <a:ea typeface="+mn-ea"/>
                <a:cs typeface="+mn-cs"/>
              </a:rPr>
              <a:t> of Europe.</a:t>
            </a:r>
            <a:endParaRPr lang="en-US" b="0" dirty="0">
              <a:effectLst/>
            </a:endParaRPr>
          </a:p>
          <a:p>
            <a:br>
              <a:rPr lang="en-US" dirty="0"/>
            </a:br>
            <a:r>
              <a:rPr lang="nl-BE" sz="1200" b="0" i="0" u="sng" strike="noStrike" kern="1200" dirty="0">
                <a:solidFill>
                  <a:schemeClr val="tx1"/>
                </a:solidFill>
                <a:effectLst/>
                <a:latin typeface="+mn-lt"/>
                <a:ea typeface="+mn-ea"/>
                <a:cs typeface="+mn-cs"/>
                <a:hlinkClick r:id="rId3"/>
              </a:rPr>
              <a:t>https://santandertrade.com/en/portal/establish-overseas/france/foreign-investment#fdi</a:t>
            </a:r>
            <a:r>
              <a:rPr lang="nl-BE" sz="1200" b="0" i="0" u="none" strike="noStrike" kern="1200" dirty="0">
                <a:solidFill>
                  <a:schemeClr val="tx1"/>
                </a:solidFill>
                <a:effectLst/>
                <a:latin typeface="+mn-lt"/>
                <a:ea typeface="+mn-ea"/>
                <a:cs typeface="+mn-cs"/>
              </a:rPr>
              <a:t> </a:t>
            </a: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4</a:t>
            </a:fld>
            <a:endParaRPr lang="en-US"/>
          </a:p>
        </p:txBody>
      </p:sp>
    </p:spTree>
    <p:extLst>
      <p:ext uri="{BB962C8B-B14F-4D97-AF65-F5344CB8AC3E}">
        <p14:creationId xmlns:p14="http://schemas.microsoft.com/office/powerpoint/2010/main" val="129761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Because of the current delay in an agreement about the Brexit, the France government thinks that the UK will leave the EU without an agree. That’s why they hold the no-deal scenario in their minds. Besides that, there’s the backstop that holds everything up. The backstop is in general a emergency scenario for the borders between North Ireland and Ireland, to let them open after the Brexit. On the contrary, France thinks that the backstop an insurance (polis) and essential element of the agree is. After all, France also thinks that the UK still has to pay the debt of 42,5 billion euro. This was the current situation before the 31 of October 2019.</a:t>
            </a:r>
          </a:p>
          <a:p>
            <a:endParaRPr lang="en-US" dirty="0"/>
          </a:p>
          <a:p>
            <a:r>
              <a:rPr lang="nl-BE" sz="1200" b="0" i="0" u="sng" strike="noStrike" kern="1200" dirty="0">
                <a:solidFill>
                  <a:schemeClr val="tx1"/>
                </a:solidFill>
                <a:effectLst/>
                <a:latin typeface="+mn-lt"/>
                <a:ea typeface="+mn-ea"/>
                <a:cs typeface="+mn-cs"/>
                <a:hlinkClick r:id="rId3"/>
              </a:rPr>
              <a:t>https://www.hln.be/nieuws/buitenland/frankrijk-gaat-nu-uit-van-no-deal-brexit-als-standaardsituatie~a46a1859/?referer=https%3A%2F%2Fwww.google.com%2F</a:t>
            </a:r>
            <a:r>
              <a:rPr lang="nl-BE" sz="1200" b="0" i="0" u="none" strike="noStrike" kern="1200" dirty="0">
                <a:solidFill>
                  <a:schemeClr val="tx1"/>
                </a:solidFill>
                <a:effectLst/>
                <a:latin typeface="+mn-lt"/>
                <a:ea typeface="+mn-ea"/>
                <a:cs typeface="+mn-cs"/>
              </a:rPr>
              <a:t> </a:t>
            </a: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23</a:t>
            </a:fld>
            <a:endParaRPr lang="en-US"/>
          </a:p>
        </p:txBody>
      </p:sp>
    </p:spTree>
    <p:extLst>
      <p:ext uri="{BB962C8B-B14F-4D97-AF65-F5344CB8AC3E}">
        <p14:creationId xmlns:p14="http://schemas.microsoft.com/office/powerpoint/2010/main" val="3643294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The current situation has changed a little bit after the 31 of October. Before, none of the countries wanted to postpone the agree of the Brexit. Currently, now they have accepted the British request to postpone the Brexit until the 31 of January. Besides that, France agreed with a technical postponement of several days. With reason that parliamentary process could be finished in London. On the contrary, France is resisting against an extension of reviewing the agreement. Also northern coast of France will mark the new border of the EU internal market after Brexit, is ready to begin imposing customs controls, among other things. After all, Johnson gets off the idea of the Brexit without a deal which means there is no longer a no-deal scenario anymore. Current agreements even say that the British will leave the EU on 31 January 2020. After 31 January next year, the government will not extend the transition period again.</a:t>
            </a:r>
          </a:p>
          <a:p>
            <a:endParaRPr lang="en-US" dirty="0"/>
          </a:p>
          <a:p>
            <a:r>
              <a:rPr lang="nl-BE" sz="1200" b="0" i="0" u="sng" strike="noStrike" kern="1200" dirty="0">
                <a:solidFill>
                  <a:schemeClr val="tx1"/>
                </a:solidFill>
                <a:effectLst/>
                <a:latin typeface="+mn-lt"/>
                <a:ea typeface="+mn-ea"/>
                <a:cs typeface="+mn-cs"/>
                <a:hlinkClick r:id="rId3"/>
              </a:rPr>
              <a:t>https://www.europa-nu.nl/id/vl3bjnhhj9yp/nieuws/johnson_overgangsperiode_niet_verlengd?ctx=viw6jn2yr3qr&amp;tab=0</a:t>
            </a:r>
            <a:r>
              <a:rPr lang="nl-BE" sz="1200" b="0" i="0" u="none" strike="noStrike" kern="1200" dirty="0">
                <a:solidFill>
                  <a:schemeClr val="tx1"/>
                </a:solidFill>
                <a:effectLst/>
                <a:latin typeface="+mn-lt"/>
                <a:ea typeface="+mn-ea"/>
                <a:cs typeface="+mn-cs"/>
              </a:rPr>
              <a:t> </a:t>
            </a: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24</a:t>
            </a:fld>
            <a:endParaRPr lang="en-US"/>
          </a:p>
        </p:txBody>
      </p:sp>
    </p:spTree>
    <p:extLst>
      <p:ext uri="{BB962C8B-B14F-4D97-AF65-F5344CB8AC3E}">
        <p14:creationId xmlns:p14="http://schemas.microsoft.com/office/powerpoint/2010/main" val="438113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As already shown, trade between France and the UK has decreased in the last years. In the following years, it may decrease even more. However, the impact of a 'hard' Brexit on the French economy depends on two factors:</a:t>
            </a:r>
          </a:p>
          <a:p>
            <a:r>
              <a:rPr lang="en-US" dirty="0"/>
              <a:t>- The importance of British demand in the activity (in the value added) of each sector of the economy and</a:t>
            </a:r>
          </a:p>
          <a:p>
            <a:r>
              <a:rPr lang="en-US" dirty="0"/>
              <a:t>- The importance of each sector in the French economy.</a:t>
            </a:r>
          </a:p>
          <a:p>
            <a:endParaRPr lang="en-US" dirty="0"/>
          </a:p>
          <a:p>
            <a:r>
              <a:rPr lang="en-US" dirty="0"/>
              <a:t>After all, there will be a new trade policy after the UK leaves Europe. Because of that, the government wants to negotiate a new trade agreement that should make it easier to trade.</a:t>
            </a:r>
          </a:p>
          <a:p>
            <a:endParaRPr lang="en-US" dirty="0"/>
          </a:p>
          <a:p>
            <a:r>
              <a:rPr lang="en-US" dirty="0"/>
              <a:t>Besides that, only 11 sectors have more than 5% of their value added which directly depends on UK demand. Which means that only these sectors probably will suffer from the Brexit. Specially, pharmaceutical and electronic sectors would suffer.</a:t>
            </a:r>
          </a:p>
          <a:p>
            <a:endParaRPr lang="en-US" dirty="0"/>
          </a:p>
          <a:p>
            <a:r>
              <a:rPr lang="en-US" dirty="0"/>
              <a:t>In general, the 20% drop in the trade with UK would be absorbed by French as a whole in 2019 and 2020. Growth will also be cut by 0.2pp, an effect similar to that already endured by the economy following the 'yellow vest' crisis. However, it should be emphasized that the impact would be concentrated in certain sectors, particularly high value-added manufacturing sectors and employment-intensive service sectors which differ to those affected by the 'yellow vest' crisis at the turn of the year. The risk cannot, therefore, be ignored.</a:t>
            </a:r>
          </a:p>
          <a:p>
            <a:endParaRPr lang="en-US" dirty="0"/>
          </a:p>
          <a:p>
            <a:r>
              <a:rPr lang="nl-BE" sz="1200" b="0" i="0" u="sng" strike="noStrike" kern="1200" dirty="0">
                <a:solidFill>
                  <a:schemeClr val="tx1"/>
                </a:solidFill>
                <a:effectLst/>
                <a:latin typeface="+mn-lt"/>
                <a:ea typeface="+mn-ea"/>
                <a:cs typeface="+mn-cs"/>
                <a:hlinkClick r:id="rId3"/>
              </a:rPr>
              <a:t>https://think.ing.com/articles/how-would-a-hard-brexit-hurt-france/#a4</a:t>
            </a: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25</a:t>
            </a:fld>
            <a:endParaRPr lang="en-US"/>
          </a:p>
        </p:txBody>
      </p:sp>
    </p:spTree>
    <p:extLst>
      <p:ext uri="{BB962C8B-B14F-4D97-AF65-F5344CB8AC3E}">
        <p14:creationId xmlns:p14="http://schemas.microsoft.com/office/powerpoint/2010/main" val="214070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British have been encouraged by the France’s Interior Ministry to apply for their carte de séjour so they could enter France for minimum 3 months or longer. Which means that British living in France don’t get the residence card before the Brexit happens, they have an irregular status. After applying for the residence card, they also have to apply for the healthcare card as a resident in France. Also Britons who wants to travel have to update their passports if they don’t have enough time left on their passport. Whether there is a deal or not, university tuition fees in France may increase due to the French government reforms to public university tuition fees for all non-EU students.</a:t>
            </a:r>
            <a:endParaRPr lang="en-US" b="0" dirty="0">
              <a:effectLst/>
            </a:endParaRPr>
          </a:p>
          <a:p>
            <a:br>
              <a:rPr lang="en-US" dirty="0"/>
            </a:br>
            <a:r>
              <a:rPr lang="nl-BE" sz="1200" b="0" i="0" u="sng" strike="noStrike" kern="1200" dirty="0">
                <a:solidFill>
                  <a:schemeClr val="tx1"/>
                </a:solidFill>
                <a:effectLst/>
                <a:latin typeface="+mn-lt"/>
                <a:ea typeface="+mn-ea"/>
                <a:cs typeface="+mn-cs"/>
                <a:hlinkClick r:id="rId3"/>
              </a:rPr>
              <a:t>https://www.gov.uk/guidance/living-in-france#brexit-what-you-should-do</a:t>
            </a: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26</a:t>
            </a:fld>
            <a:endParaRPr lang="en-US"/>
          </a:p>
        </p:txBody>
      </p:sp>
    </p:spTree>
    <p:extLst>
      <p:ext uri="{BB962C8B-B14F-4D97-AF65-F5344CB8AC3E}">
        <p14:creationId xmlns:p14="http://schemas.microsoft.com/office/powerpoint/2010/main" val="484352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The future forecast that France sees is to search for new partners with the European Intervention initiative. The pound decreases so France expects that Britons are not going to buy expensive French products which will be a disadvantage for the trade. There is also the urge to push ahead with euro area integration. Also the countries are the closest neighbors from each other, so France is wondering what will happen with the future relationship that depends on the political decisions and situations that will happen because of the Brexit. And after all we have the immigration borders which we already talked about before.</a:t>
            </a:r>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27</a:t>
            </a:fld>
            <a:endParaRPr lang="en-US"/>
          </a:p>
        </p:txBody>
      </p:sp>
    </p:spTree>
    <p:extLst>
      <p:ext uri="{BB962C8B-B14F-4D97-AF65-F5344CB8AC3E}">
        <p14:creationId xmlns:p14="http://schemas.microsoft.com/office/powerpoint/2010/main" val="330403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Different things are going to change if the UK leaves the EU. First of all the tourism industry since travelling will have some ‘barriers’. Also the export and import will be touched and will be more complicated. </a:t>
            </a:r>
            <a:endParaRPr lang="en-US" b="0" dirty="0">
              <a:effectLst/>
            </a:endParaRPr>
          </a:p>
          <a:p>
            <a:pPr rtl="0"/>
            <a:r>
              <a:rPr lang="en-US" sz="1200" b="0" i="0" u="none" strike="noStrike" kern="1200" dirty="0">
                <a:solidFill>
                  <a:schemeClr val="tx1"/>
                </a:solidFill>
                <a:effectLst/>
                <a:latin typeface="+mn-lt"/>
                <a:ea typeface="+mn-ea"/>
                <a:cs typeface="+mn-cs"/>
              </a:rPr>
              <a:t>The pound will lose value compared to the EUR value. </a:t>
            </a:r>
            <a:endParaRPr lang="en-US" b="0" dirty="0">
              <a:effectLst/>
            </a:endParaRPr>
          </a:p>
          <a:p>
            <a:pPr rtl="0"/>
            <a:r>
              <a:rPr lang="en-US" sz="1200" b="0" i="0" u="none" strike="noStrike" kern="1200" dirty="0">
                <a:solidFill>
                  <a:schemeClr val="tx1"/>
                </a:solidFill>
                <a:effectLst/>
                <a:latin typeface="+mn-lt"/>
                <a:ea typeface="+mn-ea"/>
                <a:cs typeface="+mn-cs"/>
              </a:rPr>
              <a:t>French people who are working in the UK can possibly lose their jobs and vice versa. </a:t>
            </a:r>
            <a:endParaRPr lang="en-US" b="0" dirty="0">
              <a:effectLst/>
            </a:endParaRPr>
          </a:p>
          <a:p>
            <a:pPr rtl="0"/>
            <a:r>
              <a:rPr lang="en-US" sz="1200" b="0" i="0" u="none" strike="noStrike" kern="1200" dirty="0">
                <a:solidFill>
                  <a:schemeClr val="tx1"/>
                </a:solidFill>
                <a:effectLst/>
                <a:latin typeface="+mn-lt"/>
                <a:ea typeface="+mn-ea"/>
                <a:cs typeface="+mn-cs"/>
              </a:rPr>
              <a:t>All of this we are going to explain more briefly in the next couple of slides.</a:t>
            </a:r>
            <a:endParaRPr lang="en-US" b="0" dirty="0">
              <a:effectLst/>
            </a:endParaRPr>
          </a:p>
          <a:p>
            <a:br>
              <a:rPr lang="en-US" dirty="0"/>
            </a:b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5</a:t>
            </a:fld>
            <a:endParaRPr lang="en-US"/>
          </a:p>
        </p:txBody>
      </p:sp>
    </p:spTree>
    <p:extLst>
      <p:ext uri="{BB962C8B-B14F-4D97-AF65-F5344CB8AC3E}">
        <p14:creationId xmlns:p14="http://schemas.microsoft.com/office/powerpoint/2010/main" val="404685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Like almost all sectors of the economy the tourisms sector will be affected one way or another by the BREXIT. One of those sector often talked about is tourism.</a:t>
            </a:r>
          </a:p>
          <a:p>
            <a:r>
              <a:rPr lang="en-US" dirty="0"/>
              <a:t>well the numbers are starting to come in. The UK isn’t even out of the EU and already effects are showing. In 2017 the number of British visitors to France was 1.5% lower than in 2016. One might say that this is not as bad as we expected? Well yes but no. The British are the only nation with a negative growth. Tourist from all other nations are more numerous than the year before.</a:t>
            </a:r>
          </a:p>
          <a:p>
            <a:r>
              <a:rPr lang="en-US" dirty="0"/>
              <a:t>The devaluation of the British pound is pointed out as the main reason for this.</a:t>
            </a:r>
          </a:p>
          <a:p>
            <a:r>
              <a:rPr lang="en-US" dirty="0"/>
              <a:t>The loss of the British tourists is a big problem for the French tourism sector for different reasons. Firstly, because it’s one of the biggest groups of tourists and they are usually very loyal.</a:t>
            </a:r>
          </a:p>
          <a:p>
            <a:r>
              <a:rPr lang="en-US" dirty="0"/>
              <a:t>the second is the timing those tourist came. Their vacations are different of the other nations. This was perfect to fill hotels all season long. But most importantly the British also came in numbers during the low season.  This is important because in the low season the French tourism sector could still employ many people thanks to those low season tourists. Now they will need less employees so there will be less jobs.</a:t>
            </a:r>
          </a:p>
          <a:p>
            <a:endParaRPr lang="en-US" dirty="0"/>
          </a:p>
          <a:p>
            <a:r>
              <a:rPr lang="en-US" dirty="0"/>
              <a:t>Now as I said before this change fluctuation in British tourists can not entirely be due to the BREXIT.</a:t>
            </a:r>
          </a:p>
          <a:p>
            <a:endParaRPr lang="en-US" dirty="0"/>
          </a:p>
        </p:txBody>
      </p:sp>
      <p:sp>
        <p:nvSpPr>
          <p:cNvPr id="4" name="Tijdelijke aanduiding voor dianummer 3"/>
          <p:cNvSpPr>
            <a:spLocks noGrp="1"/>
          </p:cNvSpPr>
          <p:nvPr>
            <p:ph type="sldNum" sz="quarter" idx="5"/>
          </p:nvPr>
        </p:nvSpPr>
        <p:spPr/>
        <p:txBody>
          <a:bodyPr/>
          <a:lstStyle/>
          <a:p>
            <a:fld id="{68DE5F7B-1C38-435C-85B3-AD13B4D9A5CB}" type="slidenum">
              <a:rPr lang="en-US" smtClean="0"/>
              <a:t>6</a:t>
            </a:fld>
            <a:endParaRPr lang="en-US"/>
          </a:p>
        </p:txBody>
      </p:sp>
    </p:spTree>
    <p:extLst>
      <p:ext uri="{BB962C8B-B14F-4D97-AF65-F5344CB8AC3E}">
        <p14:creationId xmlns:p14="http://schemas.microsoft.com/office/powerpoint/2010/main" val="37121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Devaluation of the pound. Good for fresh tourists and bad for British tourists.</a:t>
            </a:r>
          </a:p>
          <a:p>
            <a:r>
              <a:rPr lang="en-US" dirty="0"/>
              <a:t>according to a study of Euromonitor the flow of  incoming British tourists will still rise but the annual growth will  of this number of tourists will stagnate the first 5 year. Even in case a of a “deal”. In case of NO DEAL the there will be a negative growth of 5% in the span of ten years. France would be one of the most impacted countries along with Spain, the USA and Portugal. </a:t>
            </a:r>
          </a:p>
          <a:p>
            <a:endParaRPr lang="en-US" dirty="0"/>
          </a:p>
          <a:p>
            <a:r>
              <a:rPr lang="en-US" dirty="0"/>
              <a:t>to give you a sight of the repercussions this would have on the French tourism sector. This would mean a potential loss of 500 million US dollars between 2019 and 2025.</a:t>
            </a:r>
          </a:p>
          <a:p>
            <a:r>
              <a:rPr lang="en-US" dirty="0"/>
              <a:t>The drastic loss would go along with a substantial loss of jobs within the sector. The study doesn’t give specific numbers per sector or per country because those are very difficult to predict but a rude estimate would be a global loss of 700 000 thousand jobs in case of a NO DEAL. Currently the possibility of such in rather unlikely but nothing is a 100% sure.</a:t>
            </a:r>
          </a:p>
          <a:p>
            <a:endParaRPr lang="en-US" dirty="0"/>
          </a:p>
        </p:txBody>
      </p:sp>
      <p:sp>
        <p:nvSpPr>
          <p:cNvPr id="4" name="Tijdelijke aanduiding voor dianummer 3"/>
          <p:cNvSpPr>
            <a:spLocks noGrp="1"/>
          </p:cNvSpPr>
          <p:nvPr>
            <p:ph type="sldNum" sz="quarter" idx="5"/>
          </p:nvPr>
        </p:nvSpPr>
        <p:spPr/>
        <p:txBody>
          <a:bodyPr/>
          <a:lstStyle/>
          <a:p>
            <a:fld id="{68DE5F7B-1C38-435C-85B3-AD13B4D9A5CB}" type="slidenum">
              <a:rPr lang="en-US" smtClean="0"/>
              <a:t>7</a:t>
            </a:fld>
            <a:endParaRPr lang="en-US"/>
          </a:p>
        </p:txBody>
      </p:sp>
    </p:spTree>
    <p:extLst>
      <p:ext uri="{BB962C8B-B14F-4D97-AF65-F5344CB8AC3E}">
        <p14:creationId xmlns:p14="http://schemas.microsoft.com/office/powerpoint/2010/main" val="111151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sng" strike="noStrike" kern="1200" dirty="0">
                <a:solidFill>
                  <a:schemeClr val="tx1"/>
                </a:solidFill>
                <a:effectLst/>
                <a:latin typeface="+mn-lt"/>
                <a:ea typeface="+mn-ea"/>
                <a:cs typeface="+mn-cs"/>
                <a:hlinkClick r:id="rId3"/>
              </a:rPr>
              <a:t>https://www.thelocal.fr/20170303/french-expats-vs-british-expats-whos-got-the-bigger-bargaining-chips</a:t>
            </a:r>
            <a:r>
              <a:rPr lang="nl-BE" sz="1200" b="0" i="0" u="none" strike="noStrike" kern="1200" dirty="0">
                <a:solidFill>
                  <a:schemeClr val="tx1"/>
                </a:solidFill>
                <a:effectLst/>
                <a:latin typeface="+mn-lt"/>
                <a:ea typeface="+mn-ea"/>
                <a:cs typeface="+mn-cs"/>
              </a:rPr>
              <a:t> </a:t>
            </a: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8</a:t>
            </a:fld>
            <a:endParaRPr lang="en-US"/>
          </a:p>
        </p:txBody>
      </p:sp>
    </p:spTree>
    <p:extLst>
      <p:ext uri="{BB962C8B-B14F-4D97-AF65-F5344CB8AC3E}">
        <p14:creationId xmlns:p14="http://schemas.microsoft.com/office/powerpoint/2010/main" val="410117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nl-BE" sz="1200" b="0" i="0" u="sng" strike="noStrike" kern="1200" dirty="0">
                <a:solidFill>
                  <a:schemeClr val="tx1"/>
                </a:solidFill>
                <a:effectLst/>
                <a:latin typeface="+mn-lt"/>
                <a:ea typeface="+mn-ea"/>
                <a:cs typeface="+mn-cs"/>
                <a:hlinkClick r:id="rId3"/>
              </a:rPr>
              <a:t>https://www.trouw.nl/nieuws/frankrijk-gaat-proefdraaien-voor-de-brexit~b2beecf2/</a:t>
            </a:r>
            <a:r>
              <a:rPr lang="nl-BE" sz="1200" b="0" i="0" u="none" strike="noStrike" kern="1200" dirty="0">
                <a:solidFill>
                  <a:schemeClr val="tx1"/>
                </a:solidFill>
                <a:effectLst/>
                <a:latin typeface="+mn-lt"/>
                <a:ea typeface="+mn-ea"/>
                <a:cs typeface="+mn-cs"/>
              </a:rPr>
              <a:t> </a:t>
            </a:r>
            <a:endParaRPr lang="nl-BE" b="0" dirty="0">
              <a:effectLst/>
            </a:endParaRPr>
          </a:p>
          <a:p>
            <a:pPr rtl="0"/>
            <a:r>
              <a:rPr lang="nl-BE" sz="1200" b="0" i="0" u="none" strike="noStrike" kern="1200" dirty="0">
                <a:solidFill>
                  <a:schemeClr val="tx1"/>
                </a:solidFill>
                <a:effectLst/>
                <a:latin typeface="+mn-lt"/>
                <a:ea typeface="+mn-ea"/>
                <a:cs typeface="+mn-cs"/>
              </a:rPr>
              <a:t>= Frankrijk doet voor grote bedrijven alsof de Brexit al echt is zodat ze klaar zijn voor wanneer de Brexit er aan komt.</a:t>
            </a:r>
            <a:endParaRPr lang="nl-BE" b="0" dirty="0">
              <a:effectLst/>
            </a:endParaRPr>
          </a:p>
          <a:p>
            <a:br>
              <a:rPr lang="nl-BE" dirty="0"/>
            </a:b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10</a:t>
            </a:fld>
            <a:endParaRPr lang="en-US"/>
          </a:p>
        </p:txBody>
      </p:sp>
    </p:spTree>
    <p:extLst>
      <p:ext uri="{BB962C8B-B14F-4D97-AF65-F5344CB8AC3E}">
        <p14:creationId xmlns:p14="http://schemas.microsoft.com/office/powerpoint/2010/main" val="306359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Because of the Brexit, the French authorities has already employed 700 extra customs officers to deal with the consequences of the Brexit. Douane fees will be added to the goods that will pass through the douane. (1-2 min control = 6-8 hours extra more traffic). Also, if the UK leaves the EU, there will be the chance that France will have custom controls for trading goods and for the travelers to the UK. This means that there will be security check on everything so for example, they will be checking all trucks who are passing the borders which means they will lose more time because of the control with as a consequence that there will be more traffic that gets hold up because of it. There will also be more custom controls on trains from France to the UK, better known as the Eurostar. That would mean that every traveler has to go to the security check with their luggage as you do at the airport which is not the case at this moment. Also transported goods who are passing the borders by train have to go through security check.</a:t>
            </a:r>
          </a:p>
          <a:p>
            <a:endParaRPr lang="en-US" dirty="0"/>
          </a:p>
          <a:p>
            <a:r>
              <a:rPr lang="nl-BE" sz="1200" b="0" i="0" u="sng" strike="noStrike" kern="1200" dirty="0">
                <a:solidFill>
                  <a:schemeClr val="tx1"/>
                </a:solidFill>
                <a:effectLst/>
                <a:latin typeface="+mn-lt"/>
                <a:ea typeface="+mn-ea"/>
                <a:cs typeface="+mn-cs"/>
                <a:hlinkClick r:id="rId3"/>
              </a:rPr>
              <a:t>https://www.spoorpro.nl/spoorbouw/2018/06/07/bij-harde-brexit-mogelijk-douanecontrole-eurostar-in-frankrijk/?gdpr=accept</a:t>
            </a:r>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11</a:t>
            </a:fld>
            <a:endParaRPr lang="en-US"/>
          </a:p>
        </p:txBody>
      </p:sp>
    </p:spTree>
    <p:extLst>
      <p:ext uri="{BB962C8B-B14F-4D97-AF65-F5344CB8AC3E}">
        <p14:creationId xmlns:p14="http://schemas.microsoft.com/office/powerpoint/2010/main" val="417205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sng" strike="noStrike" kern="1200" dirty="0">
                <a:solidFill>
                  <a:schemeClr val="tx1"/>
                </a:solidFill>
                <a:effectLst/>
                <a:latin typeface="+mn-lt"/>
                <a:ea typeface="+mn-ea"/>
                <a:cs typeface="+mn-cs"/>
                <a:hlinkClick r:id="rId3"/>
              </a:rPr>
              <a:t>https://www.ft.com/content/6dbc4966-cb29-11e9-a1f4-3669401ba76f</a:t>
            </a:r>
            <a:r>
              <a:rPr lang="nl-BE" sz="1200" b="0" i="0" u="none" strike="noStrike" kern="1200" dirty="0">
                <a:solidFill>
                  <a:schemeClr val="tx1"/>
                </a:solidFill>
                <a:effectLst/>
                <a:latin typeface="+mn-lt"/>
                <a:ea typeface="+mn-ea"/>
                <a:cs typeface="+mn-cs"/>
              </a:rPr>
              <a:t> </a:t>
            </a:r>
          </a:p>
          <a:p>
            <a:endParaRPr lang="nl-BE" sz="1200" b="0" i="0" u="none" strike="noStrike" kern="1200" dirty="0">
              <a:solidFill>
                <a:schemeClr val="tx1"/>
              </a:solidFill>
              <a:effectLst/>
              <a:latin typeface="+mn-lt"/>
              <a:ea typeface="+mn-ea"/>
              <a:cs typeface="+mn-cs"/>
            </a:endParaRPr>
          </a:p>
          <a:p>
            <a:r>
              <a:rPr lang="en-US" dirty="0"/>
              <a:t>In the frame of the re-establishment of the border between the United Kingdom and the European Union, French Customs has developed an information system allowing businesses to automate the border crossing by HGV. This innovative solution will be applicable at all points of entry/exit to/from Calais region and more broadly of Channel-North Sea.</a:t>
            </a:r>
          </a:p>
          <a:p>
            <a:r>
              <a:rPr lang="en-US" dirty="0"/>
              <a:t>It is based on 3 principles	</a:t>
            </a:r>
          </a:p>
          <a:p>
            <a:r>
              <a:rPr lang="en-US" dirty="0"/>
              <a:t>The early completion of customs procedures before arriving at the border by giving the bar code of the customs declaration to the driver.		</a:t>
            </a:r>
          </a:p>
          <a:p>
            <a:r>
              <a:rPr lang="en-US" dirty="0"/>
              <a:t>The identification of the mean of transport and the bar code of customs declaration of transported goods.</a:t>
            </a:r>
          </a:p>
          <a:p>
            <a:r>
              <a:rPr lang="en-US" dirty="0"/>
              <a:t>The automatic sending of the crossing notifications to the customs declarant to avoid stopping the HGV.</a:t>
            </a:r>
          </a:p>
          <a:p>
            <a:endParaRPr lang="en-US" dirty="0"/>
          </a:p>
        </p:txBody>
      </p:sp>
      <p:sp>
        <p:nvSpPr>
          <p:cNvPr id="4" name="Tijdelijke aanduiding voor dianummer 3"/>
          <p:cNvSpPr>
            <a:spLocks noGrp="1"/>
          </p:cNvSpPr>
          <p:nvPr>
            <p:ph type="sldNum" sz="quarter" idx="5"/>
          </p:nvPr>
        </p:nvSpPr>
        <p:spPr/>
        <p:txBody>
          <a:bodyPr/>
          <a:lstStyle/>
          <a:p>
            <a:fld id="{C3405C3E-FD64-4D57-8EC2-D0CC8E80A7F5}" type="slidenum">
              <a:rPr lang="en-US" smtClean="0"/>
              <a:t>12</a:t>
            </a:fld>
            <a:endParaRPr lang="en-US"/>
          </a:p>
        </p:txBody>
      </p:sp>
    </p:spTree>
    <p:extLst>
      <p:ext uri="{BB962C8B-B14F-4D97-AF65-F5344CB8AC3E}">
        <p14:creationId xmlns:p14="http://schemas.microsoft.com/office/powerpoint/2010/main" val="574144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9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8545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02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5932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A61015F-7CC6-4D0A-9D87-873EA4C304C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756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45345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84142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57604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67675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5C68B11-C5A8-448C-8CE9-B1A273C79CFC}"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5708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16CA0-919D-4A49-9C8A-62FDFB3A5183}"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89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11/5/2019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‹nr.›</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14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inancecue.it/effetto-brexit-societa-lasciano-regno-unito/13518/"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jpg"/><Relationship Id="rId7" Type="http://schemas.openxmlformats.org/officeDocument/2006/relationships/hyperlink" Target="https://ru.wikipedia.org/wiki/%D0%A4%D0%B0%D0%B9%D0%BB:Renault_Logo_2015.sv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commons.wikimedia.org/wiki/File:Citroen-logo-2009.png" TargetMode="External"/><Relationship Id="rId4" Type="http://schemas.openxmlformats.org/officeDocument/2006/relationships/image" Target="../media/image24.png"/><Relationship Id="rId9" Type="http://schemas.openxmlformats.org/officeDocument/2006/relationships/hyperlink" Target="https://en.wikipedia.org/wiki/Talk:Peugeo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www.publicdomainpictures.net/view-image.php?image=180559&amp;picture=brexit-referendum-uk"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thesrpskatimes.com/brexit-and-danger-of-weimar-britain/"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49247-825F-4410-A940-02EF7E87B4F5}"/>
              </a:ext>
            </a:extLst>
          </p:cNvPr>
          <p:cNvSpPr>
            <a:spLocks noGrp="1"/>
          </p:cNvSpPr>
          <p:nvPr>
            <p:ph type="ctrTitle"/>
          </p:nvPr>
        </p:nvSpPr>
        <p:spPr/>
        <p:txBody>
          <a:bodyPr>
            <a:normAutofit/>
          </a:bodyPr>
          <a:lstStyle/>
          <a:p>
            <a:r>
              <a:rPr lang="en-US" sz="5000"/>
              <a:t>Brexit - France</a:t>
            </a:r>
          </a:p>
        </p:txBody>
      </p:sp>
      <p:sp>
        <p:nvSpPr>
          <p:cNvPr id="3" name="Ondertitel 2">
            <a:extLst>
              <a:ext uri="{FF2B5EF4-FFF2-40B4-BE49-F238E27FC236}">
                <a16:creationId xmlns:a16="http://schemas.microsoft.com/office/drawing/2014/main" id="{688D30CB-17A7-4B64-974C-230866489486}"/>
              </a:ext>
            </a:extLst>
          </p:cNvPr>
          <p:cNvSpPr>
            <a:spLocks noGrp="1"/>
          </p:cNvSpPr>
          <p:nvPr>
            <p:ph type="subTitle" idx="1"/>
          </p:nvPr>
        </p:nvSpPr>
        <p:spPr/>
        <p:txBody>
          <a:bodyPr>
            <a:normAutofit/>
          </a:bodyPr>
          <a:lstStyle/>
          <a:p>
            <a:r>
              <a:rPr lang="en-US" sz="1800" err="1"/>
              <a:t>Mélanie</a:t>
            </a:r>
            <a:r>
              <a:rPr lang="en-US" sz="1800"/>
              <a:t> </a:t>
            </a:r>
            <a:r>
              <a:rPr lang="en-US" sz="1800" err="1"/>
              <a:t>Dobbelaere</a:t>
            </a:r>
            <a:endParaRPr lang="en-US" sz="1800"/>
          </a:p>
          <a:p>
            <a:r>
              <a:rPr lang="en-US" sz="1800" err="1"/>
              <a:t>Fien</a:t>
            </a:r>
            <a:r>
              <a:rPr lang="en-US" sz="1800"/>
              <a:t> </a:t>
            </a:r>
            <a:r>
              <a:rPr lang="en-US" sz="1800" err="1"/>
              <a:t>Yskout</a:t>
            </a:r>
            <a:endParaRPr lang="en-US" sz="1800"/>
          </a:p>
          <a:p>
            <a:r>
              <a:rPr lang="en-US" sz="1800"/>
              <a:t>Louis </a:t>
            </a:r>
            <a:r>
              <a:rPr lang="en-US" sz="1800" err="1"/>
              <a:t>Scheldewaert</a:t>
            </a:r>
            <a:endParaRPr lang="en-US" sz="1800"/>
          </a:p>
          <a:p>
            <a:r>
              <a:rPr lang="en-US" sz="1800"/>
              <a:t>Jessica Puelings</a:t>
            </a:r>
          </a:p>
          <a:p>
            <a:endParaRPr lang="en-US" sz="1800"/>
          </a:p>
        </p:txBody>
      </p:sp>
      <p:pic>
        <p:nvPicPr>
          <p:cNvPr id="5" name="Afbeelding 4">
            <a:extLst>
              <a:ext uri="{FF2B5EF4-FFF2-40B4-BE49-F238E27FC236}">
                <a16:creationId xmlns:a16="http://schemas.microsoft.com/office/drawing/2014/main" id="{165B416B-0618-4327-A416-8A891145657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3509" b="19825"/>
          <a:stretch/>
        </p:blipFill>
        <p:spPr>
          <a:xfrm>
            <a:off x="20" y="10"/>
            <a:ext cx="12191980" cy="4571990"/>
          </a:xfrm>
          <a:prstGeom prst="rect">
            <a:avLst/>
          </a:prstGeom>
        </p:spPr>
      </p:pic>
      <p:sp>
        <p:nvSpPr>
          <p:cNvPr id="6" name="Tekstvak 5">
            <a:extLst>
              <a:ext uri="{FF2B5EF4-FFF2-40B4-BE49-F238E27FC236}">
                <a16:creationId xmlns:a16="http://schemas.microsoft.com/office/drawing/2014/main" id="{8BAF4E46-C05E-4550-8025-C23A3571FBAD}"/>
              </a:ext>
            </a:extLst>
          </p:cNvPr>
          <p:cNvSpPr txBox="1"/>
          <p:nvPr/>
        </p:nvSpPr>
        <p:spPr>
          <a:xfrm>
            <a:off x="9461765" y="4371945"/>
            <a:ext cx="273023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financecue.it/effetto-brexit-societa-lasciano-regno-unito/13518/">
                  <a:extLst>
                    <a:ext uri="{A12FA001-AC4F-418D-AE19-62706E023703}">
                      <ahyp:hlinkClr xmlns:ahyp="http://schemas.microsoft.com/office/drawing/2018/hyperlinkcolor" val="tx"/>
                    </a:ext>
                  </a:extLst>
                </a:hlinkClick>
              </a:rPr>
              <a:t>Deze foto</a:t>
            </a:r>
            <a:r>
              <a:rPr lang="en-US" sz="700">
                <a:solidFill>
                  <a:srgbClr val="FFFFFF"/>
                </a:solidFill>
              </a:rPr>
              <a:t> van Onbekende auteur is gelicentieerd onder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149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95D9D-855F-4DCF-8EC7-4E4111F7A9E4}"/>
              </a:ext>
            </a:extLst>
          </p:cNvPr>
          <p:cNvSpPr>
            <a:spLocks noGrp="1"/>
          </p:cNvSpPr>
          <p:nvPr>
            <p:ph type="title"/>
          </p:nvPr>
        </p:nvSpPr>
        <p:spPr>
          <a:xfrm>
            <a:off x="1024128" y="585216"/>
            <a:ext cx="4732244" cy="1499616"/>
          </a:xfrm>
        </p:spPr>
        <p:txBody>
          <a:bodyPr>
            <a:normAutofit/>
          </a:bodyPr>
          <a:lstStyle/>
          <a:p>
            <a:r>
              <a:rPr lang="en-US" sz="5000"/>
              <a:t>Firms</a:t>
            </a:r>
          </a:p>
        </p:txBody>
      </p:sp>
      <p:sp>
        <p:nvSpPr>
          <p:cNvPr id="3" name="Tijdelijke aanduiding voor inhoud 2">
            <a:extLst>
              <a:ext uri="{FF2B5EF4-FFF2-40B4-BE49-F238E27FC236}">
                <a16:creationId xmlns:a16="http://schemas.microsoft.com/office/drawing/2014/main" id="{81EFFB52-3922-4B68-900C-519EF5843310}"/>
              </a:ext>
            </a:extLst>
          </p:cNvPr>
          <p:cNvSpPr>
            <a:spLocks noGrp="1"/>
          </p:cNvSpPr>
          <p:nvPr>
            <p:ph idx="1"/>
          </p:nvPr>
        </p:nvSpPr>
        <p:spPr>
          <a:xfrm>
            <a:off x="1024129" y="2286000"/>
            <a:ext cx="4656236" cy="4023360"/>
          </a:xfrm>
        </p:spPr>
        <p:txBody>
          <a:bodyPr>
            <a:normAutofit/>
          </a:bodyPr>
          <a:lstStyle/>
          <a:p>
            <a:pPr>
              <a:buFont typeface="Arial" panose="020B0604020202020204" pitchFamily="34" charset="0"/>
              <a:buChar char="•"/>
            </a:pPr>
            <a:r>
              <a:rPr lang="en-US" sz="2200"/>
              <a:t> Third most affected EU economy </a:t>
            </a:r>
          </a:p>
          <a:p>
            <a:pPr>
              <a:buFont typeface="Arial" panose="020B0604020202020204" pitchFamily="34" charset="0"/>
              <a:buChar char="•"/>
            </a:pPr>
            <a:r>
              <a:rPr lang="en-US" sz="2200"/>
              <a:t> Cost of approximately 4 billion euros per year,</a:t>
            </a:r>
          </a:p>
          <a:p>
            <a:pPr>
              <a:buFont typeface="Arial" panose="020B0604020202020204" pitchFamily="34" charset="0"/>
              <a:buChar char="•"/>
            </a:pPr>
            <a:r>
              <a:rPr lang="en-US" sz="2200"/>
              <a:t> Agri-food, consumable goods and the automobile, chemical and aerospace industries</a:t>
            </a:r>
          </a:p>
          <a:p>
            <a:pPr>
              <a:buFont typeface="Arial" panose="020B0604020202020204" pitchFamily="34" charset="0"/>
              <a:buChar char="•"/>
            </a:pPr>
            <a:r>
              <a:rPr lang="en-US" sz="2200"/>
              <a:t> Small-medium size companies</a:t>
            </a:r>
          </a:p>
          <a:p>
            <a:pPr>
              <a:buFont typeface="Arial" panose="020B0604020202020204" pitchFamily="34" charset="0"/>
              <a:buChar char="•"/>
            </a:pPr>
            <a:r>
              <a:rPr lang="en-US" sz="2200"/>
              <a:t> Hard Brexit: shave 0.4% from annual growth in gross domestic product</a:t>
            </a:r>
          </a:p>
        </p:txBody>
      </p:sp>
      <p:sp>
        <p:nvSpPr>
          <p:cNvPr id="73" name="Rectangle 72">
            <a:extLst>
              <a:ext uri="{FF2B5EF4-FFF2-40B4-BE49-F238E27FC236}">
                <a16:creationId xmlns:a16="http://schemas.microsoft.com/office/drawing/2014/main" id="{A60E76B6-34F8-4E6C-92B8-6F8C71DE3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99ED165-830E-4E68-AB64-C96EA50B1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fbeeldingsresultaat voor agri food industry in france after brexit&quot;">
            <a:extLst>
              <a:ext uri="{FF2B5EF4-FFF2-40B4-BE49-F238E27FC236}">
                <a16:creationId xmlns:a16="http://schemas.microsoft.com/office/drawing/2014/main" id="{F3860E9A-308A-42E0-BBFF-E452166E36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14651" y="484068"/>
            <a:ext cx="3513221" cy="333756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51FF5BD5-2504-4FF6-B6AC-D06DBDFB7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8E98F08-4E7B-411E-AC2A-0419B8E76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AD1333C-075B-4963-A1F6-A5D1E10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Afbeeldingsresultaat voor agri food industry&quot;">
            <a:extLst>
              <a:ext uri="{FF2B5EF4-FFF2-40B4-BE49-F238E27FC236}">
                <a16:creationId xmlns:a16="http://schemas.microsoft.com/office/drawing/2014/main" id="{D83AE5C7-67B9-4DF9-B503-EBC276AD88E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33799" y="4355868"/>
            <a:ext cx="2880360" cy="191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44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A7A5C-DD61-4DFB-866F-9DBA0F264F67}"/>
              </a:ext>
            </a:extLst>
          </p:cNvPr>
          <p:cNvSpPr>
            <a:spLocks noGrp="1"/>
          </p:cNvSpPr>
          <p:nvPr>
            <p:ph type="title"/>
          </p:nvPr>
        </p:nvSpPr>
        <p:spPr>
          <a:xfrm>
            <a:off x="1024128" y="585216"/>
            <a:ext cx="9720072" cy="1499616"/>
          </a:xfrm>
        </p:spPr>
        <p:txBody>
          <a:bodyPr/>
          <a:lstStyle/>
          <a:p>
            <a:r>
              <a:rPr lang="en-US" dirty="0"/>
              <a:t>customs</a:t>
            </a:r>
          </a:p>
        </p:txBody>
      </p:sp>
      <p:sp>
        <p:nvSpPr>
          <p:cNvPr id="3" name="Tijdelijke aanduiding voor inhoud 2">
            <a:extLst>
              <a:ext uri="{FF2B5EF4-FFF2-40B4-BE49-F238E27FC236}">
                <a16:creationId xmlns:a16="http://schemas.microsoft.com/office/drawing/2014/main" id="{B38A318F-9085-47F7-931D-A9D91BAB1F9D}"/>
              </a:ext>
            </a:extLst>
          </p:cNvPr>
          <p:cNvSpPr>
            <a:spLocks noGrp="1"/>
          </p:cNvSpPr>
          <p:nvPr>
            <p:ph idx="1"/>
          </p:nvPr>
        </p:nvSpPr>
        <p:spPr>
          <a:xfrm>
            <a:off x="1024128" y="2286000"/>
            <a:ext cx="9720073" cy="4023360"/>
          </a:xfrm>
        </p:spPr>
        <p:txBody>
          <a:bodyPr>
            <a:normAutofit/>
          </a:bodyPr>
          <a:lstStyle/>
          <a:p>
            <a:pPr>
              <a:buFont typeface="Arial" panose="020B0604020202020204" pitchFamily="34" charset="0"/>
              <a:buChar char="•"/>
            </a:pPr>
            <a:r>
              <a:rPr lang="en-US"/>
              <a:t> 700 new jobs</a:t>
            </a:r>
          </a:p>
          <a:p>
            <a:pPr>
              <a:buFont typeface="Arial" panose="020B0604020202020204" pitchFamily="34" charset="0"/>
              <a:buChar char="•"/>
            </a:pPr>
            <a:r>
              <a:rPr lang="en-US"/>
              <a:t> Extra cost</a:t>
            </a:r>
          </a:p>
          <a:p>
            <a:pPr>
              <a:buFont typeface="Arial" panose="020B0604020202020204" pitchFamily="34" charset="0"/>
              <a:buChar char="•"/>
            </a:pPr>
            <a:r>
              <a:rPr lang="en-US"/>
              <a:t> More customs controls on trucks</a:t>
            </a:r>
          </a:p>
          <a:p>
            <a:pPr lvl="1">
              <a:buFont typeface="Arial" panose="020B0604020202020204" pitchFamily="34" charset="0"/>
              <a:buChar char="•"/>
            </a:pPr>
            <a:r>
              <a:rPr lang="en-US"/>
              <a:t> More lost time</a:t>
            </a:r>
          </a:p>
          <a:p>
            <a:pPr lvl="1">
              <a:buFont typeface="Arial" panose="020B0604020202020204" pitchFamily="34" charset="0"/>
              <a:buChar char="•"/>
            </a:pPr>
            <a:r>
              <a:rPr lang="en-US"/>
              <a:t> More traffic (6 to 8 hours )</a:t>
            </a:r>
          </a:p>
          <a:p>
            <a:pPr>
              <a:buFont typeface="Arial" panose="020B0604020202020204" pitchFamily="34" charset="0"/>
              <a:buChar char="•"/>
            </a:pPr>
            <a:r>
              <a:rPr lang="en-US"/>
              <a:t> More customs controls on trains</a:t>
            </a:r>
          </a:p>
          <a:p>
            <a:pPr lvl="1">
              <a:buFont typeface="Arial" panose="020B0604020202020204" pitchFamily="34" charset="0"/>
              <a:buChar char="•"/>
            </a:pPr>
            <a:r>
              <a:rPr lang="en-US"/>
              <a:t> Eurostar</a:t>
            </a:r>
          </a:p>
          <a:p>
            <a:pPr lvl="1">
              <a:buFont typeface="Arial" panose="020B0604020202020204" pitchFamily="34" charset="0"/>
              <a:buChar char="•"/>
            </a:pPr>
            <a:r>
              <a:rPr lang="en-US"/>
              <a:t> Traveler's</a:t>
            </a:r>
          </a:p>
          <a:p>
            <a:pPr lvl="1">
              <a:buFont typeface="Arial" panose="020B0604020202020204" pitchFamily="34" charset="0"/>
              <a:buChar char="•"/>
            </a:pPr>
            <a:r>
              <a:rPr lang="en-US"/>
              <a:t> Luggage</a:t>
            </a:r>
          </a:p>
          <a:p>
            <a:pPr lvl="1">
              <a:buFont typeface="Arial" panose="020B0604020202020204" pitchFamily="34" charset="0"/>
              <a:buChar char="•"/>
            </a:pPr>
            <a:r>
              <a:rPr lang="en-US"/>
              <a:t> Goods </a:t>
            </a:r>
          </a:p>
          <a:p>
            <a:endParaRPr lang="en-US" dirty="0"/>
          </a:p>
        </p:txBody>
      </p:sp>
      <p:pic>
        <p:nvPicPr>
          <p:cNvPr id="3074" name="Picture 2" descr="Une image contenant dessin&#10;&#10;Description générée automatiquement">
            <a:extLst>
              <a:ext uri="{FF2B5EF4-FFF2-40B4-BE49-F238E27FC236}">
                <a16:creationId xmlns:a16="http://schemas.microsoft.com/office/drawing/2014/main" id="{801745FD-E17A-40D6-A6E5-C1E4BBFFC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297" y="4529328"/>
            <a:ext cx="231457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05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EECG7Y Trucks and cars disembarking from a cross-channel ferry at the cross-channel terminal 9 of the port of Calais, France">
            <a:extLst>
              <a:ext uri="{FF2B5EF4-FFF2-40B4-BE49-F238E27FC236}">
                <a16:creationId xmlns:a16="http://schemas.microsoft.com/office/drawing/2014/main" id="{DF3F4074-B1EE-495C-ADD0-7637941015C8}"/>
              </a:ext>
            </a:extLst>
          </p:cNvPr>
          <p:cNvPicPr>
            <a:picLocks noChangeAspect="1" noChangeArrowheads="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25"/>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626E9EB-45B3-4D0D-9619-219D4BEC0A59}"/>
              </a:ext>
            </a:extLst>
          </p:cNvPr>
          <p:cNvSpPr>
            <a:spLocks noGrp="1"/>
          </p:cNvSpPr>
          <p:nvPr>
            <p:ph type="title"/>
          </p:nvPr>
        </p:nvSpPr>
        <p:spPr>
          <a:xfrm>
            <a:off x="643467" y="643467"/>
            <a:ext cx="3684437" cy="5571066"/>
          </a:xfrm>
        </p:spPr>
        <p:txBody>
          <a:bodyPr>
            <a:normAutofit/>
          </a:bodyPr>
          <a:lstStyle/>
          <a:p>
            <a:pPr algn="r"/>
            <a:r>
              <a:rPr lang="en-US" sz="5000"/>
              <a:t>Intelligent border</a:t>
            </a:r>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EC790DA-E07D-4723-AF2D-EA80584A8FA0}"/>
              </a:ext>
            </a:extLst>
          </p:cNvPr>
          <p:cNvSpPr>
            <a:spLocks noGrp="1"/>
          </p:cNvSpPr>
          <p:nvPr>
            <p:ph idx="1"/>
          </p:nvPr>
        </p:nvSpPr>
        <p:spPr>
          <a:xfrm>
            <a:off x="4971371" y="643467"/>
            <a:ext cx="6574112" cy="5571066"/>
          </a:xfrm>
        </p:spPr>
        <p:txBody>
          <a:bodyPr anchor="ctr">
            <a:normAutofit/>
          </a:bodyPr>
          <a:lstStyle/>
          <a:p>
            <a:pPr>
              <a:buFont typeface="Arial" panose="020B0604020202020204" pitchFamily="34" charset="0"/>
              <a:buChar char="•"/>
            </a:pPr>
            <a:r>
              <a:rPr lang="en-US" sz="1700" dirty="0"/>
              <a:t> Information system for businesses to automate the border crossing by HGV</a:t>
            </a:r>
          </a:p>
          <a:p>
            <a:pPr>
              <a:buFont typeface="Arial" panose="020B0604020202020204" pitchFamily="34" charset="0"/>
              <a:buChar char="•"/>
            </a:pPr>
            <a:r>
              <a:rPr lang="en-US" sz="1700" dirty="0"/>
              <a:t> From Calais region and more broadly of Channel-North Sea.</a:t>
            </a:r>
          </a:p>
          <a:p>
            <a:pPr>
              <a:buFont typeface="Arial" panose="020B0604020202020204" pitchFamily="34" charset="0"/>
              <a:buChar char="•"/>
            </a:pPr>
            <a:r>
              <a:rPr lang="en-US" sz="1700" dirty="0"/>
              <a:t> Three principles:</a:t>
            </a:r>
          </a:p>
          <a:p>
            <a:pPr lvl="1">
              <a:buFont typeface="Arial" panose="020B0604020202020204" pitchFamily="34" charset="0"/>
              <a:buChar char="•"/>
            </a:pPr>
            <a:r>
              <a:rPr lang="en-US" sz="1700" dirty="0"/>
              <a:t> Before arriving: giving the bar code of the customs declaration to the driver.</a:t>
            </a:r>
          </a:p>
          <a:p>
            <a:pPr lvl="1">
              <a:buFont typeface="Arial" panose="020B0604020202020204" pitchFamily="34" charset="0"/>
              <a:buChar char="•"/>
            </a:pPr>
            <a:r>
              <a:rPr lang="en-US" sz="1700" dirty="0"/>
              <a:t> Mean of transport and the bar code of customs declaration of transported goods.</a:t>
            </a:r>
          </a:p>
          <a:p>
            <a:pPr lvl="1">
              <a:buFont typeface="Arial" panose="020B0604020202020204" pitchFamily="34" charset="0"/>
              <a:buChar char="•"/>
            </a:pPr>
            <a:r>
              <a:rPr lang="en-US" sz="1700" dirty="0"/>
              <a:t> Automatic sending of the crossing notifications to the customs declarant to avoid stopping the HGV.</a:t>
            </a:r>
          </a:p>
          <a:p>
            <a:pPr>
              <a:buFont typeface="Arial" panose="020B0604020202020204" pitchFamily="34" charset="0"/>
              <a:buChar char="•"/>
            </a:pPr>
            <a:r>
              <a:rPr lang="en-US" sz="1700" dirty="0"/>
              <a:t> During the journey: </a:t>
            </a:r>
          </a:p>
          <a:p>
            <a:pPr lvl="1">
              <a:buFont typeface="Arial" panose="020B0604020202020204" pitchFamily="34" charset="0"/>
              <a:buChar char="•"/>
            </a:pPr>
            <a:r>
              <a:rPr lang="en-US" sz="1700" dirty="0"/>
              <a:t> Drive freely through a ‘green lane’ </a:t>
            </a:r>
          </a:p>
          <a:p>
            <a:pPr lvl="1">
              <a:buFont typeface="Arial" panose="020B0604020202020204" pitchFamily="34" charset="0"/>
              <a:buChar char="•"/>
            </a:pPr>
            <a:r>
              <a:rPr lang="en-US" sz="1700" dirty="0"/>
              <a:t> If they’ll be directed to an “orange lane” for further checks </a:t>
            </a:r>
          </a:p>
          <a:p>
            <a:pPr>
              <a:buFont typeface="Arial" panose="020B0604020202020204" pitchFamily="34" charset="0"/>
              <a:buChar char="•"/>
            </a:pPr>
            <a:r>
              <a:rPr lang="en-US" sz="1700" dirty="0"/>
              <a:t> Number plate recognition technology, barcodes and facial recognition</a:t>
            </a:r>
          </a:p>
          <a:p>
            <a:endParaRPr lang="en-US" sz="1700" dirty="0"/>
          </a:p>
        </p:txBody>
      </p:sp>
    </p:spTree>
    <p:extLst>
      <p:ext uri="{BB962C8B-B14F-4D97-AF65-F5344CB8AC3E}">
        <p14:creationId xmlns:p14="http://schemas.microsoft.com/office/powerpoint/2010/main" val="29974753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1BDA62-28F9-42FC-B895-45381EF29E6B}"/>
              </a:ext>
            </a:extLst>
          </p:cNvPr>
          <p:cNvSpPr>
            <a:spLocks noGrp="1"/>
          </p:cNvSpPr>
          <p:nvPr>
            <p:ph type="title"/>
          </p:nvPr>
        </p:nvSpPr>
        <p:spPr>
          <a:xfrm>
            <a:off x="524256" y="4767072"/>
            <a:ext cx="6594189" cy="1625210"/>
          </a:xfrm>
        </p:spPr>
        <p:txBody>
          <a:bodyPr>
            <a:normAutofit/>
          </a:bodyPr>
          <a:lstStyle/>
          <a:p>
            <a:pPr algn="r"/>
            <a:r>
              <a:rPr lang="en-US" sz="5000">
                <a:solidFill>
                  <a:srgbClr val="FFFFFF"/>
                </a:solidFill>
              </a:rPr>
              <a:t>currency</a:t>
            </a:r>
          </a:p>
        </p:txBody>
      </p:sp>
      <p:pic>
        <p:nvPicPr>
          <p:cNvPr id="5122" name="Picture 2" descr="https://lh4.googleusercontent.com/mLHkyRyyhB1JG11EwgLNplEJy_SJQHBAjfHENgiUlz21m_1zjy3Q_bMqVztu1-3IZiYLNMfIfm1Lu9MgvFV5ZfmKN4E9o_qOOxCia2PRIPqm4fMaNORxTuxeeLUHz5my">
            <a:extLst>
              <a:ext uri="{FF2B5EF4-FFF2-40B4-BE49-F238E27FC236}">
                <a16:creationId xmlns:a16="http://schemas.microsoft.com/office/drawing/2014/main" id="{2DAC64B4-9B93-4525-8C29-1AC43F23A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80" r="1" b="7239"/>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D35440B-43E8-4935-A2F0-4C12EBB2688B}"/>
              </a:ext>
            </a:extLst>
          </p:cNvPr>
          <p:cNvSpPr>
            <a:spLocks noGrp="1"/>
          </p:cNvSpPr>
          <p:nvPr>
            <p:ph idx="1"/>
          </p:nvPr>
        </p:nvSpPr>
        <p:spPr>
          <a:xfrm>
            <a:off x="8058480" y="321732"/>
            <a:ext cx="3424739" cy="4852362"/>
          </a:xfrm>
        </p:spPr>
        <p:txBody>
          <a:bodyPr anchor="ctr">
            <a:normAutofit/>
          </a:bodyPr>
          <a:lstStyle/>
          <a:p>
            <a:pPr>
              <a:buFont typeface="Arial" panose="020B0604020202020204" pitchFamily="34" charset="0"/>
              <a:buChar char="•"/>
            </a:pPr>
            <a:r>
              <a:rPr lang="en-US" sz="2200" dirty="0">
                <a:solidFill>
                  <a:srgbClr val="FFFFFF"/>
                </a:solidFill>
              </a:rPr>
              <a:t> Currency UK = POUND</a:t>
            </a:r>
          </a:p>
          <a:p>
            <a:pPr>
              <a:buFont typeface="Arial" panose="020B0604020202020204" pitchFamily="34" charset="0"/>
              <a:buChar char="•"/>
            </a:pPr>
            <a:r>
              <a:rPr lang="en-US" sz="2200" dirty="0">
                <a:solidFill>
                  <a:srgbClr val="FFFFFF"/>
                </a:solidFill>
              </a:rPr>
              <a:t> Value of pound is decreasing  </a:t>
            </a:r>
          </a:p>
          <a:p>
            <a:pPr>
              <a:buFont typeface="Arial" panose="020B0604020202020204" pitchFamily="34" charset="0"/>
              <a:buChar char="•"/>
            </a:pPr>
            <a:r>
              <a:rPr lang="en-US" sz="2200" dirty="0">
                <a:solidFill>
                  <a:srgbClr val="FFFFFF"/>
                </a:solidFill>
              </a:rPr>
              <a:t> Importing from UK to France will be cheaper </a:t>
            </a:r>
          </a:p>
          <a:p>
            <a:pPr>
              <a:buFont typeface="Arial" panose="020B0604020202020204" pitchFamily="34" charset="0"/>
              <a:buChar char="•"/>
            </a:pPr>
            <a:r>
              <a:rPr lang="en-US" sz="2200" dirty="0">
                <a:solidFill>
                  <a:srgbClr val="FFFFFF"/>
                </a:solidFill>
              </a:rPr>
              <a:t> UK will import less from France</a:t>
            </a:r>
          </a:p>
          <a:p>
            <a:pPr>
              <a:buFont typeface="Arial" panose="020B0604020202020204" pitchFamily="34" charset="0"/>
              <a:buChar char="•"/>
            </a:pPr>
            <a:r>
              <a:rPr lang="en-US" sz="2200" dirty="0">
                <a:solidFill>
                  <a:srgbClr val="FFFFFF"/>
                </a:solidFill>
              </a:rPr>
              <a:t> Consequences for Tourism and import/export</a:t>
            </a:r>
          </a:p>
        </p:txBody>
      </p:sp>
      <p:pic>
        <p:nvPicPr>
          <p:cNvPr id="5126" name="Picture 6" descr="https://lh4.googleusercontent.com/2mEBc9vVDIWfHoM5ySfdUEoTaRzlCpxHn0msYYTno7Mre26WdRAZxU4LBst4E8k_M86cnBdCa7wnn6EBljAlQXAmIj163Xl72tDuypXMz5iPP-PwwADsW9xga97fAu-R">
            <a:extLst>
              <a:ext uri="{FF2B5EF4-FFF2-40B4-BE49-F238E27FC236}">
                <a16:creationId xmlns:a16="http://schemas.microsoft.com/office/drawing/2014/main" id="{E13A5DFE-DA3D-495D-A22F-2114E5539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2562" y="5498365"/>
            <a:ext cx="951837" cy="951837"/>
          </a:xfrm>
          <a:prstGeom prst="rect">
            <a:avLst/>
          </a:prstGeom>
          <a:noFill/>
          <a:extLst>
            <a:ext uri="{909E8E84-426E-40DD-AFC4-6F175D3DCCD1}">
              <a14:hiddenFill xmlns:a14="http://schemas.microsoft.com/office/drawing/2010/main">
                <a:solidFill>
                  <a:srgbClr val="FFFFFF"/>
                </a:solidFill>
              </a14:hiddenFill>
            </a:ext>
          </a:extLst>
        </p:spPr>
      </p:pic>
      <p:sp>
        <p:nvSpPr>
          <p:cNvPr id="8" name="Pijl: omlaag 7">
            <a:extLst>
              <a:ext uri="{FF2B5EF4-FFF2-40B4-BE49-F238E27FC236}">
                <a16:creationId xmlns:a16="http://schemas.microsoft.com/office/drawing/2014/main" id="{A05D1686-8BC7-48FE-808F-F1D7905809A6}"/>
              </a:ext>
            </a:extLst>
          </p:cNvPr>
          <p:cNvSpPr/>
          <p:nvPr/>
        </p:nvSpPr>
        <p:spPr>
          <a:xfrm rot="20122387">
            <a:off x="5782320" y="535141"/>
            <a:ext cx="424680" cy="304113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76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5">
            <a:extLst>
              <a:ext uri="{FF2B5EF4-FFF2-40B4-BE49-F238E27FC236}">
                <a16:creationId xmlns:a16="http://schemas.microsoft.com/office/drawing/2014/main" id="{CE863C90-D1E3-4726-9E58-468198F4EA91}"/>
              </a:ext>
            </a:extLst>
          </p:cNvPr>
          <p:cNvPicPr>
            <a:picLocks noChangeAspect="1"/>
          </p:cNvPicPr>
          <p:nvPr/>
        </p:nvPicPr>
        <p:blipFill rotWithShape="1">
          <a:blip r:embed="rId3">
            <a:alphaModFix amt="45000"/>
          </a:blip>
          <a:srcRect t="20339" r="-1" b="4641"/>
          <a:stretch/>
        </p:blipFill>
        <p:spPr>
          <a:xfrm>
            <a:off x="20" y="-1"/>
            <a:ext cx="12188932" cy="6858000"/>
          </a:xfrm>
          <a:prstGeom prst="rect">
            <a:avLst/>
          </a:prstGeom>
        </p:spPr>
      </p:pic>
      <p:sp>
        <p:nvSpPr>
          <p:cNvPr id="4" name="Titel 3">
            <a:extLst>
              <a:ext uri="{FF2B5EF4-FFF2-40B4-BE49-F238E27FC236}">
                <a16:creationId xmlns:a16="http://schemas.microsoft.com/office/drawing/2014/main" id="{94786A6A-E50E-4DE1-8BF1-54E3D5290D05}"/>
              </a:ext>
            </a:extLst>
          </p:cNvPr>
          <p:cNvSpPr>
            <a:spLocks noGrp="1"/>
          </p:cNvSpPr>
          <p:nvPr>
            <p:ph type="ctrTitle"/>
          </p:nvPr>
        </p:nvSpPr>
        <p:spPr>
          <a:xfrm>
            <a:off x="643467" y="643467"/>
            <a:ext cx="7164674" cy="5571066"/>
          </a:xfrm>
        </p:spPr>
        <p:txBody>
          <a:bodyPr>
            <a:normAutofit/>
          </a:bodyPr>
          <a:lstStyle/>
          <a:p>
            <a:r>
              <a:rPr lang="en-US" sz="6600">
                <a:solidFill>
                  <a:schemeClr val="tx1"/>
                </a:solidFill>
              </a:rPr>
              <a:t>Trade</a:t>
            </a:r>
          </a:p>
        </p:txBody>
      </p:sp>
      <p:cxnSp>
        <p:nvCxnSpPr>
          <p:cNvPr id="16" name="Straight Connector 11">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91839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95499A-4979-420E-9B2B-CD4D9CB22318}"/>
              </a:ext>
            </a:extLst>
          </p:cNvPr>
          <p:cNvSpPr>
            <a:spLocks noGrp="1"/>
          </p:cNvSpPr>
          <p:nvPr>
            <p:ph type="title"/>
          </p:nvPr>
        </p:nvSpPr>
        <p:spPr>
          <a:xfrm>
            <a:off x="524256" y="4767072"/>
            <a:ext cx="6594189" cy="1625210"/>
          </a:xfrm>
        </p:spPr>
        <p:txBody>
          <a:bodyPr>
            <a:normAutofit/>
          </a:bodyPr>
          <a:lstStyle/>
          <a:p>
            <a:pPr algn="r"/>
            <a:r>
              <a:rPr lang="en-US" sz="5000" dirty="0">
                <a:solidFill>
                  <a:srgbClr val="FFFFFF"/>
                </a:solidFill>
              </a:rPr>
              <a:t>Trade</a:t>
            </a:r>
          </a:p>
        </p:txBody>
      </p:sp>
      <p:sp>
        <p:nvSpPr>
          <p:cNvPr id="5" name="Rechthoek 4">
            <a:extLst>
              <a:ext uri="{FF2B5EF4-FFF2-40B4-BE49-F238E27FC236}">
                <a16:creationId xmlns:a16="http://schemas.microsoft.com/office/drawing/2014/main" id="{FF43D574-D07F-4BC8-B9FB-4FFAD72ADC24}"/>
              </a:ext>
            </a:extLst>
          </p:cNvPr>
          <p:cNvSpPr/>
          <p:nvPr/>
        </p:nvSpPr>
        <p:spPr>
          <a:xfrm>
            <a:off x="327546" y="322345"/>
            <a:ext cx="7022957" cy="4152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6" name="Picture 8" descr="https://lh3.googleusercontent.com/g-pDJaqlD3nLlmNRNoNVAeRTw9SvmIvEjPgdX0ZK6Agnmmhk818GfNzaR8Ynh9V4fPOgAtJ-ugJDHBc9rZBSvZ9ulIYUVGZVtjFAcvLDKkr8CCH4GmR1a3Wn6KGXJc8d">
            <a:extLst>
              <a:ext uri="{FF2B5EF4-FFF2-40B4-BE49-F238E27FC236}">
                <a16:creationId xmlns:a16="http://schemas.microsoft.com/office/drawing/2014/main" id="{1F392BBA-45A8-4336-92C4-7DE7879288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 b="5132"/>
          <a:stretch/>
        </p:blipFill>
        <p:spPr bwMode="auto">
          <a:xfrm>
            <a:off x="425900" y="219533"/>
            <a:ext cx="6826247" cy="4128466"/>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3DEA7B8-71B7-43A3-93FE-E4A0F7915723}"/>
              </a:ext>
            </a:extLst>
          </p:cNvPr>
          <p:cNvSpPr>
            <a:spLocks noGrp="1"/>
          </p:cNvSpPr>
          <p:nvPr>
            <p:ph idx="1"/>
          </p:nvPr>
        </p:nvSpPr>
        <p:spPr>
          <a:xfrm>
            <a:off x="8029319" y="917725"/>
            <a:ext cx="3424739" cy="4852362"/>
          </a:xfrm>
        </p:spPr>
        <p:txBody>
          <a:bodyPr anchor="ctr">
            <a:normAutofit/>
          </a:bodyPr>
          <a:lstStyle/>
          <a:p>
            <a:pPr>
              <a:buFont typeface="Arial" panose="020B0604020202020204" pitchFamily="34" charset="0"/>
              <a:buChar char="•"/>
            </a:pPr>
            <a:r>
              <a:rPr lang="en-US">
                <a:solidFill>
                  <a:srgbClr val="FFFFFF"/>
                </a:solidFill>
              </a:rPr>
              <a:t> Trade by Ferry</a:t>
            </a:r>
          </a:p>
          <a:p>
            <a:pPr>
              <a:buFont typeface="Arial" panose="020B0604020202020204" pitchFamily="34" charset="0"/>
              <a:buChar char="•"/>
            </a:pPr>
            <a:r>
              <a:rPr lang="en-US">
                <a:solidFill>
                  <a:srgbClr val="FFFFFF"/>
                </a:solidFill>
              </a:rPr>
              <a:t> Trade by train</a:t>
            </a:r>
          </a:p>
          <a:p>
            <a:pPr lvl="1">
              <a:buFont typeface="Arial" panose="020B0604020202020204" pitchFamily="34" charset="0"/>
              <a:buChar char="•"/>
            </a:pPr>
            <a:r>
              <a:rPr lang="en-US">
                <a:solidFill>
                  <a:srgbClr val="FFFFFF"/>
                </a:solidFill>
              </a:rPr>
              <a:t> Eurostar</a:t>
            </a:r>
          </a:p>
          <a:p>
            <a:pPr>
              <a:buFont typeface="Arial" panose="020B0604020202020204" pitchFamily="34" charset="0"/>
              <a:buChar char="•"/>
            </a:pPr>
            <a:r>
              <a:rPr lang="en-US">
                <a:solidFill>
                  <a:srgbClr val="FFFFFF"/>
                </a:solidFill>
              </a:rPr>
              <a:t> Ports</a:t>
            </a:r>
          </a:p>
          <a:p>
            <a:pPr lvl="1">
              <a:buFont typeface="Arial" panose="020B0604020202020204" pitchFamily="34" charset="0"/>
              <a:buChar char="•"/>
            </a:pPr>
            <a:r>
              <a:rPr lang="en-US">
                <a:solidFill>
                  <a:srgbClr val="FFFFFF"/>
                </a:solidFill>
              </a:rPr>
              <a:t> Calais</a:t>
            </a:r>
          </a:p>
          <a:p>
            <a:pPr lvl="1">
              <a:buFont typeface="Arial" panose="020B0604020202020204" pitchFamily="34" charset="0"/>
              <a:buChar char="•"/>
            </a:pPr>
            <a:r>
              <a:rPr lang="en-US">
                <a:solidFill>
                  <a:srgbClr val="FFFFFF"/>
                </a:solidFill>
              </a:rPr>
              <a:t> Dunkerque</a:t>
            </a:r>
          </a:p>
        </p:txBody>
      </p:sp>
      <p:sp>
        <p:nvSpPr>
          <p:cNvPr id="6" name="Tekstvak 5">
            <a:extLst>
              <a:ext uri="{FF2B5EF4-FFF2-40B4-BE49-F238E27FC236}">
                <a16:creationId xmlns:a16="http://schemas.microsoft.com/office/drawing/2014/main" id="{262B8EBC-4F12-446F-8A34-2C6B8F57344E}"/>
              </a:ext>
            </a:extLst>
          </p:cNvPr>
          <p:cNvSpPr txBox="1"/>
          <p:nvPr/>
        </p:nvSpPr>
        <p:spPr>
          <a:xfrm>
            <a:off x="292197" y="4300204"/>
            <a:ext cx="2418969" cy="369332"/>
          </a:xfrm>
          <a:prstGeom prst="rect">
            <a:avLst/>
          </a:prstGeom>
          <a:noFill/>
        </p:spPr>
        <p:txBody>
          <a:bodyPr wrap="square" rtlCol="0">
            <a:spAutoFit/>
          </a:bodyPr>
          <a:lstStyle/>
          <a:p>
            <a:r>
              <a:rPr lang="en-US" i="1" dirty="0"/>
              <a:t>Source: Wikipedia</a:t>
            </a:r>
          </a:p>
        </p:txBody>
      </p:sp>
    </p:spTree>
    <p:extLst>
      <p:ext uri="{BB962C8B-B14F-4D97-AF65-F5344CB8AC3E}">
        <p14:creationId xmlns:p14="http://schemas.microsoft.com/office/powerpoint/2010/main" val="241017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68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hoek 5">
            <a:extLst>
              <a:ext uri="{FF2B5EF4-FFF2-40B4-BE49-F238E27FC236}">
                <a16:creationId xmlns:a16="http://schemas.microsoft.com/office/drawing/2014/main" id="{822C2392-A881-4F5D-8B6A-CE37E77DDA05}"/>
              </a:ext>
            </a:extLst>
          </p:cNvPr>
          <p:cNvSpPr/>
          <p:nvPr/>
        </p:nvSpPr>
        <p:spPr>
          <a:xfrm>
            <a:off x="7385853" y="321732"/>
            <a:ext cx="1976746" cy="6214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C26C52F-70FD-47C7-A6C5-92E6C2461A27}"/>
              </a:ext>
            </a:extLst>
          </p:cNvPr>
          <p:cNvSpPr>
            <a:spLocks noGrp="1"/>
          </p:cNvSpPr>
          <p:nvPr>
            <p:ph idx="1"/>
          </p:nvPr>
        </p:nvSpPr>
        <p:spPr>
          <a:xfrm>
            <a:off x="9511401" y="888999"/>
            <a:ext cx="2680599" cy="4601687"/>
          </a:xfrm>
        </p:spPr>
        <p:txBody>
          <a:bodyPr anchor="ctr">
            <a:normAutofit/>
          </a:bodyPr>
          <a:lstStyle/>
          <a:p>
            <a:pPr>
              <a:buFont typeface="Arial" panose="020B0604020202020204" pitchFamily="34" charset="0"/>
              <a:buChar char="•"/>
            </a:pPr>
            <a:r>
              <a:rPr lang="en-US" dirty="0">
                <a:solidFill>
                  <a:srgbClr val="FFFFFF"/>
                </a:solidFill>
              </a:rPr>
              <a:t> Top 5 import</a:t>
            </a:r>
          </a:p>
          <a:p>
            <a:pPr lvl="1">
              <a:buFont typeface="Arial" panose="020B0604020202020204" pitchFamily="34" charset="0"/>
              <a:buChar char="•"/>
            </a:pPr>
            <a:r>
              <a:rPr lang="en-US" dirty="0">
                <a:solidFill>
                  <a:srgbClr val="FFFFFF"/>
                </a:solidFill>
              </a:rPr>
              <a:t> Germany</a:t>
            </a:r>
          </a:p>
          <a:p>
            <a:pPr lvl="1">
              <a:buFont typeface="Arial" panose="020B0604020202020204" pitchFamily="34" charset="0"/>
              <a:buChar char="•"/>
            </a:pPr>
            <a:r>
              <a:rPr lang="en-US" dirty="0">
                <a:solidFill>
                  <a:srgbClr val="FFFFFF"/>
                </a:solidFill>
              </a:rPr>
              <a:t> Italy</a:t>
            </a:r>
          </a:p>
          <a:p>
            <a:pPr lvl="1">
              <a:buFont typeface="Arial" panose="020B0604020202020204" pitchFamily="34" charset="0"/>
              <a:buChar char="•"/>
            </a:pPr>
            <a:r>
              <a:rPr lang="en-US" dirty="0">
                <a:solidFill>
                  <a:srgbClr val="FFFFFF"/>
                </a:solidFill>
              </a:rPr>
              <a:t> Belgium</a:t>
            </a:r>
          </a:p>
          <a:p>
            <a:pPr lvl="1">
              <a:buFont typeface="Arial" panose="020B0604020202020204" pitchFamily="34" charset="0"/>
              <a:buChar char="•"/>
            </a:pPr>
            <a:r>
              <a:rPr lang="en-US" dirty="0">
                <a:solidFill>
                  <a:srgbClr val="FFFFFF"/>
                </a:solidFill>
              </a:rPr>
              <a:t> Spain</a:t>
            </a:r>
          </a:p>
          <a:p>
            <a:pPr lvl="1">
              <a:buFont typeface="Arial" panose="020B0604020202020204" pitchFamily="34" charset="0"/>
              <a:buChar char="•"/>
            </a:pPr>
            <a:r>
              <a:rPr lang="en-US" dirty="0">
                <a:solidFill>
                  <a:srgbClr val="FFFFFF"/>
                </a:solidFill>
              </a:rPr>
              <a:t> The Netherlands</a:t>
            </a:r>
          </a:p>
          <a:p>
            <a:endParaRPr lang="en-US" dirty="0">
              <a:solidFill>
                <a:srgbClr val="FFFFFF"/>
              </a:solidFill>
            </a:endParaRPr>
          </a:p>
        </p:txBody>
      </p:sp>
      <p:sp>
        <p:nvSpPr>
          <p:cNvPr id="7" name="Rechthoek 6">
            <a:extLst>
              <a:ext uri="{FF2B5EF4-FFF2-40B4-BE49-F238E27FC236}">
                <a16:creationId xmlns:a16="http://schemas.microsoft.com/office/drawing/2014/main" id="{6C292C45-029A-45F3-BFD0-796CA072B263}"/>
              </a:ext>
            </a:extLst>
          </p:cNvPr>
          <p:cNvSpPr/>
          <p:nvPr/>
        </p:nvSpPr>
        <p:spPr>
          <a:xfrm>
            <a:off x="321731" y="4572000"/>
            <a:ext cx="8867937" cy="1964266"/>
          </a:xfrm>
          <a:prstGeom prst="rect">
            <a:avLst/>
          </a:prstGeom>
          <a:solidFill>
            <a:srgbClr val="868739"/>
          </a:solidFill>
          <a:ln>
            <a:solidFill>
              <a:srgbClr val="868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2F1F0A-6D96-471B-A273-A25A2A0BF239}"/>
              </a:ext>
            </a:extLst>
          </p:cNvPr>
          <p:cNvSpPr>
            <a:spLocks noGrp="1"/>
          </p:cNvSpPr>
          <p:nvPr>
            <p:ph type="title"/>
          </p:nvPr>
        </p:nvSpPr>
        <p:spPr>
          <a:xfrm>
            <a:off x="2416709" y="4741528"/>
            <a:ext cx="6594189" cy="1625210"/>
          </a:xfrm>
        </p:spPr>
        <p:txBody>
          <a:bodyPr>
            <a:normAutofit/>
          </a:bodyPr>
          <a:lstStyle/>
          <a:p>
            <a:pPr algn="r"/>
            <a:r>
              <a:rPr lang="en-US" sz="5000" dirty="0">
                <a:solidFill>
                  <a:srgbClr val="FFFFFF"/>
                </a:solidFill>
              </a:rPr>
              <a:t>import</a:t>
            </a:r>
          </a:p>
        </p:txBody>
      </p:sp>
      <p:sp>
        <p:nvSpPr>
          <p:cNvPr id="15" name="Tekstvak 14">
            <a:extLst>
              <a:ext uri="{FF2B5EF4-FFF2-40B4-BE49-F238E27FC236}">
                <a16:creationId xmlns:a16="http://schemas.microsoft.com/office/drawing/2014/main" id="{C7C057A3-6869-4053-8484-E841AA3CD164}"/>
              </a:ext>
            </a:extLst>
          </p:cNvPr>
          <p:cNvSpPr txBox="1"/>
          <p:nvPr/>
        </p:nvSpPr>
        <p:spPr>
          <a:xfrm>
            <a:off x="321731" y="3894174"/>
            <a:ext cx="3964489" cy="369332"/>
          </a:xfrm>
          <a:prstGeom prst="rect">
            <a:avLst/>
          </a:prstGeom>
          <a:noFill/>
        </p:spPr>
        <p:txBody>
          <a:bodyPr wrap="square" rtlCol="0">
            <a:spAutoFit/>
          </a:bodyPr>
          <a:lstStyle/>
          <a:p>
            <a:r>
              <a:rPr lang="en-US" i="1" dirty="0"/>
              <a:t>Source: OEC WORLD</a:t>
            </a:r>
          </a:p>
        </p:txBody>
      </p:sp>
      <p:sp>
        <p:nvSpPr>
          <p:cNvPr id="10" name="Rechthoek 9">
            <a:extLst>
              <a:ext uri="{FF2B5EF4-FFF2-40B4-BE49-F238E27FC236}">
                <a16:creationId xmlns:a16="http://schemas.microsoft.com/office/drawing/2014/main" id="{6E6D1EE6-AD16-4F02-B60D-E84F2EAC5B07}"/>
              </a:ext>
            </a:extLst>
          </p:cNvPr>
          <p:cNvSpPr/>
          <p:nvPr/>
        </p:nvSpPr>
        <p:spPr>
          <a:xfrm>
            <a:off x="9362599" y="321732"/>
            <a:ext cx="2507669" cy="356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Afbeelding 11">
            <a:extLst>
              <a:ext uri="{FF2B5EF4-FFF2-40B4-BE49-F238E27FC236}">
                <a16:creationId xmlns:a16="http://schemas.microsoft.com/office/drawing/2014/main" id="{AFE8CC02-B249-454A-BC8A-F1002ABD54EB}"/>
              </a:ext>
            </a:extLst>
          </p:cNvPr>
          <p:cNvPicPr>
            <a:picLocks noChangeAspect="1"/>
          </p:cNvPicPr>
          <p:nvPr/>
        </p:nvPicPr>
        <p:blipFill>
          <a:blip r:embed="rId3"/>
          <a:stretch>
            <a:fillRect/>
          </a:stretch>
        </p:blipFill>
        <p:spPr>
          <a:xfrm>
            <a:off x="321731" y="642017"/>
            <a:ext cx="8867936" cy="3214058"/>
          </a:xfrm>
          <a:prstGeom prst="rect">
            <a:avLst/>
          </a:prstGeom>
        </p:spPr>
      </p:pic>
    </p:spTree>
    <p:extLst>
      <p:ext uri="{BB962C8B-B14F-4D97-AF65-F5344CB8AC3E}">
        <p14:creationId xmlns:p14="http://schemas.microsoft.com/office/powerpoint/2010/main" val="186794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18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7C4B713-A283-4DCC-86D3-07891114314B}"/>
              </a:ext>
            </a:extLst>
          </p:cNvPr>
          <p:cNvSpPr>
            <a:spLocks noGrp="1"/>
          </p:cNvSpPr>
          <p:nvPr>
            <p:ph idx="1"/>
          </p:nvPr>
        </p:nvSpPr>
        <p:spPr>
          <a:xfrm>
            <a:off x="9486263" y="1002818"/>
            <a:ext cx="2282367" cy="4852362"/>
          </a:xfrm>
        </p:spPr>
        <p:txBody>
          <a:bodyPr anchor="ctr">
            <a:normAutofit/>
          </a:bodyPr>
          <a:lstStyle/>
          <a:p>
            <a:pPr>
              <a:buFont typeface="Arial" panose="020B0604020202020204" pitchFamily="34" charset="0"/>
              <a:buChar char="•"/>
            </a:pPr>
            <a:r>
              <a:rPr lang="en-US" dirty="0">
                <a:solidFill>
                  <a:srgbClr val="FFFFFF"/>
                </a:solidFill>
              </a:rPr>
              <a:t> Top 5 export</a:t>
            </a:r>
          </a:p>
          <a:p>
            <a:pPr lvl="1">
              <a:buFont typeface="Arial" panose="020B0604020202020204" pitchFamily="34" charset="0"/>
              <a:buChar char="•"/>
            </a:pPr>
            <a:r>
              <a:rPr lang="en-US" dirty="0">
                <a:solidFill>
                  <a:srgbClr val="FFFFFF"/>
                </a:solidFill>
              </a:rPr>
              <a:t>Germany</a:t>
            </a:r>
          </a:p>
          <a:p>
            <a:pPr lvl="1">
              <a:buFont typeface="Arial" panose="020B0604020202020204" pitchFamily="34" charset="0"/>
              <a:buChar char="•"/>
            </a:pPr>
            <a:r>
              <a:rPr lang="en-US" dirty="0">
                <a:solidFill>
                  <a:srgbClr val="FFFFFF"/>
                </a:solidFill>
              </a:rPr>
              <a:t>Belgium</a:t>
            </a:r>
          </a:p>
          <a:p>
            <a:pPr lvl="1">
              <a:buFont typeface="Arial" panose="020B0604020202020204" pitchFamily="34" charset="0"/>
              <a:buChar char="•"/>
            </a:pPr>
            <a:r>
              <a:rPr lang="en-US" dirty="0">
                <a:solidFill>
                  <a:srgbClr val="FFFFFF"/>
                </a:solidFill>
              </a:rPr>
              <a:t>Italy</a:t>
            </a:r>
          </a:p>
          <a:p>
            <a:pPr lvl="1">
              <a:buFont typeface="Arial" panose="020B0604020202020204" pitchFamily="34" charset="0"/>
              <a:buChar char="•"/>
            </a:pPr>
            <a:r>
              <a:rPr lang="en-US" dirty="0">
                <a:solidFill>
                  <a:srgbClr val="FFFFFF"/>
                </a:solidFill>
              </a:rPr>
              <a:t>Spain</a:t>
            </a:r>
          </a:p>
          <a:p>
            <a:pPr lvl="1">
              <a:buFont typeface="Arial" panose="020B0604020202020204" pitchFamily="34" charset="0"/>
              <a:buChar char="•"/>
            </a:pPr>
            <a:r>
              <a:rPr lang="en-US" dirty="0">
                <a:solidFill>
                  <a:srgbClr val="FFFFFF"/>
                </a:solidFill>
              </a:rPr>
              <a:t>UK</a:t>
            </a:r>
          </a:p>
          <a:p>
            <a:pPr>
              <a:buFont typeface="Arial" panose="020B0604020202020204" pitchFamily="34" charset="0"/>
              <a:buChar char="•"/>
            </a:pPr>
            <a:r>
              <a:rPr lang="en-US" dirty="0">
                <a:solidFill>
                  <a:srgbClr val="FFFFFF"/>
                </a:solidFill>
              </a:rPr>
              <a:t> Export decreased</a:t>
            </a:r>
          </a:p>
        </p:txBody>
      </p:sp>
      <p:sp>
        <p:nvSpPr>
          <p:cNvPr id="7" name="Rechthoek 6">
            <a:extLst>
              <a:ext uri="{FF2B5EF4-FFF2-40B4-BE49-F238E27FC236}">
                <a16:creationId xmlns:a16="http://schemas.microsoft.com/office/drawing/2014/main" id="{9CA90E8E-8B90-4A3C-AAFE-15CD6E35E9A8}"/>
              </a:ext>
            </a:extLst>
          </p:cNvPr>
          <p:cNvSpPr/>
          <p:nvPr/>
        </p:nvSpPr>
        <p:spPr>
          <a:xfrm>
            <a:off x="7534655" y="321732"/>
            <a:ext cx="1844155" cy="6214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10E80DBF-F457-4F3D-BFEA-2138CB7001F2}"/>
              </a:ext>
            </a:extLst>
          </p:cNvPr>
          <p:cNvPicPr>
            <a:picLocks noChangeAspect="1"/>
          </p:cNvPicPr>
          <p:nvPr/>
        </p:nvPicPr>
        <p:blipFill>
          <a:blip r:embed="rId3"/>
          <a:stretch>
            <a:fillRect/>
          </a:stretch>
        </p:blipFill>
        <p:spPr>
          <a:xfrm>
            <a:off x="423370" y="588148"/>
            <a:ext cx="8860369" cy="3217521"/>
          </a:xfrm>
          <a:prstGeom prst="rect">
            <a:avLst/>
          </a:prstGeom>
        </p:spPr>
      </p:pic>
      <p:pic>
        <p:nvPicPr>
          <p:cNvPr id="6" name="Afbeelding 5">
            <a:extLst>
              <a:ext uri="{FF2B5EF4-FFF2-40B4-BE49-F238E27FC236}">
                <a16:creationId xmlns:a16="http://schemas.microsoft.com/office/drawing/2014/main" id="{52DEFC0E-5320-4CD4-B492-6BB2415CD745}"/>
              </a:ext>
            </a:extLst>
          </p:cNvPr>
          <p:cNvPicPr>
            <a:picLocks noChangeAspect="1"/>
          </p:cNvPicPr>
          <p:nvPr/>
        </p:nvPicPr>
        <p:blipFill>
          <a:blip r:embed="rId4"/>
          <a:stretch>
            <a:fillRect/>
          </a:stretch>
        </p:blipFill>
        <p:spPr>
          <a:xfrm>
            <a:off x="220131" y="3805669"/>
            <a:ext cx="4017612" cy="499915"/>
          </a:xfrm>
          <a:prstGeom prst="rect">
            <a:avLst/>
          </a:prstGeom>
        </p:spPr>
      </p:pic>
      <p:sp>
        <p:nvSpPr>
          <p:cNvPr id="8" name="Rechthoek 7">
            <a:extLst>
              <a:ext uri="{FF2B5EF4-FFF2-40B4-BE49-F238E27FC236}">
                <a16:creationId xmlns:a16="http://schemas.microsoft.com/office/drawing/2014/main" id="{BF428E70-066F-4C18-9ABB-FCC895C969EE}"/>
              </a:ext>
            </a:extLst>
          </p:cNvPr>
          <p:cNvSpPr/>
          <p:nvPr/>
        </p:nvSpPr>
        <p:spPr>
          <a:xfrm>
            <a:off x="9378810" y="321732"/>
            <a:ext cx="2491458" cy="266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 8">
            <a:extLst>
              <a:ext uri="{FF2B5EF4-FFF2-40B4-BE49-F238E27FC236}">
                <a16:creationId xmlns:a16="http://schemas.microsoft.com/office/drawing/2014/main" id="{B1510F18-CC2A-448F-922C-8EF072D5B751}"/>
              </a:ext>
            </a:extLst>
          </p:cNvPr>
          <p:cNvSpPr/>
          <p:nvPr/>
        </p:nvSpPr>
        <p:spPr>
          <a:xfrm>
            <a:off x="321732" y="4572000"/>
            <a:ext cx="8860369" cy="1964266"/>
          </a:xfrm>
          <a:prstGeom prst="rect">
            <a:avLst/>
          </a:prstGeom>
          <a:solidFill>
            <a:srgbClr val="868739"/>
          </a:solidFill>
          <a:ln>
            <a:solidFill>
              <a:srgbClr val="868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93C70F-41FB-4839-A6CA-8B73B0179CAB}"/>
              </a:ext>
            </a:extLst>
          </p:cNvPr>
          <p:cNvSpPr>
            <a:spLocks noGrp="1"/>
          </p:cNvSpPr>
          <p:nvPr>
            <p:ph type="title"/>
          </p:nvPr>
        </p:nvSpPr>
        <p:spPr>
          <a:xfrm>
            <a:off x="2441956" y="4741528"/>
            <a:ext cx="6594189" cy="1625210"/>
          </a:xfrm>
        </p:spPr>
        <p:txBody>
          <a:bodyPr>
            <a:normAutofit/>
          </a:bodyPr>
          <a:lstStyle/>
          <a:p>
            <a:pPr algn="r"/>
            <a:r>
              <a:rPr lang="en-US" sz="5000" dirty="0">
                <a:solidFill>
                  <a:srgbClr val="FFFFFF"/>
                </a:solidFill>
              </a:rPr>
              <a:t>Export</a:t>
            </a:r>
          </a:p>
        </p:txBody>
      </p:sp>
    </p:spTree>
    <p:extLst>
      <p:ext uri="{BB962C8B-B14F-4D97-AF65-F5344CB8AC3E}">
        <p14:creationId xmlns:p14="http://schemas.microsoft.com/office/powerpoint/2010/main" val="202317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s://lh3.googleusercontent.com/OuweVs-19YHy8oM-hkUtP0HaDuvPVWn062C32L5Rlki30ZGAYCka3kCey7l8xJAXxmxAt0D5WEdbF5QWaIUKGNPPTeBuemtOhgk3ynDnAkDoTSP7QEizmvJJ3klwjwghGDZL0yE">
            <a:extLst>
              <a:ext uri="{FF2B5EF4-FFF2-40B4-BE49-F238E27FC236}">
                <a16:creationId xmlns:a16="http://schemas.microsoft.com/office/drawing/2014/main" id="{E7397E73-EA5A-4578-AF8D-A2B4EBAEA1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09" t="45651" r="39030" b="15931"/>
          <a:stretch/>
        </p:blipFill>
        <p:spPr bwMode="auto">
          <a:xfrm>
            <a:off x="804333" y="1104497"/>
            <a:ext cx="10583331" cy="464900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DF0BC10-19FF-4D6D-849E-D4CC83715E63}"/>
              </a:ext>
            </a:extLst>
          </p:cNvPr>
          <p:cNvSpPr txBox="1"/>
          <p:nvPr/>
        </p:nvSpPr>
        <p:spPr>
          <a:xfrm>
            <a:off x="643467" y="6306231"/>
            <a:ext cx="3185583" cy="369332"/>
          </a:xfrm>
          <a:prstGeom prst="rect">
            <a:avLst/>
          </a:prstGeom>
          <a:noFill/>
        </p:spPr>
        <p:txBody>
          <a:bodyPr wrap="square" rtlCol="0">
            <a:spAutoFit/>
          </a:bodyPr>
          <a:lstStyle/>
          <a:p>
            <a:r>
              <a:rPr lang="en-US" i="1" dirty="0"/>
              <a:t>Source: tradingeconomics.com</a:t>
            </a:r>
          </a:p>
        </p:txBody>
      </p:sp>
    </p:spTree>
    <p:extLst>
      <p:ext uri="{BB962C8B-B14F-4D97-AF65-F5344CB8AC3E}">
        <p14:creationId xmlns:p14="http://schemas.microsoft.com/office/powerpoint/2010/main" val="336771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7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jdelijke aanduiding voor inhoud 6">
            <a:extLst>
              <a:ext uri="{FF2B5EF4-FFF2-40B4-BE49-F238E27FC236}">
                <a16:creationId xmlns:a16="http://schemas.microsoft.com/office/drawing/2014/main" id="{06FDB25C-A909-40B4-88C3-DB0C145547D9}"/>
              </a:ext>
            </a:extLst>
          </p:cNvPr>
          <p:cNvSpPr>
            <a:spLocks noGrp="1"/>
          </p:cNvSpPr>
          <p:nvPr>
            <p:ph idx="1"/>
          </p:nvPr>
        </p:nvSpPr>
        <p:spPr>
          <a:xfrm>
            <a:off x="8857581" y="799137"/>
            <a:ext cx="3006873" cy="4852362"/>
          </a:xfrm>
        </p:spPr>
        <p:txBody>
          <a:bodyPr anchor="ctr">
            <a:normAutofit/>
          </a:bodyPr>
          <a:lstStyle/>
          <a:p>
            <a:pPr>
              <a:buFont typeface="Arial" panose="020B0604020202020204" pitchFamily="34" charset="0"/>
              <a:buChar char="•"/>
            </a:pPr>
            <a:r>
              <a:rPr lang="en-US" dirty="0">
                <a:solidFill>
                  <a:srgbClr val="FFFFFF"/>
                </a:solidFill>
              </a:rPr>
              <a:t> Top exported products</a:t>
            </a:r>
          </a:p>
          <a:p>
            <a:pPr lvl="1"/>
            <a:r>
              <a:rPr lang="en-US" dirty="0">
                <a:solidFill>
                  <a:srgbClr val="FFFFFF"/>
                </a:solidFill>
              </a:rPr>
              <a:t>Planes/ helicopters</a:t>
            </a:r>
          </a:p>
          <a:p>
            <a:pPr lvl="1"/>
            <a:r>
              <a:rPr lang="en-US" dirty="0">
                <a:solidFill>
                  <a:srgbClr val="FFFFFF"/>
                </a:solidFill>
              </a:rPr>
              <a:t>Cars &amp; vehicle parts</a:t>
            </a:r>
          </a:p>
          <a:p>
            <a:pPr lvl="1"/>
            <a:r>
              <a:rPr lang="en-US" dirty="0">
                <a:solidFill>
                  <a:srgbClr val="FFFFFF"/>
                </a:solidFill>
              </a:rPr>
              <a:t>Packaged medicaments</a:t>
            </a:r>
          </a:p>
          <a:p>
            <a:pPr lvl="1"/>
            <a:endParaRPr lang="en-US" dirty="0">
              <a:solidFill>
                <a:srgbClr val="FFFFFF"/>
              </a:solidFill>
            </a:endParaRPr>
          </a:p>
        </p:txBody>
      </p:sp>
      <p:sp>
        <p:nvSpPr>
          <p:cNvPr id="8" name="Rechthoek 7">
            <a:extLst>
              <a:ext uri="{FF2B5EF4-FFF2-40B4-BE49-F238E27FC236}">
                <a16:creationId xmlns:a16="http://schemas.microsoft.com/office/drawing/2014/main" id="{ED3E5A2A-4260-42F4-AF6E-242E270C95F0}"/>
              </a:ext>
            </a:extLst>
          </p:cNvPr>
          <p:cNvSpPr/>
          <p:nvPr/>
        </p:nvSpPr>
        <p:spPr>
          <a:xfrm>
            <a:off x="7534655" y="321732"/>
            <a:ext cx="1174124" cy="6214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s://lh6.googleusercontent.com/mPgI26r6PPh8zAovbqgBSJg3fZ_Rn9aOzo-_aNnxpvAm_kXoCehUdMKonoYDMt7fsFo-dtuigtMRDxtn5A8P8VC5hgp6tpbAyxvzvEpdNLRgP7hnJW8OAMDCH5oKkwsa">
            <a:extLst>
              <a:ext uri="{FF2B5EF4-FFF2-40B4-BE49-F238E27FC236}">
                <a16:creationId xmlns:a16="http://schemas.microsoft.com/office/drawing/2014/main" id="{D7A36A90-91C9-4EFD-8CE7-AF1FF4DC3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90" t="20401" r="2260" b="37355"/>
          <a:stretch/>
        </p:blipFill>
        <p:spPr bwMode="auto">
          <a:xfrm>
            <a:off x="321732" y="780859"/>
            <a:ext cx="8250768" cy="2875778"/>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DEE923CE-255C-47E3-A8DA-649489CD606E}"/>
              </a:ext>
            </a:extLst>
          </p:cNvPr>
          <p:cNvSpPr/>
          <p:nvPr/>
        </p:nvSpPr>
        <p:spPr>
          <a:xfrm>
            <a:off x="321732" y="4572000"/>
            <a:ext cx="8250768" cy="1964266"/>
          </a:xfrm>
          <a:prstGeom prst="rect">
            <a:avLst/>
          </a:prstGeom>
          <a:solidFill>
            <a:srgbClr val="573743"/>
          </a:solidFill>
          <a:ln>
            <a:solidFill>
              <a:srgbClr val="573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A2DB5957-C414-4687-A7A4-0945B8A42246}"/>
              </a:ext>
            </a:extLst>
          </p:cNvPr>
          <p:cNvSpPr>
            <a:spLocks noGrp="1"/>
          </p:cNvSpPr>
          <p:nvPr>
            <p:ph type="title"/>
          </p:nvPr>
        </p:nvSpPr>
        <p:spPr>
          <a:xfrm>
            <a:off x="1852996" y="4741528"/>
            <a:ext cx="6594189" cy="1625210"/>
          </a:xfrm>
        </p:spPr>
        <p:txBody>
          <a:bodyPr>
            <a:normAutofit/>
          </a:bodyPr>
          <a:lstStyle/>
          <a:p>
            <a:pPr algn="r"/>
            <a:r>
              <a:rPr lang="en-US" sz="5000" dirty="0">
                <a:solidFill>
                  <a:srgbClr val="FFFFFF"/>
                </a:solidFill>
              </a:rPr>
              <a:t>Products</a:t>
            </a:r>
          </a:p>
        </p:txBody>
      </p:sp>
      <p:pic>
        <p:nvPicPr>
          <p:cNvPr id="10" name="Afbeelding 9">
            <a:extLst>
              <a:ext uri="{FF2B5EF4-FFF2-40B4-BE49-F238E27FC236}">
                <a16:creationId xmlns:a16="http://schemas.microsoft.com/office/drawing/2014/main" id="{626775D8-3507-4936-9852-8E43E74AC20C}"/>
              </a:ext>
            </a:extLst>
          </p:cNvPr>
          <p:cNvPicPr>
            <a:picLocks noChangeAspect="1"/>
          </p:cNvPicPr>
          <p:nvPr/>
        </p:nvPicPr>
        <p:blipFill>
          <a:blip r:embed="rId4"/>
          <a:stretch>
            <a:fillRect/>
          </a:stretch>
        </p:blipFill>
        <p:spPr>
          <a:xfrm>
            <a:off x="150194" y="3659527"/>
            <a:ext cx="4017612" cy="499915"/>
          </a:xfrm>
          <a:prstGeom prst="rect">
            <a:avLst/>
          </a:prstGeom>
        </p:spPr>
      </p:pic>
      <p:sp>
        <p:nvSpPr>
          <p:cNvPr id="11" name="Rechthoek 10">
            <a:extLst>
              <a:ext uri="{FF2B5EF4-FFF2-40B4-BE49-F238E27FC236}">
                <a16:creationId xmlns:a16="http://schemas.microsoft.com/office/drawing/2014/main" id="{BE748EF0-8101-4A5B-90E3-63AF2AB90AEA}"/>
              </a:ext>
            </a:extLst>
          </p:cNvPr>
          <p:cNvSpPr/>
          <p:nvPr/>
        </p:nvSpPr>
        <p:spPr>
          <a:xfrm>
            <a:off x="8708779" y="321732"/>
            <a:ext cx="3155675" cy="459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06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E4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D43FB20-4C3B-420F-BD1B-9AD0324AF84B}"/>
              </a:ext>
            </a:extLst>
          </p:cNvPr>
          <p:cNvPicPr>
            <a:picLocks noChangeAspect="1"/>
          </p:cNvPicPr>
          <p:nvPr/>
        </p:nvPicPr>
        <p:blipFill rotWithShape="1">
          <a:blip r:embed="rId2"/>
          <a:srcRect t="3998" r="1" b="3999"/>
          <a:stretch/>
        </p:blipFill>
        <p:spPr>
          <a:xfrm>
            <a:off x="327547" y="321733"/>
            <a:ext cx="7058306" cy="4107392"/>
          </a:xfrm>
          <a:prstGeom prst="rect">
            <a:avLst/>
          </a:prstGeom>
        </p:spPr>
      </p:pic>
      <p:sp>
        <p:nvSpPr>
          <p:cNvPr id="5" name="Rechthoek 4">
            <a:extLst>
              <a:ext uri="{FF2B5EF4-FFF2-40B4-BE49-F238E27FC236}">
                <a16:creationId xmlns:a16="http://schemas.microsoft.com/office/drawing/2014/main" id="{5A3F379C-AF55-4935-8CC8-C258A54F75B4}"/>
              </a:ext>
            </a:extLst>
          </p:cNvPr>
          <p:cNvSpPr/>
          <p:nvPr/>
        </p:nvSpPr>
        <p:spPr>
          <a:xfrm>
            <a:off x="327547" y="4572000"/>
            <a:ext cx="7058306" cy="196426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B3A2CA-F7E7-474A-9958-D2E452B90E92}"/>
              </a:ext>
            </a:extLst>
          </p:cNvPr>
          <p:cNvSpPr>
            <a:spLocks noGrp="1"/>
          </p:cNvSpPr>
          <p:nvPr>
            <p:ph type="title"/>
          </p:nvPr>
        </p:nvSpPr>
        <p:spPr>
          <a:xfrm>
            <a:off x="655727" y="4741528"/>
            <a:ext cx="6594189" cy="1625210"/>
          </a:xfrm>
        </p:spPr>
        <p:txBody>
          <a:bodyPr>
            <a:normAutofit/>
          </a:bodyPr>
          <a:lstStyle/>
          <a:p>
            <a:pPr algn="r"/>
            <a:r>
              <a:rPr lang="en-US" sz="5000" dirty="0">
                <a:solidFill>
                  <a:srgbClr val="FFFFFF"/>
                </a:solidFill>
              </a:rPr>
              <a:t>Topics</a:t>
            </a:r>
          </a:p>
        </p:txBody>
      </p:sp>
      <p:sp>
        <p:nvSpPr>
          <p:cNvPr id="10"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08E9E69-FC6B-4A94-AD7C-7D254FC7E6F7}"/>
              </a:ext>
            </a:extLst>
          </p:cNvPr>
          <p:cNvSpPr>
            <a:spLocks noGrp="1"/>
          </p:cNvSpPr>
          <p:nvPr>
            <p:ph idx="1"/>
          </p:nvPr>
        </p:nvSpPr>
        <p:spPr>
          <a:xfrm>
            <a:off x="7582563" y="321732"/>
            <a:ext cx="4281890" cy="6214534"/>
          </a:xfrm>
        </p:spPr>
        <p:txBody>
          <a:bodyPr anchor="ctr">
            <a:normAutofit/>
          </a:bodyPr>
          <a:lstStyle/>
          <a:p>
            <a:pPr>
              <a:buFont typeface="Arial" panose="020B0604020202020204" pitchFamily="34" charset="0"/>
              <a:buChar char="•"/>
            </a:pPr>
            <a:r>
              <a:rPr lang="en-US" sz="2000" dirty="0">
                <a:solidFill>
                  <a:srgbClr val="FFFFFF"/>
                </a:solidFill>
              </a:rPr>
              <a:t>The economy of France</a:t>
            </a:r>
          </a:p>
          <a:p>
            <a:pPr>
              <a:buFont typeface="Arial" panose="020B0604020202020204" pitchFamily="34" charset="0"/>
              <a:buChar char="•"/>
            </a:pPr>
            <a:r>
              <a:rPr lang="en-US" sz="2000" dirty="0">
                <a:solidFill>
                  <a:srgbClr val="FFFFFF"/>
                </a:solidFill>
              </a:rPr>
              <a:t> FDI</a:t>
            </a:r>
          </a:p>
          <a:p>
            <a:pPr>
              <a:buFont typeface="Arial" panose="020B0604020202020204" pitchFamily="34" charset="0"/>
              <a:buChar char="•"/>
            </a:pPr>
            <a:r>
              <a:rPr lang="en-US" sz="2000" dirty="0">
                <a:solidFill>
                  <a:srgbClr val="FFFFFF"/>
                </a:solidFill>
              </a:rPr>
              <a:t> Impact on France</a:t>
            </a:r>
          </a:p>
          <a:p>
            <a:pPr lvl="1">
              <a:buFont typeface="Arial" panose="020B0604020202020204" pitchFamily="34" charset="0"/>
              <a:buChar char="•"/>
            </a:pPr>
            <a:r>
              <a:rPr lang="en-US" sz="2000" dirty="0">
                <a:solidFill>
                  <a:srgbClr val="FFFFFF"/>
                </a:solidFill>
              </a:rPr>
              <a:t> Tourism</a:t>
            </a:r>
          </a:p>
          <a:p>
            <a:pPr lvl="1">
              <a:buFont typeface="Arial" panose="020B0604020202020204" pitchFamily="34" charset="0"/>
              <a:buChar char="•"/>
            </a:pPr>
            <a:r>
              <a:rPr lang="en-US" sz="2000" dirty="0">
                <a:solidFill>
                  <a:srgbClr val="FFFFFF"/>
                </a:solidFill>
              </a:rPr>
              <a:t> Jobs</a:t>
            </a:r>
          </a:p>
          <a:p>
            <a:pPr lvl="1">
              <a:buFont typeface="Arial" panose="020B0604020202020204" pitchFamily="34" charset="0"/>
              <a:buChar char="•"/>
            </a:pPr>
            <a:r>
              <a:rPr lang="en-US" sz="2000" dirty="0">
                <a:solidFill>
                  <a:srgbClr val="FFFFFF"/>
                </a:solidFill>
              </a:rPr>
              <a:t> Firms</a:t>
            </a:r>
          </a:p>
          <a:p>
            <a:pPr lvl="1">
              <a:buFont typeface="Arial" panose="020B0604020202020204" pitchFamily="34" charset="0"/>
              <a:buChar char="•"/>
            </a:pPr>
            <a:r>
              <a:rPr lang="en-US" sz="2000" dirty="0">
                <a:solidFill>
                  <a:srgbClr val="FFFFFF"/>
                </a:solidFill>
              </a:rPr>
              <a:t> Customs and intelligent border</a:t>
            </a:r>
          </a:p>
          <a:p>
            <a:pPr lvl="1">
              <a:buFont typeface="Arial" panose="020B0604020202020204" pitchFamily="34" charset="0"/>
              <a:buChar char="•"/>
            </a:pPr>
            <a:r>
              <a:rPr lang="en-US" sz="2000" dirty="0">
                <a:solidFill>
                  <a:srgbClr val="FFFFFF"/>
                </a:solidFill>
              </a:rPr>
              <a:t> Currency rate</a:t>
            </a:r>
          </a:p>
          <a:p>
            <a:pPr>
              <a:buFont typeface="Arial" panose="020B0604020202020204" pitchFamily="34" charset="0"/>
              <a:buChar char="•"/>
            </a:pPr>
            <a:r>
              <a:rPr lang="en-US" sz="2400" dirty="0">
                <a:solidFill>
                  <a:srgbClr val="FFFFFF"/>
                </a:solidFill>
              </a:rPr>
              <a:t> Trade</a:t>
            </a:r>
          </a:p>
          <a:p>
            <a:pPr lvl="1">
              <a:buFont typeface="Arial" panose="020B0604020202020204" pitchFamily="34" charset="0"/>
              <a:buChar char="•"/>
            </a:pPr>
            <a:r>
              <a:rPr lang="en-US" sz="1600" dirty="0">
                <a:solidFill>
                  <a:srgbClr val="FFFFFF"/>
                </a:solidFill>
              </a:rPr>
              <a:t> Import</a:t>
            </a:r>
          </a:p>
          <a:p>
            <a:pPr lvl="1">
              <a:buFont typeface="Arial" panose="020B0604020202020204" pitchFamily="34" charset="0"/>
              <a:buChar char="•"/>
            </a:pPr>
            <a:r>
              <a:rPr lang="en-US" sz="1600" dirty="0">
                <a:solidFill>
                  <a:srgbClr val="FFFFFF"/>
                </a:solidFill>
              </a:rPr>
              <a:t> Export</a:t>
            </a:r>
          </a:p>
          <a:p>
            <a:pPr>
              <a:buFont typeface="Arial" panose="020B0604020202020204" pitchFamily="34" charset="0"/>
              <a:buChar char="•"/>
            </a:pPr>
            <a:r>
              <a:rPr lang="en-US" sz="2000" dirty="0">
                <a:solidFill>
                  <a:srgbClr val="FFFFFF"/>
                </a:solidFill>
              </a:rPr>
              <a:t> Current situation</a:t>
            </a:r>
          </a:p>
          <a:p>
            <a:pPr lvl="1">
              <a:buFont typeface="Arial" panose="020B0604020202020204" pitchFamily="34" charset="0"/>
              <a:buChar char="•"/>
            </a:pPr>
            <a:r>
              <a:rPr lang="en-US" sz="2000" dirty="0">
                <a:solidFill>
                  <a:srgbClr val="FFFFFF"/>
                </a:solidFill>
              </a:rPr>
              <a:t> Before 31 October</a:t>
            </a:r>
          </a:p>
          <a:p>
            <a:pPr lvl="1">
              <a:buFont typeface="Arial" panose="020B0604020202020204" pitchFamily="34" charset="0"/>
              <a:buChar char="•"/>
            </a:pPr>
            <a:r>
              <a:rPr lang="en-US" sz="2000" dirty="0">
                <a:solidFill>
                  <a:srgbClr val="FFFFFF"/>
                </a:solidFill>
              </a:rPr>
              <a:t> After 31 October</a:t>
            </a:r>
          </a:p>
          <a:p>
            <a:pPr>
              <a:buFont typeface="Arial" panose="020B0604020202020204" pitchFamily="34" charset="0"/>
              <a:buChar char="•"/>
            </a:pPr>
            <a:r>
              <a:rPr lang="en-US" sz="2000" dirty="0">
                <a:solidFill>
                  <a:srgbClr val="FFFFFF"/>
                </a:solidFill>
              </a:rPr>
              <a:t> Britons living in France</a:t>
            </a:r>
          </a:p>
          <a:p>
            <a:pPr>
              <a:buFont typeface="Arial" panose="020B0604020202020204" pitchFamily="34" charset="0"/>
              <a:buChar char="•"/>
            </a:pPr>
            <a:r>
              <a:rPr lang="en-US" sz="2000" dirty="0">
                <a:solidFill>
                  <a:srgbClr val="FFFFFF"/>
                </a:solidFill>
              </a:rPr>
              <a:t> Future forecast</a:t>
            </a:r>
          </a:p>
        </p:txBody>
      </p:sp>
    </p:spTree>
    <p:extLst>
      <p:ext uri="{BB962C8B-B14F-4D97-AF65-F5344CB8AC3E}">
        <p14:creationId xmlns:p14="http://schemas.microsoft.com/office/powerpoint/2010/main" val="307195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87AD270-FAA9-4586-AB59-A8A6CF29F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A9BBF73F-0460-459C-8630-4FA781679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7A1ED28-1411-464A-85C4-790741AE8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40DCE711-0813-411F-AF8A-BA42E26DEEDF}"/>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z="5000" kern="1200" cap="all" spc="200" baseline="0">
                <a:solidFill>
                  <a:srgbClr val="FFFFFF"/>
                </a:solidFill>
                <a:latin typeface="+mj-lt"/>
                <a:ea typeface="+mj-ea"/>
                <a:cs typeface="+mj-cs"/>
              </a:rPr>
              <a:t>Cars and vehicle components</a:t>
            </a:r>
          </a:p>
        </p:txBody>
      </p:sp>
      <p:sp useBgFill="1">
        <p:nvSpPr>
          <p:cNvPr id="40" name="Rectangle 39">
            <a:extLst>
              <a:ext uri="{FF2B5EF4-FFF2-40B4-BE49-F238E27FC236}">
                <a16:creationId xmlns:a16="http://schemas.microsoft.com/office/drawing/2014/main" id="{6704FED3-6AD8-4745-A51D-DE105866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AAD15287-A8C0-4BE5-89A5-0AC606F3457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4632" y="527162"/>
            <a:ext cx="3517119" cy="3517119"/>
          </a:xfrm>
          <a:prstGeom prst="rect">
            <a:avLst/>
          </a:prstGeom>
        </p:spPr>
      </p:pic>
      <p:cxnSp>
        <p:nvCxnSpPr>
          <p:cNvPr id="42" name="Straight Connector 41">
            <a:extLst>
              <a:ext uri="{FF2B5EF4-FFF2-40B4-BE49-F238E27FC236}">
                <a16:creationId xmlns:a16="http://schemas.microsoft.com/office/drawing/2014/main" id="{6B86C968-B1EB-4F2A-A439-064BD9E417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2617" y="822682"/>
            <a:ext cx="0" cy="29260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0543B832-2610-404C-9978-5C67191B51A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10676" y="941532"/>
            <a:ext cx="3537345" cy="2688381"/>
          </a:xfrm>
          <a:prstGeom prst="rect">
            <a:avLst/>
          </a:prstGeom>
        </p:spPr>
      </p:pic>
      <p:cxnSp>
        <p:nvCxnSpPr>
          <p:cNvPr id="44" name="Straight Connector 43">
            <a:extLst>
              <a:ext uri="{FF2B5EF4-FFF2-40B4-BE49-F238E27FC236}">
                <a16:creationId xmlns:a16="http://schemas.microsoft.com/office/drawing/2014/main" id="{3F45CA50-3AB6-4B9C-8FCE-0716105BC3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469" y="822682"/>
            <a:ext cx="0" cy="29260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Afbeelding 10">
            <a:extLst>
              <a:ext uri="{FF2B5EF4-FFF2-40B4-BE49-F238E27FC236}">
                <a16:creationId xmlns:a16="http://schemas.microsoft.com/office/drawing/2014/main" id="{BD04D462-44BD-45B6-8AE4-3D3DFBCED2F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162336" y="874478"/>
            <a:ext cx="3517120" cy="2822488"/>
          </a:xfrm>
          <a:prstGeom prst="rect">
            <a:avLst/>
          </a:prstGeom>
        </p:spPr>
      </p:pic>
      <p:cxnSp>
        <p:nvCxnSpPr>
          <p:cNvPr id="46" name="Straight Connector 45">
            <a:extLst>
              <a:ext uri="{FF2B5EF4-FFF2-40B4-BE49-F238E27FC236}">
                <a16:creationId xmlns:a16="http://schemas.microsoft.com/office/drawing/2014/main" id="{4981F553-0AAC-4ED2-AA90-853B300047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527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s://lh5.googleusercontent.com/vuxenJ5tOmtdAK7VXuVPvoEtEgjaw_NTj-2aDUumADQIly6K4yH77KtZped0FKDjL_IuiVAQoqkUv9n3UcWqv8R_gboAlk1JB9FrtubG4D8oHgYhgl_duYwShJDQDEX-">
            <a:extLst>
              <a:ext uri="{FF2B5EF4-FFF2-40B4-BE49-F238E27FC236}">
                <a16:creationId xmlns:a16="http://schemas.microsoft.com/office/drawing/2014/main" id="{BE95CADE-21E3-4C37-B6B3-94B2EFD8BA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71" t="18532" r="25463" b="34445"/>
          <a:stretch/>
        </p:blipFill>
        <p:spPr bwMode="auto">
          <a:xfrm>
            <a:off x="1856973" y="804333"/>
            <a:ext cx="8478051" cy="524933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7A44E48-F071-40F6-995E-B353D7B7D6B1}"/>
              </a:ext>
            </a:extLst>
          </p:cNvPr>
          <p:cNvSpPr txBox="1"/>
          <p:nvPr/>
        </p:nvSpPr>
        <p:spPr>
          <a:xfrm>
            <a:off x="643467" y="6301342"/>
            <a:ext cx="3465095" cy="369332"/>
          </a:xfrm>
          <a:prstGeom prst="rect">
            <a:avLst/>
          </a:prstGeom>
          <a:noFill/>
        </p:spPr>
        <p:txBody>
          <a:bodyPr wrap="square" rtlCol="0">
            <a:spAutoFit/>
          </a:bodyPr>
          <a:lstStyle/>
          <a:p>
            <a:r>
              <a:rPr lang="en-US" i="1" dirty="0"/>
              <a:t>Source: EUROSTAT</a:t>
            </a:r>
          </a:p>
        </p:txBody>
      </p:sp>
    </p:spTree>
    <p:extLst>
      <p:ext uri="{BB962C8B-B14F-4D97-AF65-F5344CB8AC3E}">
        <p14:creationId xmlns:p14="http://schemas.microsoft.com/office/powerpoint/2010/main" val="2793155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1CDCA92F-6C57-47C6-B6A2-53ED2E2DFA13}"/>
              </a:ext>
            </a:extLst>
          </p:cNvPr>
          <p:cNvPicPr>
            <a:picLocks noChangeAspect="1"/>
          </p:cNvPicPr>
          <p:nvPr/>
        </p:nvPicPr>
        <p:blipFill rotWithShape="1">
          <a:blip r:embed="rId3">
            <a:alphaModFix amt="45000"/>
            <a:extLst>
              <a:ext uri="{837473B0-CC2E-450A-ABE3-18F120FF3D39}">
                <a1611:picAttrSrcUrl xmlns:a1611="http://schemas.microsoft.com/office/drawing/2016/11/main" r:id="rId4"/>
              </a:ext>
            </a:extLst>
          </a:blip>
          <a:srcRect t="5833" r="-1" b="9239"/>
          <a:stretch/>
        </p:blipFill>
        <p:spPr>
          <a:xfrm>
            <a:off x="20" y="-1"/>
            <a:ext cx="12188932" cy="6858000"/>
          </a:xfrm>
          <a:prstGeom prst="rect">
            <a:avLst/>
          </a:prstGeom>
        </p:spPr>
      </p:pic>
      <p:sp>
        <p:nvSpPr>
          <p:cNvPr id="2" name="Titel 1">
            <a:extLst>
              <a:ext uri="{FF2B5EF4-FFF2-40B4-BE49-F238E27FC236}">
                <a16:creationId xmlns:a16="http://schemas.microsoft.com/office/drawing/2014/main" id="{D01A7E3E-57C4-4C94-BBC0-1745A84E0C78}"/>
              </a:ext>
            </a:extLst>
          </p:cNvPr>
          <p:cNvSpPr>
            <a:spLocks noGrp="1"/>
          </p:cNvSpPr>
          <p:nvPr>
            <p:ph type="ctrTitle"/>
          </p:nvPr>
        </p:nvSpPr>
        <p:spPr>
          <a:xfrm>
            <a:off x="643467" y="643467"/>
            <a:ext cx="7164674" cy="5571066"/>
          </a:xfrm>
        </p:spPr>
        <p:txBody>
          <a:bodyPr>
            <a:normAutofit/>
          </a:bodyPr>
          <a:lstStyle/>
          <a:p>
            <a:r>
              <a:rPr lang="en-US" sz="6600">
                <a:solidFill>
                  <a:schemeClr val="tx1"/>
                </a:solidFill>
              </a:rPr>
              <a:t>Current situation</a:t>
            </a:r>
          </a:p>
        </p:txBody>
      </p:sp>
      <p:cxnSp>
        <p:nvCxnSpPr>
          <p:cNvPr id="12" name="Straight Connector 11">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74518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E0CE8A-B373-428C-8818-499181F94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8DB899-FF6E-4E74-828F-3FA3231D924B}"/>
              </a:ext>
            </a:extLst>
          </p:cNvPr>
          <p:cNvSpPr>
            <a:spLocks noGrp="1"/>
          </p:cNvSpPr>
          <p:nvPr>
            <p:ph type="title"/>
          </p:nvPr>
        </p:nvSpPr>
        <p:spPr>
          <a:xfrm>
            <a:off x="643468" y="643467"/>
            <a:ext cx="3415612" cy="5571066"/>
          </a:xfrm>
        </p:spPr>
        <p:txBody>
          <a:bodyPr>
            <a:normAutofit/>
          </a:bodyPr>
          <a:lstStyle/>
          <a:p>
            <a:r>
              <a:rPr lang="en-US" sz="5000" dirty="0">
                <a:solidFill>
                  <a:srgbClr val="FFFFFF"/>
                </a:solidFill>
              </a:rPr>
              <a:t>Situation before 31 OCTOBER 2019</a:t>
            </a:r>
          </a:p>
        </p:txBody>
      </p:sp>
      <p:graphicFrame>
        <p:nvGraphicFramePr>
          <p:cNvPr id="5" name="Tijdelijke aanduiding voor inhoud 2">
            <a:extLst>
              <a:ext uri="{FF2B5EF4-FFF2-40B4-BE49-F238E27FC236}">
                <a16:creationId xmlns:a16="http://schemas.microsoft.com/office/drawing/2014/main" id="{63441264-EA0B-45D9-8DE0-1348B23DBB54}"/>
              </a:ext>
            </a:extLst>
          </p:cNvPr>
          <p:cNvGraphicFramePr>
            <a:graphicFrameLocks noGrp="1"/>
          </p:cNvGraphicFramePr>
          <p:nvPr>
            <p:ph idx="1"/>
            <p:extLst>
              <p:ext uri="{D42A27DB-BD31-4B8C-83A1-F6EECF244321}">
                <p14:modId xmlns:p14="http://schemas.microsoft.com/office/powerpoint/2010/main" val="142391816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557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38A8E-B702-4662-ADAB-62F6D4F7F721}"/>
              </a:ext>
            </a:extLst>
          </p:cNvPr>
          <p:cNvSpPr>
            <a:spLocks noGrp="1"/>
          </p:cNvSpPr>
          <p:nvPr>
            <p:ph type="title"/>
          </p:nvPr>
        </p:nvSpPr>
        <p:spPr>
          <a:xfrm>
            <a:off x="1024128" y="585216"/>
            <a:ext cx="9720072" cy="1499616"/>
          </a:xfrm>
        </p:spPr>
        <p:txBody>
          <a:bodyPr/>
          <a:lstStyle/>
          <a:p>
            <a:r>
              <a:rPr lang="en-US" dirty="0"/>
              <a:t>Situation after 31 October 2019</a:t>
            </a:r>
          </a:p>
        </p:txBody>
      </p:sp>
      <p:sp>
        <p:nvSpPr>
          <p:cNvPr id="3" name="Tijdelijke aanduiding voor inhoud 2">
            <a:extLst>
              <a:ext uri="{FF2B5EF4-FFF2-40B4-BE49-F238E27FC236}">
                <a16:creationId xmlns:a16="http://schemas.microsoft.com/office/drawing/2014/main" id="{869976F8-158F-40BA-9F74-C70F06A75D1E}"/>
              </a:ext>
            </a:extLst>
          </p:cNvPr>
          <p:cNvSpPr>
            <a:spLocks noGrp="1"/>
          </p:cNvSpPr>
          <p:nvPr>
            <p:ph idx="1"/>
          </p:nvPr>
        </p:nvSpPr>
        <p:spPr>
          <a:xfrm>
            <a:off x="1024128" y="2286000"/>
            <a:ext cx="9720073" cy="4023360"/>
          </a:xfrm>
        </p:spPr>
        <p:txBody>
          <a:bodyPr/>
          <a:lstStyle/>
          <a:p>
            <a:pPr>
              <a:buFont typeface="Arial" panose="020B0604020202020204" pitchFamily="34" charset="0"/>
              <a:buChar char="•"/>
            </a:pPr>
            <a:r>
              <a:rPr lang="en-US" dirty="0"/>
              <a:t> No “no deal scenario”</a:t>
            </a:r>
          </a:p>
          <a:p>
            <a:pPr>
              <a:buFont typeface="Arial" panose="020B0604020202020204" pitchFamily="34" charset="0"/>
              <a:buChar char="•"/>
            </a:pPr>
            <a:r>
              <a:rPr lang="en-US" dirty="0"/>
              <a:t> “Technical” postponement of “several days”</a:t>
            </a:r>
          </a:p>
          <a:p>
            <a:pPr>
              <a:buFont typeface="Arial" panose="020B0604020202020204" pitchFamily="34" charset="0"/>
              <a:buChar char="•"/>
            </a:pPr>
            <a:r>
              <a:rPr lang="en-US" dirty="0"/>
              <a:t> Postponed to 2020</a:t>
            </a:r>
          </a:p>
          <a:p>
            <a:pPr>
              <a:buFont typeface="Arial" panose="020B0604020202020204" pitchFamily="34" charset="0"/>
              <a:buChar char="•"/>
            </a:pPr>
            <a:r>
              <a:rPr lang="en-US" dirty="0"/>
              <a:t> Northern coast will mark the new border of the EU internal market, </a:t>
            </a:r>
          </a:p>
          <a:p>
            <a:pPr lvl="1">
              <a:buFont typeface="Arial" panose="020B0604020202020204" pitchFamily="34" charset="0"/>
              <a:buChar char="•"/>
            </a:pPr>
            <a:r>
              <a:rPr lang="en-US" dirty="0"/>
              <a:t>Is ready to begin imposing customs controls</a:t>
            </a:r>
          </a:p>
          <a:p>
            <a:endParaRPr lang="en-US" dirty="0"/>
          </a:p>
        </p:txBody>
      </p:sp>
    </p:spTree>
    <p:extLst>
      <p:ext uri="{BB962C8B-B14F-4D97-AF65-F5344CB8AC3E}">
        <p14:creationId xmlns:p14="http://schemas.microsoft.com/office/powerpoint/2010/main" val="75011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E0CE8A-B373-428C-8818-499181F94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EAF981-5AD9-4727-B65B-D05B925F84E8}"/>
              </a:ext>
            </a:extLst>
          </p:cNvPr>
          <p:cNvSpPr>
            <a:spLocks noGrp="1"/>
          </p:cNvSpPr>
          <p:nvPr>
            <p:ph type="title"/>
          </p:nvPr>
        </p:nvSpPr>
        <p:spPr>
          <a:xfrm>
            <a:off x="643468" y="643467"/>
            <a:ext cx="3415612" cy="5571066"/>
          </a:xfrm>
        </p:spPr>
        <p:txBody>
          <a:bodyPr>
            <a:normAutofit/>
          </a:bodyPr>
          <a:lstStyle/>
          <a:p>
            <a:r>
              <a:rPr lang="en-US" sz="5000">
                <a:solidFill>
                  <a:srgbClr val="FFFFFF"/>
                </a:solidFill>
              </a:rPr>
              <a:t>Possible consequences</a:t>
            </a:r>
          </a:p>
        </p:txBody>
      </p:sp>
      <p:graphicFrame>
        <p:nvGraphicFramePr>
          <p:cNvPr id="5" name="Tijdelijke aanduiding voor inhoud 2">
            <a:extLst>
              <a:ext uri="{FF2B5EF4-FFF2-40B4-BE49-F238E27FC236}">
                <a16:creationId xmlns:a16="http://schemas.microsoft.com/office/drawing/2014/main" id="{77BF6323-7C96-413F-9654-D14D790457B1}"/>
              </a:ext>
            </a:extLst>
          </p:cNvPr>
          <p:cNvGraphicFramePr>
            <a:graphicFrameLocks noGrp="1"/>
          </p:cNvGraphicFramePr>
          <p:nvPr>
            <p:ph idx="1"/>
            <p:extLst>
              <p:ext uri="{D42A27DB-BD31-4B8C-83A1-F6EECF244321}">
                <p14:modId xmlns:p14="http://schemas.microsoft.com/office/powerpoint/2010/main" val="304605239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7676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13143-27D5-4852-9E00-EFC60E58BEFE}"/>
              </a:ext>
            </a:extLst>
          </p:cNvPr>
          <p:cNvSpPr>
            <a:spLocks noGrp="1"/>
          </p:cNvSpPr>
          <p:nvPr>
            <p:ph type="title"/>
          </p:nvPr>
        </p:nvSpPr>
        <p:spPr>
          <a:xfrm>
            <a:off x="1024128" y="585216"/>
            <a:ext cx="6066818" cy="1499616"/>
          </a:xfrm>
        </p:spPr>
        <p:txBody>
          <a:bodyPr>
            <a:normAutofit/>
          </a:bodyPr>
          <a:lstStyle/>
          <a:p>
            <a:r>
              <a:rPr lang="en-US" sz="5000"/>
              <a:t>Britons living in France</a:t>
            </a:r>
          </a:p>
        </p:txBody>
      </p:sp>
      <p:sp>
        <p:nvSpPr>
          <p:cNvPr id="3" name="Tijdelijke aanduiding voor inhoud 2">
            <a:extLst>
              <a:ext uri="{FF2B5EF4-FFF2-40B4-BE49-F238E27FC236}">
                <a16:creationId xmlns:a16="http://schemas.microsoft.com/office/drawing/2014/main" id="{85744FDD-E0C4-4319-99F8-AC24F221248B}"/>
              </a:ext>
            </a:extLst>
          </p:cNvPr>
          <p:cNvSpPr>
            <a:spLocks noGrp="1"/>
          </p:cNvSpPr>
          <p:nvPr>
            <p:ph idx="1"/>
          </p:nvPr>
        </p:nvSpPr>
        <p:spPr>
          <a:xfrm>
            <a:off x="1024128" y="2286000"/>
            <a:ext cx="6405372" cy="4305300"/>
          </a:xfrm>
        </p:spPr>
        <p:txBody>
          <a:bodyPr>
            <a:normAutofit/>
          </a:bodyPr>
          <a:lstStyle/>
          <a:p>
            <a:pPr>
              <a:buFont typeface="Arial" panose="020B0604020202020204" pitchFamily="34" charset="0"/>
              <a:buChar char="•"/>
            </a:pPr>
            <a:r>
              <a:rPr lang="en-US" sz="1500" dirty="0"/>
              <a:t> </a:t>
            </a:r>
            <a:r>
              <a:rPr lang="en-US" sz="1800" dirty="0"/>
              <a:t>No Brexit deal</a:t>
            </a:r>
          </a:p>
          <a:p>
            <a:pPr>
              <a:buFont typeface="Arial" panose="020B0604020202020204" pitchFamily="34" charset="0"/>
              <a:buChar char="•"/>
            </a:pPr>
            <a:r>
              <a:rPr lang="en-US" sz="1800" dirty="0"/>
              <a:t> Have six months to apply for a residence card  (carte de séjour)</a:t>
            </a:r>
          </a:p>
          <a:p>
            <a:pPr lvl="1">
              <a:buFont typeface="Arial" panose="020B0604020202020204" pitchFamily="34" charset="0"/>
              <a:buChar char="•"/>
            </a:pPr>
            <a:r>
              <a:rPr lang="en-US" dirty="0"/>
              <a:t>If they lived legally and permanently in France for 5 year or longer</a:t>
            </a:r>
          </a:p>
          <a:p>
            <a:pPr lvl="1">
              <a:buFont typeface="Arial" panose="020B0604020202020204" pitchFamily="34" charset="0"/>
              <a:buChar char="•"/>
            </a:pPr>
            <a:r>
              <a:rPr lang="en-US" dirty="0"/>
              <a:t>Can keep their own driver license</a:t>
            </a:r>
          </a:p>
          <a:p>
            <a:pPr lvl="1">
              <a:buFont typeface="Arial" panose="020B0604020202020204" pitchFamily="34" charset="0"/>
              <a:buChar char="•"/>
            </a:pPr>
            <a:r>
              <a:rPr lang="en-US" dirty="0"/>
              <a:t>Keep working</a:t>
            </a:r>
          </a:p>
          <a:p>
            <a:pPr>
              <a:buFont typeface="Arial" panose="020B0604020202020204" pitchFamily="34" charset="0"/>
              <a:buChar char="•"/>
            </a:pPr>
            <a:r>
              <a:rPr lang="en-US" sz="1800" dirty="0"/>
              <a:t> Withdrawal Agreement </a:t>
            </a:r>
          </a:p>
          <a:p>
            <a:pPr lvl="1">
              <a:buFont typeface="Arial" panose="020B0604020202020204" pitchFamily="34" charset="0"/>
              <a:buChar char="•"/>
            </a:pPr>
            <a:r>
              <a:rPr lang="en-US" dirty="0"/>
              <a:t>Claim their rights after Brexit </a:t>
            </a:r>
          </a:p>
          <a:p>
            <a:pPr lvl="1">
              <a:buFont typeface="Arial" panose="020B0604020202020204" pitchFamily="34" charset="0"/>
              <a:buChar char="•"/>
            </a:pPr>
            <a:r>
              <a:rPr lang="en-US" dirty="0"/>
              <a:t>Continue to receive their state pension</a:t>
            </a:r>
          </a:p>
          <a:p>
            <a:pPr lvl="1">
              <a:buFont typeface="Arial" panose="020B0604020202020204" pitchFamily="34" charset="0"/>
              <a:buChar char="•"/>
            </a:pPr>
            <a:r>
              <a:rPr lang="en-US" dirty="0"/>
              <a:t>Social security coordination</a:t>
            </a:r>
          </a:p>
          <a:p>
            <a:pPr>
              <a:buFont typeface="Arial" panose="020B0604020202020204" pitchFamily="34" charset="0"/>
              <a:buChar char="•"/>
            </a:pPr>
            <a:r>
              <a:rPr lang="en-US" sz="1800" dirty="0"/>
              <a:t> Studying in France</a:t>
            </a:r>
          </a:p>
          <a:p>
            <a:pPr lvl="1">
              <a:buFont typeface="Arial" panose="020B0604020202020204" pitchFamily="34" charset="0"/>
              <a:buChar char="•"/>
            </a:pPr>
            <a:r>
              <a:rPr lang="en-US" dirty="0"/>
              <a:t>University tuition fees may increase</a:t>
            </a:r>
          </a:p>
          <a:p>
            <a:endParaRPr lang="en-US" sz="1500" dirty="0"/>
          </a:p>
        </p:txBody>
      </p:sp>
      <p:pic>
        <p:nvPicPr>
          <p:cNvPr id="11266" name="Picture 2" descr="Afbeeldingsresultaat voor french britons&quot;">
            <a:extLst>
              <a:ext uri="{FF2B5EF4-FFF2-40B4-BE49-F238E27FC236}">
                <a16:creationId xmlns:a16="http://schemas.microsoft.com/office/drawing/2014/main" id="{5245C52D-5989-4CDD-A70C-83EB6167A7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23" r="36533"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4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72DC0-070D-44D0-819C-E80F9CE2A6AE}"/>
              </a:ext>
            </a:extLst>
          </p:cNvPr>
          <p:cNvSpPr>
            <a:spLocks noGrp="1"/>
          </p:cNvSpPr>
          <p:nvPr>
            <p:ph type="title"/>
          </p:nvPr>
        </p:nvSpPr>
        <p:spPr/>
        <p:txBody>
          <a:bodyPr/>
          <a:lstStyle/>
          <a:p>
            <a:r>
              <a:rPr lang="en-US" dirty="0"/>
              <a:t>Future forecast</a:t>
            </a:r>
          </a:p>
        </p:txBody>
      </p:sp>
      <p:sp>
        <p:nvSpPr>
          <p:cNvPr id="3" name="Tijdelijke aanduiding voor inhoud 2">
            <a:extLst>
              <a:ext uri="{FF2B5EF4-FFF2-40B4-BE49-F238E27FC236}">
                <a16:creationId xmlns:a16="http://schemas.microsoft.com/office/drawing/2014/main" id="{334C6888-5C62-4A8F-80FF-DC3F0BEE0373}"/>
              </a:ext>
            </a:extLst>
          </p:cNvPr>
          <p:cNvSpPr>
            <a:spLocks noGrp="1"/>
          </p:cNvSpPr>
          <p:nvPr>
            <p:ph idx="1"/>
          </p:nvPr>
        </p:nvSpPr>
        <p:spPr/>
        <p:txBody>
          <a:bodyPr/>
          <a:lstStyle/>
          <a:p>
            <a:pPr>
              <a:buFont typeface="Arial" panose="020B0604020202020204" pitchFamily="34" charset="0"/>
              <a:buChar char="•"/>
            </a:pPr>
            <a:r>
              <a:rPr lang="en-US" dirty="0"/>
              <a:t> European intervention initiative (EI2)</a:t>
            </a:r>
          </a:p>
          <a:p>
            <a:pPr>
              <a:buFont typeface="Arial" panose="020B0604020202020204" pitchFamily="34" charset="0"/>
              <a:buChar char="•"/>
            </a:pPr>
            <a:r>
              <a:rPr lang="en-US" dirty="0"/>
              <a:t> Pound decreases: Britons don’t want to buy expensive French products</a:t>
            </a:r>
          </a:p>
          <a:p>
            <a:pPr>
              <a:buFont typeface="Arial" panose="020B0604020202020204" pitchFamily="34" charset="0"/>
              <a:buChar char="•"/>
            </a:pPr>
            <a:r>
              <a:rPr lang="en-US" dirty="0"/>
              <a:t> Urge to push ahead with euro area integration </a:t>
            </a:r>
          </a:p>
          <a:p>
            <a:pPr>
              <a:buFont typeface="Arial" panose="020B0604020202020204" pitchFamily="34" charset="0"/>
              <a:buChar char="•"/>
            </a:pPr>
            <a:r>
              <a:rPr lang="en-US" dirty="0"/>
              <a:t> Countries are neighbors </a:t>
            </a:r>
          </a:p>
          <a:p>
            <a:pPr lvl="1">
              <a:buFont typeface="Arial" panose="020B0604020202020204" pitchFamily="34" charset="0"/>
              <a:buChar char="•"/>
            </a:pPr>
            <a:r>
              <a:rPr lang="en-US" dirty="0"/>
              <a:t>Future relationship </a:t>
            </a:r>
          </a:p>
          <a:p>
            <a:pPr>
              <a:buFont typeface="Arial" panose="020B0604020202020204" pitchFamily="34" charset="0"/>
              <a:buChar char="•"/>
            </a:pPr>
            <a:r>
              <a:rPr lang="en-US" dirty="0"/>
              <a:t> Immigration borders</a:t>
            </a:r>
          </a:p>
          <a:p>
            <a:endParaRPr lang="en-US" dirty="0"/>
          </a:p>
        </p:txBody>
      </p:sp>
    </p:spTree>
    <p:extLst>
      <p:ext uri="{BB962C8B-B14F-4D97-AF65-F5344CB8AC3E}">
        <p14:creationId xmlns:p14="http://schemas.microsoft.com/office/powerpoint/2010/main" val="1287789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837C81A4-5E95-4ACC-8C6E-9D451D0D7135}"/>
              </a:ext>
            </a:extLst>
          </p:cNvPr>
          <p:cNvSpPr>
            <a:spLocks noGrp="1"/>
          </p:cNvSpPr>
          <p:nvPr>
            <p:ph type="ctrTitle"/>
          </p:nvPr>
        </p:nvSpPr>
        <p:spPr>
          <a:xfrm>
            <a:off x="643467" y="643467"/>
            <a:ext cx="7164674" cy="5571066"/>
          </a:xfrm>
        </p:spPr>
        <p:txBody>
          <a:bodyPr>
            <a:normAutofit/>
          </a:bodyPr>
          <a:lstStyle/>
          <a:p>
            <a:r>
              <a:rPr lang="en-US" sz="6600">
                <a:solidFill>
                  <a:schemeClr val="tx1">
                    <a:alpha val="80000"/>
                  </a:schemeClr>
                </a:solidFill>
              </a:rPr>
              <a:t>Thank you for listening</a:t>
            </a:r>
          </a:p>
        </p:txBody>
      </p:sp>
      <p:cxnSp>
        <p:nvCxnSpPr>
          <p:cNvPr id="11" name="Straight Connector 10">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34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0455C-D6B7-42ED-9841-098B7A683370}"/>
              </a:ext>
            </a:extLst>
          </p:cNvPr>
          <p:cNvSpPr>
            <a:spLocks noGrp="1"/>
          </p:cNvSpPr>
          <p:nvPr>
            <p:ph type="title"/>
          </p:nvPr>
        </p:nvSpPr>
        <p:spPr/>
        <p:txBody>
          <a:bodyPr/>
          <a:lstStyle/>
          <a:p>
            <a:r>
              <a:rPr lang="en-US" dirty="0"/>
              <a:t>The economy of France</a:t>
            </a:r>
          </a:p>
        </p:txBody>
      </p:sp>
      <p:pic>
        <p:nvPicPr>
          <p:cNvPr id="4" name="Afbeelding 3">
            <a:extLst>
              <a:ext uri="{FF2B5EF4-FFF2-40B4-BE49-F238E27FC236}">
                <a16:creationId xmlns:a16="http://schemas.microsoft.com/office/drawing/2014/main" id="{BAAB6993-F1B8-4D88-AD9A-37D244293015}"/>
              </a:ext>
            </a:extLst>
          </p:cNvPr>
          <p:cNvPicPr>
            <a:picLocks noChangeAspect="1"/>
          </p:cNvPicPr>
          <p:nvPr/>
        </p:nvPicPr>
        <p:blipFill>
          <a:blip r:embed="rId3"/>
          <a:stretch>
            <a:fillRect/>
          </a:stretch>
        </p:blipFill>
        <p:spPr>
          <a:xfrm>
            <a:off x="712765" y="2084832"/>
            <a:ext cx="10766469" cy="3932261"/>
          </a:xfrm>
          <a:prstGeom prst="rect">
            <a:avLst/>
          </a:prstGeom>
        </p:spPr>
      </p:pic>
      <p:sp>
        <p:nvSpPr>
          <p:cNvPr id="5" name="Tekstvak 4">
            <a:extLst>
              <a:ext uri="{FF2B5EF4-FFF2-40B4-BE49-F238E27FC236}">
                <a16:creationId xmlns:a16="http://schemas.microsoft.com/office/drawing/2014/main" id="{4AF9950A-36FD-4FA4-A2C9-8E791618C516}"/>
              </a:ext>
            </a:extLst>
          </p:cNvPr>
          <p:cNvSpPr txBox="1"/>
          <p:nvPr/>
        </p:nvSpPr>
        <p:spPr>
          <a:xfrm>
            <a:off x="712765" y="6137564"/>
            <a:ext cx="3554435" cy="923330"/>
          </a:xfrm>
          <a:prstGeom prst="rect">
            <a:avLst/>
          </a:prstGeom>
          <a:noFill/>
        </p:spPr>
        <p:txBody>
          <a:bodyPr wrap="square" rtlCol="0">
            <a:spAutoFit/>
          </a:bodyPr>
          <a:lstStyle/>
          <a:p>
            <a:r>
              <a:rPr lang="nl-BE" i="1" dirty="0"/>
              <a:t>Source: CEPII, CHELEM database</a:t>
            </a:r>
            <a:r>
              <a:rPr lang="nl-BE" dirty="0"/>
              <a:t>.</a:t>
            </a:r>
          </a:p>
          <a:p>
            <a:br>
              <a:rPr lang="nl-BE" dirty="0"/>
            </a:br>
            <a:endParaRPr lang="en-US" dirty="0"/>
          </a:p>
        </p:txBody>
      </p:sp>
    </p:spTree>
    <p:extLst>
      <p:ext uri="{BB962C8B-B14F-4D97-AF65-F5344CB8AC3E}">
        <p14:creationId xmlns:p14="http://schemas.microsoft.com/office/powerpoint/2010/main" val="132089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E35E9-F230-4CB8-8806-1A82EC18D123}"/>
              </a:ext>
            </a:extLst>
          </p:cNvPr>
          <p:cNvSpPr>
            <a:spLocks noGrp="1"/>
          </p:cNvSpPr>
          <p:nvPr>
            <p:ph type="title"/>
          </p:nvPr>
        </p:nvSpPr>
        <p:spPr>
          <a:xfrm>
            <a:off x="1024128" y="585216"/>
            <a:ext cx="9720072" cy="1499616"/>
          </a:xfrm>
        </p:spPr>
        <p:txBody>
          <a:bodyPr/>
          <a:lstStyle/>
          <a:p>
            <a:r>
              <a:rPr lang="en-US"/>
              <a:t>Foreign direct investment - fdi</a:t>
            </a:r>
            <a:endParaRPr lang="en-US" dirty="0"/>
          </a:p>
        </p:txBody>
      </p:sp>
      <p:pic>
        <p:nvPicPr>
          <p:cNvPr id="4" name="Afbeelding 3">
            <a:extLst>
              <a:ext uri="{FF2B5EF4-FFF2-40B4-BE49-F238E27FC236}">
                <a16:creationId xmlns:a16="http://schemas.microsoft.com/office/drawing/2014/main" id="{9BAE9038-E2A1-42FA-BB2A-CD90FB8C1EAF}"/>
              </a:ext>
            </a:extLst>
          </p:cNvPr>
          <p:cNvPicPr>
            <a:picLocks noChangeAspect="1"/>
          </p:cNvPicPr>
          <p:nvPr/>
        </p:nvPicPr>
        <p:blipFill>
          <a:blip r:embed="rId3"/>
          <a:stretch>
            <a:fillRect/>
          </a:stretch>
        </p:blipFill>
        <p:spPr>
          <a:xfrm>
            <a:off x="103112" y="2340769"/>
            <a:ext cx="11985775" cy="2176461"/>
          </a:xfrm>
          <a:prstGeom prst="rect">
            <a:avLst/>
          </a:prstGeom>
        </p:spPr>
      </p:pic>
      <p:pic>
        <p:nvPicPr>
          <p:cNvPr id="5" name="Afbeelding 4">
            <a:extLst>
              <a:ext uri="{FF2B5EF4-FFF2-40B4-BE49-F238E27FC236}">
                <a16:creationId xmlns:a16="http://schemas.microsoft.com/office/drawing/2014/main" id="{7A6DEC7E-A6F2-4C58-9569-B5BC43FA0902}"/>
              </a:ext>
            </a:extLst>
          </p:cNvPr>
          <p:cNvPicPr>
            <a:picLocks noChangeAspect="1"/>
          </p:cNvPicPr>
          <p:nvPr/>
        </p:nvPicPr>
        <p:blipFill>
          <a:blip r:embed="rId4"/>
          <a:stretch>
            <a:fillRect/>
          </a:stretch>
        </p:blipFill>
        <p:spPr>
          <a:xfrm>
            <a:off x="8278557" y="4523209"/>
            <a:ext cx="3810330" cy="499915"/>
          </a:xfrm>
          <a:prstGeom prst="rect">
            <a:avLst/>
          </a:prstGeom>
        </p:spPr>
      </p:pic>
    </p:spTree>
    <p:extLst>
      <p:ext uri="{BB962C8B-B14F-4D97-AF65-F5344CB8AC3E}">
        <p14:creationId xmlns:p14="http://schemas.microsoft.com/office/powerpoint/2010/main" val="391793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85DA7649-A8B8-4A29-8EE7-9983F52E439A}"/>
              </a:ext>
            </a:extLst>
          </p:cNvPr>
          <p:cNvPicPr>
            <a:picLocks noChangeAspect="1"/>
          </p:cNvPicPr>
          <p:nvPr/>
        </p:nvPicPr>
        <p:blipFill rotWithShape="1">
          <a:blip r:embed="rId3">
            <a:alphaModFix amt="45000"/>
            <a:extLst>
              <a:ext uri="{837473B0-CC2E-450A-ABE3-18F120FF3D39}">
                <a1611:picAttrSrcUrl xmlns:a1611="http://schemas.microsoft.com/office/drawing/2016/11/main" r:id="rId4"/>
              </a:ext>
            </a:extLst>
          </a:blip>
          <a:srcRect t="6616" r="-1" b="-1"/>
          <a:stretch/>
        </p:blipFill>
        <p:spPr>
          <a:xfrm>
            <a:off x="20" y="-1"/>
            <a:ext cx="12188932" cy="6858000"/>
          </a:xfrm>
          <a:prstGeom prst="rect">
            <a:avLst/>
          </a:prstGeom>
        </p:spPr>
      </p:pic>
      <p:sp>
        <p:nvSpPr>
          <p:cNvPr id="2" name="Titel 1">
            <a:extLst>
              <a:ext uri="{FF2B5EF4-FFF2-40B4-BE49-F238E27FC236}">
                <a16:creationId xmlns:a16="http://schemas.microsoft.com/office/drawing/2014/main" id="{DC91DA49-12EB-45C6-8306-FD988BCEFF09}"/>
              </a:ext>
            </a:extLst>
          </p:cNvPr>
          <p:cNvSpPr>
            <a:spLocks noGrp="1"/>
          </p:cNvSpPr>
          <p:nvPr>
            <p:ph type="ctrTitle"/>
          </p:nvPr>
        </p:nvSpPr>
        <p:spPr>
          <a:xfrm>
            <a:off x="643467" y="643467"/>
            <a:ext cx="7164674" cy="5571066"/>
          </a:xfrm>
        </p:spPr>
        <p:txBody>
          <a:bodyPr>
            <a:normAutofit/>
          </a:bodyPr>
          <a:lstStyle/>
          <a:p>
            <a:r>
              <a:rPr lang="en-US" sz="6600">
                <a:solidFill>
                  <a:schemeClr val="tx1"/>
                </a:solidFill>
              </a:rPr>
              <a:t>Impact on France</a:t>
            </a:r>
          </a:p>
        </p:txBody>
      </p:sp>
      <p:cxnSp>
        <p:nvCxnSpPr>
          <p:cNvPr id="12" name="Straight Connector 11">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2469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B6148-A632-446F-8687-55A11E2FB998}"/>
              </a:ext>
            </a:extLst>
          </p:cNvPr>
          <p:cNvSpPr>
            <a:spLocks noGrp="1"/>
          </p:cNvSpPr>
          <p:nvPr>
            <p:ph type="title"/>
          </p:nvPr>
        </p:nvSpPr>
        <p:spPr>
          <a:xfrm>
            <a:off x="8129872" y="643467"/>
            <a:ext cx="3473009" cy="5571066"/>
          </a:xfrm>
        </p:spPr>
        <p:txBody>
          <a:bodyPr>
            <a:normAutofit/>
          </a:bodyPr>
          <a:lstStyle/>
          <a:p>
            <a:r>
              <a:rPr lang="en-US" sz="5000"/>
              <a:t>Tourism – present situation</a:t>
            </a:r>
          </a:p>
        </p:txBody>
      </p:sp>
      <p:graphicFrame>
        <p:nvGraphicFramePr>
          <p:cNvPr id="5" name="Tijdelijke aanduiding voor inhoud 2">
            <a:extLst>
              <a:ext uri="{FF2B5EF4-FFF2-40B4-BE49-F238E27FC236}">
                <a16:creationId xmlns:a16="http://schemas.microsoft.com/office/drawing/2014/main" id="{296DE8EC-7B74-4779-8FBB-1A728CFB9217}"/>
              </a:ext>
            </a:extLst>
          </p:cNvPr>
          <p:cNvGraphicFramePr>
            <a:graphicFrameLocks noGrp="1"/>
          </p:cNvGraphicFramePr>
          <p:nvPr>
            <p:ph idx="1"/>
            <p:extLst>
              <p:ext uri="{D42A27DB-BD31-4B8C-83A1-F6EECF244321}">
                <p14:modId xmlns:p14="http://schemas.microsoft.com/office/powerpoint/2010/main" val="4070138857"/>
              </p:ext>
            </p:extLst>
          </p:nvPr>
        </p:nvGraphicFramePr>
        <p:xfrm>
          <a:off x="589119" y="742950"/>
          <a:ext cx="7399181" cy="57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27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4733A-C3F6-4BB8-80DB-D793091C6484}"/>
              </a:ext>
            </a:extLst>
          </p:cNvPr>
          <p:cNvSpPr>
            <a:spLocks noGrp="1"/>
          </p:cNvSpPr>
          <p:nvPr>
            <p:ph type="title"/>
          </p:nvPr>
        </p:nvSpPr>
        <p:spPr>
          <a:xfrm>
            <a:off x="643468" y="643467"/>
            <a:ext cx="3415612" cy="5571066"/>
          </a:xfrm>
        </p:spPr>
        <p:txBody>
          <a:bodyPr>
            <a:normAutofit/>
          </a:bodyPr>
          <a:lstStyle/>
          <a:p>
            <a:r>
              <a:rPr lang="en-US" sz="5000">
                <a:solidFill>
                  <a:srgbClr val="FFFFFF"/>
                </a:solidFill>
              </a:rPr>
              <a:t>Tourism - forecast</a:t>
            </a:r>
          </a:p>
        </p:txBody>
      </p:sp>
      <p:graphicFrame>
        <p:nvGraphicFramePr>
          <p:cNvPr id="22" name="Tijdelijke aanduiding voor inhoud 2">
            <a:extLst>
              <a:ext uri="{FF2B5EF4-FFF2-40B4-BE49-F238E27FC236}">
                <a16:creationId xmlns:a16="http://schemas.microsoft.com/office/drawing/2014/main" id="{36A02E6F-80F2-42B6-9FE4-A20EA8AF3FEF}"/>
              </a:ext>
            </a:extLst>
          </p:cNvPr>
          <p:cNvGraphicFramePr>
            <a:graphicFrameLocks noGrp="1"/>
          </p:cNvGraphicFramePr>
          <p:nvPr>
            <p:ph idx="1"/>
            <p:extLst>
              <p:ext uri="{D42A27DB-BD31-4B8C-83A1-F6EECF244321}">
                <p14:modId xmlns:p14="http://schemas.microsoft.com/office/powerpoint/2010/main" val="2457491042"/>
              </p:ext>
            </p:extLst>
          </p:nvPr>
        </p:nvGraphicFramePr>
        <p:xfrm>
          <a:off x="4702548" y="330200"/>
          <a:ext cx="7095752" cy="6036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hoek 3">
            <a:extLst>
              <a:ext uri="{FF2B5EF4-FFF2-40B4-BE49-F238E27FC236}">
                <a16:creationId xmlns:a16="http://schemas.microsoft.com/office/drawing/2014/main" id="{BC22595D-D6A9-43F5-9BB9-CCF37CB23BB4}"/>
              </a:ext>
            </a:extLst>
          </p:cNvPr>
          <p:cNvSpPr/>
          <p:nvPr/>
        </p:nvSpPr>
        <p:spPr>
          <a:xfrm>
            <a:off x="0" y="0"/>
            <a:ext cx="405908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1">
            <a:extLst>
              <a:ext uri="{FF2B5EF4-FFF2-40B4-BE49-F238E27FC236}">
                <a16:creationId xmlns:a16="http://schemas.microsoft.com/office/drawing/2014/main" id="{569B61A4-3A7F-41B7-A1C0-002668104B18}"/>
              </a:ext>
            </a:extLst>
          </p:cNvPr>
          <p:cNvSpPr txBox="1">
            <a:spLocks/>
          </p:cNvSpPr>
          <p:nvPr/>
        </p:nvSpPr>
        <p:spPr>
          <a:xfrm>
            <a:off x="795868" y="795867"/>
            <a:ext cx="3415612"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solidFill>
                  <a:srgbClr val="FFFFFF"/>
                </a:solidFill>
              </a:rPr>
              <a:t>Tourism - forecast</a:t>
            </a:r>
          </a:p>
        </p:txBody>
      </p:sp>
    </p:spTree>
    <p:extLst>
      <p:ext uri="{BB962C8B-B14F-4D97-AF65-F5344CB8AC3E}">
        <p14:creationId xmlns:p14="http://schemas.microsoft.com/office/powerpoint/2010/main" val="408975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42DDA-5416-44D9-A3A2-A347477AB672}"/>
              </a:ext>
            </a:extLst>
          </p:cNvPr>
          <p:cNvSpPr>
            <a:spLocks noGrp="1"/>
          </p:cNvSpPr>
          <p:nvPr>
            <p:ph type="title"/>
          </p:nvPr>
        </p:nvSpPr>
        <p:spPr>
          <a:xfrm>
            <a:off x="1024128" y="585216"/>
            <a:ext cx="9720072" cy="1499616"/>
          </a:xfrm>
        </p:spPr>
        <p:txBody>
          <a:bodyPr>
            <a:normAutofit/>
          </a:bodyPr>
          <a:lstStyle/>
          <a:p>
            <a:r>
              <a:rPr lang="en-US" sz="5000"/>
              <a:t>JObs</a:t>
            </a:r>
          </a:p>
        </p:txBody>
      </p:sp>
      <p:graphicFrame>
        <p:nvGraphicFramePr>
          <p:cNvPr id="5" name="Tijdelijke aanduiding voor inhoud 2">
            <a:extLst>
              <a:ext uri="{FF2B5EF4-FFF2-40B4-BE49-F238E27FC236}">
                <a16:creationId xmlns:a16="http://schemas.microsoft.com/office/drawing/2014/main" id="{AE11DE19-5C32-43C7-9C63-E9461C2BBB4B}"/>
              </a:ext>
            </a:extLst>
          </p:cNvPr>
          <p:cNvGraphicFramePr>
            <a:graphicFrameLocks noGrp="1"/>
          </p:cNvGraphicFramePr>
          <p:nvPr>
            <p:ph idx="1"/>
            <p:extLst>
              <p:ext uri="{D42A27DB-BD31-4B8C-83A1-F6EECF244321}">
                <p14:modId xmlns:p14="http://schemas.microsoft.com/office/powerpoint/2010/main" val="1961515735"/>
              </p:ext>
            </p:extLst>
          </p:nvPr>
        </p:nvGraphicFramePr>
        <p:xfrm>
          <a:off x="152400" y="1859796"/>
          <a:ext cx="11887199" cy="4819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440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fbeeldingsresultaat voor french people working in britain&quot;">
            <a:extLst>
              <a:ext uri="{FF2B5EF4-FFF2-40B4-BE49-F238E27FC236}">
                <a16:creationId xmlns:a16="http://schemas.microsoft.com/office/drawing/2014/main" id="{9C435005-D7BD-4744-BF70-5F051232EE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648" y="908833"/>
            <a:ext cx="5793485" cy="5040331"/>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0F970142-5B97-4063-9AD9-AF3903474E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96000"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8" name="Picture 4" descr="Afbeeldingsresultaat voor french people working in britain&quot;">
            <a:extLst>
              <a:ext uri="{FF2B5EF4-FFF2-40B4-BE49-F238E27FC236}">
                <a16:creationId xmlns:a16="http://schemas.microsoft.com/office/drawing/2014/main" id="{366D2A96-85F5-414B-A6EE-896C5B3E07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7" y="1119745"/>
            <a:ext cx="5599327" cy="482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08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3294</Words>
  <Application>Microsoft Office PowerPoint</Application>
  <PresentationFormat>Breedbeeld</PresentationFormat>
  <Paragraphs>251</Paragraphs>
  <Slides>28</Slides>
  <Notes>24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Calibri</vt:lpstr>
      <vt:lpstr>Tw Cen MT</vt:lpstr>
      <vt:lpstr>Tw Cen MT Condensed</vt:lpstr>
      <vt:lpstr>Wingdings 3</vt:lpstr>
      <vt:lpstr>Integraal</vt:lpstr>
      <vt:lpstr>Brexit - France</vt:lpstr>
      <vt:lpstr>Topics</vt:lpstr>
      <vt:lpstr>The economy of France</vt:lpstr>
      <vt:lpstr>Foreign direct investment - fdi</vt:lpstr>
      <vt:lpstr>Impact on France</vt:lpstr>
      <vt:lpstr>Tourism – present situation</vt:lpstr>
      <vt:lpstr>Tourism - forecast</vt:lpstr>
      <vt:lpstr>JObs</vt:lpstr>
      <vt:lpstr>PowerPoint-presentatie</vt:lpstr>
      <vt:lpstr>Firms</vt:lpstr>
      <vt:lpstr>customs</vt:lpstr>
      <vt:lpstr>Intelligent border</vt:lpstr>
      <vt:lpstr>currency</vt:lpstr>
      <vt:lpstr>Trade</vt:lpstr>
      <vt:lpstr>Trade</vt:lpstr>
      <vt:lpstr>import</vt:lpstr>
      <vt:lpstr>Export</vt:lpstr>
      <vt:lpstr>PowerPoint-presentatie</vt:lpstr>
      <vt:lpstr>Products</vt:lpstr>
      <vt:lpstr>Cars and vehicle components</vt:lpstr>
      <vt:lpstr>PowerPoint-presentatie</vt:lpstr>
      <vt:lpstr>Current situation</vt:lpstr>
      <vt:lpstr>Situation before 31 OCTOBER 2019</vt:lpstr>
      <vt:lpstr>Situation after 31 October 2019</vt:lpstr>
      <vt:lpstr>Possible consequences</vt:lpstr>
      <vt:lpstr>Britons living in France</vt:lpstr>
      <vt:lpstr>Future forecast</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 France</dc:title>
  <dc:creator>Jessica Puelings</dc:creator>
  <cp:lastModifiedBy>Jessica Puelings</cp:lastModifiedBy>
  <cp:revision>6</cp:revision>
  <dcterms:created xsi:type="dcterms:W3CDTF">2019-11-05T13:11:50Z</dcterms:created>
  <dcterms:modified xsi:type="dcterms:W3CDTF">2019-11-05T13:40:23Z</dcterms:modified>
</cp:coreProperties>
</file>