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20"/>
  </p:notesMasterIdLst>
  <p:sldIdLst>
    <p:sldId id="555" r:id="rId2"/>
    <p:sldId id="556" r:id="rId3"/>
    <p:sldId id="557" r:id="rId4"/>
    <p:sldId id="558" r:id="rId5"/>
    <p:sldId id="559" r:id="rId6"/>
    <p:sldId id="560" r:id="rId7"/>
    <p:sldId id="561" r:id="rId8"/>
    <p:sldId id="562" r:id="rId9"/>
    <p:sldId id="563" r:id="rId10"/>
    <p:sldId id="564" r:id="rId11"/>
    <p:sldId id="565" r:id="rId12"/>
    <p:sldId id="566" r:id="rId13"/>
    <p:sldId id="567" r:id="rId14"/>
    <p:sldId id="568" r:id="rId15"/>
    <p:sldId id="569" r:id="rId16"/>
    <p:sldId id="570" r:id="rId17"/>
    <p:sldId id="571" r:id="rId18"/>
    <p:sldId id="5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8" autoAdjust="0"/>
    <p:restoredTop sz="94599"/>
  </p:normalViewPr>
  <p:slideViewPr>
    <p:cSldViewPr snapToGrid="0" snapToObjects="1">
      <p:cViewPr varScale="1">
        <p:scale>
          <a:sx n="71" d="100"/>
          <a:sy n="71" d="100"/>
        </p:scale>
        <p:origin x="32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52CED-ADB3-4F3F-B08E-58CC768F81B9}" type="datetimeFigureOut">
              <a:rPr lang="en-GB" smtClean="0"/>
              <a:t>06/04/2020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AB0E0-F3E3-4DCA-A9F9-38D92C9891BB}" type="slidenum">
              <a:rPr lang="en-GB" smtClean="0"/>
              <a:t>‹N›</a:t>
            </a:fld>
            <a:endParaRPr lang="en-GB"/>
          </a:p>
        </p:txBody>
      </p:sp>
    </p:spTree>
    <p:extLst>
      <p:ext uri="{BB962C8B-B14F-4D97-AF65-F5344CB8AC3E}">
        <p14:creationId xmlns:p14="http://schemas.microsoft.com/office/powerpoint/2010/main" val="352143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06/04/2020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06/04/2020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4677" y="1086680"/>
            <a:ext cx="8527775" cy="2888974"/>
          </a:xfrm>
        </p:spPr>
        <p:txBody>
          <a:bodyPr>
            <a:normAutofit fontScale="90000"/>
          </a:bodyPr>
          <a:lstStyle/>
          <a:p>
            <a:r>
              <a:rPr lang="it-IT" b="1" dirty="0"/>
              <a:t>ACCOGLIENZA RICHIEDENTI LA PROTEZIONE INTERNAZIONALE </a:t>
            </a:r>
            <a:r>
              <a:rPr lang="it-IT" dirty="0"/>
              <a:t/>
            </a:r>
            <a:br>
              <a:rPr lang="it-IT" dirty="0"/>
            </a:br>
            <a:r>
              <a:rPr lang="it-IT" dirty="0" smtClean="0"/>
              <a:t>riferimento </a:t>
            </a:r>
            <a:r>
              <a:rPr lang="it-IT" dirty="0"/>
              <a:t>normativo: </a:t>
            </a:r>
            <a:r>
              <a:rPr lang="it-IT" dirty="0" smtClean="0"/>
              <a:t>D.lgs</a:t>
            </a:r>
            <a:r>
              <a:rPr lang="it-IT" dirty="0"/>
              <a:t>. n. </a:t>
            </a:r>
            <a:r>
              <a:rPr lang="it-IT" dirty="0" smtClean="0"/>
              <a:t>142/2015 con modifiche L. 132/2018</a:t>
            </a:r>
            <a:r>
              <a:rPr lang="it-IT" dirty="0"/>
              <a:t/>
            </a:r>
            <a:br>
              <a:rPr lang="it-IT" dirty="0"/>
            </a:br>
            <a:endParaRPr lang="it-IT" dirty="0"/>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370" y="4200939"/>
            <a:ext cx="3840867" cy="2259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18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819491"/>
          </a:xfrm>
        </p:spPr>
        <p:txBody>
          <a:bodyPr/>
          <a:lstStyle/>
          <a:p>
            <a:r>
              <a:rPr lang="it-IT" dirty="0"/>
              <a:t>D.lgs. n. 142/2015</a:t>
            </a:r>
            <a:endParaRPr lang="en-GB" dirty="0"/>
          </a:p>
        </p:txBody>
      </p:sp>
      <p:sp>
        <p:nvSpPr>
          <p:cNvPr id="3" name="Segnaposto contenuto 2"/>
          <p:cNvSpPr>
            <a:spLocks noGrp="1"/>
          </p:cNvSpPr>
          <p:nvPr>
            <p:ph idx="4294967295"/>
          </p:nvPr>
        </p:nvSpPr>
        <p:spPr>
          <a:xfrm>
            <a:off x="484710" y="1563480"/>
            <a:ext cx="8229600" cy="4940300"/>
          </a:xfrm>
        </p:spPr>
        <p:txBody>
          <a:bodyPr>
            <a:normAutofit/>
          </a:bodyPr>
          <a:lstStyle/>
          <a:p>
            <a:pPr marL="0" indent="0" algn="just">
              <a:buNone/>
            </a:pPr>
            <a:r>
              <a:rPr lang="it-IT" sz="2200" b="1" dirty="0"/>
              <a:t>Minori non accompagnati (art. 19)</a:t>
            </a:r>
            <a:r>
              <a:rPr lang="it-IT" sz="2200" dirty="0"/>
              <a:t>: i minori non accompagnati sono accolti in strutture governative di prima accoglienza per il tempo strettamente necessario, e comunque per non più di 60 giorni, per l’espletamento delle operazioni di identificazione e l’eventuale accertamento dell’età. Le strutture sono attivate dal Ministero dell’Interno in accordo con l’Ente locale e gestite dal Ministero stesso anche in convenzione con l’Ente Locale. La seconda accoglienza dei minori non accompagnati è disposta nelle strutture SPRAR, ed in assenza di posti disponibili l’accoglienza è operata dall’Ente Locale. In ogni caso deve essere tempestivamente attivata ogni procedura volta all’individuazione dei familiari del minore.</a:t>
            </a:r>
          </a:p>
          <a:p>
            <a:endParaRPr lang="it-IT" dirty="0"/>
          </a:p>
        </p:txBody>
      </p:sp>
    </p:spTree>
    <p:extLst>
      <p:ext uri="{BB962C8B-B14F-4D97-AF65-F5344CB8AC3E}">
        <p14:creationId xmlns:p14="http://schemas.microsoft.com/office/powerpoint/2010/main" val="64771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4557" y="452718"/>
            <a:ext cx="7553739" cy="1400530"/>
          </a:xfrm>
        </p:spPr>
        <p:txBody>
          <a:bodyPr/>
          <a:lstStyle/>
          <a:p>
            <a:r>
              <a:rPr lang="it-IT" b="1" dirty="0"/>
              <a:t>MINORI NON ACCOMPAGNATI</a:t>
            </a:r>
          </a:p>
        </p:txBody>
      </p:sp>
      <p:sp>
        <p:nvSpPr>
          <p:cNvPr id="3" name="Segnaposto contenuto 2"/>
          <p:cNvSpPr>
            <a:spLocks noGrp="1"/>
          </p:cNvSpPr>
          <p:nvPr>
            <p:ph idx="1"/>
          </p:nvPr>
        </p:nvSpPr>
        <p:spPr>
          <a:xfrm>
            <a:off x="689113" y="2052925"/>
            <a:ext cx="7606747" cy="4195481"/>
          </a:xfrm>
        </p:spPr>
        <p:txBody>
          <a:bodyPr>
            <a:norm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2800" dirty="0"/>
              <a:t>Una delle modifiche più rilevanti al </a:t>
            </a:r>
            <a:r>
              <a:rPr lang="it-IT" sz="2800" dirty="0" err="1"/>
              <a:t>D.l.</a:t>
            </a:r>
            <a:r>
              <a:rPr lang="it-IT" sz="2800" dirty="0"/>
              <a:t> 13/2017 apportate dalla legge di conversione n. 46/2017 è prevista dal nuovo </a:t>
            </a:r>
            <a:r>
              <a:rPr lang="it-IT" sz="2800" b="1" dirty="0"/>
              <a:t>art. 19-</a:t>
            </a:r>
            <a:r>
              <a:rPr lang="it-IT" sz="2800" b="1" i="1" dirty="0"/>
              <a:t>bis</a:t>
            </a:r>
            <a:r>
              <a:rPr lang="it-IT" sz="2800" b="1" dirty="0"/>
              <a:t> </a:t>
            </a:r>
            <a:r>
              <a:rPr lang="it-IT" sz="2800" dirty="0"/>
              <a:t>ai sensi del quale </a:t>
            </a:r>
            <a:r>
              <a:rPr lang="it-IT" sz="2800" u="sng" dirty="0"/>
              <a:t>le disposizioni del ‘Decreto </a:t>
            </a:r>
            <a:r>
              <a:rPr lang="it-IT" sz="2800" u="sng" dirty="0" err="1"/>
              <a:t>Minniti</a:t>
            </a:r>
            <a:r>
              <a:rPr lang="it-IT" sz="2800" u="sng" dirty="0"/>
              <a:t>’ non si applicano ai minori stranieri non accompagnati </a:t>
            </a:r>
            <a:r>
              <a:rPr lang="it-IT" sz="2800" dirty="0"/>
              <a:t>(MSNA).</a:t>
            </a:r>
          </a:p>
        </p:txBody>
      </p:sp>
    </p:spTree>
    <p:extLst>
      <p:ext uri="{BB962C8B-B14F-4D97-AF65-F5344CB8AC3E}">
        <p14:creationId xmlns:p14="http://schemas.microsoft.com/office/powerpoint/2010/main" val="103044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MINORI NON ACCOMPAGNATI</a:t>
            </a:r>
          </a:p>
        </p:txBody>
      </p:sp>
      <p:sp>
        <p:nvSpPr>
          <p:cNvPr id="3" name="Segnaposto contenuto 2"/>
          <p:cNvSpPr>
            <a:spLocks noGrp="1"/>
          </p:cNvSpPr>
          <p:nvPr>
            <p:ph idx="1"/>
          </p:nvPr>
        </p:nvSpPr>
        <p:spPr>
          <a:xfrm>
            <a:off x="484711" y="2052925"/>
            <a:ext cx="8261724" cy="4493649"/>
          </a:xfrm>
        </p:spPr>
        <p:txBody>
          <a:bodyPr>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2400" dirty="0"/>
              <a:t>Con legge n. 47/2017 è inoltre introdotta una definizione </a:t>
            </a:r>
            <a:r>
              <a:rPr lang="it-IT" sz="2400" i="1" dirty="0"/>
              <a:t>ad hoc </a:t>
            </a:r>
            <a:r>
              <a:rPr lang="it-IT" sz="2400" dirty="0"/>
              <a:t>dei </a:t>
            </a:r>
            <a:r>
              <a:rPr lang="it-IT" sz="2400" dirty="0" err="1"/>
              <a:t>msna</a:t>
            </a:r>
            <a:r>
              <a:rPr lang="it-IT" sz="2400" dirty="0"/>
              <a:t>: «per minore straniero non accompagnato presente nel territorio dello Stato si intende il minorenne non avente cittadinanza italiana o dell’Unione europea che si trova per qualsiasi causa nel territorio dello Stato o che è altrimenti sottoposto alla giurisdizione italiana, privo di assistenza e di rappresentanza da parte dei genitori o di altri adulti per lui legalmente responsabili in base alle leggi vigenti nell’ordinamento italiano».</a:t>
            </a:r>
          </a:p>
        </p:txBody>
      </p:sp>
    </p:spTree>
    <p:extLst>
      <p:ext uri="{BB962C8B-B14F-4D97-AF65-F5344CB8AC3E}">
        <p14:creationId xmlns:p14="http://schemas.microsoft.com/office/powerpoint/2010/main" val="145185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MINORI NON ACCOMPAGNATI</a:t>
            </a:r>
          </a:p>
        </p:txBody>
      </p:sp>
      <p:sp>
        <p:nvSpPr>
          <p:cNvPr id="3" name="Segnaposto contenuto 2"/>
          <p:cNvSpPr>
            <a:spLocks noGrp="1"/>
          </p:cNvSpPr>
          <p:nvPr>
            <p:ph idx="1"/>
          </p:nvPr>
        </p:nvSpPr>
        <p:spPr>
          <a:xfrm>
            <a:off x="484710" y="2052925"/>
            <a:ext cx="8208716" cy="4195481"/>
          </a:xfrm>
        </p:spPr>
        <p:txBody>
          <a:bodyPr>
            <a:norm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2800" dirty="0"/>
              <a:t>Con la stessa legge si ribadisce che </a:t>
            </a:r>
            <a:r>
              <a:rPr lang="it-IT" sz="2800" u="sng" dirty="0"/>
              <a:t>in nessun caso può disporsi il respingimento alla frontiera dei minori stranieri non accompagnati</a:t>
            </a:r>
            <a:r>
              <a:rPr lang="it-IT" sz="2800" dirty="0"/>
              <a:t> per i quali vengono introdotti appositi permessi di soggiorno per minori stranieri per i quali sono vietati il respingimento o l’espulsione. </a:t>
            </a:r>
          </a:p>
        </p:txBody>
      </p:sp>
    </p:spTree>
    <p:extLst>
      <p:ext uri="{BB962C8B-B14F-4D97-AF65-F5344CB8AC3E}">
        <p14:creationId xmlns:p14="http://schemas.microsoft.com/office/powerpoint/2010/main" val="394053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899004"/>
          </a:xfrm>
        </p:spPr>
        <p:txBody>
          <a:bodyPr/>
          <a:lstStyle/>
          <a:p>
            <a:r>
              <a:rPr lang="it-IT" dirty="0"/>
              <a:t>D.lgs. n. 142/2015</a:t>
            </a:r>
            <a:endParaRPr lang="en-GB" dirty="0"/>
          </a:p>
        </p:txBody>
      </p:sp>
      <p:sp>
        <p:nvSpPr>
          <p:cNvPr id="3" name="Segnaposto contenuto 2"/>
          <p:cNvSpPr>
            <a:spLocks noGrp="1"/>
          </p:cNvSpPr>
          <p:nvPr>
            <p:ph idx="4294967295"/>
          </p:nvPr>
        </p:nvSpPr>
        <p:spPr>
          <a:xfrm>
            <a:off x="318051" y="1643822"/>
            <a:ext cx="8587409" cy="4637708"/>
          </a:xfrm>
        </p:spPr>
        <p:txBody>
          <a:bodyPr>
            <a:normAutofit/>
          </a:bodyPr>
          <a:lstStyle/>
          <a:p>
            <a:pPr marL="0" indent="0" algn="just">
              <a:buNone/>
            </a:pPr>
            <a:r>
              <a:rPr lang="it-IT" sz="2400" b="1" dirty="0"/>
              <a:t>Revoca delle misure di accoglienza (art. 23)</a:t>
            </a:r>
            <a:r>
              <a:rPr lang="it-IT" sz="2400" dirty="0"/>
              <a:t>: la revoca è disposta dal Prefetto con decreto impugnabile  dinanzi al Tribunale Amministrativo Regionale competente, in caso di: 1) abbandono del centro di accoglienza senza preventiva comunicazione; 2) mancata presentazione al colloquio di fronte alla CT; 3) presentazione di una domanda reiterata; 4) accertamento della disponibilità di mezzi economici sufficienti; 5) violazione grave o ripetuta delle regole del centro o della struttura. Le misure di accoglienza sono altresì revocate quando emergono elementi che fanno ritenere necessario il trattenimento </a:t>
            </a:r>
            <a:r>
              <a:rPr lang="it-IT" sz="2400" i="1" dirty="0"/>
              <a:t>ex</a:t>
            </a:r>
            <a:r>
              <a:rPr lang="it-IT" sz="2400" dirty="0"/>
              <a:t> art. 6. </a:t>
            </a:r>
          </a:p>
          <a:p>
            <a:pPr marL="0" indent="0" algn="just">
              <a:buNone/>
            </a:pPr>
            <a:endParaRPr lang="it-IT" dirty="0"/>
          </a:p>
          <a:p>
            <a:endParaRPr lang="it-IT" dirty="0"/>
          </a:p>
        </p:txBody>
      </p:sp>
    </p:spTree>
    <p:extLst>
      <p:ext uri="{BB962C8B-B14F-4D97-AF65-F5344CB8AC3E}">
        <p14:creationId xmlns:p14="http://schemas.microsoft.com/office/powerpoint/2010/main" val="391995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97D111E-0AF1-49D0-A2A4-B31D72F081B9}"/>
              </a:ext>
            </a:extLst>
          </p:cNvPr>
          <p:cNvSpPr>
            <a:spLocks noGrp="1"/>
          </p:cNvSpPr>
          <p:nvPr>
            <p:ph type="title"/>
          </p:nvPr>
        </p:nvSpPr>
        <p:spPr>
          <a:xfrm>
            <a:off x="484710" y="109728"/>
            <a:ext cx="7055380" cy="1444752"/>
          </a:xfrm>
        </p:spPr>
        <p:txBody>
          <a:bodyPr/>
          <a:lstStyle/>
          <a:p>
            <a:pPr algn="ctr"/>
            <a:r>
              <a:rPr lang="it-IT" b="1" dirty="0"/>
              <a:t>REVOCA DELL’ACCOGLIENZA</a:t>
            </a:r>
          </a:p>
        </p:txBody>
      </p:sp>
      <p:sp>
        <p:nvSpPr>
          <p:cNvPr id="3" name="Segnaposto contenuto 2">
            <a:extLst>
              <a:ext uri="{FF2B5EF4-FFF2-40B4-BE49-F238E27FC236}">
                <a16:creationId xmlns="" xmlns:a16="http://schemas.microsoft.com/office/drawing/2014/main" id="{20CCAE2B-823E-4040-B46C-D25156350C05}"/>
              </a:ext>
            </a:extLst>
          </p:cNvPr>
          <p:cNvSpPr>
            <a:spLocks noGrp="1"/>
          </p:cNvSpPr>
          <p:nvPr>
            <p:ph idx="1"/>
          </p:nvPr>
        </p:nvSpPr>
        <p:spPr>
          <a:xfrm>
            <a:off x="112542" y="1554481"/>
            <a:ext cx="8515917" cy="5085470"/>
          </a:xfrm>
        </p:spPr>
        <p:txBody>
          <a:bodyPr>
            <a:normAutofit/>
          </a:bodyPr>
          <a:lstStyle/>
          <a:p>
            <a:pPr marL="0" indent="0">
              <a:buNone/>
            </a:pPr>
            <a:r>
              <a:rPr lang="it-IT" sz="2400" b="1" dirty="0" smtClean="0"/>
              <a:t>Art</a:t>
            </a:r>
            <a:r>
              <a:rPr lang="it-IT" sz="2400" b="1" dirty="0"/>
              <a:t>. 23 comma 1 lett. e) del D. </a:t>
            </a:r>
            <a:r>
              <a:rPr lang="it-IT" sz="2400" b="1" dirty="0" err="1"/>
              <a:t>Lgs</a:t>
            </a:r>
            <a:r>
              <a:rPr lang="it-IT" sz="2400" b="1" dirty="0"/>
              <a:t>. 18.8.2015, n. 142</a:t>
            </a:r>
          </a:p>
          <a:p>
            <a:pPr marL="0" indent="0" algn="just" defTabSz="685800" eaLnBrk="0" fontAlgn="base" hangingPunct="0">
              <a:spcBef>
                <a:spcPct val="0"/>
              </a:spcBef>
              <a:spcAft>
                <a:spcPct val="0"/>
              </a:spcAft>
              <a:buClrTx/>
              <a:buNone/>
            </a:pPr>
            <a:r>
              <a:rPr lang="it-IT" altLang="it-IT" dirty="0">
                <a:solidFill>
                  <a:schemeClr val="tx1"/>
                </a:solidFill>
                <a:latin typeface="+mj-lt"/>
              </a:rPr>
              <a:t>Il prefetto della provincia in cui hanno sede le strutture di cui all'articolo 14, dispone, con proprio motivato decreto, la revoca delle misure d'accoglienza in caso di: </a:t>
            </a:r>
          </a:p>
          <a:p>
            <a:pPr algn="just" defTabSz="685800" eaLnBrk="0" fontAlgn="base" hangingPunct="0">
              <a:spcBef>
                <a:spcPct val="0"/>
              </a:spcBef>
              <a:spcAft>
                <a:spcPct val="0"/>
              </a:spcAft>
              <a:buClrTx/>
              <a:buAutoNum type="alphaLcParenR"/>
            </a:pPr>
            <a:r>
              <a:rPr lang="it-IT" altLang="it-IT" dirty="0">
                <a:solidFill>
                  <a:schemeClr val="tx1"/>
                </a:solidFill>
                <a:latin typeface="+mj-lt"/>
              </a:rPr>
              <a:t>mancata presentazione presso la struttura individuata ovvero </a:t>
            </a:r>
            <a:r>
              <a:rPr lang="it-IT" altLang="it-IT" b="1" dirty="0">
                <a:solidFill>
                  <a:schemeClr val="tx1"/>
                </a:solidFill>
                <a:latin typeface="+mj-lt"/>
              </a:rPr>
              <a:t>abbandono del centro di accoglienza</a:t>
            </a:r>
            <a:r>
              <a:rPr lang="it-IT" altLang="it-IT" dirty="0">
                <a:solidFill>
                  <a:schemeClr val="tx1"/>
                </a:solidFill>
                <a:latin typeface="+mj-lt"/>
              </a:rPr>
              <a:t> da parte del richiedente, senza preventiva motivata comunicazione alla prefettura - ufficio territoriale del Governo competente; </a:t>
            </a:r>
          </a:p>
          <a:p>
            <a:pPr algn="just" defTabSz="685800" eaLnBrk="0" fontAlgn="base" hangingPunct="0">
              <a:spcBef>
                <a:spcPct val="0"/>
              </a:spcBef>
              <a:spcAft>
                <a:spcPct val="0"/>
              </a:spcAft>
              <a:buClrTx/>
              <a:buAutoNum type="alphaLcParenR"/>
            </a:pPr>
            <a:r>
              <a:rPr lang="it-IT" altLang="it-IT" b="1" dirty="0">
                <a:solidFill>
                  <a:schemeClr val="tx1"/>
                </a:solidFill>
                <a:latin typeface="+mj-lt"/>
              </a:rPr>
              <a:t>mancata presentazione</a:t>
            </a:r>
            <a:r>
              <a:rPr lang="it-IT" altLang="it-IT" dirty="0">
                <a:solidFill>
                  <a:schemeClr val="tx1"/>
                </a:solidFill>
                <a:latin typeface="+mj-lt"/>
              </a:rPr>
              <a:t> del richiedente </a:t>
            </a:r>
            <a:r>
              <a:rPr lang="it-IT" altLang="it-IT" b="1" dirty="0">
                <a:solidFill>
                  <a:schemeClr val="tx1"/>
                </a:solidFill>
                <a:latin typeface="+mj-lt"/>
              </a:rPr>
              <a:t>all'audizione</a:t>
            </a:r>
            <a:r>
              <a:rPr lang="it-IT" altLang="it-IT" dirty="0">
                <a:solidFill>
                  <a:schemeClr val="tx1"/>
                </a:solidFill>
                <a:latin typeface="+mj-lt"/>
              </a:rPr>
              <a:t> davanti all'organo di esame della domanda; </a:t>
            </a:r>
          </a:p>
          <a:p>
            <a:pPr algn="just" defTabSz="685800" eaLnBrk="0" fontAlgn="base" hangingPunct="0">
              <a:spcBef>
                <a:spcPct val="0"/>
              </a:spcBef>
              <a:spcAft>
                <a:spcPct val="0"/>
              </a:spcAft>
              <a:buClrTx/>
              <a:buAutoNum type="alphaLcParenR"/>
            </a:pPr>
            <a:r>
              <a:rPr lang="it-IT" altLang="it-IT" dirty="0">
                <a:solidFill>
                  <a:schemeClr val="tx1"/>
                </a:solidFill>
                <a:latin typeface="+mj-lt"/>
              </a:rPr>
              <a:t>presentazione di una </a:t>
            </a:r>
            <a:r>
              <a:rPr lang="it-IT" altLang="it-IT" b="1" dirty="0">
                <a:solidFill>
                  <a:schemeClr val="tx1"/>
                </a:solidFill>
                <a:latin typeface="+mj-lt"/>
              </a:rPr>
              <a:t>domanda reiterata </a:t>
            </a:r>
            <a:r>
              <a:rPr lang="it-IT" altLang="it-IT" dirty="0">
                <a:solidFill>
                  <a:schemeClr val="tx1"/>
                </a:solidFill>
                <a:latin typeface="+mj-lt"/>
              </a:rPr>
              <a:t>ai sensi dell'articolo 29 del decreto legislativo 28 gennaio 2008, n. 25, e successive modificazioni; </a:t>
            </a:r>
            <a:endParaRPr lang="it-IT" dirty="0"/>
          </a:p>
        </p:txBody>
      </p:sp>
    </p:spTree>
    <p:extLst>
      <p:ext uri="{BB962C8B-B14F-4D97-AF65-F5344CB8AC3E}">
        <p14:creationId xmlns:p14="http://schemas.microsoft.com/office/powerpoint/2010/main" val="411902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97D111E-0AF1-49D0-A2A4-B31D72F081B9}"/>
              </a:ext>
            </a:extLst>
          </p:cNvPr>
          <p:cNvSpPr>
            <a:spLocks noGrp="1"/>
          </p:cNvSpPr>
          <p:nvPr>
            <p:ph type="title"/>
          </p:nvPr>
        </p:nvSpPr>
        <p:spPr>
          <a:xfrm>
            <a:off x="484710" y="109728"/>
            <a:ext cx="7055380" cy="1143000"/>
          </a:xfrm>
        </p:spPr>
        <p:txBody>
          <a:bodyPr/>
          <a:lstStyle/>
          <a:p>
            <a:r>
              <a:rPr lang="it-IT" sz="3200" b="1" dirty="0" smtClean="0"/>
              <a:t>Art</a:t>
            </a:r>
            <a:r>
              <a:rPr lang="it-IT" sz="3200" b="1" dirty="0"/>
              <a:t>. 23 comma 1 </a:t>
            </a:r>
            <a:r>
              <a:rPr lang="it-IT" sz="3200" b="1" dirty="0" err="1"/>
              <a:t>lett</a:t>
            </a:r>
            <a:r>
              <a:rPr lang="it-IT" sz="3200" b="1" dirty="0"/>
              <a:t>. e) del D. </a:t>
            </a:r>
            <a:r>
              <a:rPr lang="it-IT" sz="3200" b="1" dirty="0" err="1"/>
              <a:t>Lgs</a:t>
            </a:r>
            <a:r>
              <a:rPr lang="it-IT" sz="3200" b="1" dirty="0"/>
              <a:t>. 18.8.2015, n. </a:t>
            </a:r>
            <a:r>
              <a:rPr lang="it-IT" sz="3200" b="1" dirty="0" smtClean="0"/>
              <a:t>142 (segue)</a:t>
            </a:r>
            <a:endParaRPr lang="it-IT" sz="3200" b="1" dirty="0"/>
          </a:p>
        </p:txBody>
      </p:sp>
      <p:sp>
        <p:nvSpPr>
          <p:cNvPr id="3" name="Segnaposto contenuto 2">
            <a:extLst>
              <a:ext uri="{FF2B5EF4-FFF2-40B4-BE49-F238E27FC236}">
                <a16:creationId xmlns="" xmlns:a16="http://schemas.microsoft.com/office/drawing/2014/main" id="{20CCAE2B-823E-4040-B46C-D25156350C05}"/>
              </a:ext>
            </a:extLst>
          </p:cNvPr>
          <p:cNvSpPr>
            <a:spLocks noGrp="1"/>
          </p:cNvSpPr>
          <p:nvPr>
            <p:ph idx="1"/>
          </p:nvPr>
        </p:nvSpPr>
        <p:spPr>
          <a:xfrm>
            <a:off x="112542" y="1554481"/>
            <a:ext cx="8515917" cy="5085470"/>
          </a:xfrm>
        </p:spPr>
        <p:txBody>
          <a:bodyPr>
            <a:normAutofit fontScale="92500" lnSpcReduction="20000"/>
          </a:bodyPr>
          <a:lstStyle/>
          <a:p>
            <a:pPr algn="just" defTabSz="685800" eaLnBrk="0" fontAlgn="base" hangingPunct="0">
              <a:spcBef>
                <a:spcPct val="0"/>
              </a:spcBef>
              <a:spcAft>
                <a:spcPct val="0"/>
              </a:spcAft>
              <a:buClrTx/>
              <a:buAutoNum type="alphaLcParenR"/>
            </a:pPr>
            <a:r>
              <a:rPr lang="it-IT" altLang="it-IT" sz="2200" dirty="0" smtClean="0"/>
              <a:t>…</a:t>
            </a:r>
          </a:p>
          <a:p>
            <a:pPr algn="just" defTabSz="685800" eaLnBrk="0" fontAlgn="base" hangingPunct="0">
              <a:spcBef>
                <a:spcPct val="0"/>
              </a:spcBef>
              <a:spcAft>
                <a:spcPct val="0"/>
              </a:spcAft>
              <a:buClrTx/>
              <a:buAutoNum type="alphaLcParenR"/>
            </a:pPr>
            <a:r>
              <a:rPr lang="it-IT" altLang="it-IT" sz="2200" dirty="0" smtClean="0"/>
              <a:t>…</a:t>
            </a:r>
          </a:p>
          <a:p>
            <a:pPr algn="just" defTabSz="685800" eaLnBrk="0" fontAlgn="base" hangingPunct="0">
              <a:spcBef>
                <a:spcPct val="0"/>
              </a:spcBef>
              <a:spcAft>
                <a:spcPct val="0"/>
              </a:spcAft>
              <a:buClrTx/>
              <a:buAutoNum type="alphaLcParenR"/>
            </a:pPr>
            <a:r>
              <a:rPr lang="it-IT" altLang="it-IT" sz="2200" dirty="0" smtClean="0"/>
              <a:t>…</a:t>
            </a:r>
            <a:endParaRPr lang="it-IT" altLang="it-IT" sz="2200" dirty="0"/>
          </a:p>
          <a:p>
            <a:pPr algn="just" defTabSz="685800" eaLnBrk="0" fontAlgn="base" hangingPunct="0">
              <a:spcBef>
                <a:spcPct val="0"/>
              </a:spcBef>
              <a:spcAft>
                <a:spcPct val="0"/>
              </a:spcAft>
              <a:buClrTx/>
              <a:buAutoNum type="alphaLcParenR"/>
            </a:pPr>
            <a:r>
              <a:rPr lang="it-IT" altLang="it-IT" sz="2200" dirty="0" smtClean="0">
                <a:solidFill>
                  <a:schemeClr val="tx1"/>
                </a:solidFill>
              </a:rPr>
              <a:t>accertamento </a:t>
            </a:r>
            <a:r>
              <a:rPr lang="it-IT" altLang="it-IT" sz="2200" dirty="0">
                <a:solidFill>
                  <a:schemeClr val="tx1"/>
                </a:solidFill>
              </a:rPr>
              <a:t>della disponibilità da parte del richiedente di </a:t>
            </a:r>
            <a:r>
              <a:rPr lang="it-IT" altLang="it-IT" sz="2200" b="1" dirty="0">
                <a:solidFill>
                  <a:schemeClr val="tx1"/>
                </a:solidFill>
              </a:rPr>
              <a:t>mezzi economici sufficienti </a:t>
            </a:r>
            <a:r>
              <a:rPr lang="it-IT" altLang="it-IT" sz="2200" dirty="0">
                <a:solidFill>
                  <a:schemeClr val="tx1"/>
                </a:solidFill>
              </a:rPr>
              <a:t>(</a:t>
            </a:r>
            <a:r>
              <a:rPr lang="it-IT" sz="2200" dirty="0"/>
              <a:t>Il principio fondamentale che regola l’accesso del richiedente asilo e dei suoi familiari alle misure di accoglienza è che lo stesso sia “privo di mezzi sufficienti a garantire una qualità di vita adeguata per la salute e per il sostentamento proprio e dei propri familiari”) </a:t>
            </a:r>
          </a:p>
          <a:p>
            <a:pPr algn="just" defTabSz="685800" eaLnBrk="0" fontAlgn="base" hangingPunct="0">
              <a:spcBef>
                <a:spcPct val="0"/>
              </a:spcBef>
              <a:spcAft>
                <a:spcPct val="0"/>
              </a:spcAft>
              <a:buClrTx/>
              <a:buAutoNum type="alphaLcParenR"/>
            </a:pPr>
            <a:r>
              <a:rPr lang="it-IT" altLang="it-IT" sz="2200" b="1" dirty="0">
                <a:solidFill>
                  <a:schemeClr val="tx1"/>
                </a:solidFill>
              </a:rPr>
              <a:t>violazione grave o ripetuta delle regole delle strutture</a:t>
            </a:r>
            <a:r>
              <a:rPr lang="it-IT" altLang="it-IT" sz="2200" dirty="0">
                <a:solidFill>
                  <a:schemeClr val="tx1"/>
                </a:solidFill>
              </a:rPr>
              <a:t> in cui è accolto da parte del richiedente asilo, compreso il danneggiamento doloso di beni mobili o immobili, ovvero comportamenti gravemente violenti (assenza pari o superiore al 30% delle ore del corso di italiano previste dalla struttura). </a:t>
            </a:r>
            <a:endParaRPr lang="it-IT" altLang="it-IT" sz="2200" dirty="0" smtClean="0">
              <a:solidFill>
                <a:schemeClr val="tx1"/>
              </a:solidFill>
            </a:endParaRPr>
          </a:p>
          <a:p>
            <a:pPr marL="0" indent="0" algn="just" defTabSz="685800" eaLnBrk="0" fontAlgn="base" hangingPunct="0">
              <a:spcBef>
                <a:spcPct val="0"/>
              </a:spcBef>
              <a:spcAft>
                <a:spcPct val="0"/>
              </a:spcAft>
              <a:buClrTx/>
              <a:buNone/>
            </a:pPr>
            <a:endParaRPr lang="it-IT" altLang="it-IT" sz="2200" dirty="0" smtClean="0">
              <a:solidFill>
                <a:schemeClr val="tx1"/>
              </a:solidFill>
            </a:endParaRPr>
          </a:p>
          <a:p>
            <a:pPr marL="0" indent="0" algn="just" defTabSz="685800" eaLnBrk="0" fontAlgn="base" hangingPunct="0">
              <a:spcBef>
                <a:spcPct val="0"/>
              </a:spcBef>
              <a:spcAft>
                <a:spcPct val="0"/>
              </a:spcAft>
              <a:buClrTx/>
              <a:buNone/>
            </a:pPr>
            <a:r>
              <a:rPr lang="it-IT" sz="2200" dirty="0"/>
              <a:t>NB. </a:t>
            </a:r>
            <a:r>
              <a:rPr lang="it-IT" sz="2200" u="sng" dirty="0"/>
              <a:t>profilo della violazione dell’art. 7 della legge n. 241/1990, per omissione della preventiva comunicazione di avvio del procedimento di revoca, in assenza di esplicitate, particolari esigenze di celerità</a:t>
            </a:r>
          </a:p>
          <a:p>
            <a:pPr algn="just" defTabSz="685800" eaLnBrk="0" fontAlgn="base" hangingPunct="0">
              <a:spcBef>
                <a:spcPct val="0"/>
              </a:spcBef>
              <a:spcAft>
                <a:spcPct val="0"/>
              </a:spcAft>
              <a:buClrTx/>
              <a:buAutoNum type="alphaLcParenR"/>
            </a:pPr>
            <a:endParaRPr lang="it-IT" altLang="it-IT" sz="3000" dirty="0" smtClean="0"/>
          </a:p>
          <a:p>
            <a:endParaRPr lang="it-IT" dirty="0"/>
          </a:p>
          <a:p>
            <a:endParaRPr lang="it-IT" dirty="0"/>
          </a:p>
        </p:txBody>
      </p:sp>
    </p:spTree>
    <p:extLst>
      <p:ext uri="{BB962C8B-B14F-4D97-AF65-F5344CB8AC3E}">
        <p14:creationId xmlns:p14="http://schemas.microsoft.com/office/powerpoint/2010/main" val="347269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a:t>Allontanamento ingiustificato (art. 23-</a:t>
            </a:r>
            <a:r>
              <a:rPr lang="it-IT" sz="3200" b="1" i="1" dirty="0"/>
              <a:t>bis</a:t>
            </a:r>
            <a:r>
              <a:rPr lang="it-IT" sz="3200" b="1" dirty="0"/>
              <a:t> </a:t>
            </a:r>
            <a:r>
              <a:rPr lang="it-IT" sz="3200" b="1" dirty="0" err="1"/>
              <a:t>d.lgs</a:t>
            </a:r>
            <a:r>
              <a:rPr lang="it-IT" sz="3200" b="1" dirty="0"/>
              <a:t> 25/2008 aggiunto dall’art. 25 d.lgs. 142/2015)</a:t>
            </a:r>
            <a:br>
              <a:rPr lang="it-IT" sz="3200" b="1" dirty="0"/>
            </a:br>
            <a:endParaRPr lang="en-GB" sz="3200" dirty="0"/>
          </a:p>
        </p:txBody>
      </p:sp>
      <p:sp>
        <p:nvSpPr>
          <p:cNvPr id="3" name="Segnaposto contenuto 2"/>
          <p:cNvSpPr>
            <a:spLocks noGrp="1"/>
          </p:cNvSpPr>
          <p:nvPr>
            <p:ph idx="4294967295"/>
          </p:nvPr>
        </p:nvSpPr>
        <p:spPr>
          <a:xfrm>
            <a:off x="185530" y="2160104"/>
            <a:ext cx="8799443" cy="4452731"/>
          </a:xfrm>
        </p:spPr>
        <p:txBody>
          <a:bodyPr>
            <a:normAutofit fontScale="62500" lnSpcReduction="20000"/>
          </a:bodyPr>
          <a:lstStyle/>
          <a:p>
            <a:pPr marL="0" indent="0" algn="just">
              <a:buNone/>
            </a:pPr>
            <a:r>
              <a:rPr lang="it-IT" sz="3400" dirty="0" smtClean="0"/>
              <a:t>1</a:t>
            </a:r>
            <a:r>
              <a:rPr lang="it-IT" sz="3400" dirty="0"/>
              <a:t>. Nel caso in cui il richiedente si allontana senza giustificato motivo dalle strutture di accoglienza ovvero si sottrae alla misura  del  trattenimento  nei centri di cui all'articolo 14 del decreto legislativo 25 luglio 1998, n. 286, senza aver sostenuto il colloquio di cui all'articolo 12,  la Commissione territoriale </a:t>
            </a:r>
            <a:r>
              <a:rPr lang="it-IT" sz="3400" u="sng" dirty="0"/>
              <a:t>sospende</a:t>
            </a:r>
            <a:r>
              <a:rPr lang="it-IT" sz="3400" dirty="0"/>
              <a:t> l'esame della domanda.    </a:t>
            </a:r>
          </a:p>
          <a:p>
            <a:pPr marL="0" indent="0" algn="just">
              <a:buNone/>
            </a:pPr>
            <a:r>
              <a:rPr lang="it-IT" sz="3400" dirty="0"/>
              <a:t>2. Il richiedente può chiedere per una sola volta la riapertura del procedimento sospeso ai sensi del comma 1,  entro  dodici  mesi dalla sospensione. Trascorso tale termine, la Commissione territoriale dichiara </a:t>
            </a:r>
            <a:r>
              <a:rPr lang="it-IT" sz="3400" u="sng" dirty="0"/>
              <a:t>l'estinzione del procedimento</a:t>
            </a:r>
            <a:r>
              <a:rPr lang="it-IT" sz="3400" dirty="0"/>
              <a:t>. La domanda presentata dal richiedente successivamente alla dichiarazione di estinzione del procedimento è sottoposta  ad  esame  preliminare  ai sensi dell'articolo 29, comma 1-</a:t>
            </a:r>
            <a:r>
              <a:rPr lang="it-IT" sz="3400" i="1" dirty="0"/>
              <a:t>bis</a:t>
            </a:r>
            <a:r>
              <a:rPr lang="it-IT" sz="3400" dirty="0"/>
              <a:t>. In  sede  di  esame preliminare sono valutati i motivi addotti a sostegno  dell'ammissibilità  della domanda comprese le ragioni dell'allontanamento</a:t>
            </a:r>
            <a:r>
              <a:rPr lang="it-IT" sz="3400" dirty="0" smtClean="0"/>
              <a:t>.</a:t>
            </a:r>
            <a:endParaRPr lang="it-IT" sz="3400" dirty="0"/>
          </a:p>
        </p:txBody>
      </p:sp>
    </p:spTree>
    <p:extLst>
      <p:ext uri="{BB962C8B-B14F-4D97-AF65-F5344CB8AC3E}">
        <p14:creationId xmlns:p14="http://schemas.microsoft.com/office/powerpoint/2010/main" val="375321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630602D-8318-4A12-A9C2-48671B81CDC1}"/>
              </a:ext>
            </a:extLst>
          </p:cNvPr>
          <p:cNvSpPr>
            <a:spLocks noGrp="1"/>
          </p:cNvSpPr>
          <p:nvPr>
            <p:ph type="title"/>
          </p:nvPr>
        </p:nvSpPr>
        <p:spPr/>
        <p:txBody>
          <a:bodyPr/>
          <a:lstStyle/>
          <a:p>
            <a:pPr algn="ctr"/>
            <a:r>
              <a:rPr lang="it-IT" b="1" dirty="0"/>
              <a:t>RICONGIUNGIMENTO FAMILIARE</a:t>
            </a:r>
          </a:p>
        </p:txBody>
      </p:sp>
      <p:sp>
        <p:nvSpPr>
          <p:cNvPr id="3" name="Segnaposto contenuto 2">
            <a:extLst>
              <a:ext uri="{FF2B5EF4-FFF2-40B4-BE49-F238E27FC236}">
                <a16:creationId xmlns="" xmlns:a16="http://schemas.microsoft.com/office/drawing/2014/main" id="{5A32F9ED-326E-4CF0-B3C2-349299F27B4E}"/>
              </a:ext>
            </a:extLst>
          </p:cNvPr>
          <p:cNvSpPr>
            <a:spLocks noGrp="1"/>
          </p:cNvSpPr>
          <p:nvPr>
            <p:ph idx="1"/>
          </p:nvPr>
        </p:nvSpPr>
        <p:spPr>
          <a:xfrm>
            <a:off x="253218" y="2052925"/>
            <a:ext cx="8595360" cy="4587026"/>
          </a:xfrm>
        </p:spPr>
        <p:txBody>
          <a:bodyPr>
            <a:normAutofit/>
          </a:bodyPr>
          <a:lstStyle/>
          <a:p>
            <a:pPr algn="just"/>
            <a:r>
              <a:rPr lang="it-IT" b="1" dirty="0"/>
              <a:t>Documentazione relativa al lavoro/reddito </a:t>
            </a:r>
            <a:r>
              <a:rPr lang="it-IT" dirty="0"/>
              <a:t>(da presentare al momento della convocazione presso lo Sportello Unico)</a:t>
            </a:r>
          </a:p>
          <a:p>
            <a:pPr algn="just"/>
            <a:r>
              <a:rPr lang="it-IT" dirty="0"/>
              <a:t>(</a:t>
            </a:r>
            <a:r>
              <a:rPr lang="it-IT" i="1" dirty="0"/>
              <a:t>Non necessaria per gli stranieri a cui è stato riconosciuto lo status di rifugiato e quindi titolari di permesso di soggiorno per asilo e per gli stranieri ammessi alla protezione sussidiaria</a:t>
            </a:r>
            <a:r>
              <a:rPr lang="it-IT" dirty="0"/>
              <a:t>)</a:t>
            </a:r>
          </a:p>
          <a:p>
            <a:pPr algn="just"/>
            <a:r>
              <a:rPr lang="it-IT" b="1" dirty="0"/>
              <a:t>Documentazione relativa all'alloggio </a:t>
            </a:r>
            <a:r>
              <a:rPr lang="it-IT" dirty="0"/>
              <a:t>(da presentare al momento della convocazione presso lo Sportello Unico)</a:t>
            </a:r>
            <a:r>
              <a:rPr lang="it-IT" b="1" dirty="0"/>
              <a:t> </a:t>
            </a:r>
            <a:endParaRPr lang="it-IT" dirty="0"/>
          </a:p>
          <a:p>
            <a:pPr algn="just"/>
            <a:r>
              <a:rPr lang="it-IT" dirty="0"/>
              <a:t>(</a:t>
            </a:r>
            <a:r>
              <a:rPr lang="it-IT" i="1" dirty="0"/>
              <a:t>Non necessaria per gli stranieri a cui è stato riconosciuto lo status di rifugiato e quindi titolari di permesso di soggiorno per asilo, per gli stranieri ammessi alla protezione sussidiaria e per chi ha un permesso per ricerca scientifica</a:t>
            </a:r>
            <a:r>
              <a:rPr lang="it-IT" dirty="0"/>
              <a:t>). </a:t>
            </a:r>
          </a:p>
          <a:p>
            <a:pPr algn="just"/>
            <a:endParaRPr lang="it-IT" dirty="0"/>
          </a:p>
        </p:txBody>
      </p:sp>
    </p:spTree>
    <p:extLst>
      <p:ext uri="{BB962C8B-B14F-4D97-AF65-F5344CB8AC3E}">
        <p14:creationId xmlns:p14="http://schemas.microsoft.com/office/powerpoint/2010/main" val="28811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9248" y="1139683"/>
            <a:ext cx="8574833" cy="5330319"/>
          </a:xfrm>
        </p:spPr>
        <p:txBody>
          <a:bodyPr>
            <a:normAutofit/>
          </a:bodyPr>
          <a:lstStyle/>
          <a:p>
            <a:pPr marL="0" indent="0" algn="just">
              <a:buNone/>
            </a:pPr>
            <a:r>
              <a:rPr lang="it-IT" sz="2400" b="1" dirty="0"/>
              <a:t>DIRETTIVA 2013/32/UE, </a:t>
            </a:r>
            <a:r>
              <a:rPr lang="it-IT" sz="2400" dirty="0"/>
              <a:t>recante procedure comuni ai fini del riconoscimento e della revoca dello status di protezione internazionale</a:t>
            </a:r>
          </a:p>
          <a:p>
            <a:pPr marL="0" indent="0" algn="just">
              <a:buNone/>
            </a:pPr>
            <a:r>
              <a:rPr lang="it-IT" sz="2400" b="1" dirty="0"/>
              <a:t>DIRETTIVA 2013/33/UE, </a:t>
            </a:r>
            <a:r>
              <a:rPr lang="it-IT" sz="2400" dirty="0"/>
              <a:t>recante norme relative all’accoglienza dei richiedenti protezione internazionale</a:t>
            </a:r>
          </a:p>
          <a:p>
            <a:pPr marL="0" indent="0" algn="just">
              <a:buNone/>
            </a:pPr>
            <a:endParaRPr lang="it-IT" sz="2400" dirty="0"/>
          </a:p>
          <a:p>
            <a:pPr marL="0" indent="0" algn="just">
              <a:buNone/>
            </a:pPr>
            <a:r>
              <a:rPr lang="it-IT" sz="2400" dirty="0"/>
              <a:t>…recepite in Italia con il </a:t>
            </a:r>
            <a:r>
              <a:rPr lang="it-IT" sz="2400" b="1" dirty="0"/>
              <a:t>Decreto Legislativo 18 agosto 2015, n. 142</a:t>
            </a:r>
            <a:r>
              <a:rPr lang="it-IT" sz="2400" dirty="0"/>
              <a:t>, come modificato dal </a:t>
            </a:r>
            <a:r>
              <a:rPr lang="it-IT" sz="2400" b="1" dirty="0"/>
              <a:t>Decreto Legge 17 febbraio 2017, n. 13 </a:t>
            </a:r>
            <a:r>
              <a:rPr lang="it-IT" sz="2400" b="1" dirty="0" err="1"/>
              <a:t>conv</a:t>
            </a:r>
            <a:r>
              <a:rPr lang="it-IT" sz="2400" b="1" dirty="0"/>
              <a:t>. in L. n. 13 aprile 2017, n. 46 e dal DL 113/2018, </a:t>
            </a:r>
            <a:r>
              <a:rPr lang="it-IT" sz="2400" b="1" dirty="0" err="1"/>
              <a:t>conv</a:t>
            </a:r>
            <a:r>
              <a:rPr lang="it-IT" sz="2400" b="1" dirty="0"/>
              <a:t>. In L. n. 132/2018</a:t>
            </a:r>
            <a:endParaRPr lang="it-IT" sz="2400" dirty="0"/>
          </a:p>
        </p:txBody>
      </p:sp>
    </p:spTree>
    <p:extLst>
      <p:ext uri="{BB962C8B-B14F-4D97-AF65-F5344CB8AC3E}">
        <p14:creationId xmlns:p14="http://schemas.microsoft.com/office/powerpoint/2010/main" val="124635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783" y="1437728"/>
            <a:ext cx="8733182" cy="5002829"/>
          </a:xfrm>
        </p:spPr>
        <p:txBody>
          <a:bodyPr>
            <a:normAutofit/>
          </a:bodyPr>
          <a:lstStyle/>
          <a:p>
            <a:pPr algn="just"/>
            <a:r>
              <a:rPr lang="it-IT" b="1" dirty="0"/>
              <a:t>Ambito di applicazione (art. 1)</a:t>
            </a:r>
            <a:r>
              <a:rPr lang="it-IT" dirty="0"/>
              <a:t>: le misure di accoglienza si applicano ai richiedenti protezione internazionale presenti sul territorio nazionale, </a:t>
            </a:r>
            <a:r>
              <a:rPr lang="it-IT" dirty="0" smtClean="0"/>
              <a:t>incluse </a:t>
            </a:r>
            <a:r>
              <a:rPr lang="it-IT" dirty="0"/>
              <a:t>le frontiere, le zone di transito e le acque </a:t>
            </a:r>
            <a:r>
              <a:rPr lang="it-IT" dirty="0" smtClean="0"/>
              <a:t>territoriali. Si applicano anche a coloro </a:t>
            </a:r>
            <a:r>
              <a:rPr lang="it-IT" dirty="0"/>
              <a:t>che sono soggetti alla cd procedura Dublino. Le misure di accoglienza si applicano dal momento della manifestazione della volontà di chiedere protezione internazionale.</a:t>
            </a:r>
          </a:p>
          <a:p>
            <a:pPr algn="just"/>
            <a:r>
              <a:rPr lang="it-IT" b="1" dirty="0"/>
              <a:t>Titolo di soggiorno (art. 4)</a:t>
            </a:r>
            <a:r>
              <a:rPr lang="it-IT" dirty="0"/>
              <a:t>: il richiedente protezione internazionale ha diritto al rilascio di un permesso di soggiorno della durata di sei mesi, rinnovabile, che </a:t>
            </a:r>
            <a:r>
              <a:rPr lang="it-IT" u="sng" dirty="0"/>
              <a:t>consente lo svolgimento di attività lavorativa decorsi due mesi dalla presentazione della domanda di protezione internazionale</a:t>
            </a:r>
            <a:r>
              <a:rPr lang="it-IT" dirty="0"/>
              <a:t>. Al momento della presentazione della domanda di protezione internazionale, e contestualmente alla sua verbalizzazione, al richiedente è consegnata una ricevuta che costituisce un permesso di soggiorno provvisorio</a:t>
            </a:r>
            <a:r>
              <a:rPr lang="it-IT" dirty="0" smtClean="0"/>
              <a:t>.</a:t>
            </a:r>
            <a:endParaRPr lang="it-IT" dirty="0"/>
          </a:p>
        </p:txBody>
      </p:sp>
      <p:sp>
        <p:nvSpPr>
          <p:cNvPr id="4" name="Titolo 1">
            <a:extLst>
              <a:ext uri="{FF2B5EF4-FFF2-40B4-BE49-F238E27FC236}">
                <a16:creationId xmlns="" xmlns:a16="http://schemas.microsoft.com/office/drawing/2014/main" id="{A67DB230-F2F7-427B-BE8F-9DC75FCC5227}"/>
              </a:ext>
            </a:extLst>
          </p:cNvPr>
          <p:cNvSpPr>
            <a:spLocks noGrp="1"/>
          </p:cNvSpPr>
          <p:nvPr>
            <p:ph type="title"/>
          </p:nvPr>
        </p:nvSpPr>
        <p:spPr>
          <a:xfrm>
            <a:off x="484710" y="452718"/>
            <a:ext cx="7055380" cy="717714"/>
          </a:xfrm>
        </p:spPr>
        <p:txBody>
          <a:bodyPr/>
          <a:lstStyle/>
          <a:p>
            <a:r>
              <a:rPr lang="it-IT" dirty="0"/>
              <a:t>D.lgs. n. 142/2015</a:t>
            </a:r>
            <a:endParaRPr lang="it-IT" dirty="0"/>
          </a:p>
        </p:txBody>
      </p:sp>
    </p:spTree>
    <p:extLst>
      <p:ext uri="{BB962C8B-B14F-4D97-AF65-F5344CB8AC3E}">
        <p14:creationId xmlns:p14="http://schemas.microsoft.com/office/powerpoint/2010/main" val="160426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67DB230-F2F7-427B-BE8F-9DC75FCC5227}"/>
              </a:ext>
            </a:extLst>
          </p:cNvPr>
          <p:cNvSpPr>
            <a:spLocks noGrp="1"/>
          </p:cNvSpPr>
          <p:nvPr>
            <p:ph type="title"/>
          </p:nvPr>
        </p:nvSpPr>
        <p:spPr>
          <a:xfrm>
            <a:off x="484710" y="452718"/>
            <a:ext cx="7055380" cy="717714"/>
          </a:xfrm>
        </p:spPr>
        <p:txBody>
          <a:bodyPr/>
          <a:lstStyle/>
          <a:p>
            <a:r>
              <a:rPr lang="it-IT" dirty="0" smtClean="0"/>
              <a:t>L. 132/2018</a:t>
            </a:r>
            <a:endParaRPr lang="it-IT" dirty="0"/>
          </a:p>
        </p:txBody>
      </p:sp>
      <p:sp>
        <p:nvSpPr>
          <p:cNvPr id="3" name="Segnaposto contenuto 2">
            <a:extLst>
              <a:ext uri="{FF2B5EF4-FFF2-40B4-BE49-F238E27FC236}">
                <a16:creationId xmlns="" xmlns:a16="http://schemas.microsoft.com/office/drawing/2014/main" id="{DA80D262-98B1-4F19-A605-5780061B14A4}"/>
              </a:ext>
            </a:extLst>
          </p:cNvPr>
          <p:cNvSpPr>
            <a:spLocks noGrp="1"/>
          </p:cNvSpPr>
          <p:nvPr>
            <p:ph idx="1"/>
          </p:nvPr>
        </p:nvSpPr>
        <p:spPr>
          <a:xfrm>
            <a:off x="121920" y="1328929"/>
            <a:ext cx="8363712" cy="4919478"/>
          </a:xfrm>
        </p:spPr>
        <p:txBody>
          <a:bodyPr>
            <a:normAutofit/>
          </a:bodyPr>
          <a:lstStyle/>
          <a:p>
            <a:pPr marL="0" indent="0">
              <a:buNone/>
            </a:pPr>
            <a:r>
              <a:rPr lang="it-IT" b="1" dirty="0"/>
              <a:t>Art. 12  </a:t>
            </a:r>
            <a:r>
              <a:rPr lang="it-IT" b="1" dirty="0" smtClean="0"/>
              <a:t>Disposizioni </a:t>
            </a:r>
            <a:r>
              <a:rPr lang="it-IT" b="1" dirty="0"/>
              <a:t>in materia di accoglienza </a:t>
            </a:r>
            <a:r>
              <a:rPr lang="it-IT" b="1" dirty="0" smtClean="0"/>
              <a:t>dei </a:t>
            </a:r>
            <a:r>
              <a:rPr lang="it-IT" b="1" dirty="0"/>
              <a:t>richiedenti asilo </a:t>
            </a:r>
            <a:endParaRPr lang="it-IT" dirty="0"/>
          </a:p>
          <a:p>
            <a:pPr algn="just"/>
            <a:r>
              <a:rPr lang="it-IT" dirty="0"/>
              <a:t>Gli enti locali che  prestano  servizi  di  accoglienza  per  i titolari di protezione internazionale e per i  minori  stranieri  non accompagnati, che beneficiano del  sostegno  finanziario  ministeriale possono accogliere nell'ambito dei medesimi servizi anche  i titolari dei permessi di soggiorno “per casi speciali” qualora  non  accedano  a sistemi di protezione specificamente dedicati.</a:t>
            </a:r>
          </a:p>
          <a:p>
            <a:r>
              <a:rPr lang="it-IT" dirty="0"/>
              <a:t>SPRAR---solo per chi ha ottenuto protezione internazionale (NO UMANITARIA) e MSNA.</a:t>
            </a:r>
          </a:p>
          <a:p>
            <a:r>
              <a:rPr lang="it-IT" dirty="0"/>
              <a:t>v. Circolare servizio centrale del 25.10.2018</a:t>
            </a:r>
          </a:p>
        </p:txBody>
      </p:sp>
    </p:spTree>
    <p:extLst>
      <p:ext uri="{BB962C8B-B14F-4D97-AF65-F5344CB8AC3E}">
        <p14:creationId xmlns:p14="http://schemas.microsoft.com/office/powerpoint/2010/main" val="408781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819491"/>
          </a:xfrm>
        </p:spPr>
        <p:txBody>
          <a:bodyPr/>
          <a:lstStyle/>
          <a:p>
            <a:r>
              <a:rPr lang="it-IT" dirty="0"/>
              <a:t>D.lgs. n. 142/2015</a:t>
            </a:r>
            <a:endParaRPr lang="en-GB" dirty="0"/>
          </a:p>
        </p:txBody>
      </p:sp>
      <p:sp>
        <p:nvSpPr>
          <p:cNvPr id="3" name="Segnaposto contenuto 2"/>
          <p:cNvSpPr>
            <a:spLocks noGrp="1"/>
          </p:cNvSpPr>
          <p:nvPr>
            <p:ph idx="4294967295"/>
          </p:nvPr>
        </p:nvSpPr>
        <p:spPr>
          <a:xfrm>
            <a:off x="-1" y="1908175"/>
            <a:ext cx="8640417" cy="4624388"/>
          </a:xfrm>
        </p:spPr>
        <p:txBody>
          <a:bodyPr>
            <a:normAutofit/>
          </a:bodyPr>
          <a:lstStyle/>
          <a:p>
            <a:pPr algn="just"/>
            <a:r>
              <a:rPr lang="it-IT" sz="2400" b="1" dirty="0"/>
              <a:t>Documento di viaggio (art. 4, co. 5)</a:t>
            </a:r>
            <a:r>
              <a:rPr lang="it-IT" sz="2400" dirty="0"/>
              <a:t>: la Questura può fornire al richiedente un documento di viaggio quando sussistono gravi ragioni umanitarie che ne rendono necessaria la presenza in un altro Stato.</a:t>
            </a:r>
          </a:p>
          <a:p>
            <a:pPr algn="just"/>
            <a:r>
              <a:rPr lang="it-IT" sz="2400" b="1" dirty="0"/>
              <a:t>Domicilio (art. 5)</a:t>
            </a:r>
            <a:r>
              <a:rPr lang="it-IT" sz="2400" dirty="0"/>
              <a:t>: l’obbligo di comunicazione di un domicilio è assolto tramite dichiarazione da riportare nella domanda di protezione internazionale. Perciò ai fini della presentazione della domanda non è richiesta alcuna altra allegazione di documenti concernenti il domicilio</a:t>
            </a:r>
            <a:r>
              <a:rPr lang="it-IT" sz="2400" dirty="0" smtClean="0"/>
              <a:t>.</a:t>
            </a:r>
            <a:endParaRPr lang="it-IT" sz="2400" dirty="0"/>
          </a:p>
        </p:txBody>
      </p:sp>
      <p:sp>
        <p:nvSpPr>
          <p:cNvPr id="4" name="Rettangolo 3"/>
          <p:cNvSpPr/>
          <p:nvPr/>
        </p:nvSpPr>
        <p:spPr>
          <a:xfrm>
            <a:off x="3517865" y="3244334"/>
            <a:ext cx="2108269" cy="369332"/>
          </a:xfrm>
          <a:prstGeom prst="rect">
            <a:avLst/>
          </a:prstGeom>
        </p:spPr>
        <p:txBody>
          <a:bodyPr wrap="none">
            <a:spAutoFit/>
          </a:bodyPr>
          <a:lstStyle/>
          <a:p>
            <a:r>
              <a:rPr lang="it-IT" dirty="0"/>
              <a:t>D.lgs. n. 142/2015</a:t>
            </a:r>
            <a:endParaRPr lang="en-GB" dirty="0"/>
          </a:p>
        </p:txBody>
      </p:sp>
    </p:spTree>
    <p:extLst>
      <p:ext uri="{BB962C8B-B14F-4D97-AF65-F5344CB8AC3E}">
        <p14:creationId xmlns:p14="http://schemas.microsoft.com/office/powerpoint/2010/main" val="250803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79576"/>
            <a:ext cx="8229600" cy="5340096"/>
          </a:xfrm>
        </p:spPr>
        <p:txBody>
          <a:bodyPr>
            <a:normAutofit lnSpcReduction="10000"/>
          </a:bodyPr>
          <a:lstStyle/>
          <a:p>
            <a:pPr marL="0" indent="0" algn="just">
              <a:buNone/>
            </a:pPr>
            <a:r>
              <a:rPr lang="it-IT" b="1" dirty="0" smtClean="0"/>
              <a:t>Trattenimento </a:t>
            </a:r>
            <a:r>
              <a:rPr lang="it-IT" b="1" dirty="0"/>
              <a:t>(art. 6)</a:t>
            </a:r>
            <a:r>
              <a:rPr lang="it-IT" dirty="0"/>
              <a:t>: è introdotta una nuova ipotesi di trattenimento del richiedente protezione internazionale nell’ipotesi in cui sussista il rischio di fuga. Il rischio di fuga deve essere accertato con una valutazione </a:t>
            </a:r>
            <a:r>
              <a:rPr lang="it-IT" u="sng" dirty="0"/>
              <a:t>caso per caso </a:t>
            </a:r>
            <a:r>
              <a:rPr lang="it-IT" dirty="0"/>
              <a:t>nelle ipotesi in cui il richiedente abbia fatto ricorso sistematicamente a dichiarazioni ed attestazioni false sulle proprie generalità al solo fine di evitare l’adozione e l’esecuzione di un provvedimento di espulsione o non ha ottemperato ad uno dei provvedimenti di cui all’art. 13, commi 5, 5.2 e 13 o all’art. 14 d.lgs. n. 286798. </a:t>
            </a:r>
          </a:p>
          <a:p>
            <a:pPr marL="0" indent="0" algn="just">
              <a:buNone/>
            </a:pPr>
            <a:r>
              <a:rPr lang="it-IT" dirty="0" smtClean="0"/>
              <a:t>Il </a:t>
            </a:r>
            <a:r>
              <a:rPr lang="it-IT" b="1" dirty="0"/>
              <a:t>trattenimento</a:t>
            </a:r>
            <a:r>
              <a:rPr lang="it-IT" dirty="0"/>
              <a:t> del richiedente asilo </a:t>
            </a:r>
            <a:r>
              <a:rPr lang="it-IT" dirty="0" smtClean="0"/>
              <a:t>deve </a:t>
            </a:r>
            <a:r>
              <a:rPr lang="it-IT" dirty="0"/>
              <a:t>essere applicato come </a:t>
            </a:r>
            <a:r>
              <a:rPr lang="it-IT" i="1" dirty="0" err="1"/>
              <a:t>extrema</a:t>
            </a:r>
            <a:r>
              <a:rPr lang="it-IT" i="1" dirty="0"/>
              <a:t> ratio</a:t>
            </a:r>
            <a:r>
              <a:rPr lang="it-IT" dirty="0"/>
              <a:t>, nel senso che può essere disposto o prorogato soltanto se nel caso concreto non sia applicabile più efficacemente nessuna tra le misure meno coercitive alternative al trattenimento indicate nell’art. 14, co. 1-</a:t>
            </a:r>
            <a:r>
              <a:rPr lang="it-IT" i="1" dirty="0"/>
              <a:t>bis</a:t>
            </a:r>
            <a:r>
              <a:rPr lang="it-IT" dirty="0"/>
              <a:t>, d.lgs. 286/98. </a:t>
            </a:r>
          </a:p>
          <a:p>
            <a:pPr marL="0" indent="0" algn="just">
              <a:buNone/>
            </a:pPr>
            <a:r>
              <a:rPr lang="it-IT" dirty="0"/>
              <a:t>La durata massima del trattenimento ai fini dell’esame della domanda di protezione internazionale è fissata in </a:t>
            </a:r>
            <a:r>
              <a:rPr lang="it-IT" u="sng" dirty="0"/>
              <a:t>un periodo massimo complessivo di 12 mesi</a:t>
            </a:r>
            <a:r>
              <a:rPr lang="it-IT" dirty="0"/>
              <a:t>. </a:t>
            </a:r>
          </a:p>
        </p:txBody>
      </p:sp>
    </p:spTree>
    <p:extLst>
      <p:ext uri="{BB962C8B-B14F-4D97-AF65-F5344CB8AC3E}">
        <p14:creationId xmlns:p14="http://schemas.microsoft.com/office/powerpoint/2010/main" val="354567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9374F3B-B31D-4C01-82EA-7E4376020E88}"/>
              </a:ext>
            </a:extLst>
          </p:cNvPr>
          <p:cNvSpPr>
            <a:spLocks noGrp="1"/>
          </p:cNvSpPr>
          <p:nvPr>
            <p:ph type="title"/>
          </p:nvPr>
        </p:nvSpPr>
        <p:spPr>
          <a:xfrm>
            <a:off x="606504" y="318869"/>
            <a:ext cx="7053542" cy="766219"/>
          </a:xfrm>
        </p:spPr>
        <p:txBody>
          <a:bodyPr/>
          <a:lstStyle/>
          <a:p>
            <a:r>
              <a:rPr lang="it-IT" dirty="0" smtClean="0"/>
              <a:t>L. 132/2018</a:t>
            </a:r>
            <a:endParaRPr lang="it-IT" dirty="0"/>
          </a:p>
        </p:txBody>
      </p:sp>
      <p:sp>
        <p:nvSpPr>
          <p:cNvPr id="3" name="Segnaposto contenuto 2">
            <a:extLst>
              <a:ext uri="{FF2B5EF4-FFF2-40B4-BE49-F238E27FC236}">
                <a16:creationId xmlns="" xmlns:a16="http://schemas.microsoft.com/office/drawing/2014/main" id="{5D9A401D-D2B5-41D5-8F74-845C51E09ECE}"/>
              </a:ext>
            </a:extLst>
          </p:cNvPr>
          <p:cNvSpPr>
            <a:spLocks noGrp="1"/>
          </p:cNvSpPr>
          <p:nvPr>
            <p:ph idx="1"/>
          </p:nvPr>
        </p:nvSpPr>
        <p:spPr>
          <a:xfrm>
            <a:off x="326572" y="1304544"/>
            <a:ext cx="8338456" cy="5356507"/>
          </a:xfrm>
        </p:spPr>
        <p:txBody>
          <a:bodyPr>
            <a:normAutofit/>
          </a:bodyPr>
          <a:lstStyle/>
          <a:p>
            <a:pPr algn="just"/>
            <a:r>
              <a:rPr lang="it-IT" altLang="it-IT" sz="2400" b="1" dirty="0">
                <a:ea typeface="Times New Roman" panose="02020603050405020304" pitchFamily="18" charset="0"/>
                <a:cs typeface="Calibri" panose="020F0502020204030204" pitchFamily="34" charset="0"/>
              </a:rPr>
              <a:t>ART 2- Prolungamento della durata massima del trattenimento dello  straniero (da 90 a 180 gg)   nei Centri di permanenza per il rimpatrio  e disposizioni  per  la realizzazione dei medesimi </a:t>
            </a:r>
            <a:r>
              <a:rPr lang="it-IT" altLang="it-IT" sz="2400" b="1" dirty="0" smtClean="0">
                <a:ea typeface="Times New Roman" panose="02020603050405020304" pitchFamily="18" charset="0"/>
                <a:cs typeface="Calibri" panose="020F0502020204030204" pitchFamily="34" charset="0"/>
              </a:rPr>
              <a:t>Centri</a:t>
            </a:r>
          </a:p>
          <a:p>
            <a:pPr algn="just"/>
            <a:endParaRPr lang="it-IT" altLang="it-IT" sz="2400" b="1" dirty="0">
              <a:ea typeface="Times New Roman" panose="02020603050405020304" pitchFamily="18" charset="0"/>
              <a:cs typeface="Calibri" panose="020F0502020204030204" pitchFamily="34" charset="0"/>
            </a:endParaRPr>
          </a:p>
          <a:p>
            <a:pPr algn="just"/>
            <a:r>
              <a:rPr lang="it-IT" altLang="it-IT" sz="2400" b="1" dirty="0">
                <a:ea typeface="Times New Roman" panose="02020603050405020304" pitchFamily="18" charset="0"/>
                <a:cs typeface="Calibri" panose="020F0502020204030204" pitchFamily="34" charset="0"/>
              </a:rPr>
              <a:t>ART 3- Trattenimento per la determinazione o la  verifica </a:t>
            </a:r>
            <a:r>
              <a:rPr lang="it-IT" altLang="it-IT" sz="2400" b="1" dirty="0" err="1">
                <a:ea typeface="Times New Roman" panose="02020603050405020304" pitchFamily="18" charset="0"/>
                <a:cs typeface="Calibri" panose="020F0502020204030204" pitchFamily="34" charset="0"/>
              </a:rPr>
              <a:t>dell'identita'</a:t>
            </a:r>
            <a:r>
              <a:rPr lang="it-IT" altLang="it-IT" sz="2400" b="1" dirty="0">
                <a:ea typeface="Times New Roman" panose="02020603050405020304" pitchFamily="18" charset="0"/>
                <a:cs typeface="Calibri" panose="020F0502020204030204" pitchFamily="34" charset="0"/>
              </a:rPr>
              <a:t>  e della cittadinanza dei richiedenti asilo</a:t>
            </a:r>
            <a:r>
              <a:rPr lang="it-IT" altLang="it-IT" sz="2400" dirty="0">
                <a:ea typeface="Times New Roman" panose="02020603050405020304" pitchFamily="18" charset="0"/>
                <a:cs typeface="Calibri" panose="020F0502020204030204" pitchFamily="34" charset="0"/>
              </a:rPr>
              <a:t> (trattenimento in locali appositi degli HOTSPOT per 30 gg ex art 10 ter tu </a:t>
            </a:r>
            <a:r>
              <a:rPr lang="it-IT" altLang="it-IT" sz="2400" dirty="0" err="1">
                <a:ea typeface="Times New Roman" panose="02020603050405020304" pitchFamily="18" charset="0"/>
                <a:cs typeface="Calibri" panose="020F0502020204030204" pitchFamily="34" charset="0"/>
              </a:rPr>
              <a:t>imm</a:t>
            </a:r>
            <a:r>
              <a:rPr lang="it-IT" altLang="it-IT" sz="2400" dirty="0">
                <a:ea typeface="Times New Roman" panose="02020603050405020304" pitchFamily="18" charset="0"/>
                <a:cs typeface="Calibri" panose="020F0502020204030204" pitchFamily="34" charset="0"/>
              </a:rPr>
              <a:t>-- per  la determinazione  o  la verifica </a:t>
            </a:r>
            <a:r>
              <a:rPr lang="it-IT" altLang="it-IT" sz="2400" dirty="0" err="1">
                <a:ea typeface="Times New Roman" panose="02020603050405020304" pitchFamily="18" charset="0"/>
                <a:cs typeface="Calibri" panose="020F0502020204030204" pitchFamily="34" charset="0"/>
              </a:rPr>
              <a:t>dell'identita'</a:t>
            </a:r>
            <a:r>
              <a:rPr lang="it-IT" altLang="it-IT" sz="2400" dirty="0">
                <a:ea typeface="Times New Roman" panose="02020603050405020304" pitchFamily="18" charset="0"/>
                <a:cs typeface="Calibri" panose="020F0502020204030204" pitchFamily="34" charset="0"/>
              </a:rPr>
              <a:t> o  della  cittadinanza.----in caso di esito negativo, CPR ex art 14 tu </a:t>
            </a:r>
            <a:r>
              <a:rPr lang="it-IT" altLang="it-IT" sz="2400" dirty="0" err="1">
                <a:ea typeface="Times New Roman" panose="02020603050405020304" pitchFamily="18" charset="0"/>
                <a:cs typeface="Calibri" panose="020F0502020204030204" pitchFamily="34" charset="0"/>
              </a:rPr>
              <a:t>Imm</a:t>
            </a:r>
            <a:r>
              <a:rPr lang="it-IT" altLang="it-IT" sz="2400" dirty="0" smtClean="0">
                <a:ea typeface="Times New Roman" panose="02020603050405020304" pitchFamily="18" charset="0"/>
                <a:cs typeface="Calibri" panose="020F0502020204030204" pitchFamily="34" charset="0"/>
              </a:rPr>
              <a:t>.)</a:t>
            </a:r>
            <a:endParaRPr lang="it-IT" altLang="it-IT" sz="2400" dirty="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0448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9374F3B-B31D-4C01-82EA-7E4376020E88}"/>
              </a:ext>
            </a:extLst>
          </p:cNvPr>
          <p:cNvSpPr>
            <a:spLocks noGrp="1"/>
          </p:cNvSpPr>
          <p:nvPr>
            <p:ph type="title"/>
          </p:nvPr>
        </p:nvSpPr>
        <p:spPr>
          <a:xfrm>
            <a:off x="606504" y="318869"/>
            <a:ext cx="7053542" cy="766219"/>
          </a:xfrm>
        </p:spPr>
        <p:txBody>
          <a:bodyPr/>
          <a:lstStyle/>
          <a:p>
            <a:r>
              <a:rPr lang="it-IT" dirty="0" smtClean="0"/>
              <a:t>L. 132/2018</a:t>
            </a:r>
            <a:endParaRPr lang="it-IT" dirty="0"/>
          </a:p>
        </p:txBody>
      </p:sp>
      <p:sp>
        <p:nvSpPr>
          <p:cNvPr id="3" name="Segnaposto contenuto 2">
            <a:extLst>
              <a:ext uri="{FF2B5EF4-FFF2-40B4-BE49-F238E27FC236}">
                <a16:creationId xmlns="" xmlns:a16="http://schemas.microsoft.com/office/drawing/2014/main" id="{5D9A401D-D2B5-41D5-8F74-845C51E09ECE}"/>
              </a:ext>
            </a:extLst>
          </p:cNvPr>
          <p:cNvSpPr>
            <a:spLocks noGrp="1"/>
          </p:cNvSpPr>
          <p:nvPr>
            <p:ph idx="1"/>
          </p:nvPr>
        </p:nvSpPr>
        <p:spPr>
          <a:xfrm>
            <a:off x="326572" y="1304544"/>
            <a:ext cx="8488244" cy="5356507"/>
          </a:xfrm>
        </p:spPr>
        <p:txBody>
          <a:bodyPr>
            <a:normAutofit/>
          </a:bodyPr>
          <a:lstStyle/>
          <a:p>
            <a:pPr algn="just"/>
            <a:r>
              <a:rPr lang="it-IT" altLang="it-IT" b="1" dirty="0" smtClean="0">
                <a:ea typeface="Times New Roman" panose="02020603050405020304" pitchFamily="18" charset="0"/>
                <a:cs typeface="Calibri" panose="020F0502020204030204" pitchFamily="34" charset="0"/>
              </a:rPr>
              <a:t>ART </a:t>
            </a:r>
            <a:r>
              <a:rPr lang="it-IT" altLang="it-IT" b="1" dirty="0">
                <a:ea typeface="Times New Roman" panose="02020603050405020304" pitchFamily="18" charset="0"/>
                <a:cs typeface="Calibri" panose="020F0502020204030204" pitchFamily="34" charset="0"/>
              </a:rPr>
              <a:t>4- Disposizioni in materia di </a:t>
            </a:r>
            <a:r>
              <a:rPr lang="it-IT" altLang="it-IT" b="1" dirty="0" err="1">
                <a:ea typeface="Times New Roman" panose="02020603050405020304" pitchFamily="18" charset="0"/>
                <a:cs typeface="Calibri" panose="020F0502020204030204" pitchFamily="34" charset="0"/>
              </a:rPr>
              <a:t>modalita'</a:t>
            </a:r>
            <a:r>
              <a:rPr lang="it-IT" altLang="it-IT" b="1" dirty="0">
                <a:ea typeface="Times New Roman" panose="02020603050405020304" pitchFamily="18" charset="0"/>
                <a:cs typeface="Calibri" panose="020F0502020204030204" pitchFamily="34" charset="0"/>
              </a:rPr>
              <a:t> di esecuzione dell'espulsione</a:t>
            </a:r>
            <a:r>
              <a:rPr lang="it-IT" altLang="it-IT" dirty="0">
                <a:ea typeface="Times New Roman" panose="02020603050405020304" pitchFamily="18" charset="0"/>
                <a:cs typeface="Calibri" panose="020F0502020204030204" pitchFamily="34" charset="0"/>
              </a:rPr>
              <a:t> ---in mancanza di CPR vicini o di posti disponibili: il giudice di pace, su richiesta del questore, con il decreto di  fissazione  dell'udienza  di  convalida,  </a:t>
            </a:r>
            <a:r>
              <a:rPr lang="it-IT" altLang="it-IT" dirty="0" err="1">
                <a:ea typeface="Times New Roman" panose="02020603050405020304" pitchFamily="18" charset="0"/>
                <a:cs typeface="Calibri" panose="020F0502020204030204" pitchFamily="34" charset="0"/>
              </a:rPr>
              <a:t>puo'</a:t>
            </a:r>
            <a:r>
              <a:rPr lang="it-IT" altLang="it-IT" dirty="0">
                <a:ea typeface="Times New Roman" panose="02020603050405020304" pitchFamily="18" charset="0"/>
                <a:cs typeface="Calibri" panose="020F0502020204030204" pitchFamily="34" charset="0"/>
              </a:rPr>
              <a:t>   autorizzare   la temporanea permanenza dello  straniero,  sino  alla  definizione  del procedimento  di  convalida  in  strutture  diverse  e  idonee  nella </a:t>
            </a:r>
            <a:r>
              <a:rPr lang="it-IT" altLang="it-IT" dirty="0" err="1">
                <a:ea typeface="Times New Roman" panose="02020603050405020304" pitchFamily="18" charset="0"/>
                <a:cs typeface="Calibri" panose="020F0502020204030204" pitchFamily="34" charset="0"/>
              </a:rPr>
              <a:t>disponibilita'</a:t>
            </a:r>
            <a:r>
              <a:rPr lang="it-IT" altLang="it-IT" dirty="0">
                <a:ea typeface="Times New Roman" panose="02020603050405020304" pitchFamily="18" charset="0"/>
                <a:cs typeface="Calibri" panose="020F0502020204030204" pitchFamily="34" charset="0"/>
              </a:rPr>
              <a:t>  </a:t>
            </a:r>
            <a:r>
              <a:rPr lang="it-IT" altLang="it-IT" dirty="0" err="1">
                <a:ea typeface="Times New Roman" panose="02020603050405020304" pitchFamily="18" charset="0"/>
                <a:cs typeface="Calibri" panose="020F0502020204030204" pitchFamily="34" charset="0"/>
              </a:rPr>
              <a:t>dell'Autorita'</a:t>
            </a:r>
            <a:r>
              <a:rPr lang="it-IT" altLang="it-IT" dirty="0">
                <a:ea typeface="Times New Roman" panose="02020603050405020304" pitchFamily="18" charset="0"/>
                <a:cs typeface="Calibri" panose="020F0502020204030204" pitchFamily="34" charset="0"/>
              </a:rPr>
              <a:t>  di  pubblica  sicurezza.  Qualora  le condizioni  di  cui  al  periodo  precedente  permangono  anche  dopo l'udienza di convalida, il giudice </a:t>
            </a:r>
            <a:r>
              <a:rPr lang="it-IT" altLang="it-IT" dirty="0" err="1">
                <a:ea typeface="Times New Roman" panose="02020603050405020304" pitchFamily="18" charset="0"/>
                <a:cs typeface="Calibri" panose="020F0502020204030204" pitchFamily="34" charset="0"/>
              </a:rPr>
              <a:t>puo'</a:t>
            </a:r>
            <a:r>
              <a:rPr lang="it-IT" altLang="it-IT" dirty="0">
                <a:ea typeface="Times New Roman" panose="02020603050405020304" pitchFamily="18" charset="0"/>
                <a:cs typeface="Calibri" panose="020F0502020204030204" pitchFamily="34" charset="0"/>
              </a:rPr>
              <a:t> autorizzare la permanenza, in locali  idonei  presso  l'ufficio  di  frontiera  interessato,   sino all'esecuzione dell'effettivo allontanamento e </a:t>
            </a:r>
            <a:r>
              <a:rPr lang="it-IT" altLang="it-IT" u="sng" dirty="0">
                <a:ea typeface="Times New Roman" panose="02020603050405020304" pitchFamily="18" charset="0"/>
                <a:cs typeface="Calibri" panose="020F0502020204030204" pitchFamily="34" charset="0"/>
              </a:rPr>
              <a:t>comunque non oltre  le quarantotto ore successive all'udienza di convalida --- </a:t>
            </a:r>
            <a:r>
              <a:rPr lang="it-IT" altLang="it-IT" dirty="0">
                <a:ea typeface="Times New Roman" panose="02020603050405020304" pitchFamily="18" charset="0"/>
                <a:cs typeface="Calibri" panose="020F0502020204030204" pitchFamily="34" charset="0"/>
              </a:rPr>
              <a:t>si  provvede  a valere sulle risorse  del  Fondo  Asilo,  Migrazione  e  Integrazione(FAMI), cofinanziato  dall'Unione  europea   per   il   periodo   di programmazione 2014-2020. </a:t>
            </a:r>
            <a:endParaRPr lang="it-IT" altLang="it-IT" sz="2700" dirty="0"/>
          </a:p>
          <a:p>
            <a:pPr algn="just"/>
            <a:endParaRPr lang="it-IT" dirty="0"/>
          </a:p>
        </p:txBody>
      </p:sp>
    </p:spTree>
    <p:extLst>
      <p:ext uri="{BB962C8B-B14F-4D97-AF65-F5344CB8AC3E}">
        <p14:creationId xmlns:p14="http://schemas.microsoft.com/office/powerpoint/2010/main" val="59501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739978"/>
          </a:xfrm>
        </p:spPr>
        <p:txBody>
          <a:bodyPr/>
          <a:lstStyle/>
          <a:p>
            <a:r>
              <a:rPr lang="it-IT" dirty="0"/>
              <a:t>D.lgs. n. 142/2015</a:t>
            </a:r>
            <a:endParaRPr lang="en-GB" dirty="0"/>
          </a:p>
        </p:txBody>
      </p:sp>
      <p:sp>
        <p:nvSpPr>
          <p:cNvPr id="3" name="Segnaposto contenuto 2"/>
          <p:cNvSpPr>
            <a:spLocks noGrp="1"/>
          </p:cNvSpPr>
          <p:nvPr>
            <p:ph idx="4294967295"/>
          </p:nvPr>
        </p:nvSpPr>
        <p:spPr>
          <a:xfrm>
            <a:off x="311012" y="1630018"/>
            <a:ext cx="8448675" cy="4610998"/>
          </a:xfrm>
        </p:spPr>
        <p:txBody>
          <a:bodyPr/>
          <a:lstStyle/>
          <a:p>
            <a:pPr marL="0" indent="0" algn="just">
              <a:buNone/>
            </a:pPr>
            <a:r>
              <a:rPr lang="it-IT" sz="2400" b="1" dirty="0"/>
              <a:t>Persone portatrici di esigenze particolari (art. 17)</a:t>
            </a:r>
            <a:r>
              <a:rPr lang="it-IT" sz="2400" dirty="0"/>
              <a:t>: </a:t>
            </a:r>
            <a:endParaRPr lang="it-IT" sz="2400" dirty="0" smtClean="0"/>
          </a:p>
          <a:p>
            <a:pPr marL="0" indent="0" algn="just">
              <a:buNone/>
            </a:pPr>
            <a:r>
              <a:rPr lang="it-IT" sz="2400" dirty="0" smtClean="0"/>
              <a:t>sono </a:t>
            </a:r>
            <a:r>
              <a:rPr lang="it-IT" sz="2400" dirty="0"/>
              <a:t>individuate le categorie di persone vulnerabili che possono aver bisogno di misure di assistenza particolari e rispetto all’abrogata previsione normativa sono considerate persone vulnerabili anche i minori non accompagnati, le vittime della tratta di esseri umani, le persone affette da gravi malattie o da disturbi mentali, le vittime di tortura o di gravi violenze anche se legata all’orientamento sessuale o all’identità di genere e le vittime di mutilazioni genitali.</a:t>
            </a:r>
          </a:p>
          <a:p>
            <a:pPr marL="0" indent="0">
              <a:buNone/>
            </a:pPr>
            <a:endParaRPr lang="it-IT" dirty="0"/>
          </a:p>
        </p:txBody>
      </p:sp>
    </p:spTree>
    <p:extLst>
      <p:ext uri="{BB962C8B-B14F-4D97-AF65-F5344CB8AC3E}">
        <p14:creationId xmlns:p14="http://schemas.microsoft.com/office/powerpoint/2010/main" val="2537891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9162</TotalTime>
  <Words>1331</Words>
  <Application>Microsoft Office PowerPoint</Application>
  <PresentationFormat>Presentazione su schermo (4:3)</PresentationFormat>
  <Paragraphs>62</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Century Gothic</vt:lpstr>
      <vt:lpstr>Times New Roman</vt:lpstr>
      <vt:lpstr>Wingdings 3</vt:lpstr>
      <vt:lpstr>Ione</vt:lpstr>
      <vt:lpstr>ACCOGLIENZA RICHIEDENTI LA PROTEZIONE INTERNAZIONALE  riferimento normativo: D.lgs. n. 142/2015 con modifiche L. 132/2018 </vt:lpstr>
      <vt:lpstr>Presentazione standard di PowerPoint</vt:lpstr>
      <vt:lpstr>D.lgs. n. 142/2015</vt:lpstr>
      <vt:lpstr>L. 132/2018</vt:lpstr>
      <vt:lpstr>D.lgs. n. 142/2015</vt:lpstr>
      <vt:lpstr>Presentazione standard di PowerPoint</vt:lpstr>
      <vt:lpstr>L. 132/2018</vt:lpstr>
      <vt:lpstr>L. 132/2018</vt:lpstr>
      <vt:lpstr>D.lgs. n. 142/2015</vt:lpstr>
      <vt:lpstr>D.lgs. n. 142/2015</vt:lpstr>
      <vt:lpstr>MINORI NON ACCOMPAGNATI</vt:lpstr>
      <vt:lpstr>MINORI NON ACCOMPAGNATI</vt:lpstr>
      <vt:lpstr>MINORI NON ACCOMPAGNATI</vt:lpstr>
      <vt:lpstr>D.lgs. n. 142/2015</vt:lpstr>
      <vt:lpstr>REVOCA DELL’ACCOGLIENZA</vt:lpstr>
      <vt:lpstr>Art. 23 comma 1 lett. e) del D. Lgs. 18.8.2015, n. 142 (segue)</vt:lpstr>
      <vt:lpstr>Allontanamento ingiustificato (art. 23-bis d.lgs 25/2008 aggiunto dall’art. 25 d.lgs. 142/2015) </vt:lpstr>
      <vt:lpstr>RICONGIUNGIMENTO FAMILIARE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234</cp:revision>
  <dcterms:created xsi:type="dcterms:W3CDTF">2017-01-12T15:06:45Z</dcterms:created>
  <dcterms:modified xsi:type="dcterms:W3CDTF">2020-04-06T16:15:34Z</dcterms:modified>
</cp:coreProperties>
</file>